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4" r:id="rId2"/>
    <p:sldId id="678" r:id="rId3"/>
    <p:sldId id="1487" r:id="rId4"/>
    <p:sldId id="1492" r:id="rId5"/>
    <p:sldId id="1493" r:id="rId6"/>
    <p:sldId id="1494" r:id="rId7"/>
    <p:sldId id="261" r:id="rId8"/>
    <p:sldId id="263" r:id="rId9"/>
    <p:sldId id="1497" r:id="rId10"/>
    <p:sldId id="262" r:id="rId11"/>
    <p:sldId id="1037" r:id="rId12"/>
    <p:sldId id="264" r:id="rId13"/>
    <p:sldId id="265" r:id="rId14"/>
    <p:sldId id="266" r:id="rId15"/>
    <p:sldId id="267" r:id="rId16"/>
    <p:sldId id="1381" r:id="rId17"/>
    <p:sldId id="1035" r:id="rId18"/>
    <p:sldId id="1036" r:id="rId19"/>
    <p:sldId id="1038" r:id="rId20"/>
    <p:sldId id="1495" r:id="rId21"/>
    <p:sldId id="268" r:id="rId22"/>
    <p:sldId id="1499" r:id="rId23"/>
    <p:sldId id="147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6164"/>
  </p:normalViewPr>
  <p:slideViewPr>
    <p:cSldViewPr>
      <p:cViewPr varScale="1">
        <p:scale>
          <a:sx n="122" d="100"/>
          <a:sy n="122" d="100"/>
        </p:scale>
        <p:origin x="18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13419850296491E-2"/>
          <c:y val="4.6201438235354553E-2"/>
          <c:w val="0.86484580052493443"/>
          <c:h val="0.93826728146032123"/>
        </c:manualLayout>
      </c:layout>
      <c:scatterChart>
        <c:scatterStyle val="lineMarker"/>
        <c:varyColors val="0"/>
        <c:ser>
          <c:idx val="0"/>
          <c:order val="0"/>
          <c:spPr>
            <a:ln w="9525"/>
          </c:spPr>
          <c:marker>
            <c:spPr>
              <a:ln w="9525"/>
            </c:spPr>
          </c:marker>
          <c:xVal>
            <c:numRef>
              <c:f>HC_Dendrogram1!$CW$1:$CW$104</c:f>
              <c:numCache>
                <c:formatCode>General</c:formatCode>
                <c:ptCount val="104"/>
                <c:pt idx="0">
                  <c:v>15</c:v>
                </c:pt>
                <c:pt idx="1">
                  <c:v>15</c:v>
                </c:pt>
                <c:pt idx="2">
                  <c:v>16</c:v>
                </c:pt>
                <c:pt idx="3">
                  <c:v>16</c:v>
                </c:pt>
                <c:pt idx="5">
                  <c:v>12</c:v>
                </c:pt>
                <c:pt idx="6">
                  <c:v>12</c:v>
                </c:pt>
                <c:pt idx="7">
                  <c:v>13</c:v>
                </c:pt>
                <c:pt idx="8">
                  <c:v>13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11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5">
                  <c:v>10.5</c:v>
                </c:pt>
                <c:pt idx="26">
                  <c:v>10.5</c:v>
                </c:pt>
                <c:pt idx="27">
                  <c:v>12.5</c:v>
                </c:pt>
                <c:pt idx="28">
                  <c:v>12.5</c:v>
                </c:pt>
                <c:pt idx="30">
                  <c:v>14</c:v>
                </c:pt>
                <c:pt idx="31">
                  <c:v>14</c:v>
                </c:pt>
                <c:pt idx="32">
                  <c:v>15.5</c:v>
                </c:pt>
                <c:pt idx="33">
                  <c:v>15.5</c:v>
                </c:pt>
                <c:pt idx="35">
                  <c:v>20</c:v>
                </c:pt>
                <c:pt idx="36">
                  <c:v>20</c:v>
                </c:pt>
                <c:pt idx="37">
                  <c:v>21</c:v>
                </c:pt>
                <c:pt idx="38">
                  <c:v>21</c:v>
                </c:pt>
                <c:pt idx="40">
                  <c:v>1.5</c:v>
                </c:pt>
                <c:pt idx="41">
                  <c:v>1.5</c:v>
                </c:pt>
                <c:pt idx="42">
                  <c:v>3.5</c:v>
                </c:pt>
                <c:pt idx="43">
                  <c:v>3.5</c:v>
                </c:pt>
                <c:pt idx="45">
                  <c:v>8</c:v>
                </c:pt>
                <c:pt idx="46">
                  <c:v>8</c:v>
                </c:pt>
                <c:pt idx="47">
                  <c:v>9</c:v>
                </c:pt>
                <c:pt idx="48">
                  <c:v>9</c:v>
                </c:pt>
                <c:pt idx="50">
                  <c:v>14.75</c:v>
                </c:pt>
                <c:pt idx="51">
                  <c:v>14.75</c:v>
                </c:pt>
                <c:pt idx="52">
                  <c:v>17</c:v>
                </c:pt>
                <c:pt idx="53">
                  <c:v>17</c:v>
                </c:pt>
                <c:pt idx="55">
                  <c:v>8.5</c:v>
                </c:pt>
                <c:pt idx="56">
                  <c:v>8.5</c:v>
                </c:pt>
                <c:pt idx="57">
                  <c:v>11.5</c:v>
                </c:pt>
                <c:pt idx="58">
                  <c:v>11.5</c:v>
                </c:pt>
                <c:pt idx="60">
                  <c:v>6</c:v>
                </c:pt>
                <c:pt idx="61">
                  <c:v>6</c:v>
                </c:pt>
                <c:pt idx="62">
                  <c:v>7</c:v>
                </c:pt>
                <c:pt idx="63">
                  <c:v>7</c:v>
                </c:pt>
                <c:pt idx="65">
                  <c:v>2.5</c:v>
                </c:pt>
                <c:pt idx="66">
                  <c:v>2.5</c:v>
                </c:pt>
                <c:pt idx="67">
                  <c:v>5</c:v>
                </c:pt>
                <c:pt idx="68">
                  <c:v>5</c:v>
                </c:pt>
                <c:pt idx="70">
                  <c:v>3.75</c:v>
                </c:pt>
                <c:pt idx="71">
                  <c:v>3.75</c:v>
                </c:pt>
                <c:pt idx="72">
                  <c:v>6.5</c:v>
                </c:pt>
                <c:pt idx="73">
                  <c:v>6.5</c:v>
                </c:pt>
                <c:pt idx="75">
                  <c:v>20.5</c:v>
                </c:pt>
                <c:pt idx="76">
                  <c:v>20.5</c:v>
                </c:pt>
                <c:pt idx="77">
                  <c:v>22</c:v>
                </c:pt>
                <c:pt idx="78">
                  <c:v>22</c:v>
                </c:pt>
                <c:pt idx="80">
                  <c:v>15.875000000000009</c:v>
                </c:pt>
                <c:pt idx="81">
                  <c:v>15.875000000000009</c:v>
                </c:pt>
                <c:pt idx="82">
                  <c:v>18</c:v>
                </c:pt>
                <c:pt idx="83">
                  <c:v>18</c:v>
                </c:pt>
                <c:pt idx="85">
                  <c:v>5.1249999999999938</c:v>
                </c:pt>
                <c:pt idx="86">
                  <c:v>5.1249999999999938</c:v>
                </c:pt>
                <c:pt idx="87">
                  <c:v>10</c:v>
                </c:pt>
                <c:pt idx="88">
                  <c:v>10</c:v>
                </c:pt>
                <c:pt idx="90">
                  <c:v>7.5624999999999956</c:v>
                </c:pt>
                <c:pt idx="91">
                  <c:v>7.5624999999999956</c:v>
                </c:pt>
                <c:pt idx="92">
                  <c:v>16.9375</c:v>
                </c:pt>
                <c:pt idx="93">
                  <c:v>16.9375</c:v>
                </c:pt>
                <c:pt idx="95">
                  <c:v>12.25</c:v>
                </c:pt>
                <c:pt idx="96">
                  <c:v>12.25</c:v>
                </c:pt>
                <c:pt idx="97">
                  <c:v>19</c:v>
                </c:pt>
                <c:pt idx="98">
                  <c:v>19</c:v>
                </c:pt>
                <c:pt idx="100">
                  <c:v>15.625</c:v>
                </c:pt>
                <c:pt idx="101">
                  <c:v>15.625</c:v>
                </c:pt>
                <c:pt idx="102">
                  <c:v>21.25</c:v>
                </c:pt>
                <c:pt idx="103">
                  <c:v>21.25</c:v>
                </c:pt>
              </c:numCache>
            </c:numRef>
          </c:xVal>
          <c:yVal>
            <c:numRef>
              <c:f>HC_Dendrogram1!$CX$1:$CX$104</c:f>
              <c:numCache>
                <c:formatCode>General</c:formatCode>
                <c:ptCount val="104"/>
                <c:pt idx="0">
                  <c:v>0</c:v>
                </c:pt>
                <c:pt idx="1">
                  <c:v>1.4166959999999988</c:v>
                </c:pt>
                <c:pt idx="2">
                  <c:v>1.4166959999999988</c:v>
                </c:pt>
                <c:pt idx="3">
                  <c:v>0</c:v>
                </c:pt>
                <c:pt idx="5">
                  <c:v>0</c:v>
                </c:pt>
                <c:pt idx="6">
                  <c:v>1.440143</c:v>
                </c:pt>
                <c:pt idx="7">
                  <c:v>1.440143</c:v>
                </c:pt>
                <c:pt idx="8">
                  <c:v>0</c:v>
                </c:pt>
                <c:pt idx="10">
                  <c:v>0</c:v>
                </c:pt>
                <c:pt idx="11">
                  <c:v>1.8592109999999999</c:v>
                </c:pt>
                <c:pt idx="12">
                  <c:v>1.8592109999999999</c:v>
                </c:pt>
                <c:pt idx="13">
                  <c:v>0</c:v>
                </c:pt>
                <c:pt idx="15">
                  <c:v>0</c:v>
                </c:pt>
                <c:pt idx="16">
                  <c:v>1.9201999999999995</c:v>
                </c:pt>
                <c:pt idx="17">
                  <c:v>1.9201999999999995</c:v>
                </c:pt>
                <c:pt idx="18">
                  <c:v>0</c:v>
                </c:pt>
                <c:pt idx="20">
                  <c:v>0</c:v>
                </c:pt>
                <c:pt idx="21">
                  <c:v>1.9214239999999994</c:v>
                </c:pt>
                <c:pt idx="22">
                  <c:v>1.9214239999999994</c:v>
                </c:pt>
                <c:pt idx="23">
                  <c:v>0</c:v>
                </c:pt>
                <c:pt idx="25">
                  <c:v>1.8592109999999999</c:v>
                </c:pt>
                <c:pt idx="26">
                  <c:v>2.1364489999999958</c:v>
                </c:pt>
                <c:pt idx="27">
                  <c:v>2.1364489999999958</c:v>
                </c:pt>
                <c:pt idx="28">
                  <c:v>1.440143</c:v>
                </c:pt>
                <c:pt idx="30">
                  <c:v>0</c:v>
                </c:pt>
                <c:pt idx="31">
                  <c:v>2.2187380000000001</c:v>
                </c:pt>
                <c:pt idx="32">
                  <c:v>2.2187380000000001</c:v>
                </c:pt>
                <c:pt idx="33">
                  <c:v>1.4166959999999988</c:v>
                </c:pt>
                <c:pt idx="35">
                  <c:v>0</c:v>
                </c:pt>
                <c:pt idx="36">
                  <c:v>2.253263</c:v>
                </c:pt>
                <c:pt idx="37">
                  <c:v>2.253263</c:v>
                </c:pt>
                <c:pt idx="38">
                  <c:v>0</c:v>
                </c:pt>
                <c:pt idx="40">
                  <c:v>1.9214239999999994</c:v>
                </c:pt>
                <c:pt idx="41">
                  <c:v>2.379372999999998</c:v>
                </c:pt>
                <c:pt idx="42">
                  <c:v>2.379372999999998</c:v>
                </c:pt>
                <c:pt idx="43">
                  <c:v>1.9201999999999995</c:v>
                </c:pt>
                <c:pt idx="45">
                  <c:v>0</c:v>
                </c:pt>
                <c:pt idx="46">
                  <c:v>2.4789099999999977</c:v>
                </c:pt>
                <c:pt idx="47">
                  <c:v>2.4789099999999977</c:v>
                </c:pt>
                <c:pt idx="48">
                  <c:v>0</c:v>
                </c:pt>
                <c:pt idx="50">
                  <c:v>2.2187380000000001</c:v>
                </c:pt>
                <c:pt idx="51">
                  <c:v>2.5097449999999997</c:v>
                </c:pt>
                <c:pt idx="52">
                  <c:v>2.5097449999999997</c:v>
                </c:pt>
                <c:pt idx="53">
                  <c:v>0</c:v>
                </c:pt>
                <c:pt idx="55">
                  <c:v>2.4789099999999977</c:v>
                </c:pt>
                <c:pt idx="56">
                  <c:v>2.7889050000000002</c:v>
                </c:pt>
                <c:pt idx="57">
                  <c:v>2.7889050000000002</c:v>
                </c:pt>
                <c:pt idx="58">
                  <c:v>2.1364489999999958</c:v>
                </c:pt>
                <c:pt idx="60">
                  <c:v>0</c:v>
                </c:pt>
                <c:pt idx="61">
                  <c:v>2.817399</c:v>
                </c:pt>
                <c:pt idx="62">
                  <c:v>2.817399</c:v>
                </c:pt>
                <c:pt idx="63">
                  <c:v>0</c:v>
                </c:pt>
                <c:pt idx="65">
                  <c:v>2.379372999999998</c:v>
                </c:pt>
                <c:pt idx="66">
                  <c:v>3.2012740000000002</c:v>
                </c:pt>
                <c:pt idx="67">
                  <c:v>3.2012740000000002</c:v>
                </c:pt>
                <c:pt idx="68">
                  <c:v>0</c:v>
                </c:pt>
                <c:pt idx="70">
                  <c:v>3.2012740000000002</c:v>
                </c:pt>
                <c:pt idx="71">
                  <c:v>3.3424509999999974</c:v>
                </c:pt>
                <c:pt idx="72">
                  <c:v>3.3424509999999974</c:v>
                </c:pt>
                <c:pt idx="73">
                  <c:v>2.817399</c:v>
                </c:pt>
                <c:pt idx="75">
                  <c:v>2.253263</c:v>
                </c:pt>
                <c:pt idx="76">
                  <c:v>3.5273750000000001</c:v>
                </c:pt>
                <c:pt idx="77">
                  <c:v>3.5273750000000001</c:v>
                </c:pt>
                <c:pt idx="78">
                  <c:v>0</c:v>
                </c:pt>
                <c:pt idx="80">
                  <c:v>2.5097449999999997</c:v>
                </c:pt>
                <c:pt idx="81">
                  <c:v>3.7280920000000002</c:v>
                </c:pt>
                <c:pt idx="82">
                  <c:v>3.7280920000000002</c:v>
                </c:pt>
                <c:pt idx="83">
                  <c:v>0</c:v>
                </c:pt>
                <c:pt idx="85">
                  <c:v>3.3424509999999974</c:v>
                </c:pt>
                <c:pt idx="86">
                  <c:v>3.7316559999999974</c:v>
                </c:pt>
                <c:pt idx="87">
                  <c:v>3.7316559999999974</c:v>
                </c:pt>
                <c:pt idx="88">
                  <c:v>2.7889050000000002</c:v>
                </c:pt>
                <c:pt idx="90">
                  <c:v>3.7316559999999974</c:v>
                </c:pt>
                <c:pt idx="91">
                  <c:v>4.1702110000000001</c:v>
                </c:pt>
                <c:pt idx="92">
                  <c:v>4.1702110000000001</c:v>
                </c:pt>
                <c:pt idx="93">
                  <c:v>3.7280920000000002</c:v>
                </c:pt>
                <c:pt idx="95">
                  <c:v>4.1702110000000001</c:v>
                </c:pt>
                <c:pt idx="96">
                  <c:v>4.4718119999999999</c:v>
                </c:pt>
                <c:pt idx="97">
                  <c:v>4.4718119999999999</c:v>
                </c:pt>
                <c:pt idx="98">
                  <c:v>0</c:v>
                </c:pt>
                <c:pt idx="100">
                  <c:v>4.4718119999999999</c:v>
                </c:pt>
                <c:pt idx="101">
                  <c:v>4.7165349999999959</c:v>
                </c:pt>
                <c:pt idx="102">
                  <c:v>4.7165349999999959</c:v>
                </c:pt>
                <c:pt idx="103">
                  <c:v>3.5273750000000001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02-E94A-94B0-2434E0C1A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969528"/>
        <c:axId val="122313832"/>
      </c:scatterChart>
      <c:scatterChart>
        <c:scatterStyle val="lineMarker"/>
        <c:varyColors val="0"/>
        <c:ser>
          <c:idx val="1"/>
          <c:order val="1"/>
          <c:spPr>
            <a:ln w="9525">
              <a:solidFill>
                <a:schemeClr val="tx1"/>
              </a:solidFill>
            </a:ln>
          </c:spPr>
          <c:marker>
            <c:symbol val="none"/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02-E94A-94B0-2434E0C1A101}"/>
                </c:ext>
              </c:extLst>
            </c:dLbl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02-E94A-94B0-2434E0C1A101}"/>
                </c:ext>
              </c:extLst>
            </c:dLbl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02-E94A-94B0-2434E0C1A101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02-E94A-94B0-2434E0C1A101}"/>
                </c:ext>
              </c:extLst>
            </c:dLbl>
            <c:dLbl>
              <c:idx val="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02-E94A-94B0-2434E0C1A101}"/>
                </c:ext>
              </c:extLst>
            </c:dLbl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302-E94A-94B0-2434E0C1A101}"/>
                </c:ext>
              </c:extLst>
            </c:dLbl>
            <c:dLbl>
              <c:idx val="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02-E94A-94B0-2434E0C1A101}"/>
                </c:ext>
              </c:extLst>
            </c:dLbl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302-E94A-94B0-2434E0C1A101}"/>
                </c:ext>
              </c:extLst>
            </c:dLbl>
            <c:dLbl>
              <c:idx val="8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02-E94A-94B0-2434E0C1A101}"/>
                </c:ext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302-E94A-94B0-2434E0C1A101}"/>
                </c:ext>
              </c:extLst>
            </c:dLbl>
            <c:dLbl>
              <c:idx val="1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302-E94A-94B0-2434E0C1A101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302-E94A-94B0-2434E0C1A101}"/>
                </c:ext>
              </c:extLst>
            </c:dLbl>
            <c:dLbl>
              <c:idx val="1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302-E94A-94B0-2434E0C1A101}"/>
                </c:ext>
              </c:extLst>
            </c:dLbl>
            <c:dLbl>
              <c:idx val="1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302-E94A-94B0-2434E0C1A101}"/>
                </c:ext>
              </c:extLst>
            </c:dLbl>
            <c:dLbl>
              <c:idx val="1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02-E94A-94B0-2434E0C1A101}"/>
                </c:ext>
              </c:extLst>
            </c:dLbl>
            <c:dLbl>
              <c:idx val="1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302-E94A-94B0-2434E0C1A101}"/>
                </c:ext>
              </c:extLst>
            </c:dLbl>
            <c:dLbl>
              <c:idx val="1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02-E94A-94B0-2434E0C1A101}"/>
                </c:ext>
              </c:extLst>
            </c:dLbl>
            <c:dLbl>
              <c:idx val="1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302-E94A-94B0-2434E0C1A101}"/>
                </c:ext>
              </c:extLst>
            </c:dLbl>
            <c:dLbl>
              <c:idx val="18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302-E94A-94B0-2434E0C1A101}"/>
                </c:ext>
              </c:extLst>
            </c:dLbl>
            <c:dLbl>
              <c:idx val="1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302-E94A-94B0-2434E0C1A101}"/>
                </c:ext>
              </c:extLst>
            </c:dLbl>
            <c:dLbl>
              <c:idx val="2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02-E94A-94B0-2434E0C1A101}"/>
                </c:ext>
              </c:extLst>
            </c:dLbl>
            <c:dLbl>
              <c:idx val="2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302-E94A-94B0-2434E0C1A10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HC_Dendrogram1!$DA$1:$DA$22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HC_Dendrogram1!$DB$1:$DB$22</c:f>
              <c:numCache>
                <c:formatCode>General</c:formatCode>
                <c:ptCount val="22"/>
                <c:pt idx="0">
                  <c:v>1</c:v>
                </c:pt>
                <c:pt idx="1">
                  <c:v>18</c:v>
                </c:pt>
                <c:pt idx="2">
                  <c:v>14</c:v>
                </c:pt>
                <c:pt idx="3">
                  <c:v>19</c:v>
                </c:pt>
                <c:pt idx="4">
                  <c:v>6</c:v>
                </c:pt>
                <c:pt idx="5">
                  <c:v>3</c:v>
                </c:pt>
                <c:pt idx="6">
                  <c:v>9</c:v>
                </c:pt>
                <c:pt idx="7">
                  <c:v>2</c:v>
                </c:pt>
                <c:pt idx="8">
                  <c:v>22</c:v>
                </c:pt>
                <c:pt idx="9">
                  <c:v>4</c:v>
                </c:pt>
                <c:pt idx="10">
                  <c:v>20</c:v>
                </c:pt>
                <c:pt idx="11">
                  <c:v>10</c:v>
                </c:pt>
                <c:pt idx="12">
                  <c:v>13</c:v>
                </c:pt>
                <c:pt idx="13">
                  <c:v>7</c:v>
                </c:pt>
                <c:pt idx="14">
                  <c:v>12</c:v>
                </c:pt>
                <c:pt idx="15">
                  <c:v>21</c:v>
                </c:pt>
                <c:pt idx="16">
                  <c:v>15</c:v>
                </c:pt>
                <c:pt idx="17">
                  <c:v>17</c:v>
                </c:pt>
                <c:pt idx="18">
                  <c:v>5</c:v>
                </c:pt>
                <c:pt idx="19">
                  <c:v>8</c:v>
                </c:pt>
                <c:pt idx="20">
                  <c:v>16</c:v>
                </c:pt>
                <c:pt idx="21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A302-E94A-94B0-2434E0C1A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368136"/>
        <c:axId val="123489648"/>
      </c:scatterChart>
      <c:valAx>
        <c:axId val="121969528"/>
        <c:scaling>
          <c:orientation val="minMax"/>
          <c:max val="23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">
                <a:solidFill>
                  <a:srgbClr val="FFFFFF"/>
                </a:solidFill>
              </a:defRPr>
            </a:pPr>
            <a:endParaRPr lang="en-US"/>
          </a:p>
        </c:txPr>
        <c:crossAx val="122313832"/>
        <c:crosses val="autoZero"/>
        <c:crossBetween val="midCat"/>
        <c:majorUnit val="1"/>
      </c:valAx>
      <c:valAx>
        <c:axId val="1223138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Distance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21969528"/>
        <c:crosses val="autoZero"/>
        <c:crossBetween val="midCat"/>
      </c:valAx>
      <c:valAx>
        <c:axId val="123489648"/>
        <c:scaling>
          <c:orientation val="minMax"/>
          <c:max val="2200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123368136"/>
        <c:crosses val="max"/>
        <c:crossBetween val="midCat"/>
        <c:majorUnit val="22000"/>
      </c:valAx>
      <c:valAx>
        <c:axId val="123368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3489648"/>
        <c:crosses val="autoZero"/>
        <c:crossBetween val="midCat"/>
      </c:valAx>
      <c:spPr>
        <a:solidFill>
          <a:srgbClr val="FFFFFF"/>
        </a:solidFill>
        <a:ln>
          <a:solidFill>
            <a:srgbClr val="999999"/>
          </a:solidFill>
          <a:prstDash val="solid"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4614BA65-977C-2D9A-A09E-FEDF2389A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5E2B26-8920-024C-8155-9EB21B297E1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EE813A14-E72A-D359-FD10-DAD0BDBD5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79ED4EA1-3EC4-451D-5896-87D4FE9ED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9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3817FE05-01EE-BFF3-11B9-B2F242A21B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B068E97-CC3D-5A45-B194-9769198EBB58}" type="slidenum">
              <a:rPr lang="en-US" altLang="en-US" sz="1200">
                <a:latin typeface="Times New Roman" panose="02020603050405020304" pitchFamily="18" charset="0"/>
              </a:rPr>
              <a:pPr algn="r"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6A203462-F1CE-E1CB-5971-77C70AD49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23F0A1-FAF7-8644-82A0-D87C33ADABD9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70E0EAAA-F07A-1BEB-8DA5-4D0C1DDAC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184A1600-9545-C3A8-F6F5-6377252AE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8C1970EB-69EA-3F9B-D580-473C5F0FA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6416476-DC05-274C-95C2-74B47C5E8FE7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2C24B222-10C5-5AD1-BDE2-C714F3CA1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B4DB69F-5779-0216-5009-2AC441D47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EE5E59D0-D13B-3A76-25F4-77D706C881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2C62C8-5F7C-BE4D-A053-4773FB88FD8B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813D45BA-19D1-90F0-EA5B-159D1A85A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351906E4-D69D-7F60-7B7A-59FA1982E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7E209-2249-7E41-BB18-3DD1A28EC40A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A4796-6E62-714E-B51E-EA58ABDD4F4B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F88C-6427-E14F-BB0E-BD5BDE9510C7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AA947-4F3E-F94B-8822-E2E8FFDAB4D3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98E30-E1F6-854D-9C24-A5EB442A228C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731DE-C919-6B4B-9584-D81DE4EB0644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38E91-263D-CE45-ACEC-8CDB6D2F8393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0156-0920-2C4D-A611-3ABD96E49386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97C33-DE94-824F-BA10-741ED60A0EC2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8454A-0D1C-C64B-947D-034DB1811EE5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706BD-0135-464A-B26B-1EFF24CDC8B4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273A757-8366-6349-8E0D-8F157DB3F7C6}" type="datetime4">
              <a:rPr lang="en-US" smtClean="0"/>
              <a:t>September 26, 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br>
              <a:rPr lang="en-US" sz="4000" dirty="0"/>
            </a:br>
            <a:r>
              <a:rPr lang="en-US" sz="5400" dirty="0"/>
              <a:t>8. Unsupervised Learning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1467E-4B13-F54B-81D5-D545533CC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348/448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24233-0473-A24B-B0AC-2A5359D0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Dendrogram</a:t>
            </a:r>
            <a:r>
              <a:rPr lang="en-US" dirty="0"/>
              <a:t> of</a:t>
            </a:r>
            <a:br>
              <a:rPr lang="en-US" dirty="0"/>
            </a:br>
            <a:r>
              <a:rPr lang="en-US" dirty="0"/>
              <a:t>Hierarchical Clustering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386581"/>
              </p:ext>
            </p:extLst>
          </p:nvPr>
        </p:nvGraphicFramePr>
        <p:xfrm>
          <a:off x="457200" y="1981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619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>
            <a:extLst>
              <a:ext uri="{FF2B5EF4-FFF2-40B4-BE49-F238E27FC236}">
                <a16:creationId xmlns:a16="http://schemas.microsoft.com/office/drawing/2014/main" id="{2AAEDAE4-3C85-C919-27DC-D9F96802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id="{D6A80B32-4011-CD49-D283-23B646FC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A7CC7379-6D2F-A63E-2897-934991E2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BC994724-757B-04F8-FCE2-A7E64A54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Oval 6">
            <a:extLst>
              <a:ext uri="{FF2B5EF4-FFF2-40B4-BE49-F238E27FC236}">
                <a16:creationId xmlns:a16="http://schemas.microsoft.com/office/drawing/2014/main" id="{089AF6B8-C4D8-4A46-1655-F1181B4A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6F5DE8F1-4CEA-1405-3BC9-4378C5609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B1DB425D-A37D-617B-4161-B50A30C20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Oval 9">
            <a:extLst>
              <a:ext uri="{FF2B5EF4-FFF2-40B4-BE49-F238E27FC236}">
                <a16:creationId xmlns:a16="http://schemas.microsoft.com/office/drawing/2014/main" id="{81A92A5A-B935-E8EE-896F-F81BE497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Oval 10">
            <a:extLst>
              <a:ext uri="{FF2B5EF4-FFF2-40B4-BE49-F238E27FC236}">
                <a16:creationId xmlns:a16="http://schemas.microsoft.com/office/drawing/2014/main" id="{1C875B25-4BDF-0BAB-FF53-C9E696F1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00453B4-A72D-BFD9-4209-0BD47FCDF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934B10B9-8BCD-2F92-B657-B82D91DD2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F2CE617B-9B98-1D48-9388-FA9D08C1F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2DCE5282-C706-1097-E492-B4A215635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029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8E048FF5-E4F3-7C8F-E238-9D42BDA85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A28B8CFE-AF16-E0CA-D1C3-7EEC0EB8F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A744410C-2FF6-E270-8DE6-57BB158F0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0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7D713EA1-8E86-BB61-61E1-62AD77EAB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B080FFF6-1010-D8F6-CDAE-3A7B046E6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>
            <a:extLst>
              <a:ext uri="{FF2B5EF4-FFF2-40B4-BE49-F238E27FC236}">
                <a16:creationId xmlns:a16="http://schemas.microsoft.com/office/drawing/2014/main" id="{E120504B-1551-1D50-B5D0-0723FA0F9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987932BA-93D2-3433-FD4E-875693BC6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354FC9FA-58CD-3088-8350-D67A3B1D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>
            <a:extLst>
              <a:ext uri="{FF2B5EF4-FFF2-40B4-BE49-F238E27FC236}">
                <a16:creationId xmlns:a16="http://schemas.microsoft.com/office/drawing/2014/main" id="{3D9C29E6-8ED1-3E17-56C6-7AFCD20AE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4">
            <a:extLst>
              <a:ext uri="{FF2B5EF4-FFF2-40B4-BE49-F238E27FC236}">
                <a16:creationId xmlns:a16="http://schemas.microsoft.com/office/drawing/2014/main" id="{0DFA8C2D-012E-A165-82F3-C658127E2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>
            <a:extLst>
              <a:ext uri="{FF2B5EF4-FFF2-40B4-BE49-F238E27FC236}">
                <a16:creationId xmlns:a16="http://schemas.microsoft.com/office/drawing/2014/main" id="{C6881CB1-720D-C31A-D87E-6F9E3A2AF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6">
            <a:extLst>
              <a:ext uri="{FF2B5EF4-FFF2-40B4-BE49-F238E27FC236}">
                <a16:creationId xmlns:a16="http://schemas.microsoft.com/office/drawing/2014/main" id="{27B8AC7D-F9F6-6F54-D986-93E1B7195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7">
            <a:extLst>
              <a:ext uri="{FF2B5EF4-FFF2-40B4-BE49-F238E27FC236}">
                <a16:creationId xmlns:a16="http://schemas.microsoft.com/office/drawing/2014/main" id="{808ADD33-59B3-949B-5378-30606F289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28">
            <a:extLst>
              <a:ext uri="{FF2B5EF4-FFF2-40B4-BE49-F238E27FC236}">
                <a16:creationId xmlns:a16="http://schemas.microsoft.com/office/drawing/2014/main" id="{5CBC2F48-98BC-8089-0C4F-977440C14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4290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>
            <a:extLst>
              <a:ext uri="{FF2B5EF4-FFF2-40B4-BE49-F238E27FC236}">
                <a16:creationId xmlns:a16="http://schemas.microsoft.com/office/drawing/2014/main" id="{3743FA4D-C699-EFC9-2489-61EE6598B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>
            <a:extLst>
              <a:ext uri="{FF2B5EF4-FFF2-40B4-BE49-F238E27FC236}">
                <a16:creationId xmlns:a16="http://schemas.microsoft.com/office/drawing/2014/main" id="{F97BC6D7-ED8B-C09B-E82D-F4746D0C7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31">
            <a:extLst>
              <a:ext uri="{FF2B5EF4-FFF2-40B4-BE49-F238E27FC236}">
                <a16:creationId xmlns:a16="http://schemas.microsoft.com/office/drawing/2014/main" id="{427A1CFF-74E4-99DD-0139-EBD35A329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514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Line 32">
            <a:extLst>
              <a:ext uri="{FF2B5EF4-FFF2-40B4-BE49-F238E27FC236}">
                <a16:creationId xmlns:a16="http://schemas.microsoft.com/office/drawing/2014/main" id="{89A00524-E566-134F-53E5-7DAE94130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14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3">
            <a:extLst>
              <a:ext uri="{FF2B5EF4-FFF2-40B4-BE49-F238E27FC236}">
                <a16:creationId xmlns:a16="http://schemas.microsoft.com/office/drawing/2014/main" id="{F34B6A15-6827-9137-60C9-DEE76668C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51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Line 34">
            <a:extLst>
              <a:ext uri="{FF2B5EF4-FFF2-40B4-BE49-F238E27FC236}">
                <a16:creationId xmlns:a16="http://schemas.microsoft.com/office/drawing/2014/main" id="{A2DB6FD6-1369-AE02-8883-12CF6C7A9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600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5">
            <a:extLst>
              <a:ext uri="{FF2B5EF4-FFF2-40B4-BE49-F238E27FC236}">
                <a16:creationId xmlns:a16="http://schemas.microsoft.com/office/drawing/2014/main" id="{C23B4ABD-DDC9-2A27-C4FD-38B8C46E48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6002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36">
            <a:extLst>
              <a:ext uri="{FF2B5EF4-FFF2-40B4-BE49-F238E27FC236}">
                <a16:creationId xmlns:a16="http://schemas.microsoft.com/office/drawing/2014/main" id="{C788F83E-F0FD-538D-27B5-F8F24C70B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1600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37">
            <a:extLst>
              <a:ext uri="{FF2B5EF4-FFF2-40B4-BE49-F238E27FC236}">
                <a16:creationId xmlns:a16="http://schemas.microsoft.com/office/drawing/2014/main" id="{878E07FD-40D8-9C9D-A98B-F9FF18448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8">
            <a:extLst>
              <a:ext uri="{FF2B5EF4-FFF2-40B4-BE49-F238E27FC236}">
                <a16:creationId xmlns:a16="http://schemas.microsoft.com/office/drawing/2014/main" id="{0F1FC189-F5A3-0625-EB10-A45939908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160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9">
            <a:extLst>
              <a:ext uri="{FF2B5EF4-FFF2-40B4-BE49-F238E27FC236}">
                <a16:creationId xmlns:a16="http://schemas.microsoft.com/office/drawing/2014/main" id="{7B3015D6-DAEB-057A-43B8-E4A7856A72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14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Text Box 40">
            <a:extLst>
              <a:ext uri="{FF2B5EF4-FFF2-40B4-BE49-F238E27FC236}">
                <a16:creationId xmlns:a16="http://schemas.microsoft.com/office/drawing/2014/main" id="{703A5142-10A2-29F5-A432-3F6EC96E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34" y="334962"/>
            <a:ext cx="929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3200" b="1" i="1" dirty="0">
                <a:solidFill>
                  <a:srgbClr val="170981"/>
                </a:solidFill>
                <a:latin typeface="Berlin Sans FB Demi" panose="020F0502020204030204" pitchFamily="34" charset="0"/>
                <a:ea typeface="SimSun" panose="02010600030101010101" pitchFamily="2" charset="-122"/>
              </a:rPr>
              <a:t>Dendrogram:</a:t>
            </a:r>
            <a:r>
              <a:rPr lang="en-US" altLang="zh-CN" sz="3200" b="1" dirty="0">
                <a:solidFill>
                  <a:srgbClr val="170981"/>
                </a:solidFill>
                <a:latin typeface="Berlin Sans FB Demi" panose="020F0502020204030204" pitchFamily="34" charset="0"/>
                <a:ea typeface="SimSun" panose="02010600030101010101" pitchFamily="2" charset="-122"/>
              </a:rPr>
              <a:t> Shows How Clusters are Merged</a:t>
            </a:r>
            <a:endParaRPr lang="en-US" altLang="zh-CN" sz="3200" b="1" dirty="0">
              <a:solidFill>
                <a:schemeClr val="tx2"/>
              </a:solidFill>
              <a:latin typeface="Berlin Sans FB Dem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8713" name="Line 41">
            <a:extLst>
              <a:ext uri="{FF2B5EF4-FFF2-40B4-BE49-F238E27FC236}">
                <a16:creationId xmlns:a16="http://schemas.microsoft.com/office/drawing/2014/main" id="{6FF9C730-5F2D-8731-BE5D-EC535FF28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Slide Number Placeholder 45">
            <a:extLst>
              <a:ext uri="{FF2B5EF4-FFF2-40B4-BE49-F238E27FC236}">
                <a16:creationId xmlns:a16="http://schemas.microsoft.com/office/drawing/2014/main" id="{4B10201C-B1FE-0717-A719-05301ED66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AAB3E3B-FD0F-9A40-BF16-2B868BDAB7E3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5188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Different Distance Measures Used in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/>
              <a:t>Minimum distance (single linkage)</a:t>
            </a:r>
          </a:p>
          <a:p>
            <a:r>
              <a:rPr lang="en-US" dirty="0"/>
              <a:t>Maximum distance (Complete linkage)</a:t>
            </a:r>
          </a:p>
          <a:p>
            <a:r>
              <a:rPr lang="en-US" dirty="0"/>
              <a:t>Group Average (</a:t>
            </a:r>
            <a:r>
              <a:rPr lang="en-US"/>
              <a:t>Average Linkage)</a:t>
            </a:r>
            <a:endParaRPr lang="en-US" dirty="0"/>
          </a:p>
          <a:p>
            <a:r>
              <a:rPr lang="en-US" dirty="0"/>
              <a:t>See a geometric representation of these distance measures in the following 3 slides</a:t>
            </a:r>
          </a:p>
        </p:txBody>
      </p:sp>
    </p:spTree>
    <p:extLst>
      <p:ext uri="{BB962C8B-B14F-4D97-AF65-F5344CB8AC3E}">
        <p14:creationId xmlns:p14="http://schemas.microsoft.com/office/powerpoint/2010/main" val="300836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Distance (Single Linkage)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10095" y="2096514"/>
            <a:ext cx="3323810" cy="35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E363B9-6197-0DF4-08C9-B5A1780AC16B}"/>
              </a:ext>
            </a:extLst>
          </p:cNvPr>
          <p:cNvSpPr txBox="1"/>
          <p:nvPr/>
        </p:nvSpPr>
        <p:spPr>
          <a:xfrm>
            <a:off x="304800" y="5629848"/>
            <a:ext cx="844494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cs typeface="Tahoma" panose="020B0604030504040204" pitchFamily="34" charset="0"/>
                <a:sym typeface="Symbol" pitchFamily="2" charset="2"/>
              </a:rPr>
              <a:t>Single link:  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smallest distance between an element in one cluster </a:t>
            </a:r>
          </a:p>
          <a:p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and an element in the other, i.e.,  </a:t>
            </a:r>
            <a:r>
              <a:rPr lang="en-US" altLang="en-US" sz="24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(K</a:t>
            </a:r>
            <a:r>
              <a:rPr lang="en-US" altLang="en-US" sz="24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400" dirty="0" err="1">
                <a:cs typeface="Tahoma" panose="020B0604030504040204" pitchFamily="34" charset="0"/>
                <a:sym typeface="Symbol" pitchFamily="2" charset="2"/>
              </a:rPr>
              <a:t>K</a:t>
            </a:r>
            <a:r>
              <a:rPr lang="en-US" altLang="en-US" sz="24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) = min(t</a:t>
            </a:r>
            <a:r>
              <a:rPr lang="en-US" altLang="en-US" sz="2400" baseline="-25000" dirty="0">
                <a:cs typeface="Tahoma" panose="020B0604030504040204" pitchFamily="34" charset="0"/>
                <a:sym typeface="Symbol" pitchFamily="2" charset="2"/>
              </a:rPr>
              <a:t>ip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400" dirty="0" err="1">
                <a:cs typeface="Tahoma" panose="020B0604030504040204" pitchFamily="34" charset="0"/>
                <a:sym typeface="Symbol" pitchFamily="2" charset="2"/>
              </a:rPr>
              <a:t>t</a:t>
            </a:r>
            <a:r>
              <a:rPr lang="en-US" altLang="en-US" sz="2400" baseline="-25000" dirty="0" err="1">
                <a:cs typeface="Tahoma" panose="020B0604030504040204" pitchFamily="34" charset="0"/>
                <a:sym typeface="Symbol" pitchFamily="2" charset="2"/>
              </a:rPr>
              <a:t>jq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2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Maximum Distance (Complete Linkage)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00571" y="1739241"/>
            <a:ext cx="3742857" cy="359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65A18-9B20-31B0-4BA7-33FBC5AC2BD6}"/>
              </a:ext>
            </a:extLst>
          </p:cNvPr>
          <p:cNvSpPr txBox="1"/>
          <p:nvPr/>
        </p:nvSpPr>
        <p:spPr>
          <a:xfrm>
            <a:off x="380999" y="5486400"/>
            <a:ext cx="8382000" cy="10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dirty="0">
                <a:cs typeface="Tahoma" panose="020B0604030504040204" pitchFamily="34" charset="0"/>
                <a:sym typeface="Symbol" pitchFamily="2" charset="2"/>
              </a:rPr>
              <a:t>Complete link: 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largest distance between an element in one cluster and an element in the other, i.e.,  </a:t>
            </a:r>
            <a:r>
              <a:rPr lang="en-US" altLang="en-US" sz="24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(K</a:t>
            </a:r>
            <a:r>
              <a:rPr lang="en-US" altLang="en-US" sz="24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400" dirty="0" err="1">
                <a:cs typeface="Tahoma" panose="020B0604030504040204" pitchFamily="34" charset="0"/>
                <a:sym typeface="Symbol" pitchFamily="2" charset="2"/>
              </a:rPr>
              <a:t>K</a:t>
            </a:r>
            <a:r>
              <a:rPr lang="en-US" altLang="en-US" sz="24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) = max(t</a:t>
            </a:r>
            <a:r>
              <a:rPr lang="en-US" altLang="en-US" sz="2400" baseline="-25000" dirty="0">
                <a:cs typeface="Tahoma" panose="020B0604030504040204" pitchFamily="34" charset="0"/>
                <a:sym typeface="Symbol" pitchFamily="2" charset="2"/>
              </a:rPr>
              <a:t>ip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400" dirty="0" err="1">
                <a:cs typeface="Tahoma" panose="020B0604030504040204" pitchFamily="34" charset="0"/>
                <a:sym typeface="Symbol" pitchFamily="2" charset="2"/>
              </a:rPr>
              <a:t>t</a:t>
            </a:r>
            <a:r>
              <a:rPr lang="en-US" altLang="en-US" sz="2400" baseline="-25000" dirty="0" err="1">
                <a:cs typeface="Tahoma" panose="020B0604030504040204" pitchFamily="34" charset="0"/>
                <a:sym typeface="Symbol" pitchFamily="2" charset="2"/>
              </a:rPr>
              <a:t>jq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79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Average (Average Linkage)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828800"/>
            <a:ext cx="3172268" cy="34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52E1E-4D99-BDF8-D298-B171EFA9F699}"/>
              </a:ext>
            </a:extLst>
          </p:cNvPr>
          <p:cNvSpPr txBox="1"/>
          <p:nvPr/>
        </p:nvSpPr>
        <p:spPr>
          <a:xfrm>
            <a:off x="562303" y="5343095"/>
            <a:ext cx="7924800" cy="10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dirty="0">
                <a:cs typeface="Tahoma" panose="020B0604030504040204" pitchFamily="34" charset="0"/>
                <a:sym typeface="Symbol" pitchFamily="2" charset="2"/>
              </a:rPr>
              <a:t>Average: 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avg distance between an element in one cluster and an element in the other, i.e.,  </a:t>
            </a:r>
            <a:r>
              <a:rPr lang="en-US" altLang="en-US" sz="24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(K</a:t>
            </a:r>
            <a:r>
              <a:rPr lang="en-US" altLang="en-US" sz="24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400" dirty="0" err="1">
                <a:cs typeface="Tahoma" panose="020B0604030504040204" pitchFamily="34" charset="0"/>
                <a:sym typeface="Symbol" pitchFamily="2" charset="2"/>
              </a:rPr>
              <a:t>K</a:t>
            </a:r>
            <a:r>
              <a:rPr lang="en-US" altLang="en-US" sz="24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) = avg(t</a:t>
            </a:r>
            <a:r>
              <a:rPr lang="en-US" altLang="en-US" sz="2400" baseline="-25000" dirty="0">
                <a:cs typeface="Tahoma" panose="020B0604030504040204" pitchFamily="34" charset="0"/>
                <a:sym typeface="Symbol" pitchFamily="2" charset="2"/>
              </a:rPr>
              <a:t>ip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400" dirty="0" err="1">
                <a:cs typeface="Tahoma" panose="020B0604030504040204" pitchFamily="34" charset="0"/>
                <a:sym typeface="Symbol" pitchFamily="2" charset="2"/>
              </a:rPr>
              <a:t>t</a:t>
            </a:r>
            <a:r>
              <a:rPr lang="en-US" altLang="en-US" sz="2400" baseline="-25000" dirty="0" err="1">
                <a:cs typeface="Tahoma" panose="020B0604030504040204" pitchFamily="34" charset="0"/>
                <a:sym typeface="Symbol" pitchFamily="2" charset="2"/>
              </a:rPr>
              <a:t>jq</a:t>
            </a: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000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7574372-521B-8315-C3C7-875AEC3583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5791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>
                <a:cs typeface="Tahoma" panose="020B0604030504040204" pitchFamily="34" charset="0"/>
                <a:sym typeface="Symbol" pitchFamily="2" charset="2"/>
              </a:rPr>
              <a:t>Summary: Distance between Clusters</a:t>
            </a:r>
            <a:endParaRPr lang="en-US" altLang="en-US" sz="320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32AE5A1-5B07-FD91-0A07-8970028EF5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Single link:  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smallest distance between an element in one cluster and an element in the other, i.e., 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(K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 = min(t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ip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t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jq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Complete link: 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largest distance between an element in one cluster and an element in the other, i.e., 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(K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 = max(t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ip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t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jq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Average: 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avg distance between an element in one cluster and an element in the other, i.e., 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(K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 = avg(t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ip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t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jq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Centroid: 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distance between the centroids of two clusters, i.e., 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(K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 =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(C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C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cs typeface="Tahoma" panose="020B0604030504040204" pitchFamily="34" charset="0"/>
                <a:sym typeface="Symbol" pitchFamily="2" charset="2"/>
              </a:rPr>
              <a:t>Medoid: 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distance between the medoids of two clusters, i.e., 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(K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K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 =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dist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(M</a:t>
            </a:r>
            <a:r>
              <a:rPr lang="en-US" altLang="en-US" sz="2000" baseline="-25000" dirty="0">
                <a:cs typeface="Tahoma" panose="020B0604030504040204" pitchFamily="34" charset="0"/>
                <a:sym typeface="Symbol" pitchFamily="2" charset="2"/>
              </a:rPr>
              <a:t>i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, </a:t>
            </a:r>
            <a:r>
              <a:rPr lang="en-US" altLang="en-US" sz="2000" dirty="0" err="1">
                <a:cs typeface="Tahoma" panose="020B0604030504040204" pitchFamily="34" charset="0"/>
                <a:sym typeface="Symbol" pitchFamily="2" charset="2"/>
              </a:rPr>
              <a:t>M</a:t>
            </a:r>
            <a:r>
              <a:rPr lang="en-US" altLang="en-US" sz="2000" baseline="-25000" dirty="0" err="1">
                <a:cs typeface="Tahoma" panose="020B0604030504040204" pitchFamily="34" charset="0"/>
                <a:sym typeface="Symbol" pitchFamily="2" charset="2"/>
              </a:rPr>
              <a:t>j</a:t>
            </a: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cs typeface="Tahoma" panose="020B0604030504040204" pitchFamily="34" charset="0"/>
                <a:sym typeface="Symbol" pitchFamily="2" charset="2"/>
              </a:rPr>
              <a:t>Medoid: a chosen, centrally located object in the cluster</a:t>
            </a:r>
          </a:p>
        </p:txBody>
      </p:sp>
      <p:grpSp>
        <p:nvGrpSpPr>
          <p:cNvPr id="30724" name="Group 45">
            <a:extLst>
              <a:ext uri="{FF2B5EF4-FFF2-40B4-BE49-F238E27FC236}">
                <a16:creationId xmlns:a16="http://schemas.microsoft.com/office/drawing/2014/main" id="{F488DC2D-A1D0-0FB4-5151-F8BB8DA1D3C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52400"/>
            <a:ext cx="914400" cy="1066800"/>
            <a:chOff x="6096000" y="152400"/>
            <a:chExt cx="914400" cy="1066800"/>
          </a:xfrm>
        </p:grpSpPr>
        <p:grpSp>
          <p:nvGrpSpPr>
            <p:cNvPr id="30746" name="Group 38">
              <a:extLst>
                <a:ext uri="{FF2B5EF4-FFF2-40B4-BE49-F238E27FC236}">
                  <a16:creationId xmlns:a16="http://schemas.microsoft.com/office/drawing/2014/main" id="{31E43970-84C7-D634-E8F9-699D3A66B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152400"/>
              <a:ext cx="914400" cy="1066800"/>
              <a:chOff x="6096000" y="152400"/>
              <a:chExt cx="914400" cy="10668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068C3C4-9EAF-3594-CBED-4642EE0D9F4B}"/>
                  </a:ext>
                </a:extLst>
              </p:cNvPr>
              <p:cNvSpPr/>
              <p:nvPr/>
            </p:nvSpPr>
            <p:spPr bwMode="auto">
              <a:xfrm>
                <a:off x="6096000" y="152400"/>
                <a:ext cx="914400" cy="10668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30749" name="Oval 8">
                <a:extLst>
                  <a:ext uri="{FF2B5EF4-FFF2-40B4-BE49-F238E27FC236}">
                    <a16:creationId xmlns:a16="http://schemas.microsoft.com/office/drawing/2014/main" id="{7B420CC0-2480-2E84-732D-43396C4C1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0" name="Oval 9">
                <a:extLst>
                  <a:ext uri="{FF2B5EF4-FFF2-40B4-BE49-F238E27FC236}">
                    <a16:creationId xmlns:a16="http://schemas.microsoft.com/office/drawing/2014/main" id="{F5E52C84-52A3-F9EB-083D-63E01DC20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1" name="Oval 10">
                <a:extLst>
                  <a:ext uri="{FF2B5EF4-FFF2-40B4-BE49-F238E27FC236}">
                    <a16:creationId xmlns:a16="http://schemas.microsoft.com/office/drawing/2014/main" id="{718DD804-DD9F-2193-1BAF-6F68B4473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838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2" name="Oval 11">
                <a:extLst>
                  <a:ext uri="{FF2B5EF4-FFF2-40B4-BE49-F238E27FC236}">
                    <a16:creationId xmlns:a16="http://schemas.microsoft.com/office/drawing/2014/main" id="{EDBB1872-44CA-B0FA-4574-5436EAEEB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3" name="Oval 12">
                <a:extLst>
                  <a:ext uri="{FF2B5EF4-FFF2-40B4-BE49-F238E27FC236}">
                    <a16:creationId xmlns:a16="http://schemas.microsoft.com/office/drawing/2014/main" id="{D134C609-AE1B-165A-FAEC-B28925F99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4" name="Oval 13">
                <a:extLst>
                  <a:ext uri="{FF2B5EF4-FFF2-40B4-BE49-F238E27FC236}">
                    <a16:creationId xmlns:a16="http://schemas.microsoft.com/office/drawing/2014/main" id="{078FB389-0C88-D6C1-DC4F-C98F3976B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5" name="Oval 14">
                <a:extLst>
                  <a:ext uri="{FF2B5EF4-FFF2-40B4-BE49-F238E27FC236}">
                    <a16:creationId xmlns:a16="http://schemas.microsoft.com/office/drawing/2014/main" id="{2B91A3CE-B05F-2B62-419E-CDA535D40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6" name="Oval 16">
                <a:extLst>
                  <a:ext uri="{FF2B5EF4-FFF2-40B4-BE49-F238E27FC236}">
                    <a16:creationId xmlns:a16="http://schemas.microsoft.com/office/drawing/2014/main" id="{8BDB893E-1E5C-6973-3B46-148E1A686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7" name="Oval 17">
                <a:extLst>
                  <a:ext uri="{FF2B5EF4-FFF2-40B4-BE49-F238E27FC236}">
                    <a16:creationId xmlns:a16="http://schemas.microsoft.com/office/drawing/2014/main" id="{55A039AD-FC29-49F8-6B18-1C145370B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08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8" name="Oval 18">
                <a:extLst>
                  <a:ext uri="{FF2B5EF4-FFF2-40B4-BE49-F238E27FC236}">
                    <a16:creationId xmlns:a16="http://schemas.microsoft.com/office/drawing/2014/main" id="{A4DD58CF-756F-A9F2-98B4-1D7C443A5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9" name="Oval 33">
                <a:extLst>
                  <a:ext uri="{FF2B5EF4-FFF2-40B4-BE49-F238E27FC236}">
                    <a16:creationId xmlns:a16="http://schemas.microsoft.com/office/drawing/2014/main" id="{29C8E23F-3F90-0F7A-95EE-86B155066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1066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0" name="Oval 34">
                <a:extLst>
                  <a:ext uri="{FF2B5EF4-FFF2-40B4-BE49-F238E27FC236}">
                    <a16:creationId xmlns:a16="http://schemas.microsoft.com/office/drawing/2014/main" id="{1ADAB3B1-7869-644F-1E8C-16A5407D1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228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1" name="Oval 35">
                <a:extLst>
                  <a:ext uri="{FF2B5EF4-FFF2-40B4-BE49-F238E27FC236}">
                    <a16:creationId xmlns:a16="http://schemas.microsoft.com/office/drawing/2014/main" id="{F4292514-AC2F-87AE-101C-D90CF8C6C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2" name="Oval 36">
                <a:extLst>
                  <a:ext uri="{FF2B5EF4-FFF2-40B4-BE49-F238E27FC236}">
                    <a16:creationId xmlns:a16="http://schemas.microsoft.com/office/drawing/2014/main" id="{6031E2E4-5466-E7CA-7CBA-334FAFE3F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0747" name="TextBox 43">
              <a:extLst>
                <a:ext uri="{FF2B5EF4-FFF2-40B4-BE49-F238E27FC236}">
                  <a16:creationId xmlns:a16="http://schemas.microsoft.com/office/drawing/2014/main" id="{7C9218F2-7396-AD15-4F8C-05B8071DB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07481" y="533400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X</a:t>
              </a:r>
            </a:p>
          </p:txBody>
        </p:sp>
      </p:grpSp>
      <p:grpSp>
        <p:nvGrpSpPr>
          <p:cNvPr id="30725" name="Group 46">
            <a:extLst>
              <a:ext uri="{FF2B5EF4-FFF2-40B4-BE49-F238E27FC236}">
                <a16:creationId xmlns:a16="http://schemas.microsoft.com/office/drawing/2014/main" id="{F9AE7F29-22F6-0EB6-6D74-CB43DD4C58A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04800"/>
            <a:ext cx="1066800" cy="838200"/>
            <a:chOff x="7924800" y="304800"/>
            <a:chExt cx="1066800" cy="838200"/>
          </a:xfrm>
        </p:grpSpPr>
        <p:grpSp>
          <p:nvGrpSpPr>
            <p:cNvPr id="30727" name="Group 39">
              <a:extLst>
                <a:ext uri="{FF2B5EF4-FFF2-40B4-BE49-F238E27FC236}">
                  <a16:creationId xmlns:a16="http://schemas.microsoft.com/office/drawing/2014/main" id="{78D88FD9-860A-6ED0-EFE9-706F8CB96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4800" y="304800"/>
              <a:ext cx="1066800" cy="838200"/>
              <a:chOff x="7924800" y="304800"/>
              <a:chExt cx="1066800" cy="8382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DD6787B-888A-775C-A9B4-106A2445B37D}"/>
                  </a:ext>
                </a:extLst>
              </p:cNvPr>
              <p:cNvSpPr/>
              <p:nvPr/>
            </p:nvSpPr>
            <p:spPr bwMode="auto">
              <a:xfrm>
                <a:off x="7924800" y="304800"/>
                <a:ext cx="1066800" cy="838200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30730" name="Oval 15">
                <a:extLst>
                  <a:ext uri="{FF2B5EF4-FFF2-40B4-BE49-F238E27FC236}">
                    <a16:creationId xmlns:a16="http://schemas.microsoft.com/office/drawing/2014/main" id="{6A1C692A-BE7A-F180-F9B3-185E8F042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58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31" name="Oval 19">
                <a:extLst>
                  <a:ext uri="{FF2B5EF4-FFF2-40B4-BE49-F238E27FC236}">
                    <a16:creationId xmlns:a16="http://schemas.microsoft.com/office/drawing/2014/main" id="{D1652807-55D3-CC7F-D5CB-8832DCD23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2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32" name="Oval 20">
                <a:extLst>
                  <a:ext uri="{FF2B5EF4-FFF2-40B4-BE49-F238E27FC236}">
                    <a16:creationId xmlns:a16="http://schemas.microsoft.com/office/drawing/2014/main" id="{CD83B89F-8B71-D35C-1816-60DE513F9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06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33" name="Oval 21">
                <a:extLst>
                  <a:ext uri="{FF2B5EF4-FFF2-40B4-BE49-F238E27FC236}">
                    <a16:creationId xmlns:a16="http://schemas.microsoft.com/office/drawing/2014/main" id="{72AC08CC-6EC7-80F1-4FB2-3E3A46687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200" y="762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34" name="Oval 22">
                <a:extLst>
                  <a:ext uri="{FF2B5EF4-FFF2-40B4-BE49-F238E27FC236}">
                    <a16:creationId xmlns:a16="http://schemas.microsoft.com/office/drawing/2014/main" id="{4BDD5AD0-C29D-2B96-831B-13F4DE1E5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06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35" name="Oval 23">
                <a:extLst>
                  <a:ext uri="{FF2B5EF4-FFF2-40B4-BE49-F238E27FC236}">
                    <a16:creationId xmlns:a16="http://schemas.microsoft.com/office/drawing/2014/main" id="{D8DBE83B-8DCC-8FC1-5031-874F6CC8D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34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36" name="Oval 24">
                <a:extLst>
                  <a:ext uri="{FF2B5EF4-FFF2-40B4-BE49-F238E27FC236}">
                    <a16:creationId xmlns:a16="http://schemas.microsoft.com/office/drawing/2014/main" id="{D4F6EE7D-8C9D-256A-26CD-34F20AB32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58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37" name="Oval 25">
                <a:extLst>
                  <a:ext uri="{FF2B5EF4-FFF2-40B4-BE49-F238E27FC236}">
                    <a16:creationId xmlns:a16="http://schemas.microsoft.com/office/drawing/2014/main" id="{2BC90E1C-D102-B50E-16F9-667B9DAE2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38" name="Oval 26">
                <a:extLst>
                  <a:ext uri="{FF2B5EF4-FFF2-40B4-BE49-F238E27FC236}">
                    <a16:creationId xmlns:a16="http://schemas.microsoft.com/office/drawing/2014/main" id="{9CA4E372-F820-FDC1-E713-403D5BBF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2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739" name="Oval 27">
                <a:extLst>
                  <a:ext uri="{FF2B5EF4-FFF2-40B4-BE49-F238E27FC236}">
                    <a16:creationId xmlns:a16="http://schemas.microsoft.com/office/drawing/2014/main" id="{1312F889-6608-4C02-77B7-FFF321771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34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40" name="Oval 28">
                <a:extLst>
                  <a:ext uri="{FF2B5EF4-FFF2-40B4-BE49-F238E27FC236}">
                    <a16:creationId xmlns:a16="http://schemas.microsoft.com/office/drawing/2014/main" id="{E8555516-8A5F-FF3D-5409-188902F42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58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41" name="Oval 29">
                <a:extLst>
                  <a:ext uri="{FF2B5EF4-FFF2-40B4-BE49-F238E27FC236}">
                    <a16:creationId xmlns:a16="http://schemas.microsoft.com/office/drawing/2014/main" id="{B8CF2156-834F-D10B-5465-71A018AC0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06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42" name="Oval 30">
                <a:extLst>
                  <a:ext uri="{FF2B5EF4-FFF2-40B4-BE49-F238E27FC236}">
                    <a16:creationId xmlns:a16="http://schemas.microsoft.com/office/drawing/2014/main" id="{68DD43C7-2B86-8D62-C0A7-6F121F5EF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0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43" name="Oval 31">
                <a:extLst>
                  <a:ext uri="{FF2B5EF4-FFF2-40B4-BE49-F238E27FC236}">
                    <a16:creationId xmlns:a16="http://schemas.microsoft.com/office/drawing/2014/main" id="{071DAAFD-5774-CA2D-1A3B-C68A9C46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92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44" name="Oval 32">
                <a:extLst>
                  <a:ext uri="{FF2B5EF4-FFF2-40B4-BE49-F238E27FC236}">
                    <a16:creationId xmlns:a16="http://schemas.microsoft.com/office/drawing/2014/main" id="{AF65045B-5DA7-FE56-0F77-97018AEB7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68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0745" name="Oval 37">
                <a:extLst>
                  <a:ext uri="{FF2B5EF4-FFF2-40B4-BE49-F238E27FC236}">
                    <a16:creationId xmlns:a16="http://schemas.microsoft.com/office/drawing/2014/main" id="{E5B4464B-99EB-0184-0802-56166BA8A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9600" y="99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0728" name="TextBox 44">
              <a:extLst>
                <a:ext uri="{FF2B5EF4-FFF2-40B4-BE49-F238E27FC236}">
                  <a16:creationId xmlns:a16="http://schemas.microsoft.com/office/drawing/2014/main" id="{111C0B0E-7FBF-A4B4-5B18-9F94A2CED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458200" y="591979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X</a:t>
              </a:r>
            </a:p>
          </p:txBody>
        </p:sp>
      </p:grpSp>
      <p:sp>
        <p:nvSpPr>
          <p:cNvPr id="30726" name="Slide Number Placeholder 47">
            <a:extLst>
              <a:ext uri="{FF2B5EF4-FFF2-40B4-BE49-F238E27FC236}">
                <a16:creationId xmlns:a16="http://schemas.microsoft.com/office/drawing/2014/main" id="{89B5F650-3C71-53D9-806A-3D14E4ECBF48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4F49A5D-1C48-D74F-9B3F-5B6813D17C51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C809626-FA32-CD59-3326-D5E84A966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Hierarchical Clustering</a:t>
            </a:r>
            <a:endParaRPr lang="en-US" altLang="zh-CN" sz="4400" dirty="0">
              <a:ea typeface="SimSun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5C6FAB6-A4D9-E629-E1C0-9FD4EEB65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1219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Use distance matrix as clustering criteria.  This method does not require the number of clusters </a:t>
            </a:r>
            <a:r>
              <a:rPr lang="en-US" altLang="zh-CN" sz="2400" b="1" i="1">
                <a:ea typeface="SimSun" panose="02010600030101010101" pitchFamily="2" charset="-122"/>
              </a:rPr>
              <a:t>k</a:t>
            </a:r>
            <a:r>
              <a:rPr lang="en-US" altLang="zh-CN" sz="2400">
                <a:ea typeface="SimSun" panose="02010600030101010101" pitchFamily="2" charset="-122"/>
              </a:rPr>
              <a:t> as an input, but needs a termination condition 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ED3BB559-1E64-2970-637C-13DBDA6C5BC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6956425" cy="3641725"/>
            <a:chOff x="1200" y="1776"/>
            <a:chExt cx="4382" cy="2294"/>
          </a:xfrm>
        </p:grpSpPr>
        <p:sp>
          <p:nvSpPr>
            <p:cNvPr id="26630" name="Line 5">
              <a:extLst>
                <a:ext uri="{FF2B5EF4-FFF2-40B4-BE49-F238E27FC236}">
                  <a16:creationId xmlns:a16="http://schemas.microsoft.com/office/drawing/2014/main" id="{CC21EF2C-F656-9725-1720-854A44DBE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1" name="Group 6">
              <a:extLst>
                <a:ext uri="{FF2B5EF4-FFF2-40B4-BE49-F238E27FC236}">
                  <a16:creationId xmlns:a16="http://schemas.microsoft.com/office/drawing/2014/main" id="{D1450A14-85E1-0EDC-DAEA-49315144A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26683" name="Line 7">
                <a:extLst>
                  <a:ext uri="{FF2B5EF4-FFF2-40B4-BE49-F238E27FC236}">
                    <a16:creationId xmlns:a16="http://schemas.microsoft.com/office/drawing/2014/main" id="{719D67D9-CCED-2886-CB09-0B754294C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4" name="Text Box 8">
                <a:extLst>
                  <a:ext uri="{FF2B5EF4-FFF2-40B4-BE49-F238E27FC236}">
                    <a16:creationId xmlns:a16="http://schemas.microsoft.com/office/drawing/2014/main" id="{AABF570B-9525-07FB-D78A-05FCD97B2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632" name="Group 9">
              <a:extLst>
                <a:ext uri="{FF2B5EF4-FFF2-40B4-BE49-F238E27FC236}">
                  <a16:creationId xmlns:a16="http://schemas.microsoft.com/office/drawing/2014/main" id="{139864DC-6AA3-58E7-8B42-15A2D13B7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26681" name="Line 10">
                <a:extLst>
                  <a:ext uri="{FF2B5EF4-FFF2-40B4-BE49-F238E27FC236}">
                    <a16:creationId xmlns:a16="http://schemas.microsoft.com/office/drawing/2014/main" id="{85B6751D-5124-46C6-CC4C-D984C233C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2" name="Text Box 11">
                <a:extLst>
                  <a:ext uri="{FF2B5EF4-FFF2-40B4-BE49-F238E27FC236}">
                    <a16:creationId xmlns:a16="http://schemas.microsoft.com/office/drawing/2014/main" id="{E59DD861-0301-6C46-3E4D-D64083514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633" name="Group 12">
              <a:extLst>
                <a:ext uri="{FF2B5EF4-FFF2-40B4-BE49-F238E27FC236}">
                  <a16:creationId xmlns:a16="http://schemas.microsoft.com/office/drawing/2014/main" id="{76E60719-3D39-0F6E-FFC3-8A9FF4DD8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26679" name="Line 13">
                <a:extLst>
                  <a:ext uri="{FF2B5EF4-FFF2-40B4-BE49-F238E27FC236}">
                    <a16:creationId xmlns:a16="http://schemas.microsoft.com/office/drawing/2014/main" id="{5EE45E72-9A39-9990-CF94-74EFB15A0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0" name="Text Box 14">
                <a:extLst>
                  <a:ext uri="{FF2B5EF4-FFF2-40B4-BE49-F238E27FC236}">
                    <a16:creationId xmlns:a16="http://schemas.microsoft.com/office/drawing/2014/main" id="{C7E063D4-7314-5232-A4D8-F1360AAD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634" name="Group 15">
              <a:extLst>
                <a:ext uri="{FF2B5EF4-FFF2-40B4-BE49-F238E27FC236}">
                  <a16:creationId xmlns:a16="http://schemas.microsoft.com/office/drawing/2014/main" id="{36A59EF5-B48C-BEC0-8488-EF06F767F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26677" name="Line 16">
                <a:extLst>
                  <a:ext uri="{FF2B5EF4-FFF2-40B4-BE49-F238E27FC236}">
                    <a16:creationId xmlns:a16="http://schemas.microsoft.com/office/drawing/2014/main" id="{A23A4DAC-1E21-BE6E-B094-CA90FDFC9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8" name="Text Box 17">
                <a:extLst>
                  <a:ext uri="{FF2B5EF4-FFF2-40B4-BE49-F238E27FC236}">
                    <a16:creationId xmlns:a16="http://schemas.microsoft.com/office/drawing/2014/main" id="{48CFA450-0E38-E6C7-B932-89F235B6C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635" name="Group 18">
              <a:extLst>
                <a:ext uri="{FF2B5EF4-FFF2-40B4-BE49-F238E27FC236}">
                  <a16:creationId xmlns:a16="http://schemas.microsoft.com/office/drawing/2014/main" id="{D4C9576D-4EC3-F830-8087-63376FFD7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26675" name="Line 19">
                <a:extLst>
                  <a:ext uri="{FF2B5EF4-FFF2-40B4-BE49-F238E27FC236}">
                    <a16:creationId xmlns:a16="http://schemas.microsoft.com/office/drawing/2014/main" id="{7ED82C0A-7D2F-3015-2DE8-06062C398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6" name="Text Box 20">
                <a:extLst>
                  <a:ext uri="{FF2B5EF4-FFF2-40B4-BE49-F238E27FC236}">
                    <a16:creationId xmlns:a16="http://schemas.microsoft.com/office/drawing/2014/main" id="{40AC4385-9E00-5E16-76F8-62EF3F9EC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  <a:endParaRPr lang="en-US" altLang="zh-CN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26636" name="Text Box 21">
              <a:extLst>
                <a:ext uri="{FF2B5EF4-FFF2-40B4-BE49-F238E27FC236}">
                  <a16:creationId xmlns:a16="http://schemas.microsoft.com/office/drawing/2014/main" id="{E55029F4-1D8F-C2A8-12E1-36FB24037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26637" name="Text Box 22">
              <a:extLst>
                <a:ext uri="{FF2B5EF4-FFF2-40B4-BE49-F238E27FC236}">
                  <a16:creationId xmlns:a16="http://schemas.microsoft.com/office/drawing/2014/main" id="{7AF1CC93-F8BF-B094-75E6-624FFD481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26638" name="Text Box 23">
              <a:extLst>
                <a:ext uri="{FF2B5EF4-FFF2-40B4-BE49-F238E27FC236}">
                  <a16:creationId xmlns:a16="http://schemas.microsoft.com/office/drawing/2014/main" id="{0C98FE73-52B5-E1E0-B40F-0F8489046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26639" name="Text Box 24">
              <a:extLst>
                <a:ext uri="{FF2B5EF4-FFF2-40B4-BE49-F238E27FC236}">
                  <a16:creationId xmlns:a16="http://schemas.microsoft.com/office/drawing/2014/main" id="{85BC3D26-5A84-5981-878B-D7D05D012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26640" name="Text Box 25">
              <a:extLst>
                <a:ext uri="{FF2B5EF4-FFF2-40B4-BE49-F238E27FC236}">
                  <a16:creationId xmlns:a16="http://schemas.microsoft.com/office/drawing/2014/main" id="{35F3279B-AC0B-395A-C814-104C948C4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26641" name="Oval 26">
              <a:extLst>
                <a:ext uri="{FF2B5EF4-FFF2-40B4-BE49-F238E27FC236}">
                  <a16:creationId xmlns:a16="http://schemas.microsoft.com/office/drawing/2014/main" id="{74259CB5-17AF-3F02-E9A1-461F26BE6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2" name="Oval 27">
              <a:extLst>
                <a:ext uri="{FF2B5EF4-FFF2-40B4-BE49-F238E27FC236}">
                  <a16:creationId xmlns:a16="http://schemas.microsoft.com/office/drawing/2014/main" id="{A2E2B37A-EEAE-566A-E534-D12470B48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3" name="Oval 28">
              <a:extLst>
                <a:ext uri="{FF2B5EF4-FFF2-40B4-BE49-F238E27FC236}">
                  <a16:creationId xmlns:a16="http://schemas.microsoft.com/office/drawing/2014/main" id="{82340CEB-9151-0A28-8530-67BBE35C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4" name="Oval 29">
              <a:extLst>
                <a:ext uri="{FF2B5EF4-FFF2-40B4-BE49-F238E27FC236}">
                  <a16:creationId xmlns:a16="http://schemas.microsoft.com/office/drawing/2014/main" id="{23411415-1DF6-F318-20C5-811A6F85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5" name="Oval 30">
              <a:extLst>
                <a:ext uri="{FF2B5EF4-FFF2-40B4-BE49-F238E27FC236}">
                  <a16:creationId xmlns:a16="http://schemas.microsoft.com/office/drawing/2014/main" id="{F12A75ED-1D7D-A653-9A10-69C1731E0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6" name="Text Box 31">
              <a:extLst>
                <a:ext uri="{FF2B5EF4-FFF2-40B4-BE49-F238E27FC236}">
                  <a16:creationId xmlns:a16="http://schemas.microsoft.com/office/drawing/2014/main" id="{4C4F8ABD-CE6A-C558-EFF7-54A387D71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6647" name="Oval 32">
              <a:extLst>
                <a:ext uri="{FF2B5EF4-FFF2-40B4-BE49-F238E27FC236}">
                  <a16:creationId xmlns:a16="http://schemas.microsoft.com/office/drawing/2014/main" id="{A31FF811-B576-5F93-F3F6-50E670ABF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8" name="Text Box 33">
              <a:extLst>
                <a:ext uri="{FF2B5EF4-FFF2-40B4-BE49-F238E27FC236}">
                  <a16:creationId xmlns:a16="http://schemas.microsoft.com/office/drawing/2014/main" id="{FFA2C368-F60C-960A-DFA5-BA598EDDA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6649" name="Oval 34">
              <a:extLst>
                <a:ext uri="{FF2B5EF4-FFF2-40B4-BE49-F238E27FC236}">
                  <a16:creationId xmlns:a16="http://schemas.microsoft.com/office/drawing/2014/main" id="{78EDA978-AAD4-0CFA-C557-093F11E3B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0" name="Text Box 35">
              <a:extLst>
                <a:ext uri="{FF2B5EF4-FFF2-40B4-BE49-F238E27FC236}">
                  <a16:creationId xmlns:a16="http://schemas.microsoft.com/office/drawing/2014/main" id="{23D3DE17-A430-A7E9-6D7D-FF94A8780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6651" name="Oval 36">
              <a:extLst>
                <a:ext uri="{FF2B5EF4-FFF2-40B4-BE49-F238E27FC236}">
                  <a16:creationId xmlns:a16="http://schemas.microsoft.com/office/drawing/2014/main" id="{8053ACC2-34A5-B480-93A7-13DED81E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2" name="Text Box 37">
              <a:extLst>
                <a:ext uri="{FF2B5EF4-FFF2-40B4-BE49-F238E27FC236}">
                  <a16:creationId xmlns:a16="http://schemas.microsoft.com/office/drawing/2014/main" id="{715DF53E-0C4D-E42E-8D94-6DA3343B8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6653" name="Oval 38">
              <a:extLst>
                <a:ext uri="{FF2B5EF4-FFF2-40B4-BE49-F238E27FC236}">
                  <a16:creationId xmlns:a16="http://schemas.microsoft.com/office/drawing/2014/main" id="{7129ACD2-8DF0-BA95-D934-D430F62C7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4" name="Line 39">
              <a:extLst>
                <a:ext uri="{FF2B5EF4-FFF2-40B4-BE49-F238E27FC236}">
                  <a16:creationId xmlns:a16="http://schemas.microsoft.com/office/drawing/2014/main" id="{650AFF5A-C3DE-1449-D8B3-D560FD54B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40">
              <a:extLst>
                <a:ext uri="{FF2B5EF4-FFF2-40B4-BE49-F238E27FC236}">
                  <a16:creationId xmlns:a16="http://schemas.microsoft.com/office/drawing/2014/main" id="{5FB98A7E-3E4B-423C-9E5B-598BB2BB6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Text Box 41">
              <a:extLst>
                <a:ext uri="{FF2B5EF4-FFF2-40B4-BE49-F238E27FC236}">
                  <a16:creationId xmlns:a16="http://schemas.microsoft.com/office/drawing/2014/main" id="{0B4104E3-122B-FFE3-0BF8-8D84F86E7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57" name="Line 42">
              <a:extLst>
                <a:ext uri="{FF2B5EF4-FFF2-40B4-BE49-F238E27FC236}">
                  <a16:creationId xmlns:a16="http://schemas.microsoft.com/office/drawing/2014/main" id="{2E562513-D6BB-3854-90BA-11D52E486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Text Box 43">
              <a:extLst>
                <a:ext uri="{FF2B5EF4-FFF2-40B4-BE49-F238E27FC236}">
                  <a16:creationId xmlns:a16="http://schemas.microsoft.com/office/drawing/2014/main" id="{C55FB835-F12A-7643-EF53-22FA34D21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59" name="Line 44">
              <a:extLst>
                <a:ext uri="{FF2B5EF4-FFF2-40B4-BE49-F238E27FC236}">
                  <a16:creationId xmlns:a16="http://schemas.microsoft.com/office/drawing/2014/main" id="{FD8ADDBB-CACF-1561-16C8-07FA6566B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Text Box 45">
              <a:extLst>
                <a:ext uri="{FF2B5EF4-FFF2-40B4-BE49-F238E27FC236}">
                  <a16:creationId xmlns:a16="http://schemas.microsoft.com/office/drawing/2014/main" id="{CF37296D-D33C-EA52-C7A3-48BEEBA8B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61" name="Line 46">
              <a:extLst>
                <a:ext uri="{FF2B5EF4-FFF2-40B4-BE49-F238E27FC236}">
                  <a16:creationId xmlns:a16="http://schemas.microsoft.com/office/drawing/2014/main" id="{5B03DAC1-B374-CAF1-02DE-71AED1E96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Text Box 47">
              <a:extLst>
                <a:ext uri="{FF2B5EF4-FFF2-40B4-BE49-F238E27FC236}">
                  <a16:creationId xmlns:a16="http://schemas.microsoft.com/office/drawing/2014/main" id="{442D268D-38D6-1863-DCF0-9AC3C3B64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63" name="Line 48">
              <a:extLst>
                <a:ext uri="{FF2B5EF4-FFF2-40B4-BE49-F238E27FC236}">
                  <a16:creationId xmlns:a16="http://schemas.microsoft.com/office/drawing/2014/main" id="{7DCAC3D9-A373-A05D-8723-F89557117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Text Box 49">
              <a:extLst>
                <a:ext uri="{FF2B5EF4-FFF2-40B4-BE49-F238E27FC236}">
                  <a16:creationId xmlns:a16="http://schemas.microsoft.com/office/drawing/2014/main" id="{B37C8BEB-EA4A-C09F-22D0-5EA207F99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665" name="Line 50">
              <a:extLst>
                <a:ext uri="{FF2B5EF4-FFF2-40B4-BE49-F238E27FC236}">
                  <a16:creationId xmlns:a16="http://schemas.microsoft.com/office/drawing/2014/main" id="{B00A3E1B-440F-95C1-4D71-CB20344BE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Line 51">
              <a:extLst>
                <a:ext uri="{FF2B5EF4-FFF2-40B4-BE49-F238E27FC236}">
                  <a16:creationId xmlns:a16="http://schemas.microsoft.com/office/drawing/2014/main" id="{E28184FE-89A5-C523-7AF1-DBD6039DE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Line 52">
              <a:extLst>
                <a:ext uri="{FF2B5EF4-FFF2-40B4-BE49-F238E27FC236}">
                  <a16:creationId xmlns:a16="http://schemas.microsoft.com/office/drawing/2014/main" id="{0E62E90C-0636-3DAD-4F8B-8E824A6DE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Line 53">
              <a:extLst>
                <a:ext uri="{FF2B5EF4-FFF2-40B4-BE49-F238E27FC236}">
                  <a16:creationId xmlns:a16="http://schemas.microsoft.com/office/drawing/2014/main" id="{4AEF5055-6044-C633-CE24-3C7A92257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54">
              <a:extLst>
                <a:ext uri="{FF2B5EF4-FFF2-40B4-BE49-F238E27FC236}">
                  <a16:creationId xmlns:a16="http://schemas.microsoft.com/office/drawing/2014/main" id="{05D62961-28AD-1610-4BE1-9DE13666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55">
              <a:extLst>
                <a:ext uri="{FF2B5EF4-FFF2-40B4-BE49-F238E27FC236}">
                  <a16:creationId xmlns:a16="http://schemas.microsoft.com/office/drawing/2014/main" id="{2565BE53-C0DC-EE25-06DD-AF8F8EE39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56">
              <a:extLst>
                <a:ext uri="{FF2B5EF4-FFF2-40B4-BE49-F238E27FC236}">
                  <a16:creationId xmlns:a16="http://schemas.microsoft.com/office/drawing/2014/main" id="{E99072EB-A4B0-CF21-1304-16FD13598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Line 57">
              <a:extLst>
                <a:ext uri="{FF2B5EF4-FFF2-40B4-BE49-F238E27FC236}">
                  <a16:creationId xmlns:a16="http://schemas.microsoft.com/office/drawing/2014/main" id="{17A38504-88D1-CD37-841C-CC5C7C261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Text Box 58">
              <a:extLst>
                <a:ext uri="{FF2B5EF4-FFF2-40B4-BE49-F238E27FC236}">
                  <a16:creationId xmlns:a16="http://schemas.microsoft.com/office/drawing/2014/main" id="{1F4C040D-3BEE-4AEE-2773-BD3638711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</a:p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26674" name="Text Box 59">
              <a:extLst>
                <a:ext uri="{FF2B5EF4-FFF2-40B4-BE49-F238E27FC236}">
                  <a16:creationId xmlns:a16="http://schemas.microsoft.com/office/drawing/2014/main" id="{3B6D4C53-5715-36A0-042B-AD207D30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</a:p>
            <a:p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(DIANA)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26629" name="Slide Number Placeholder 62">
            <a:extLst>
              <a:ext uri="{FF2B5EF4-FFF2-40B4-BE49-F238E27FC236}">
                <a16:creationId xmlns:a16="http://schemas.microsoft.com/office/drawing/2014/main" id="{7C3672BD-ADCC-9662-612C-C637F7C2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EAC406C-6CD2-EE43-AD27-105583831225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08EE133-72AF-16A0-0814-E0DE8BB62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AGNES (Agglomerative Nesting)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46699C-EFA8-AC70-4001-C533B4844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SimSun" panose="02010600030101010101" pitchFamily="2" charset="-122"/>
              </a:rPr>
              <a:t>Introduced in Kaufmann and </a:t>
            </a:r>
            <a:r>
              <a:rPr lang="en-US" altLang="zh-CN" sz="2000" dirty="0" err="1">
                <a:ea typeface="SimSun" panose="02010600030101010101" pitchFamily="2" charset="-122"/>
              </a:rPr>
              <a:t>Rousseeuw</a:t>
            </a:r>
            <a:r>
              <a:rPr lang="en-US" altLang="zh-CN" sz="2000" dirty="0">
                <a:ea typeface="SimSun" panose="02010600030101010101" pitchFamily="2" charset="-122"/>
              </a:rPr>
              <a:t> (1990)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Initially: each object is a cluster (leaf)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SimSun" panose="02010600030101010101" pitchFamily="2" charset="-122"/>
              </a:rPr>
              <a:t>Use the </a:t>
            </a:r>
            <a:r>
              <a:rPr lang="en-US" altLang="zh-CN" sz="2000" b="1" dirty="0">
                <a:ea typeface="SimSun" panose="02010600030101010101" pitchFamily="2" charset="-122"/>
              </a:rPr>
              <a:t>single-link</a:t>
            </a:r>
            <a:r>
              <a:rPr lang="en-US" altLang="zh-CN" sz="2000" dirty="0">
                <a:ea typeface="SimSun" panose="02010600030101010101" pitchFamily="2" charset="-122"/>
              </a:rPr>
              <a:t> method and the dissimilarity matrix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Recursively merges nodes that have the least dissimilarity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Criteria: min distance, max distance, avg distance, center distance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SimSun" panose="02010600030101010101" pitchFamily="2" charset="-122"/>
              </a:rPr>
              <a:t>Eventually all nodes belong to the same cluster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88CE9EB6-5D70-4DB4-9256-3EC885B417F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343400"/>
            <a:ext cx="2209800" cy="2017713"/>
            <a:chOff x="384" y="2496"/>
            <a:chExt cx="1392" cy="1271"/>
          </a:xfrm>
        </p:grpSpPr>
        <p:graphicFrame>
          <p:nvGraphicFramePr>
            <p:cNvPr id="27666" name="Object 1026">
              <a:extLst>
                <a:ext uri="{FF2B5EF4-FFF2-40B4-BE49-F238E27FC236}">
                  <a16:creationId xmlns:a16="http://schemas.microsoft.com/office/drawing/2014/main" id="{729F02F2-4E2E-855A-F4C9-A92F4C5E3C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2616200" imgH="2463800" progId="Excel.Sheet.8">
                    <p:embed/>
                  </p:oleObj>
                </mc:Choice>
                <mc:Fallback>
                  <p:oleObj name="Worksheet" r:id="rId3" imgW="2616200" imgH="2463800" progId="Excel.Sheet.8">
                    <p:embed/>
                    <p:pic>
                      <p:nvPicPr>
                        <p:cNvPr id="27666" name="Object 1026">
                          <a:extLst>
                            <a:ext uri="{FF2B5EF4-FFF2-40B4-BE49-F238E27FC236}">
                              <a16:creationId xmlns:a16="http://schemas.microsoft.com/office/drawing/2014/main" id="{729F02F2-4E2E-855A-F4C9-A92F4C5E3C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Oval 6">
              <a:extLst>
                <a:ext uri="{FF2B5EF4-FFF2-40B4-BE49-F238E27FC236}">
                  <a16:creationId xmlns:a16="http://schemas.microsoft.com/office/drawing/2014/main" id="{0B915C9F-76B9-F04C-5F82-06D15F408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8" name="Oval 7">
              <a:extLst>
                <a:ext uri="{FF2B5EF4-FFF2-40B4-BE49-F238E27FC236}">
                  <a16:creationId xmlns:a16="http://schemas.microsoft.com/office/drawing/2014/main" id="{9D42C356-B59A-3BAF-966F-CBE8476E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9" name="Oval 8">
              <a:extLst>
                <a:ext uri="{FF2B5EF4-FFF2-40B4-BE49-F238E27FC236}">
                  <a16:creationId xmlns:a16="http://schemas.microsoft.com/office/drawing/2014/main" id="{1C140579-2132-8735-2F43-14346A322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3" name="Group 9">
            <a:extLst>
              <a:ext uri="{FF2B5EF4-FFF2-40B4-BE49-F238E27FC236}">
                <a16:creationId xmlns:a16="http://schemas.microsoft.com/office/drawing/2014/main" id="{E0A251FB-8A88-E396-0CBB-C1CFC4E06B2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27661" name="Object 1025">
              <a:extLst>
                <a:ext uri="{FF2B5EF4-FFF2-40B4-BE49-F238E27FC236}">
                  <a16:creationId xmlns:a16="http://schemas.microsoft.com/office/drawing/2014/main" id="{E291E1F6-31BF-8452-CDB1-E7759BA12E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616200" imgH="2463800" progId="Excel.Sheet.8">
                    <p:embed/>
                  </p:oleObj>
                </mc:Choice>
                <mc:Fallback>
                  <p:oleObj name="Worksheet" r:id="rId5" imgW="2616200" imgH="2463800" progId="Excel.Sheet.8">
                    <p:embed/>
                    <p:pic>
                      <p:nvPicPr>
                        <p:cNvPr id="27661" name="Object 1025">
                          <a:extLst>
                            <a:ext uri="{FF2B5EF4-FFF2-40B4-BE49-F238E27FC236}">
                              <a16:creationId xmlns:a16="http://schemas.microsoft.com/office/drawing/2014/main" id="{E291E1F6-31BF-8452-CDB1-E7759BA12E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Oval 11">
              <a:extLst>
                <a:ext uri="{FF2B5EF4-FFF2-40B4-BE49-F238E27FC236}">
                  <a16:creationId xmlns:a16="http://schemas.microsoft.com/office/drawing/2014/main" id="{47323878-BBF2-94DE-D9B1-F333B88BB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3" name="Oval 12">
              <a:extLst>
                <a:ext uri="{FF2B5EF4-FFF2-40B4-BE49-F238E27FC236}">
                  <a16:creationId xmlns:a16="http://schemas.microsoft.com/office/drawing/2014/main" id="{11AB43F8-A0CE-1A0F-771E-5135D2E0F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4" name="Oval 13">
              <a:extLst>
                <a:ext uri="{FF2B5EF4-FFF2-40B4-BE49-F238E27FC236}">
                  <a16:creationId xmlns:a16="http://schemas.microsoft.com/office/drawing/2014/main" id="{F11F9BAD-FD9D-F864-6F4A-9BC38F9F0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5" name="Oval 14">
              <a:extLst>
                <a:ext uri="{FF2B5EF4-FFF2-40B4-BE49-F238E27FC236}">
                  <a16:creationId xmlns:a16="http://schemas.microsoft.com/office/drawing/2014/main" id="{792935A2-E4B4-FE51-E394-500053D55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4" name="Group 15">
            <a:extLst>
              <a:ext uri="{FF2B5EF4-FFF2-40B4-BE49-F238E27FC236}">
                <a16:creationId xmlns:a16="http://schemas.microsoft.com/office/drawing/2014/main" id="{199BE9F5-EC33-2C56-6C52-A40596C5909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343400"/>
            <a:ext cx="2209800" cy="2017713"/>
            <a:chOff x="3552" y="2496"/>
            <a:chExt cx="1392" cy="1271"/>
          </a:xfrm>
        </p:grpSpPr>
        <p:graphicFrame>
          <p:nvGraphicFramePr>
            <p:cNvPr id="27658" name="Object 1024">
              <a:extLst>
                <a:ext uri="{FF2B5EF4-FFF2-40B4-BE49-F238E27FC236}">
                  <a16:creationId xmlns:a16="http://schemas.microsoft.com/office/drawing/2014/main" id="{7771EC88-B093-1A8F-17CA-F716BC296E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2616200" imgH="2463800" progId="Excel.Sheet.8">
                    <p:embed/>
                  </p:oleObj>
                </mc:Choice>
                <mc:Fallback>
                  <p:oleObj name="Worksheet" r:id="rId6" imgW="2616200" imgH="2463800" progId="Excel.Sheet.8">
                    <p:embed/>
                    <p:pic>
                      <p:nvPicPr>
                        <p:cNvPr id="27658" name="Object 1024">
                          <a:extLst>
                            <a:ext uri="{FF2B5EF4-FFF2-40B4-BE49-F238E27FC236}">
                              <a16:creationId xmlns:a16="http://schemas.microsoft.com/office/drawing/2014/main" id="{7771EC88-B093-1A8F-17CA-F716BC296E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Oval 17">
              <a:extLst>
                <a:ext uri="{FF2B5EF4-FFF2-40B4-BE49-F238E27FC236}">
                  <a16:creationId xmlns:a16="http://schemas.microsoft.com/office/drawing/2014/main" id="{33DF957D-4EE4-960B-574A-684A83D48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0" name="Oval 18">
              <a:extLst>
                <a:ext uri="{FF2B5EF4-FFF2-40B4-BE49-F238E27FC236}">
                  <a16:creationId xmlns:a16="http://schemas.microsoft.com/office/drawing/2014/main" id="{F1F049B3-0E03-0E97-FB1D-072171387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5" name="Line 19">
            <a:extLst>
              <a:ext uri="{FF2B5EF4-FFF2-40B4-BE49-F238E27FC236}">
                <a16:creationId xmlns:a16="http://schemas.microsoft.com/office/drawing/2014/main" id="{A671FA70-538E-EA56-5957-E51E2460E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6" name="Line 20">
            <a:extLst>
              <a:ext uri="{FF2B5EF4-FFF2-40B4-BE49-F238E27FC236}">
                <a16:creationId xmlns:a16="http://schemas.microsoft.com/office/drawing/2014/main" id="{4D7F50AD-54BF-CB22-62CA-6165862FE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Slide Number Placeholder 23">
            <a:extLst>
              <a:ext uri="{FF2B5EF4-FFF2-40B4-BE49-F238E27FC236}">
                <a16:creationId xmlns:a16="http://schemas.microsoft.com/office/drawing/2014/main" id="{77269CB1-C0F8-AC53-B690-C4BD2B82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22EE7A-6A02-3442-9D86-2FF5EE0D00F6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D1DE3C8-B906-BDC3-1295-B8180C65F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DIANA (Divisive Analysis)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FADFFDA-5CCF-7DF6-E35E-FB6A4EAF4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2667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Inverse order of AGNES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Start with root cluster containing all objects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Recursively divide into subclusters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Eventually each node forms a cluster on its own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FA5077EC-AD99-81A2-368C-D2CEC02FFCB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95800"/>
            <a:ext cx="2209800" cy="2017713"/>
            <a:chOff x="3552" y="2496"/>
            <a:chExt cx="1392" cy="1271"/>
          </a:xfrm>
        </p:grpSpPr>
        <p:graphicFrame>
          <p:nvGraphicFramePr>
            <p:cNvPr id="29718" name="Object 5">
              <a:extLst>
                <a:ext uri="{FF2B5EF4-FFF2-40B4-BE49-F238E27FC236}">
                  <a16:creationId xmlns:a16="http://schemas.microsoft.com/office/drawing/2014/main" id="{DFBED97F-AA55-12AB-86A8-0FF2BE9C75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2616200" imgH="2463800" progId="Excel.Sheet.8">
                    <p:embed/>
                  </p:oleObj>
                </mc:Choice>
                <mc:Fallback>
                  <p:oleObj name="Worksheet" r:id="rId3" imgW="2616200" imgH="2463800" progId="Excel.Sheet.8">
                    <p:embed/>
                    <p:pic>
                      <p:nvPicPr>
                        <p:cNvPr id="29718" name="Object 5">
                          <a:extLst>
                            <a:ext uri="{FF2B5EF4-FFF2-40B4-BE49-F238E27FC236}">
                              <a16:creationId xmlns:a16="http://schemas.microsoft.com/office/drawing/2014/main" id="{DFBED97F-AA55-12AB-86A8-0FF2BE9C75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9" name="Oval 6">
              <a:extLst>
                <a:ext uri="{FF2B5EF4-FFF2-40B4-BE49-F238E27FC236}">
                  <a16:creationId xmlns:a16="http://schemas.microsoft.com/office/drawing/2014/main" id="{10B86695-3D59-F18A-7908-67C580AE8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0" name="Oval 7">
              <a:extLst>
                <a:ext uri="{FF2B5EF4-FFF2-40B4-BE49-F238E27FC236}">
                  <a16:creationId xmlns:a16="http://schemas.microsoft.com/office/drawing/2014/main" id="{F4688F6A-3CB1-14E4-A5FE-81A698F4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9701" name="Group 8">
            <a:extLst>
              <a:ext uri="{FF2B5EF4-FFF2-40B4-BE49-F238E27FC236}">
                <a16:creationId xmlns:a16="http://schemas.microsoft.com/office/drawing/2014/main" id="{46A09AC8-9474-87FF-5097-511F7D4EC25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532313"/>
            <a:ext cx="2209800" cy="2017712"/>
            <a:chOff x="1968" y="2496"/>
            <a:chExt cx="1392" cy="1271"/>
          </a:xfrm>
        </p:grpSpPr>
        <p:graphicFrame>
          <p:nvGraphicFramePr>
            <p:cNvPr id="29713" name="Object 9">
              <a:extLst>
                <a:ext uri="{FF2B5EF4-FFF2-40B4-BE49-F238E27FC236}">
                  <a16:creationId xmlns:a16="http://schemas.microsoft.com/office/drawing/2014/main" id="{E2ECE833-0033-2CA9-E85C-16E9CFDA7B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616200" imgH="2463800" progId="Excel.Sheet.8">
                    <p:embed/>
                  </p:oleObj>
                </mc:Choice>
                <mc:Fallback>
                  <p:oleObj name="Worksheet" r:id="rId5" imgW="2616200" imgH="2463800" progId="Excel.Sheet.8">
                    <p:embed/>
                    <p:pic>
                      <p:nvPicPr>
                        <p:cNvPr id="29713" name="Object 9">
                          <a:extLst>
                            <a:ext uri="{FF2B5EF4-FFF2-40B4-BE49-F238E27FC236}">
                              <a16:creationId xmlns:a16="http://schemas.microsoft.com/office/drawing/2014/main" id="{E2ECE833-0033-2CA9-E85C-16E9CFDA7B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Oval 10">
              <a:extLst>
                <a:ext uri="{FF2B5EF4-FFF2-40B4-BE49-F238E27FC236}">
                  <a16:creationId xmlns:a16="http://schemas.microsoft.com/office/drawing/2014/main" id="{E2EB0252-74B8-0ED8-9091-5457DBFFC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5" name="Oval 11">
              <a:extLst>
                <a:ext uri="{FF2B5EF4-FFF2-40B4-BE49-F238E27FC236}">
                  <a16:creationId xmlns:a16="http://schemas.microsoft.com/office/drawing/2014/main" id="{5248AC35-3E69-051B-7F2A-227F53A55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6" name="Oval 12">
              <a:extLst>
                <a:ext uri="{FF2B5EF4-FFF2-40B4-BE49-F238E27FC236}">
                  <a16:creationId xmlns:a16="http://schemas.microsoft.com/office/drawing/2014/main" id="{862FF0EF-9D1D-ED16-5C65-88B064B3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7" name="Oval 13">
              <a:extLst>
                <a:ext uri="{FF2B5EF4-FFF2-40B4-BE49-F238E27FC236}">
                  <a16:creationId xmlns:a16="http://schemas.microsoft.com/office/drawing/2014/main" id="{5751294D-9E5A-1D1F-1276-CA13227D5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9702" name="Group 14">
            <a:extLst>
              <a:ext uri="{FF2B5EF4-FFF2-40B4-BE49-F238E27FC236}">
                <a16:creationId xmlns:a16="http://schemas.microsoft.com/office/drawing/2014/main" id="{F947A936-36FC-85E3-4E99-DE51E09AC66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495800"/>
            <a:ext cx="2209800" cy="2017713"/>
            <a:chOff x="3792" y="2473"/>
            <a:chExt cx="1392" cy="1271"/>
          </a:xfrm>
        </p:grpSpPr>
        <p:graphicFrame>
          <p:nvGraphicFramePr>
            <p:cNvPr id="29706" name="Object 15">
              <a:extLst>
                <a:ext uri="{FF2B5EF4-FFF2-40B4-BE49-F238E27FC236}">
                  <a16:creationId xmlns:a16="http://schemas.microsoft.com/office/drawing/2014/main" id="{C0406ACE-CADA-BD9C-8643-603F636EA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2616200" imgH="2463800" progId="Excel.Sheet.8">
                    <p:embed/>
                  </p:oleObj>
                </mc:Choice>
                <mc:Fallback>
                  <p:oleObj name="Worksheet" r:id="rId6" imgW="2616200" imgH="2463800" progId="Excel.Sheet.8">
                    <p:embed/>
                    <p:pic>
                      <p:nvPicPr>
                        <p:cNvPr id="29706" name="Object 15">
                          <a:extLst>
                            <a:ext uri="{FF2B5EF4-FFF2-40B4-BE49-F238E27FC236}">
                              <a16:creationId xmlns:a16="http://schemas.microsoft.com/office/drawing/2014/main" id="{C0406ACE-CADA-BD9C-8643-603F636EA5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Oval 16">
              <a:extLst>
                <a:ext uri="{FF2B5EF4-FFF2-40B4-BE49-F238E27FC236}">
                  <a16:creationId xmlns:a16="http://schemas.microsoft.com/office/drawing/2014/main" id="{821137F8-987C-1F79-DC56-F8E7FAF3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13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8" name="Oval 17">
              <a:extLst>
                <a:ext uri="{FF2B5EF4-FFF2-40B4-BE49-F238E27FC236}">
                  <a16:creationId xmlns:a16="http://schemas.microsoft.com/office/drawing/2014/main" id="{FA77C389-ECE5-6FA8-28E9-122F1EBA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01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9" name="Oval 18">
              <a:extLst>
                <a:ext uri="{FF2B5EF4-FFF2-40B4-BE49-F238E27FC236}">
                  <a16:creationId xmlns:a16="http://schemas.microsoft.com/office/drawing/2014/main" id="{67EE7F56-7C27-B61A-2F4A-E4F185FCF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001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0" name="Oval 19">
              <a:extLst>
                <a:ext uri="{FF2B5EF4-FFF2-40B4-BE49-F238E27FC236}">
                  <a16:creationId xmlns:a16="http://schemas.microsoft.com/office/drawing/2014/main" id="{0AB62EDD-9C72-DBEC-6E50-18BD2E39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0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1" name="Oval 20">
              <a:extLst>
                <a:ext uri="{FF2B5EF4-FFF2-40B4-BE49-F238E27FC236}">
                  <a16:creationId xmlns:a16="http://schemas.microsoft.com/office/drawing/2014/main" id="{8D94DB46-1B88-3AC7-2061-76BFDF7DE9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608" y="3216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2" name="Oval 21">
              <a:extLst>
                <a:ext uri="{FF2B5EF4-FFF2-40B4-BE49-F238E27FC236}">
                  <a16:creationId xmlns:a16="http://schemas.microsoft.com/office/drawing/2014/main" id="{C0FA22FE-5C68-C16F-D6F6-930F6F8647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704" y="3072"/>
              <a:ext cx="96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03" name="Line 22">
            <a:extLst>
              <a:ext uri="{FF2B5EF4-FFF2-40B4-BE49-F238E27FC236}">
                <a16:creationId xmlns:a16="http://schemas.microsoft.com/office/drawing/2014/main" id="{092088A3-F629-A017-9CFE-45CFF596B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446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4" name="Line 23">
            <a:extLst>
              <a:ext uri="{FF2B5EF4-FFF2-40B4-BE49-F238E27FC236}">
                <a16:creationId xmlns:a16="http://schemas.microsoft.com/office/drawing/2014/main" id="{D32724AD-2233-F545-EC7F-1CF9838FA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5229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5" name="Slide Number Placeholder 26">
            <a:extLst>
              <a:ext uri="{FF2B5EF4-FFF2-40B4-BE49-F238E27FC236}">
                <a16:creationId xmlns:a16="http://schemas.microsoft.com/office/drawing/2014/main" id="{5D18A760-8B47-F92C-E918-3DBFC9DE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409776-0FB9-7C4E-BDA6-E6D2557E312E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8CB-E76E-AB49-BCE0-CD5A15F7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DD13-F279-A543-BDB6-B034D91D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Hierarchical Approach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AA33-1BCD-5A44-BD3F-60D05E8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E8CC-4252-1323-148F-25A7C2E9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宋体" panose="02010600030101010101" pitchFamily="2" charset="-122"/>
              </a:rPr>
              <a:t>Major weakness of agglomerative clustering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E442-B45E-3300-9869-A8DEB100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Do not scale well: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Time complexity of at least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i="1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), where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is the number of total objects</a:t>
            </a:r>
          </a:p>
          <a:p>
            <a:pPr lvl="1"/>
            <a:r>
              <a:rPr lang="en-US" dirty="0"/>
              <a:t>Dendrograms are most useful when there </a:t>
            </a:r>
            <a:r>
              <a:rPr lang="en-US" b="1" dirty="0"/>
              <a:t>a small number of observations</a:t>
            </a:r>
            <a:r>
              <a:rPr lang="en-US" dirty="0"/>
              <a:t> (cases) to cluster.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67D1-6B10-A7A2-9963-9F119292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4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83" y="21336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Agglomerative procedure works for larger data sets </a:t>
            </a:r>
          </a:p>
          <a:p>
            <a:pPr lvl="1"/>
            <a:r>
              <a:rPr lang="en-US" dirty="0"/>
              <a:t>but is computing intensive in that (</a:t>
            </a:r>
            <a:r>
              <a:rPr lang="en-US" dirty="0" err="1"/>
              <a:t>nxn</a:t>
            </a:r>
            <a:r>
              <a:rPr lang="en-US" dirty="0"/>
              <a:t>) matrices are the basic building blocks for the Agglomerative procedure.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Can never undo what was done previously</a:t>
            </a:r>
          </a:p>
          <a:p>
            <a:pPr lvl="1"/>
            <a:r>
              <a:rPr lang="en-US" sz="2800" dirty="0"/>
              <a:t>Hierarchical Clustering only makes </a:t>
            </a:r>
            <a:r>
              <a:rPr lang="en-US" sz="2800" b="1" dirty="0"/>
              <a:t>one pass through the data</a:t>
            </a:r>
            <a:r>
              <a:rPr lang="en-US" sz="2800" dirty="0"/>
              <a:t>.  Therefore, early clustering decisions affect the rest of the clustering results</a:t>
            </a:r>
          </a:p>
        </p:txBody>
      </p:sp>
    </p:spTree>
    <p:extLst>
      <p:ext uri="{BB962C8B-B14F-4D97-AF65-F5344CB8AC3E}">
        <p14:creationId xmlns:p14="http://schemas.microsoft.com/office/powerpoint/2010/main" val="1874112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31F23-9DE0-D3DD-C832-DE25EA4D3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9409-C1B0-94D3-0DA8-6531E90A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Hierarchical Clustering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3444-427E-561D-142E-A9B7959B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Clusters often have </a:t>
            </a:r>
            <a:r>
              <a:rPr lang="en-US" b="1" dirty="0"/>
              <a:t>low stability</a:t>
            </a:r>
            <a:r>
              <a:rPr lang="en-US" dirty="0"/>
              <a:t>.  That is, adding or subtracting variables or adding or dropping observations can affect the groupings substantially.</a:t>
            </a:r>
          </a:p>
          <a:p>
            <a:r>
              <a:rPr lang="en-US" dirty="0"/>
              <a:t>The determination of final clusters can be </a:t>
            </a:r>
            <a:r>
              <a:rPr lang="en-US" b="1" dirty="0"/>
              <a:t>sensitive to outliers</a:t>
            </a:r>
            <a:r>
              <a:rPr lang="en-US" dirty="0"/>
              <a:t> and their treatment. </a:t>
            </a:r>
          </a:p>
        </p:txBody>
      </p:sp>
    </p:spTree>
    <p:extLst>
      <p:ext uri="{BB962C8B-B14F-4D97-AF65-F5344CB8AC3E}">
        <p14:creationId xmlns:p14="http://schemas.microsoft.com/office/powerpoint/2010/main" val="367024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3BFC-73DF-4448-B57B-F90C0EB8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C6A7-9B42-804F-AB08-E5E419EE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Geron</a:t>
            </a:r>
            <a:r>
              <a:rPr lang="en-US" dirty="0"/>
              <a:t>, Chapter 9</a:t>
            </a:r>
          </a:p>
          <a:p>
            <a:r>
              <a:rPr lang="en-US" dirty="0" err="1"/>
              <a:t>Clustering_Analysis</a:t>
            </a:r>
            <a:endParaRPr lang="en-US" dirty="0"/>
          </a:p>
          <a:p>
            <a:pPr lvl="1"/>
            <a:r>
              <a:rPr lang="en-US"/>
              <a:t>/Readings/ </a:t>
            </a:r>
            <a:r>
              <a:rPr lang="en-US" dirty="0"/>
              <a:t>in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56D55-375E-5F47-AC91-B767F557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6A7E-F090-7818-BF58-82719DA0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Hierarchical Clustering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443A-99DE-910C-6902-F7812CCB1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A371F-5201-164C-DEBA-183EA5E2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DDFCB-DC42-4915-9BC9-E55121D52B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9407-771E-F86D-3E5F-3B314793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5F13-FF09-5220-BB4D-6CCFE499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  <a:p>
            <a:r>
              <a:rPr lang="en-US" dirty="0"/>
              <a:t>Divisive 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86D5A-1BDC-C02C-18D6-FD13B56C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5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9407-771E-F86D-3E5F-3B314793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5F13-FF09-5220-BB4D-6CCFE499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Uses a bottom-up approach</a:t>
            </a:r>
          </a:p>
          <a:p>
            <a:r>
              <a:rPr lang="en-US" sz="2800" dirty="0"/>
              <a:t>Starts by letting each object form its own cluster</a:t>
            </a:r>
          </a:p>
          <a:p>
            <a:r>
              <a:rPr lang="en-US" sz="2800" dirty="0"/>
              <a:t>Iteratively merges clusters into larger clusters </a:t>
            </a:r>
          </a:p>
          <a:p>
            <a:pPr lvl="1"/>
            <a:r>
              <a:rPr lang="en-US" sz="2400" dirty="0"/>
              <a:t>Until all objects are in a single cluster, or</a:t>
            </a:r>
          </a:p>
          <a:p>
            <a:pPr lvl="1"/>
            <a:r>
              <a:rPr lang="en-US" sz="2400" dirty="0"/>
              <a:t>Until certain termination conditions are satisfied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86D5A-1BDC-C02C-18D6-FD13B56C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E27D-CF0A-383A-3030-33AAE54F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827D-60D1-2915-0D1A-612F592E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Uses a top-down approach</a:t>
            </a:r>
          </a:p>
          <a:p>
            <a:r>
              <a:rPr lang="en-US" sz="2800" dirty="0"/>
              <a:t>Starts by placing all objects in one cluster</a:t>
            </a:r>
          </a:p>
          <a:p>
            <a:r>
              <a:rPr lang="en-US" sz="2800" dirty="0"/>
              <a:t>Divides the cluster into several subclusters</a:t>
            </a:r>
          </a:p>
          <a:p>
            <a:r>
              <a:rPr lang="en-US" sz="2800" dirty="0"/>
              <a:t>Recursively partitions those clusters into smaller clusters</a:t>
            </a:r>
          </a:p>
          <a:p>
            <a:r>
              <a:rPr lang="en-US" sz="2800" dirty="0"/>
              <a:t>The partitioning process continues </a:t>
            </a:r>
          </a:p>
          <a:p>
            <a:pPr lvl="1"/>
            <a:r>
              <a:rPr lang="en-US" sz="2400" dirty="0"/>
              <a:t>until each cluster has only one object, or</a:t>
            </a:r>
          </a:p>
          <a:p>
            <a:pPr lvl="1"/>
            <a:r>
              <a:rPr lang="en-US" sz="2400" dirty="0"/>
              <a:t>The objects within a cluster are sufficiently similar to each other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953C9-A108-398E-6FAE-07C19E87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Hierarchical Clustering:</a:t>
            </a:r>
            <a:br>
              <a:rPr lang="en-US" sz="2000" b="1" dirty="0"/>
            </a:br>
            <a:r>
              <a:rPr lang="en-US" sz="2000" dirty="0"/>
              <a:t>Two ways of building hierarchical clusters –</a:t>
            </a:r>
            <a:br>
              <a:rPr lang="en-US" sz="2000" dirty="0"/>
            </a:br>
            <a:r>
              <a:rPr lang="en-US" sz="1800" b="1" dirty="0"/>
              <a:t>Agglomerative</a:t>
            </a:r>
            <a:r>
              <a:rPr lang="en-US" sz="1800" dirty="0"/>
              <a:t> versus </a:t>
            </a:r>
            <a:r>
              <a:rPr lang="en-US" sz="1800" b="1" dirty="0"/>
              <a:t>Divisive</a:t>
            </a:r>
            <a:r>
              <a:rPr lang="en-US" sz="1800" dirty="0"/>
              <a:t> Approaches.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The Agglomerative Approach starts with each case making up its own cluster and then forming more and more aggregative clusters one step at a time.  The Divisive approach starts with all cases in one cluster and then breaks this comprehensive cluster into a succession of smaller and smaller clusters.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722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Steps in Agglomerative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9600" dirty="0"/>
              <a:t>Start with n clusters (each observation = cluster)</a:t>
            </a:r>
          </a:p>
          <a:p>
            <a:pPr lvl="0"/>
            <a:r>
              <a:rPr lang="en-US" sz="9600" dirty="0"/>
              <a:t>The two “closest” observations are merged into one cluster.</a:t>
            </a:r>
          </a:p>
          <a:p>
            <a:pPr lvl="0"/>
            <a:r>
              <a:rPr lang="en-US" sz="9600" dirty="0"/>
              <a:t>At every step, the two clusters that are “closest” to each other are merged.  That is, either single observations are added to existing clusters or two existing clusters are merged.</a:t>
            </a:r>
          </a:p>
          <a:p>
            <a:pPr lvl="0"/>
            <a:r>
              <a:rPr lang="en-US" sz="9600" dirty="0"/>
              <a:t>This process continues until all observations are merged into one cluster.  A graph called the </a:t>
            </a:r>
            <a:r>
              <a:rPr lang="en-US" sz="9600" b="1" dirty="0"/>
              <a:t>Dendrogram</a:t>
            </a:r>
            <a:r>
              <a:rPr lang="en-US" sz="9600" dirty="0"/>
              <a:t> summarizes this process.</a:t>
            </a:r>
          </a:p>
          <a:p>
            <a:pPr marL="0" indent="0">
              <a:buNone/>
            </a:pP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128961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5063-2D8A-DE1C-3C39-23A69EF9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Dendrogram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1358-1DC9-D271-4F88-CBB9E66A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is a tree-like diagram that summarizes the process of clustering.  </a:t>
            </a:r>
          </a:p>
          <a:p>
            <a:r>
              <a:rPr lang="en-US" sz="3200" dirty="0"/>
              <a:t>For any given number of clusters </a:t>
            </a:r>
          </a:p>
          <a:p>
            <a:pPr lvl="1"/>
            <a:r>
              <a:rPr lang="en-US" dirty="0"/>
              <a:t>we can determine the records in the clusters by sliding a horizontal line (ruler) up and down the Dendrogram until the number of vertical intersections of the horizontal line equals the number of clusters desired.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05A9A-3866-F11C-F52E-97A28461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8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8821</TotalTime>
  <Words>1048</Words>
  <Application>Microsoft Macintosh PowerPoint</Application>
  <PresentationFormat>On-screen Show (4:3)</PresentationFormat>
  <Paragraphs>151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SimSun</vt:lpstr>
      <vt:lpstr>SimSun</vt:lpstr>
      <vt:lpstr>Berlin Sans FB Demi</vt:lpstr>
      <vt:lpstr>Tahoma</vt:lpstr>
      <vt:lpstr>Times New Roman</vt:lpstr>
      <vt:lpstr>Default Design</vt:lpstr>
      <vt:lpstr>Worksheet</vt:lpstr>
      <vt:lpstr> 8. Unsupervised Learning (II)</vt:lpstr>
      <vt:lpstr> Topics </vt:lpstr>
      <vt:lpstr>Hierarchical Clustering</vt:lpstr>
      <vt:lpstr>Types of Hierarchical Clustering</vt:lpstr>
      <vt:lpstr>Agglomerative Hierarchical Clustering</vt:lpstr>
      <vt:lpstr>Divisive Hierarchical Clustering</vt:lpstr>
      <vt:lpstr>Hierarchical Clustering: Two ways of building hierarchical clusters – Agglomerative versus Divisive Approaches.    The Agglomerative Approach starts with each case making up its own cluster and then forming more and more aggregative clusters one step at a time.  The Divisive approach starts with all cases in one cluster and then breaks this comprehensive cluster into a succession of smaller and smaller clusters. </vt:lpstr>
      <vt:lpstr>Steps in Agglomerative Clustering</vt:lpstr>
      <vt:lpstr>Dendrogram</vt:lpstr>
      <vt:lpstr>The Dendrogram of Hierarchical Clustering </vt:lpstr>
      <vt:lpstr>PowerPoint Presentation</vt:lpstr>
      <vt:lpstr>Three Different Distance Measures Used in Hierarchical Clustering</vt:lpstr>
      <vt:lpstr>Minimum Distance (Single Linkage)</vt:lpstr>
      <vt:lpstr>Maximum Distance (Complete Linkage)</vt:lpstr>
      <vt:lpstr>Group Average (Average Linkage)</vt:lpstr>
      <vt:lpstr>Summary: Distance between Clusters</vt:lpstr>
      <vt:lpstr>Hierarchical Clustering</vt:lpstr>
      <vt:lpstr>AGNES (Agglomerative Nesting)</vt:lpstr>
      <vt:lpstr>DIANA (Divisive Analysis)</vt:lpstr>
      <vt:lpstr>Major weakness of agglomerative clustering methods</vt:lpstr>
      <vt:lpstr>Limitations of Hierarchical Clustering</vt:lpstr>
      <vt:lpstr>Limitations of Hierarchical Clustering (cont.)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257</cp:revision>
  <cp:lastPrinted>2020-10-13T14:15:54Z</cp:lastPrinted>
  <dcterms:created xsi:type="dcterms:W3CDTF">2020-09-17T14:21:25Z</dcterms:created>
  <dcterms:modified xsi:type="dcterms:W3CDTF">2024-09-26T21:40:07Z</dcterms:modified>
</cp:coreProperties>
</file>