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3"/>
    <p:sldId id="259" r:id="rId4"/>
    <p:sldId id="260" r:id="rId5"/>
    <p:sldId id="261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67" r:id="rId25"/>
    <p:sldId id="268" r:id="rId26"/>
    <p:sldId id="269" r:id="rId27"/>
    <p:sldId id="319" r:id="rId28"/>
    <p:sldId id="320" r:id="rId29"/>
    <p:sldId id="321" r:id="rId30"/>
    <p:sldId id="322" r:id="rId31"/>
    <p:sldId id="324" r:id="rId32"/>
    <p:sldId id="270" r:id="rId33"/>
    <p:sldId id="306" r:id="rId34"/>
    <p:sldId id="307" r:id="rId35"/>
    <p:sldId id="308" r:id="rId36"/>
    <p:sldId id="271" r:id="rId37"/>
    <p:sldId id="323" r:id="rId38"/>
    <p:sldId id="342" r:id="rId39"/>
    <p:sldId id="343" r:id="rId40"/>
    <p:sldId id="349" r:id="rId41"/>
    <p:sldId id="350" r:id="rId42"/>
    <p:sldId id="351" r:id="rId43"/>
    <p:sldId id="352" r:id="rId44"/>
    <p:sldId id="353" r:id="rId45"/>
    <p:sldId id="354" r:id="rId46"/>
    <p:sldId id="344" r:id="rId47"/>
  </p:sldIdLst>
  <p:sldSz cx="9144000" cy="6858000" type="screen4x3"/>
  <p:notesSz cx="6858000" cy="9144000"/>
  <p:custDataLst>
    <p:tags r:id="rId5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6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3" Type="http://schemas.openxmlformats.org/officeDocument/2006/relationships/tags" Target="tags/tag7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handoutMaster" Target="handoutMasters/handoutMaster1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01C08-9DFD-4688-9A1E-800B1E8387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02008-1653-498A-AEC7-468B2F5B0D9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6"/>
            <a:ext cx="6858000" cy="195726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717987"/>
            <a:ext cx="6858000" cy="1539815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D158E-EC04-4C62-A438-1DB447E189A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5580-964B-41E2-86B3-B18015CDCA0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85422-C082-4D03-8196-28A97A9298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42F66-3AD8-40AC-98F1-2A088C0E4088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524057" y="1595887"/>
            <a:ext cx="8184311" cy="457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7530C-F7CB-42CF-9E43-60166D5B17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07A8-E0C7-47A6-89BE-86D74FDF7BF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lnSpc>
                <a:spcPct val="125000"/>
              </a:lnSpc>
              <a:defRPr/>
            </a:lvl1pPr>
            <a:lvl2pPr>
              <a:lnSpc>
                <a:spcPct val="125000"/>
              </a:lnSpc>
              <a:defRPr/>
            </a:lvl2pPr>
            <a:lvl3pPr>
              <a:lnSpc>
                <a:spcPct val="125000"/>
              </a:lnSpc>
              <a:defRPr/>
            </a:lvl3pPr>
            <a:lvl4pPr>
              <a:lnSpc>
                <a:spcPct val="125000"/>
              </a:lnSpc>
              <a:defRPr/>
            </a:lvl4pPr>
            <a:lvl5pPr>
              <a:lnSpc>
                <a:spcPct val="125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EA73C-BC76-4564-AE60-4B6FF63C085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lnSpc>
                <a:spcPct val="130000"/>
              </a:lnSpc>
              <a:defRPr/>
            </a:lvl1pPr>
            <a:lvl2pPr>
              <a:lnSpc>
                <a:spcPct val="130000"/>
              </a:lnSpc>
              <a:defRPr/>
            </a:lvl2pPr>
            <a:lvl3pPr>
              <a:lnSpc>
                <a:spcPct val="130000"/>
              </a:lnSpc>
              <a:defRPr/>
            </a:lvl3pPr>
            <a:lvl4pPr>
              <a:lnSpc>
                <a:spcPct val="130000"/>
              </a:lnSpc>
              <a:defRPr/>
            </a:lvl4pPr>
            <a:lvl5pPr>
              <a:lnSpc>
                <a:spcPct val="13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A34FB-1F44-430B-9D3D-56D8D0537EFD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A735A-BA67-4C22-849B-0B5FAD5BEC3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E090-E821-471C-943B-61BF47D11B6D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lnSpc>
                <a:spcPct val="130000"/>
              </a:lnSpc>
              <a:defRPr sz="2400"/>
            </a:lvl1pPr>
            <a:lvl2pPr>
              <a:lnSpc>
                <a:spcPct val="130000"/>
              </a:lnSpc>
              <a:defRPr sz="21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500"/>
            </a:lvl4pPr>
            <a:lvl5pPr>
              <a:lnSpc>
                <a:spcPct val="130000"/>
              </a:lnSpc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0CC9-BE81-4BFB-BDB4-9094369EA59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A16BD-DA58-4B9F-86D2-E7AE46F3303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27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751165"/>
            <a:ext cx="7886700" cy="4425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397353D0-3FCA-44A3-B416-A4A99630C56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</a:lstStyle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30000"/>
        </a:lnSpc>
        <a:spcBef>
          <a:spcPts val="75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5143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8572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2001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1543050" indent="-171450" algn="l" defTabSz="685800" rtl="0" eaLnBrk="1" latinLnBrk="0" hangingPunct="1">
        <a:lnSpc>
          <a:spcPct val="130000"/>
        </a:lnSpc>
        <a:spcBef>
          <a:spcPts val="375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zh-CN" dirty="0"/>
              <a:t>实验环境</a:t>
            </a:r>
            <a:endParaRPr lang="en-US" altLang="zh-CN" dirty="0"/>
          </a:p>
          <a:p>
            <a:r>
              <a:rPr lang="zh-CN" altLang="en-US" dirty="0"/>
              <a:t>实验说明</a:t>
            </a:r>
            <a:endParaRPr lang="en-US" altLang="zh-CN" dirty="0"/>
          </a:p>
          <a:p>
            <a:pPr lvl="1"/>
            <a:r>
              <a:rPr lang="zh-CN" altLang="en-US" dirty="0"/>
              <a:t>广播网络实验</a:t>
            </a:r>
            <a:endParaRPr lang="en-US" altLang="zh-CN" dirty="0"/>
          </a:p>
          <a:p>
            <a:pPr lvl="1"/>
            <a:r>
              <a:rPr lang="zh-CN" altLang="en-US" dirty="0"/>
              <a:t>交换机转发实验</a:t>
            </a:r>
            <a:endParaRPr lang="en-US" altLang="zh-CN" strike="sngStrike" dirty="0"/>
          </a:p>
          <a:p>
            <a:pPr lvl="1"/>
            <a:r>
              <a:rPr lang="en-US" altLang="zh-CN" dirty="0"/>
              <a:t>TCP</a:t>
            </a:r>
            <a:r>
              <a:rPr lang="zh-CN" altLang="en-US" dirty="0"/>
              <a:t>公平性实验</a:t>
            </a:r>
            <a:endParaRPr lang="en-US" altLang="zh-CN" dirty="0"/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zh-CN" altLang="en-US" dirty="0"/>
          </a:p>
          <a:p>
            <a:pPr lvl="1"/>
            <a:r>
              <a:rPr lang="zh-CN" altLang="en-US" dirty="0"/>
              <a:t>以太坊网络部署及验证实验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验证广播网络产生数据环路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/>
          <a:lstStyle/>
          <a:p>
            <a:r>
              <a:rPr lang="zh-CN" altLang="en-US" dirty="0"/>
              <a:t>环形网络拓扑</a:t>
            </a:r>
            <a:endParaRPr lang="en-US" altLang="zh-CN" dirty="0"/>
          </a:p>
          <a:p>
            <a:pPr lvl="1"/>
            <a:r>
              <a:rPr lang="zh-CN" altLang="en-US" dirty="0"/>
              <a:t>三个</a:t>
            </a:r>
            <a:r>
              <a:rPr lang="en-US" altLang="zh-CN" dirty="0"/>
              <a:t>Hub</a:t>
            </a:r>
            <a:r>
              <a:rPr lang="zh-CN" altLang="en-US" dirty="0"/>
              <a:t>节点，</a:t>
            </a:r>
            <a:r>
              <a:rPr lang="en-US" altLang="zh-CN" dirty="0"/>
              <a:t>b1, b2, b3</a:t>
            </a:r>
            <a:r>
              <a:rPr lang="zh-CN" altLang="en-US" dirty="0"/>
              <a:t>，两两互联</a:t>
            </a:r>
            <a:endParaRPr lang="en-US" altLang="zh-CN" dirty="0"/>
          </a:p>
          <a:p>
            <a:pPr lvl="1"/>
            <a:r>
              <a:rPr lang="zh-CN" altLang="en-US" dirty="0"/>
              <a:t>两个主机节点，</a:t>
            </a:r>
            <a:r>
              <a:rPr lang="en-US" altLang="zh-CN" dirty="0"/>
              <a:t>h1</a:t>
            </a:r>
            <a:r>
              <a:rPr lang="zh-CN" altLang="en-US" dirty="0"/>
              <a:t>连接到</a:t>
            </a:r>
            <a:r>
              <a:rPr lang="en-US" altLang="zh-CN" dirty="0"/>
              <a:t>b1</a:t>
            </a:r>
            <a:r>
              <a:rPr lang="zh-CN" altLang="en-US" dirty="0"/>
              <a:t>，</a:t>
            </a:r>
            <a:r>
              <a:rPr lang="en-US" altLang="zh-CN" dirty="0"/>
              <a:t>h2</a:t>
            </a:r>
            <a:r>
              <a:rPr lang="zh-CN" altLang="en-US" dirty="0"/>
              <a:t>连接到</a:t>
            </a:r>
            <a:r>
              <a:rPr lang="en-US" altLang="zh-CN" dirty="0"/>
              <a:t>b2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h1</a:t>
            </a:r>
            <a:r>
              <a:rPr lang="zh-CN" altLang="en-US" dirty="0"/>
              <a:t>向</a:t>
            </a:r>
            <a:r>
              <a:rPr lang="en-US" altLang="zh-CN" dirty="0"/>
              <a:t>h2</a:t>
            </a:r>
            <a:r>
              <a:rPr lang="zh-CN" altLang="en-US" dirty="0"/>
              <a:t>发送一个数据包</a:t>
            </a:r>
            <a:endParaRPr lang="en-US" altLang="zh-CN" dirty="0"/>
          </a:p>
          <a:p>
            <a:pPr lvl="1"/>
            <a:r>
              <a:rPr lang="en-US" altLang="zh-CN" dirty="0"/>
              <a:t>h1# ping -c 1 10.0.0.2</a:t>
            </a:r>
            <a:endParaRPr lang="en-US" altLang="zh-CN" dirty="0"/>
          </a:p>
          <a:p>
            <a:pPr lvl="1"/>
            <a:r>
              <a:rPr lang="zh-CN" altLang="en-US" dirty="0"/>
              <a:t>抓包看到一个数据包不断被转发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428500" y="1571778"/>
            <a:ext cx="4463827" cy="2617808"/>
            <a:chOff x="2045681" y="1923842"/>
            <a:chExt cx="4463827" cy="2617808"/>
          </a:xfrm>
        </p:grpSpPr>
        <p:sp>
          <p:nvSpPr>
            <p:cNvPr id="7" name="文本框 6"/>
            <p:cNvSpPr txBox="1"/>
            <p:nvPr/>
          </p:nvSpPr>
          <p:spPr>
            <a:xfrm>
              <a:off x="5984276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h2</a:t>
              </a:r>
              <a:endParaRPr lang="zh-CN" altLang="en-US" dirty="0"/>
            </a:p>
          </p:txBody>
        </p:sp>
        <p:sp>
          <p:nvSpPr>
            <p:cNvPr id="8" name="矩形: 圆角 7"/>
            <p:cNvSpPr/>
            <p:nvPr/>
          </p:nvSpPr>
          <p:spPr>
            <a:xfrm>
              <a:off x="2045681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4002902" y="2271064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136650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h1</a:t>
              </a:r>
              <a:endParaRPr lang="zh-CN" altLang="en-US" dirty="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087654" y="1923842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b3</a:t>
              </a:r>
              <a:endParaRPr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3419528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4573804" y="3574759"/>
              <a:ext cx="643812" cy="5458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416809" y="4148397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b1</a:t>
              </a:r>
              <a:endParaRPr lang="zh-CN" altLang="en-US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50312" y="417231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b2</a:t>
              </a:r>
              <a:endParaRPr lang="zh-CN" altLang="en-US" dirty="0"/>
            </a:p>
          </p:txBody>
        </p:sp>
        <p:sp>
          <p:nvSpPr>
            <p:cNvPr id="16" name="矩形: 圆角 15"/>
            <p:cNvSpPr/>
            <p:nvPr/>
          </p:nvSpPr>
          <p:spPr>
            <a:xfrm>
              <a:off x="5861030" y="3628410"/>
              <a:ext cx="648478" cy="43853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/>
            <p:cNvCxnSpPr>
              <a:stCxn id="9" idx="3"/>
              <a:endCxn id="12" idx="0"/>
            </p:cNvCxnSpPr>
            <p:nvPr/>
          </p:nvCxnSpPr>
          <p:spPr>
            <a:xfrm flipH="1">
              <a:off x="3741434" y="2736968"/>
              <a:ext cx="355752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9" idx="5"/>
              <a:endCxn id="13" idx="0"/>
            </p:cNvCxnSpPr>
            <p:nvPr/>
          </p:nvCxnSpPr>
          <p:spPr>
            <a:xfrm>
              <a:off x="4552430" y="2736968"/>
              <a:ext cx="343280" cy="8377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2" idx="6"/>
              <a:endCxn id="13" idx="2"/>
            </p:cNvCxnSpPr>
            <p:nvPr/>
          </p:nvCxnSpPr>
          <p:spPr>
            <a:xfrm>
              <a:off x="4063340" y="3847679"/>
              <a:ext cx="51046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3" idx="6"/>
              <a:endCxn id="16" idx="1"/>
            </p:cNvCxnSpPr>
            <p:nvPr/>
          </p:nvCxnSpPr>
          <p:spPr>
            <a:xfrm>
              <a:off x="5217616" y="3847679"/>
              <a:ext cx="643414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2" idx="2"/>
              <a:endCxn id="8" idx="3"/>
            </p:cNvCxnSpPr>
            <p:nvPr/>
          </p:nvCxnSpPr>
          <p:spPr>
            <a:xfrm flipH="1">
              <a:off x="2694159" y="3847679"/>
              <a:ext cx="72536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14" y="4581572"/>
            <a:ext cx="2949693" cy="1911302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872" y="3805112"/>
            <a:ext cx="5552514" cy="29979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实现节点广播的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验证广播网络能够正常运行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从一个端节点</a:t>
            </a:r>
            <a:r>
              <a:rPr lang="en-US" altLang="zh-CN" dirty="0"/>
              <a:t>ping</a:t>
            </a:r>
            <a:r>
              <a:rPr lang="zh-CN" altLang="en-US" dirty="0"/>
              <a:t>另一个端节点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验证广播网络的效率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three_nodes_bw.py</a:t>
            </a:r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测量</a:t>
            </a:r>
            <a:endParaRPr lang="en-US" altLang="zh-CN" dirty="0"/>
          </a:p>
          <a:p>
            <a:pPr lvl="1"/>
            <a:r>
              <a:rPr lang="zh-CN" altLang="en-US" dirty="0"/>
              <a:t>两种场景：</a:t>
            </a:r>
            <a:r>
              <a:rPr lang="en-US" altLang="zh-CN" sz="1800" dirty="0"/>
              <a:t>H1: </a:t>
            </a:r>
            <a:r>
              <a:rPr lang="en-US" altLang="zh-CN" sz="1800" dirty="0" err="1"/>
              <a:t>iperf</a:t>
            </a:r>
            <a:r>
              <a:rPr lang="en-US" altLang="zh-CN" sz="1800" dirty="0"/>
              <a:t> client; H2, H3: servers</a:t>
            </a:r>
            <a:r>
              <a:rPr lang="zh-CN" altLang="en-US" sz="1800" dirty="0"/>
              <a:t>；</a:t>
            </a:r>
            <a:r>
              <a:rPr lang="en-US" altLang="zh-CN" sz="1800" dirty="0"/>
              <a:t>H1: </a:t>
            </a:r>
            <a:r>
              <a:rPr lang="en-US" altLang="zh-CN" sz="1800" dirty="0" err="1"/>
              <a:t>iperf</a:t>
            </a:r>
            <a:r>
              <a:rPr lang="en-US" altLang="zh-CN" sz="1800" dirty="0"/>
              <a:t> server; H2, H3: clients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zh-CN" altLang="en-US" dirty="0"/>
              <a:t>验证环形拓扑下节点广播会产生数据包环路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需要先在集线器节点</a:t>
            </a:r>
            <a:r>
              <a:rPr lang="en-US" altLang="zh-CN" dirty="0"/>
              <a:t>(b1-b3)</a:t>
            </a:r>
            <a:r>
              <a:rPr lang="zh-CN" altLang="en-US" dirty="0"/>
              <a:t>上运行</a:t>
            </a:r>
            <a:r>
              <a:rPr lang="en-US" altLang="zh-CN" dirty="0"/>
              <a:t>hub(</a:t>
            </a:r>
            <a:r>
              <a:rPr lang="zh-CN" altLang="en-US" dirty="0"/>
              <a:t>或</a:t>
            </a:r>
            <a:r>
              <a:rPr lang="en-US" altLang="zh-CN" dirty="0"/>
              <a:t>hub-reference)</a:t>
            </a:r>
            <a:r>
              <a:rPr lang="zh-CN" altLang="en-US" dirty="0"/>
              <a:t>，然后在主机节点</a:t>
            </a:r>
            <a:r>
              <a:rPr lang="en-US" altLang="zh-CN" dirty="0"/>
              <a:t>(h1-h3)</a:t>
            </a:r>
            <a:r>
              <a:rPr lang="zh-CN" altLang="en-US" dirty="0"/>
              <a:t>上运行相应网络程序</a:t>
            </a:r>
            <a:r>
              <a:rPr lang="en-US" altLang="zh-CN" dirty="0"/>
              <a:t>(ping</a:t>
            </a:r>
            <a:r>
              <a:rPr lang="zh-CN" altLang="en-US" dirty="0"/>
              <a:t>或</a:t>
            </a:r>
            <a:r>
              <a:rPr lang="en-US" altLang="zh-CN" dirty="0" err="1"/>
              <a:t>iperf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实验依赖</a:t>
            </a:r>
            <a:r>
              <a:rPr lang="en-US" altLang="zh-CN" dirty="0" err="1"/>
              <a:t>ethtool</a:t>
            </a:r>
            <a:r>
              <a:rPr lang="zh-CN" altLang="en-US" dirty="0"/>
              <a:t>工具，可用</a:t>
            </a:r>
            <a:r>
              <a:rPr lang="en-US" altLang="zh-CN" dirty="0"/>
              <a:t>apt</a:t>
            </a:r>
            <a:r>
              <a:rPr lang="zh-CN" altLang="en-US" dirty="0"/>
              <a:t>进行安装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执行</a:t>
            </a:r>
            <a:r>
              <a:rPr lang="en-US" altLang="zh-CN" dirty="0" err="1"/>
              <a:t>iperf</a:t>
            </a:r>
            <a:r>
              <a:rPr lang="zh-CN" altLang="en-US" dirty="0"/>
              <a:t>测试时，是</a:t>
            </a:r>
            <a:r>
              <a:rPr lang="en-US" altLang="zh-CN" dirty="0" err="1"/>
              <a:t>iperf</a:t>
            </a:r>
            <a:r>
              <a:rPr lang="en-US" altLang="zh-CN" dirty="0"/>
              <a:t> client</a:t>
            </a:r>
            <a:r>
              <a:rPr lang="zh-CN" altLang="en-US" dirty="0"/>
              <a:t>给</a:t>
            </a:r>
            <a:r>
              <a:rPr lang="en-US" altLang="zh-CN" dirty="0" err="1"/>
              <a:t>iperf</a:t>
            </a:r>
            <a:r>
              <a:rPr lang="en-US" altLang="zh-CN" dirty="0"/>
              <a:t> server</a:t>
            </a:r>
            <a:r>
              <a:rPr lang="zh-CN" altLang="en-US" dirty="0"/>
              <a:t>发送数据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网络链路的带宽是双向的</a:t>
            </a:r>
            <a:endParaRPr lang="en-US" altLang="zh-CN" dirty="0"/>
          </a:p>
          <a:p>
            <a:pPr marL="857250" lvl="1" indent="-457200"/>
            <a:r>
              <a:rPr lang="zh-CN" altLang="en-US" dirty="0"/>
              <a:t>节点</a:t>
            </a:r>
            <a:r>
              <a:rPr lang="en-US" altLang="zh-CN" dirty="0"/>
              <a:t>h1</a:t>
            </a:r>
            <a:r>
              <a:rPr lang="zh-CN" altLang="en-US" dirty="0"/>
              <a:t>与</a:t>
            </a:r>
            <a:r>
              <a:rPr lang="en-US" altLang="zh-CN" dirty="0"/>
              <a:t>b1</a:t>
            </a:r>
            <a:r>
              <a:rPr lang="zh-CN" altLang="en-US" dirty="0"/>
              <a:t>之间的链路带宽为</a:t>
            </a:r>
            <a:r>
              <a:rPr lang="en-US" altLang="zh-CN" dirty="0"/>
              <a:t>20Mbps</a:t>
            </a:r>
            <a:r>
              <a:rPr lang="zh-CN" altLang="en-US" dirty="0"/>
              <a:t>，</a:t>
            </a:r>
            <a:r>
              <a:rPr lang="en-US" altLang="zh-CN" dirty="0"/>
              <a:t>h1</a:t>
            </a:r>
            <a:r>
              <a:rPr lang="zh-CN" altLang="en-US" dirty="0"/>
              <a:t>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b1</a:t>
            </a:r>
            <a:r>
              <a:rPr lang="zh-CN" altLang="en-US" dirty="0"/>
              <a:t>传输数据的同时，</a:t>
            </a:r>
            <a:r>
              <a:rPr lang="en-US" altLang="zh-CN" dirty="0"/>
              <a:t>b1</a:t>
            </a:r>
            <a:r>
              <a:rPr lang="zh-CN" altLang="en-US" dirty="0"/>
              <a:t>也能以</a:t>
            </a:r>
            <a:r>
              <a:rPr lang="en-US" altLang="zh-CN" dirty="0"/>
              <a:t>20Mbps</a:t>
            </a:r>
            <a:r>
              <a:rPr lang="zh-CN" altLang="en-US" dirty="0"/>
              <a:t>速率向</a:t>
            </a:r>
            <a:r>
              <a:rPr lang="en-US" altLang="zh-CN" dirty="0"/>
              <a:t>h1</a:t>
            </a:r>
            <a:r>
              <a:rPr lang="zh-CN" altLang="en-US" dirty="0"/>
              <a:t>传输数据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disable_offloading.sh	# </a:t>
            </a:r>
            <a:r>
              <a:rPr lang="zh-CN" altLang="en-US" dirty="0"/>
              <a:t>禁止</a:t>
            </a:r>
            <a:r>
              <a:rPr lang="en-US" altLang="zh-CN" dirty="0"/>
              <a:t>TCP Offloading</a:t>
            </a:r>
            <a:endParaRPr lang="en-US" altLang="zh-CN" dirty="0"/>
          </a:p>
          <a:p>
            <a:r>
              <a:rPr lang="en-US" altLang="zh-CN" dirty="0"/>
              <a:t>disable_ipv6.sh		# </a:t>
            </a:r>
            <a:r>
              <a:rPr lang="zh-CN" altLang="en-US" dirty="0"/>
              <a:t>禁止</a:t>
            </a:r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include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		# </a:t>
            </a:r>
            <a:r>
              <a:rPr lang="zh-CN" altLang="en-US" dirty="0"/>
              <a:t>待实现程序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/>
              <a:t>ring_topo.py		# </a:t>
            </a:r>
            <a:r>
              <a:rPr lang="zh-CN" altLang="en-US" dirty="0"/>
              <a:t>环形拓扑</a:t>
            </a:r>
            <a:endParaRPr lang="en-US" altLang="zh-CN" dirty="0"/>
          </a:p>
          <a:p>
            <a:r>
              <a:rPr lang="en-US" altLang="zh-CN" dirty="0"/>
              <a:t>three_nodes_bw.py	# </a:t>
            </a:r>
            <a:r>
              <a:rPr lang="zh-CN" altLang="en-US" dirty="0"/>
              <a:t>设置了带宽限制的拓扑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8135" y="2715703"/>
            <a:ext cx="7886700" cy="1127245"/>
          </a:xfrm>
        </p:spPr>
        <p:txBody>
          <a:bodyPr/>
          <a:lstStyle/>
          <a:p>
            <a:pPr algn="ctr"/>
            <a:r>
              <a:rPr lang="zh-CN" altLang="en-US" dirty="0"/>
              <a:t>交换机转发实验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9547" y="2380478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广播网络中，广播节点将每个数据包</a:t>
            </a:r>
            <a:r>
              <a:rPr lang="zh-CN" altLang="en-US" dirty="0">
                <a:solidFill>
                  <a:srgbClr val="FF0000"/>
                </a:solidFill>
              </a:rPr>
              <a:t>从所有其他端口广播</a:t>
            </a:r>
            <a:r>
              <a:rPr lang="zh-CN" altLang="en-US" dirty="0"/>
              <a:t>出去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4654642" y="5598165"/>
            <a:ext cx="35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交换机（</a:t>
            </a:r>
            <a:r>
              <a:rPr lang="en-US" altLang="zh-CN" dirty="0"/>
              <a:t>Switch</a:t>
            </a:r>
            <a:r>
              <a:rPr lang="zh-CN" altLang="en-US" dirty="0"/>
              <a:t>）将收到的数据包沿着目的主机方向转发（</a:t>
            </a:r>
            <a:r>
              <a:rPr lang="en-US" altLang="zh-CN" dirty="0"/>
              <a:t>Forward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591689" y="1025382"/>
            <a:ext cx="5236223" cy="3261797"/>
            <a:chOff x="2550482" y="3443804"/>
            <a:chExt cx="5236223" cy="3261797"/>
          </a:xfrm>
        </p:grpSpPr>
        <p:grpSp>
          <p:nvGrpSpPr>
            <p:cNvPr id="8" name="组合 7"/>
            <p:cNvGrpSpPr/>
            <p:nvPr/>
          </p:nvGrpSpPr>
          <p:grpSpPr>
            <a:xfrm>
              <a:off x="2550482" y="3443804"/>
              <a:ext cx="5236223" cy="3261797"/>
              <a:chOff x="1604486" y="3259462"/>
              <a:chExt cx="5236223" cy="3261797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1604486" y="3259462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7" name="文本框 26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3" name="矩形 22"/>
              <p:cNvSpPr/>
              <p:nvPr/>
            </p:nvSpPr>
            <p:spPr>
              <a:xfrm>
                <a:off x="3855504" y="5586677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3717008" y="615192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678681" y="4104927"/>
              <a:ext cx="3096846" cy="1666092"/>
              <a:chOff x="2732685" y="3920585"/>
              <a:chExt cx="3096846" cy="1666092"/>
            </a:xfrm>
          </p:grpSpPr>
          <p:sp>
            <p:nvSpPr>
              <p:cNvPr id="18" name="圆角矩形 27"/>
              <p:cNvSpPr/>
              <p:nvPr/>
            </p:nvSpPr>
            <p:spPr>
              <a:xfrm>
                <a:off x="3855504" y="4221799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Hub</a:t>
                </a:r>
                <a:endParaRPr lang="zh-CN" altLang="en-US" dirty="0"/>
              </a:p>
            </p:txBody>
          </p:sp>
          <p:cxnSp>
            <p:nvCxnSpPr>
              <p:cNvPr id="19" name="直接连接符 18"/>
              <p:cNvCxnSpPr>
                <a:stCxn id="25" idx="3"/>
                <a:endCxn id="18" idx="1"/>
              </p:cNvCxnSpPr>
              <p:nvPr/>
            </p:nvCxnSpPr>
            <p:spPr>
              <a:xfrm>
                <a:off x="2732685" y="3920585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>
                <a:stCxn id="18" idx="3"/>
                <a:endCxn id="26" idx="1"/>
              </p:cNvCxnSpPr>
              <p:nvPr/>
            </p:nvCxnSpPr>
            <p:spPr>
              <a:xfrm flipV="1">
                <a:off x="4845207" y="3920585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>
                <a:stCxn id="18" idx="2"/>
                <a:endCxn id="23" idx="0"/>
              </p:cNvCxnSpPr>
              <p:nvPr/>
            </p:nvCxnSpPr>
            <p:spPr>
              <a:xfrm>
                <a:off x="4350356" y="4840941"/>
                <a:ext cx="0" cy="745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直接箭头连接符 9"/>
            <p:cNvCxnSpPr/>
            <p:nvPr/>
          </p:nvCxnSpPr>
          <p:spPr>
            <a:xfrm>
              <a:off x="3774266" y="4422467"/>
              <a:ext cx="888738" cy="4844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/>
            <p:cNvGrpSpPr/>
            <p:nvPr/>
          </p:nvGrpSpPr>
          <p:grpSpPr>
            <a:xfrm>
              <a:off x="5517996" y="4378386"/>
              <a:ext cx="1149953" cy="1252561"/>
              <a:chOff x="4572000" y="4194044"/>
              <a:chExt cx="1149953" cy="1252561"/>
            </a:xfrm>
          </p:grpSpPr>
          <p:cxnSp>
            <p:nvCxnSpPr>
              <p:cNvPr id="16" name="直接箭头连接符 15"/>
              <p:cNvCxnSpPr/>
              <p:nvPr/>
            </p:nvCxnSpPr>
            <p:spPr>
              <a:xfrm flipV="1">
                <a:off x="4940793" y="4194044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/>
              <p:cNvCxnSpPr/>
              <p:nvPr/>
            </p:nvCxnSpPr>
            <p:spPr>
              <a:xfrm>
                <a:off x="4572000" y="4944267"/>
                <a:ext cx="0" cy="5023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直接箭头连接符 11"/>
            <p:cNvCxnSpPr/>
            <p:nvPr/>
          </p:nvCxnSpPr>
          <p:spPr>
            <a:xfrm flipH="1">
              <a:off x="5886789" y="3965490"/>
              <a:ext cx="695607" cy="448059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组合 12"/>
            <p:cNvGrpSpPr/>
            <p:nvPr/>
          </p:nvGrpSpPr>
          <p:grpSpPr>
            <a:xfrm>
              <a:off x="3817176" y="4019385"/>
              <a:ext cx="1257533" cy="1650532"/>
              <a:chOff x="3817176" y="4019385"/>
              <a:chExt cx="1257533" cy="1650532"/>
            </a:xfrm>
          </p:grpSpPr>
          <p:cxnSp>
            <p:nvCxnSpPr>
              <p:cNvPr id="14" name="直接箭头连接符 13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/>
              <p:cNvCxnSpPr/>
              <p:nvPr/>
            </p:nvCxnSpPr>
            <p:spPr>
              <a:xfrm flipH="1" flipV="1">
                <a:off x="3817176" y="4019385"/>
                <a:ext cx="845828" cy="403082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组合 28"/>
          <p:cNvGrpSpPr/>
          <p:nvPr/>
        </p:nvGrpSpPr>
        <p:grpSpPr>
          <a:xfrm>
            <a:off x="45074" y="3653811"/>
            <a:ext cx="5236223" cy="3261797"/>
            <a:chOff x="1953888" y="2316231"/>
            <a:chExt cx="5236223" cy="3261797"/>
          </a:xfrm>
        </p:grpSpPr>
        <p:grpSp>
          <p:nvGrpSpPr>
            <p:cNvPr id="30" name="组合 29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36" name="组合 35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46" name="组合 45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49" name="矩形 48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50" name="矩形 49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51" name="文本框 50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52" name="文本框 51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47" name="矩形 46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48" name="文本框 47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42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43" name="直接连接符 42"/>
                <p:cNvCxnSpPr>
                  <a:stCxn id="49" idx="3"/>
                  <a:endCxn id="42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/>
                <p:cNvCxnSpPr>
                  <a:stCxn id="42" idx="3"/>
                  <a:endCxn id="50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/>
                <p:cNvCxnSpPr>
                  <a:stCxn id="42" idx="2"/>
                  <a:endCxn id="47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直接箭头连接符 37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89569" y="186942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交换机转发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004639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转发表示意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48422" y="5211931"/>
          <a:ext cx="299062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856"/>
                <a:gridCol w="1785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967841" y="5211931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674073" y="462690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实际转发表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85077" y="3291840"/>
            <a:ext cx="424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交换机将目的地址与转出端口的映射存储在转发表中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120730" y="1268760"/>
            <a:ext cx="5236223" cy="3261797"/>
            <a:chOff x="1953888" y="2316231"/>
            <a:chExt cx="5236223" cy="3261797"/>
          </a:xfrm>
        </p:grpSpPr>
        <p:grpSp>
          <p:nvGrpSpPr>
            <p:cNvPr id="12" name="组合 11"/>
            <p:cNvGrpSpPr/>
            <p:nvPr/>
          </p:nvGrpSpPr>
          <p:grpSpPr>
            <a:xfrm>
              <a:off x="1953888" y="2316231"/>
              <a:ext cx="5236223" cy="3261797"/>
              <a:chOff x="2550482" y="3443804"/>
              <a:chExt cx="5236223" cy="3261797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2550482" y="3443804"/>
                <a:ext cx="5236223" cy="3261797"/>
                <a:chOff x="1604486" y="3259462"/>
                <a:chExt cx="5236223" cy="3261797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1604486" y="3259462"/>
                  <a:ext cx="5236223" cy="962337"/>
                  <a:chOff x="2485259" y="1703617"/>
                  <a:chExt cx="5236223" cy="962337"/>
                </a:xfrm>
              </p:grpSpPr>
              <p:sp>
                <p:nvSpPr>
                  <p:cNvPr id="31" name="矩形 30"/>
                  <p:cNvSpPr/>
                  <p:nvPr/>
                </p:nvSpPr>
                <p:spPr>
                  <a:xfrm>
                    <a:off x="2623755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1</a:t>
                    </a:r>
                    <a:endParaRPr lang="zh-CN" altLang="en-US" dirty="0"/>
                  </a:p>
                </p:txBody>
              </p:sp>
              <p:sp>
                <p:nvSpPr>
                  <p:cNvPr id="32" name="矩形 31"/>
                  <p:cNvSpPr/>
                  <p:nvPr/>
                </p:nvSpPr>
                <p:spPr>
                  <a:xfrm>
                    <a:off x="6710304" y="2063526"/>
                    <a:ext cx="989703" cy="602428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dirty="0"/>
                      <a:t>Host 2</a:t>
                    </a:r>
                    <a:endParaRPr lang="zh-CN" altLang="en-US" dirty="0"/>
                  </a:p>
                </p:txBody>
              </p:sp>
              <p:sp>
                <p:nvSpPr>
                  <p:cNvPr id="33" name="文本框 32"/>
                  <p:cNvSpPr txBox="1"/>
                  <p:nvPr/>
                </p:nvSpPr>
                <p:spPr>
                  <a:xfrm>
                    <a:off x="2485259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10.0.0.1/8</a:t>
                    </a:r>
                    <a:endParaRPr lang="zh-CN" altLang="en-US" dirty="0"/>
                  </a:p>
                </p:txBody>
              </p:sp>
              <p:sp>
                <p:nvSpPr>
                  <p:cNvPr id="34" name="文本框 33"/>
                  <p:cNvSpPr txBox="1"/>
                  <p:nvPr/>
                </p:nvSpPr>
                <p:spPr>
                  <a:xfrm>
                    <a:off x="6571808" y="1703617"/>
                    <a:ext cx="114967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10.0.0.2/8</a:t>
                    </a:r>
                    <a:endParaRPr lang="zh-CN" altLang="en-US" dirty="0"/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3855504" y="5586677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3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3717008" y="615192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10.0.0.3/8</a:t>
                  </a:r>
                  <a:endParaRPr lang="zh-CN" altLang="en-US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3678681" y="4104927"/>
                <a:ext cx="3096846" cy="1666092"/>
                <a:chOff x="2732685" y="3920585"/>
                <a:chExt cx="3096846" cy="1666092"/>
              </a:xfrm>
            </p:grpSpPr>
            <p:sp>
              <p:nvSpPr>
                <p:cNvPr id="24" name="圆角矩形 27"/>
                <p:cNvSpPr/>
                <p:nvPr/>
              </p:nvSpPr>
              <p:spPr>
                <a:xfrm>
                  <a:off x="3855504" y="4221799"/>
                  <a:ext cx="989703" cy="61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Switch</a:t>
                  </a:r>
                  <a:endParaRPr lang="zh-CN" altLang="en-US" dirty="0"/>
                </a:p>
              </p:txBody>
            </p:sp>
            <p:cxnSp>
              <p:nvCxnSpPr>
                <p:cNvPr id="25" name="直接连接符 24"/>
                <p:cNvCxnSpPr>
                  <a:stCxn id="31" idx="3"/>
                  <a:endCxn id="24" idx="1"/>
                </p:cNvCxnSpPr>
                <p:nvPr/>
              </p:nvCxnSpPr>
              <p:spPr>
                <a:xfrm>
                  <a:off x="2732685" y="3920585"/>
                  <a:ext cx="1122819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接连接符 25"/>
                <p:cNvCxnSpPr>
                  <a:stCxn id="24" idx="3"/>
                  <a:endCxn id="32" idx="1"/>
                </p:cNvCxnSpPr>
                <p:nvPr/>
              </p:nvCxnSpPr>
              <p:spPr>
                <a:xfrm flipV="1">
                  <a:off x="4845207" y="3920585"/>
                  <a:ext cx="984324" cy="610785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>
                  <a:stCxn id="24" idx="2"/>
                  <a:endCxn id="29" idx="0"/>
                </p:cNvCxnSpPr>
                <p:nvPr/>
              </p:nvCxnSpPr>
              <p:spPr>
                <a:xfrm>
                  <a:off x="4350356" y="4840941"/>
                  <a:ext cx="0" cy="745736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" name="直接箭头连接符 19"/>
              <p:cNvCxnSpPr/>
              <p:nvPr/>
            </p:nvCxnSpPr>
            <p:spPr>
              <a:xfrm>
                <a:off x="3774266" y="4422467"/>
                <a:ext cx="888738" cy="484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/>
              <p:cNvCxnSpPr/>
              <p:nvPr/>
            </p:nvCxnSpPr>
            <p:spPr>
              <a:xfrm flipV="1">
                <a:off x="5886789" y="4378386"/>
                <a:ext cx="781160" cy="47676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/>
            </p:nvCxnSpPr>
            <p:spPr>
              <a:xfrm flipH="1">
                <a:off x="5886789" y="3965490"/>
                <a:ext cx="695607" cy="448059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箭头连接符 22"/>
              <p:cNvCxnSpPr/>
              <p:nvPr/>
            </p:nvCxnSpPr>
            <p:spPr>
              <a:xfrm flipH="1">
                <a:off x="5059371" y="5145841"/>
                <a:ext cx="15338" cy="52407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/>
            <p:cNvSpPr txBox="1"/>
            <p:nvPr/>
          </p:nvSpPr>
          <p:spPr>
            <a:xfrm>
              <a:off x="2300025" y="3588139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To Host 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786045" y="2532037"/>
              <a:ext cx="1051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7030A0"/>
                  </a:solidFill>
                </a:rPr>
                <a:t>To Host 3</a:t>
              </a:r>
              <a:endParaRPr lang="zh-CN" altLang="en-US" dirty="0">
                <a:solidFill>
                  <a:srgbClr val="7030A0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176646" y="358719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83097" y="3195751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1</a:t>
              </a:r>
              <a:endParaRPr lang="zh-CN" altLang="en-US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462777" y="3996270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577128"/>
          </a:xfrm>
        </p:spPr>
        <p:txBody>
          <a:bodyPr/>
          <a:lstStyle/>
          <a:p>
            <a:r>
              <a:rPr lang="zh-CN" altLang="en-US" sz="2000" dirty="0"/>
              <a:t>当交换机从某端口收到源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的数据包时，可以确定：将目的</a:t>
            </a:r>
            <a:r>
              <a:rPr lang="en-US" altLang="zh-CN" sz="2000" dirty="0"/>
              <a:t>MAC</a:t>
            </a:r>
            <a:r>
              <a:rPr lang="zh-CN" altLang="en-US" sz="2000" dirty="0"/>
              <a:t>地址为</a:t>
            </a:r>
            <a:r>
              <a:rPr lang="en-US" altLang="zh-CN" sz="2000" dirty="0"/>
              <a:t>X</a:t>
            </a:r>
            <a:r>
              <a:rPr lang="zh-CN" altLang="en-US" sz="2000" dirty="0"/>
              <a:t>的数据包从该端口转出可以达到目的主机。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042495" y="307528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7057472" y="305659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280104" y="290424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to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Host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90179" y="289008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</a:rPr>
              <a:t>to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en-US" altLang="zh-CN" dirty="0">
                <a:solidFill>
                  <a:srgbClr val="7030A0"/>
                </a:solidFill>
              </a:rPr>
              <a:t>Host 3</a:t>
            </a:r>
            <a:endParaRPr lang="zh-CN" altLang="en-US" dirty="0">
              <a:solidFill>
                <a:srgbClr val="7030A0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29721" y="3816407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740837" y="33098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转发表条目</a:t>
            </a:r>
            <a:endParaRPr lang="zh-CN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29720" y="4180719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29720" y="4558087"/>
          <a:ext cx="475129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14" name="内容占位符 2"/>
          <p:cNvSpPr txBox="1"/>
          <p:nvPr/>
        </p:nvSpPr>
        <p:spPr bwMode="auto">
          <a:xfrm>
            <a:off x="457200" y="5354716"/>
            <a:ext cx="8229600" cy="1503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0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18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 algn="l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600" b="0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000" kern="0" dirty="0"/>
              <a:t>收到数据包后，交换机根据转发表中对应的转发端口转出数据包</a:t>
            </a:r>
            <a:endParaRPr lang="en-US" altLang="zh-CN" sz="2000" kern="0" dirty="0"/>
          </a:p>
          <a:p>
            <a:r>
              <a:rPr lang="zh-CN" altLang="en-US" sz="2000" kern="0" dirty="0"/>
              <a:t>交换机转发数据包时查不到对应端口时，直接广播该数据包</a:t>
            </a:r>
            <a:endParaRPr lang="zh-CN" altLang="en-US" sz="2000" kern="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3721165" y="2534913"/>
            <a:ext cx="5236223" cy="2739008"/>
            <a:chOff x="3721165" y="2680141"/>
            <a:chExt cx="5236223" cy="2739008"/>
          </a:xfrm>
        </p:grpSpPr>
        <p:grpSp>
          <p:nvGrpSpPr>
            <p:cNvPr id="16" name="组合 15"/>
            <p:cNvGrpSpPr/>
            <p:nvPr/>
          </p:nvGrpSpPr>
          <p:grpSpPr>
            <a:xfrm>
              <a:off x="3721165" y="2680141"/>
              <a:ext cx="5236223" cy="2739008"/>
              <a:chOff x="3721165" y="2680141"/>
              <a:chExt cx="5236223" cy="2739008"/>
            </a:xfrm>
          </p:grpSpPr>
          <p:grpSp>
            <p:nvGrpSpPr>
              <p:cNvPr id="19" name="组合 18"/>
              <p:cNvGrpSpPr/>
              <p:nvPr/>
            </p:nvGrpSpPr>
            <p:grpSpPr>
              <a:xfrm>
                <a:off x="3721165" y="2680141"/>
                <a:ext cx="5236223" cy="962337"/>
                <a:chOff x="2485259" y="1703617"/>
                <a:chExt cx="5236223" cy="962337"/>
              </a:xfrm>
            </p:grpSpPr>
            <p:sp>
              <p:nvSpPr>
                <p:cNvPr id="27" name="矩形 26"/>
                <p:cNvSpPr/>
                <p:nvPr/>
              </p:nvSpPr>
              <p:spPr>
                <a:xfrm>
                  <a:off x="2623755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1</a:t>
                  </a:r>
                  <a:endParaRPr lang="zh-CN" altLang="en-US" dirty="0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6710304" y="2063526"/>
                  <a:ext cx="989703" cy="60242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Host 2</a:t>
                  </a:r>
                  <a:endParaRPr lang="zh-CN" altLang="en-US" dirty="0"/>
                </a:p>
              </p:txBody>
            </p:sp>
            <p:sp>
              <p:nvSpPr>
                <p:cNvPr id="29" name="文本框 28"/>
                <p:cNvSpPr txBox="1"/>
                <p:nvPr/>
              </p:nvSpPr>
              <p:spPr>
                <a:xfrm>
                  <a:off x="2485259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10.0.0.1/8</a:t>
                  </a:r>
                  <a:endParaRPr lang="zh-CN" altLang="en-US" dirty="0"/>
                </a:p>
              </p:txBody>
            </p:sp>
            <p:sp>
              <p:nvSpPr>
                <p:cNvPr id="30" name="文本框 29"/>
                <p:cNvSpPr txBox="1"/>
                <p:nvPr/>
              </p:nvSpPr>
              <p:spPr>
                <a:xfrm>
                  <a:off x="6571808" y="1703617"/>
                  <a:ext cx="11496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/>
                    <a:t>10.0.0.2/8</a:t>
                  </a:r>
                  <a:endParaRPr lang="zh-CN" altLang="en-US" dirty="0"/>
                </a:p>
              </p:txBody>
            </p:sp>
          </p:grpSp>
          <p:sp>
            <p:nvSpPr>
              <p:cNvPr id="20" name="矩形 19"/>
              <p:cNvSpPr/>
              <p:nvPr/>
            </p:nvSpPr>
            <p:spPr>
              <a:xfrm>
                <a:off x="5972183" y="4816721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3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007307" y="4933269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10.0.0.3/8</a:t>
                </a:r>
                <a:endParaRPr lang="zh-CN" altLang="en-US" dirty="0"/>
              </a:p>
            </p:txBody>
          </p:sp>
          <p:sp>
            <p:nvSpPr>
              <p:cNvPr id="22" name="圆角矩形 27"/>
              <p:cNvSpPr/>
              <p:nvPr/>
            </p:nvSpPr>
            <p:spPr>
              <a:xfrm>
                <a:off x="5972183" y="3642478"/>
                <a:ext cx="989703" cy="61914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Switch</a:t>
                </a:r>
                <a:endParaRPr lang="zh-CN" altLang="en-US" dirty="0"/>
              </a:p>
            </p:txBody>
          </p:sp>
          <p:cxnSp>
            <p:nvCxnSpPr>
              <p:cNvPr id="23" name="直接连接符 22"/>
              <p:cNvCxnSpPr>
                <a:stCxn id="27" idx="3"/>
                <a:endCxn id="22" idx="1"/>
              </p:cNvCxnSpPr>
              <p:nvPr/>
            </p:nvCxnSpPr>
            <p:spPr>
              <a:xfrm>
                <a:off x="4849364" y="3341264"/>
                <a:ext cx="1122819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/>
              <p:cNvCxnSpPr>
                <a:stCxn id="22" idx="3"/>
                <a:endCxn id="28" idx="1"/>
              </p:cNvCxnSpPr>
              <p:nvPr/>
            </p:nvCxnSpPr>
            <p:spPr>
              <a:xfrm flipV="1">
                <a:off x="6961886" y="3341264"/>
                <a:ext cx="984324" cy="61078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/>
              <p:cNvCxnSpPr>
                <a:stCxn id="22" idx="2"/>
                <a:endCxn id="20" idx="0"/>
              </p:cNvCxnSpPr>
              <p:nvPr/>
            </p:nvCxnSpPr>
            <p:spPr>
              <a:xfrm>
                <a:off x="6467035" y="4261620"/>
                <a:ext cx="0" cy="55510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/>
              <p:cNvSpPr txBox="1"/>
              <p:nvPr/>
            </p:nvSpPr>
            <p:spPr>
              <a:xfrm>
                <a:off x="5176878" y="3812121"/>
                <a:ext cx="747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Port 1</a:t>
                </a:r>
                <a:endParaRPr lang="zh-CN" altLang="en-US" dirty="0"/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7047209" y="3820547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2</a:t>
              </a:r>
              <a:endParaRPr lang="zh-CN" altLang="en-US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516084" y="4432444"/>
              <a:ext cx="7475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Port 3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交换机学习转发表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905897" y="1572113"/>
          <a:ext cx="47512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346"/>
                <a:gridCol w="1380035"/>
                <a:gridCol w="13429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目的地址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转发端口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老化时间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Host 1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2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Host 3 MAC </a:t>
                      </a:r>
                      <a:r>
                        <a:rPr lang="en-US" altLang="zh-CN" dirty="0" err="1"/>
                        <a:t>Addr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Port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sec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44476" y="21291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转发表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94852" y="3643248"/>
            <a:ext cx="8439374" cy="2279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①查询操作：每收到一个数据包，根据目的</a:t>
            </a:r>
            <a:r>
              <a:rPr lang="en-US" altLang="zh-CN" dirty="0">
                <a:ea typeface="微软雅黑" panose="020B0503020204020204" pitchFamily="34" charset="-122"/>
              </a:rPr>
              <a:t>MAC</a:t>
            </a:r>
            <a:r>
              <a:rPr lang="zh-CN" altLang="en-US" dirty="0">
                <a:ea typeface="微软雅黑" panose="020B0503020204020204" pitchFamily="34" charset="-122"/>
              </a:rPr>
              <a:t>地址查询相应转发条目：如果查询到对应条目，则根据相应转发端口转发数据包；否则，广播该数据包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②插入操作：每收到一个数据包，如果其源</a:t>
            </a:r>
            <a:r>
              <a:rPr lang="en-US" altLang="zh-CN" dirty="0">
                <a:ea typeface="微软雅黑" panose="020B0503020204020204" pitchFamily="34" charset="-122"/>
              </a:rPr>
              <a:t>MAC</a:t>
            </a:r>
            <a:r>
              <a:rPr lang="zh-CN" altLang="en-US" dirty="0">
                <a:ea typeface="微软雅黑" panose="020B0503020204020204" pitchFamily="34" charset="-122"/>
              </a:rPr>
              <a:t>地址在转发表中，更新访问时间；否则，将该地址与入端口的映射关系写入转发表</a:t>
            </a:r>
            <a:endParaRPr lang="en-US" altLang="zh-CN" dirty="0"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dirty="0">
                <a:ea typeface="微软雅黑" panose="020B0503020204020204" pitchFamily="34" charset="-122"/>
              </a:rPr>
              <a:t>③老化操作：每秒钟运行一次老化操作，删除超过</a:t>
            </a:r>
            <a:r>
              <a:rPr lang="en-US" altLang="zh-CN" dirty="0">
                <a:ea typeface="微软雅黑" panose="020B0503020204020204" pitchFamily="34" charset="-122"/>
              </a:rPr>
              <a:t>30</a:t>
            </a:r>
            <a:r>
              <a:rPr lang="zh-CN" altLang="en-US" dirty="0">
                <a:ea typeface="微软雅黑" panose="020B0503020204020204" pitchFamily="34" charset="-122"/>
              </a:rPr>
              <a:t>秒未访问的转发条目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转发表结构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60257" y="3637522"/>
            <a:ext cx="7102027" cy="3018517"/>
            <a:chOff x="1071476" y="3188774"/>
            <a:chExt cx="7102027" cy="3018517"/>
          </a:xfrm>
        </p:grpSpPr>
        <p:sp>
          <p:nvSpPr>
            <p:cNvPr id="6" name="矩形: 圆角 5"/>
            <p:cNvSpPr/>
            <p:nvPr/>
          </p:nvSpPr>
          <p:spPr>
            <a:xfrm>
              <a:off x="1071476" y="3558106"/>
              <a:ext cx="7102027" cy="614581"/>
            </a:xfrm>
            <a:prstGeom prst="roundRect">
              <a:avLst/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539919" y="3663209"/>
              <a:ext cx="809297" cy="42041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3377360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234764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00109" y="3663209"/>
              <a:ext cx="836164" cy="3860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list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192240" y="4397375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stCxn id="7" idx="2"/>
              <a:endCxn id="11" idx="0"/>
            </p:cNvCxnSpPr>
            <p:nvPr/>
          </p:nvCxnSpPr>
          <p:spPr>
            <a:xfrm>
              <a:off x="1944568" y="4083623"/>
              <a:ext cx="3672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189613" y="5078989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箭头连接符 13"/>
            <p:cNvCxnSpPr>
              <a:stCxn id="11" idx="2"/>
              <a:endCxn id="13" idx="0"/>
            </p:cNvCxnSpPr>
            <p:nvPr/>
          </p:nvCxnSpPr>
          <p:spPr>
            <a:xfrm flipH="1">
              <a:off x="1945613" y="4765237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1186986" y="5760603"/>
              <a:ext cx="1512000" cy="3678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3" idx="2"/>
              <a:endCxn id="15" idx="0"/>
            </p:cNvCxnSpPr>
            <p:nvPr/>
          </p:nvCxnSpPr>
          <p:spPr>
            <a:xfrm flipH="1">
              <a:off x="1942986" y="5446851"/>
              <a:ext cx="2627" cy="313752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017041" y="4397375"/>
              <a:ext cx="1562195" cy="337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</a:rPr>
                <a:t>list|mac|port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>
              <a:stCxn id="8" idx="2"/>
              <a:endCxn id="17" idx="0"/>
            </p:cNvCxnSpPr>
            <p:nvPr/>
          </p:nvCxnSpPr>
          <p:spPr>
            <a:xfrm>
              <a:off x="3795442" y="4049271"/>
              <a:ext cx="2697" cy="34810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1539919" y="3188774"/>
              <a:ext cx="8570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Key = 0</a:t>
              </a:r>
              <a:endParaRPr lang="zh-CN" altLang="en-US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377360" y="3188774"/>
              <a:ext cx="885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59190" y="3188774"/>
              <a:ext cx="1127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Key = 255</a:t>
              </a:r>
              <a:endParaRPr lang="zh-CN" altLang="en-US" dirty="0"/>
            </a:p>
          </p:txBody>
        </p:sp>
        <p:cxnSp>
          <p:nvCxnSpPr>
            <p:cNvPr id="22" name="连接符: 曲线 21"/>
            <p:cNvCxnSpPr/>
            <p:nvPr/>
          </p:nvCxnSpPr>
          <p:spPr>
            <a:xfrm rot="5400000" flipH="1" flipV="1">
              <a:off x="659390" y="4909372"/>
              <a:ext cx="2570359" cy="25480"/>
            </a:xfrm>
            <a:prstGeom prst="curvedConnector5">
              <a:avLst>
                <a:gd name="adj1" fmla="val -8894"/>
                <a:gd name="adj2" fmla="val -3864207"/>
                <a:gd name="adj3" fmla="val 106262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曲线 22"/>
            <p:cNvCxnSpPr>
              <a:stCxn id="17" idx="2"/>
              <a:endCxn id="8" idx="0"/>
            </p:cNvCxnSpPr>
            <p:nvPr/>
          </p:nvCxnSpPr>
          <p:spPr>
            <a:xfrm rot="5400000" flipH="1">
              <a:off x="3260806" y="4197846"/>
              <a:ext cx="1071970" cy="2697"/>
            </a:xfrm>
            <a:prstGeom prst="curvedConnector5">
              <a:avLst>
                <a:gd name="adj1" fmla="val -21325"/>
                <a:gd name="adj2" fmla="val 37437820"/>
                <a:gd name="adj3" fmla="val 121325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1926520"/>
          </a:xfrm>
        </p:spPr>
        <p:txBody>
          <a:bodyPr/>
          <a:lstStyle/>
          <a:p>
            <a:r>
              <a:rPr lang="zh-CN" altLang="en-US" dirty="0"/>
              <a:t>如果将所有</a:t>
            </a:r>
            <a:r>
              <a:rPr lang="en-US" altLang="zh-CN" dirty="0"/>
              <a:t>mac-&gt;port</a:t>
            </a:r>
            <a:r>
              <a:rPr lang="zh-CN" altLang="en-US" dirty="0"/>
              <a:t>映射存到一个链表中，则每次查找需要遍历整个链表</a:t>
            </a:r>
            <a:endParaRPr lang="en-US" altLang="zh-CN" dirty="0"/>
          </a:p>
          <a:p>
            <a:r>
              <a:rPr lang="zh-CN" altLang="en-US" dirty="0"/>
              <a:t>可以先对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r>
              <a:rPr lang="en-US" altLang="zh-CN" dirty="0"/>
              <a:t>Hash</a:t>
            </a:r>
            <a:r>
              <a:rPr lang="zh-CN" altLang="en-US" dirty="0"/>
              <a:t>，根据</a:t>
            </a:r>
            <a:r>
              <a:rPr lang="en-US" altLang="zh-CN" dirty="0"/>
              <a:t>key</a:t>
            </a:r>
            <a:r>
              <a:rPr lang="zh-CN" altLang="en-US" dirty="0"/>
              <a:t>值到对应的链表中查找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实验环境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Mininet</a:t>
            </a:r>
            <a:r>
              <a:rPr lang="zh-CN" altLang="en-US" dirty="0"/>
              <a:t>是一个可以支持快速搭建模拟网络的平台</a:t>
            </a:r>
            <a:endParaRPr lang="en-US" altLang="zh-CN" dirty="0"/>
          </a:p>
          <a:p>
            <a:pPr lvl="1"/>
            <a:r>
              <a:rPr lang="en-US" altLang="zh-CN" dirty="0"/>
              <a:t>http://mininet.org/</a:t>
            </a:r>
            <a:endParaRPr lang="en-US" altLang="zh-CN" dirty="0"/>
          </a:p>
          <a:p>
            <a:r>
              <a:rPr lang="en-US" altLang="zh-CN" dirty="0" err="1"/>
              <a:t>Mininet</a:t>
            </a:r>
            <a:r>
              <a:rPr lang="zh-CN" altLang="zh-CN" dirty="0"/>
              <a:t>环境只能安装在</a:t>
            </a:r>
            <a:r>
              <a:rPr lang="en-US" altLang="zh-CN" dirty="0"/>
              <a:t>Linux</a:t>
            </a:r>
            <a:r>
              <a:rPr lang="zh-CN" altLang="zh-CN" dirty="0"/>
              <a:t>系统下，推荐使用</a:t>
            </a:r>
            <a:r>
              <a:rPr lang="en-US" altLang="zh-CN" dirty="0"/>
              <a:t>Ubuntu</a:t>
            </a:r>
            <a:r>
              <a:rPr lang="zh-CN" altLang="zh-CN" dirty="0"/>
              <a:t>发行版，版本号从</a:t>
            </a:r>
            <a:r>
              <a:rPr lang="en-US" altLang="zh-CN" dirty="0"/>
              <a:t>20.04</a:t>
            </a:r>
            <a:r>
              <a:rPr lang="zh-CN" altLang="zh-CN" dirty="0"/>
              <a:t>到</a:t>
            </a:r>
            <a:r>
              <a:rPr lang="zh-CN" altLang="en-US" dirty="0"/>
              <a:t>最新</a:t>
            </a:r>
            <a:r>
              <a:rPr lang="zh-CN" altLang="zh-CN" dirty="0"/>
              <a:t>都可以，</a:t>
            </a:r>
            <a:r>
              <a:rPr lang="en-US" altLang="zh-CN" dirty="0"/>
              <a:t>64</a:t>
            </a:r>
            <a:r>
              <a:rPr lang="zh-CN" altLang="zh-CN" dirty="0"/>
              <a:t>位或</a:t>
            </a:r>
            <a:r>
              <a:rPr lang="en-US" altLang="zh-CN" dirty="0"/>
              <a:t>32</a:t>
            </a:r>
            <a:r>
              <a:rPr lang="zh-CN" altLang="zh-CN" dirty="0"/>
              <a:t>位都行</a:t>
            </a:r>
            <a:endParaRPr lang="en-US" altLang="zh-CN" dirty="0"/>
          </a:p>
          <a:p>
            <a:r>
              <a:rPr lang="zh-CN" altLang="zh-CN" dirty="0"/>
              <a:t>如果物理机为</a:t>
            </a:r>
            <a:r>
              <a:rPr lang="en-US" altLang="zh-CN" dirty="0"/>
              <a:t>Windows</a:t>
            </a:r>
            <a:r>
              <a:rPr lang="zh-CN" altLang="zh-CN" dirty="0"/>
              <a:t>系统，可以使用虚拟机方式安装</a:t>
            </a:r>
            <a:r>
              <a:rPr lang="en-US" altLang="zh-CN" dirty="0"/>
              <a:t>Linux</a:t>
            </a:r>
            <a:r>
              <a:rPr lang="zh-CN" altLang="zh-CN" dirty="0"/>
              <a:t>系统，推荐使用</a:t>
            </a:r>
            <a:r>
              <a:rPr lang="en-US" altLang="zh-CN" dirty="0"/>
              <a:t>VirtualBox</a:t>
            </a:r>
            <a:r>
              <a:rPr lang="zh-CN" altLang="zh-CN" dirty="0"/>
              <a:t>虚拟机</a:t>
            </a:r>
            <a:endParaRPr lang="en-US" altLang="zh-CN" dirty="0"/>
          </a:p>
          <a:p>
            <a:r>
              <a:rPr lang="zh-CN" altLang="zh-CN" dirty="0"/>
              <a:t>运行</a:t>
            </a:r>
            <a:r>
              <a:rPr lang="en-US" altLang="zh-CN" dirty="0" err="1"/>
              <a:t>Mininet</a:t>
            </a:r>
            <a:r>
              <a:rPr lang="zh-CN" altLang="zh-CN" dirty="0"/>
              <a:t>环境时需要</a:t>
            </a:r>
            <a:r>
              <a:rPr lang="en-US" altLang="zh-CN" dirty="0"/>
              <a:t>root</a:t>
            </a:r>
            <a:r>
              <a:rPr lang="zh-CN" altLang="en-US" dirty="0"/>
              <a:t>权限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交换机转发实现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实现对数据结构</a:t>
            </a:r>
            <a:r>
              <a:rPr lang="en-US" altLang="zh-CN" dirty="0" err="1"/>
              <a:t>mac_port_map</a:t>
            </a:r>
            <a:r>
              <a:rPr lang="zh-CN" altLang="en-US" dirty="0"/>
              <a:t>的所有操作，以及数据包的转发和广播操作</a:t>
            </a:r>
            <a:endParaRPr lang="en-US" altLang="zh-CN" dirty="0"/>
          </a:p>
          <a:p>
            <a:pPr lvl="1"/>
            <a:r>
              <a:rPr lang="fr-FR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 *lookup_port(u8 mac[ETH_ALEN])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;</a:t>
            </a:r>
            <a:endParaRPr lang="fr-FR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insert_mac_port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(u8 mac[ETH_ALEN],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int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sweep_aged_mac_port_entry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broadcast_packet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const char *packet, int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sz="1600" dirty="0">
              <a:latin typeface="DejaVu Sans Mono" panose="020B0609030804020204" pitchFamily="49" charset="0"/>
              <a:ea typeface="DejaVu Sans Mono" panose="020B0609030804020204" pitchFamily="49" charset="0"/>
              <a:cs typeface="DejaVu Sans Mono" panose="020B0609030804020204" pitchFamily="49" charset="0"/>
            </a:endParaRPr>
          </a:p>
          <a:p>
            <a:pPr lvl="1"/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void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handle_packet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iface_info_t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*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iface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, char *packet, int </a:t>
            </a:r>
            <a:r>
              <a:rPr lang="en-US" altLang="zh-CN" sz="1600" dirty="0" err="1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zh-CN" sz="1600" dirty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);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在主机</a:t>
            </a:r>
            <a:r>
              <a:rPr lang="en-US" altLang="zh-CN" dirty="0"/>
              <a:t>h2</a:t>
            </a:r>
            <a:r>
              <a:rPr lang="zh-CN" altLang="zh-CN" dirty="0"/>
              <a:t>和</a:t>
            </a:r>
            <a:r>
              <a:rPr lang="en-US" altLang="zh-CN" dirty="0"/>
              <a:t>h3</a:t>
            </a:r>
            <a:r>
              <a:rPr lang="zh-CN" altLang="zh-CN" dirty="0"/>
              <a:t>上分别打开</a:t>
            </a:r>
            <a:r>
              <a:rPr lang="en-US" altLang="zh-CN" dirty="0" err="1"/>
              <a:t>wireshark</a:t>
            </a:r>
            <a:r>
              <a:rPr lang="zh-CN" altLang="zh-CN" dirty="0"/>
              <a:t>程序，监听各自主机的</a:t>
            </a:r>
            <a:r>
              <a:rPr lang="en-US" altLang="zh-CN" dirty="0"/>
              <a:t>eth0</a:t>
            </a:r>
            <a:r>
              <a:rPr lang="zh-CN" altLang="zh-CN" dirty="0"/>
              <a:t>端口</a:t>
            </a:r>
            <a:r>
              <a:rPr lang="en-US" altLang="zh-CN" dirty="0"/>
              <a:t>(h2-eth0</a:t>
            </a:r>
            <a:r>
              <a:rPr lang="zh-CN" altLang="zh-CN" dirty="0"/>
              <a:t>和</a:t>
            </a:r>
            <a:r>
              <a:rPr lang="en-US" altLang="zh-CN" dirty="0"/>
              <a:t>h3-eth0)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在</a:t>
            </a:r>
            <a:r>
              <a:rPr lang="en-US" altLang="zh-CN" dirty="0"/>
              <a:t>h1</a:t>
            </a:r>
            <a:r>
              <a:rPr lang="zh-CN" altLang="zh-CN" dirty="0"/>
              <a:t>主机上分别</a:t>
            </a:r>
            <a:r>
              <a:rPr lang="en-US" altLang="zh-CN" dirty="0"/>
              <a:t>ping h2</a:t>
            </a:r>
            <a:r>
              <a:rPr lang="zh-CN" altLang="zh-CN" dirty="0"/>
              <a:t>和</a:t>
            </a:r>
            <a:r>
              <a:rPr lang="en-US" altLang="zh-CN" dirty="0"/>
              <a:t>h3</a:t>
            </a:r>
            <a:r>
              <a:rPr lang="zh-CN" altLang="zh-CN" dirty="0"/>
              <a:t>两个主机</a:t>
            </a:r>
            <a:endParaRPr lang="en-US" altLang="zh-CN" dirty="0"/>
          </a:p>
          <a:p>
            <a:pPr lvl="1"/>
            <a:r>
              <a:rPr lang="zh-CN" altLang="zh-CN" dirty="0"/>
              <a:t>在</a:t>
            </a:r>
            <a:r>
              <a:rPr lang="en-US" altLang="zh-CN" dirty="0"/>
              <a:t>h2</a:t>
            </a:r>
            <a:r>
              <a:rPr lang="zh-CN" altLang="en-US" dirty="0"/>
              <a:t>和</a:t>
            </a:r>
            <a:r>
              <a:rPr lang="en-US" altLang="zh-CN" dirty="0"/>
              <a:t>h3</a:t>
            </a:r>
            <a:r>
              <a:rPr lang="zh-CN" altLang="zh-CN" dirty="0"/>
              <a:t>两个</a:t>
            </a:r>
            <a:r>
              <a:rPr lang="zh-CN" altLang="en-US" dirty="0"/>
              <a:t>主机上的</a:t>
            </a:r>
            <a:r>
              <a:rPr lang="en-US" altLang="zh-CN" dirty="0" err="1"/>
              <a:t>wireshark</a:t>
            </a:r>
            <a:r>
              <a:rPr lang="zh-CN" altLang="zh-CN" dirty="0"/>
              <a:t>捕获的应该只包含自己节点和</a:t>
            </a:r>
            <a:r>
              <a:rPr lang="en-US" altLang="zh-CN" dirty="0"/>
              <a:t>h1</a:t>
            </a:r>
            <a:r>
              <a:rPr lang="zh-CN" altLang="zh-CN" dirty="0"/>
              <a:t>产生的数据包</a:t>
            </a:r>
            <a:endParaRPr lang="zh-CN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附件文件列表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disable_ipv6.sh	# </a:t>
            </a:r>
            <a:r>
              <a:rPr lang="zh-CN" altLang="en-US" dirty="0"/>
              <a:t>禁止</a:t>
            </a:r>
            <a:r>
              <a:rPr lang="en-US" altLang="zh-CN" dirty="0"/>
              <a:t>IPv6</a:t>
            </a:r>
            <a:r>
              <a:rPr lang="zh-CN" altLang="en-US" dirty="0"/>
              <a:t>协议</a:t>
            </a:r>
            <a:endParaRPr lang="en-US" altLang="zh-CN" dirty="0"/>
          </a:p>
          <a:p>
            <a:r>
              <a:rPr lang="en-US" altLang="zh-CN" dirty="0"/>
              <a:t>disable_offloading.sh	# </a:t>
            </a:r>
            <a:r>
              <a:rPr lang="zh-CN" altLang="en-US" dirty="0"/>
              <a:t>禁止</a:t>
            </a:r>
            <a:r>
              <a:rPr lang="en-US" altLang="zh-CN" dirty="0"/>
              <a:t>TCP Offloading</a:t>
            </a:r>
            <a:endParaRPr lang="en-US" altLang="zh-CN" dirty="0"/>
          </a:p>
          <a:p>
            <a:r>
              <a:rPr lang="en-US" altLang="zh-CN" dirty="0"/>
              <a:t>include		# </a:t>
            </a:r>
            <a:r>
              <a:rPr lang="zh-CN" altLang="en-US" dirty="0"/>
              <a:t>所有相关头文件</a:t>
            </a:r>
            <a:endParaRPr lang="en-US" altLang="zh-CN" dirty="0"/>
          </a:p>
          <a:p>
            <a:r>
              <a:rPr lang="en-US" altLang="zh-CN" dirty="0" err="1"/>
              <a:t>mac.c</a:t>
            </a:r>
            <a:r>
              <a:rPr lang="en-US" altLang="zh-CN" dirty="0"/>
              <a:t>  		# </a:t>
            </a:r>
            <a:r>
              <a:rPr lang="zh-CN" altLang="en-US" dirty="0"/>
              <a:t>待实现</a:t>
            </a:r>
            <a:r>
              <a:rPr lang="en-US" altLang="zh-CN" dirty="0" err="1"/>
              <a:t>mac_port_mac</a:t>
            </a:r>
            <a:r>
              <a:rPr lang="zh-CN" altLang="en-US" dirty="0"/>
              <a:t>相关操作</a:t>
            </a:r>
            <a:endParaRPr lang="en-US" altLang="zh-CN" dirty="0"/>
          </a:p>
          <a:p>
            <a:r>
              <a:rPr lang="en-US" altLang="zh-CN" dirty="0" err="1"/>
              <a:t>main.c</a:t>
            </a:r>
            <a:r>
              <a:rPr lang="en-US" altLang="zh-CN" dirty="0"/>
              <a:t>  		# </a:t>
            </a:r>
            <a:r>
              <a:rPr lang="zh-CN" altLang="en-US" dirty="0"/>
              <a:t>待实现转发函数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endParaRPr lang="en-US" altLang="zh-CN" dirty="0"/>
          </a:p>
          <a:p>
            <a:r>
              <a:rPr lang="en-US" altLang="zh-CN" dirty="0" err="1"/>
              <a:t>packet.c</a:t>
            </a:r>
            <a:r>
              <a:rPr lang="en-US" altLang="zh-CN" dirty="0"/>
              <a:t>		# </a:t>
            </a:r>
            <a:r>
              <a:rPr lang="zh-CN" altLang="en-US" dirty="0"/>
              <a:t>待实现广播函数</a:t>
            </a:r>
            <a:endParaRPr lang="en-US" altLang="zh-CN" dirty="0"/>
          </a:p>
          <a:p>
            <a:r>
              <a:rPr lang="en-US" altLang="zh-CN" dirty="0"/>
              <a:t>three_nodes_bw.py	# </a:t>
            </a:r>
            <a:r>
              <a:rPr lang="en-US" altLang="zh-CN" dirty="0" err="1"/>
              <a:t>Mininet</a:t>
            </a:r>
            <a:r>
              <a:rPr lang="en-US" altLang="zh-CN" dirty="0"/>
              <a:t> topo</a:t>
            </a:r>
            <a:r>
              <a:rPr lang="zh-CN" altLang="en-US" dirty="0"/>
              <a:t>脚本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2155" y="2705371"/>
            <a:ext cx="7886700" cy="1127245"/>
          </a:xfrm>
        </p:spPr>
        <p:txBody>
          <a:bodyPr/>
          <a:lstStyle/>
          <a:p>
            <a:pPr algn="ctr"/>
            <a:r>
              <a:rPr lang="en-US" altLang="zh-CN" dirty="0"/>
              <a:t>TCP</a:t>
            </a:r>
            <a:r>
              <a:rPr lang="zh-CN" altLang="zh-CN" dirty="0"/>
              <a:t>公平性</a:t>
            </a:r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altLang="zh-CN" dirty="0"/>
              <a:t>TCP</a:t>
            </a:r>
            <a:r>
              <a:rPr lang="zh-CN" altLang="en-US" dirty="0"/>
              <a:t>协议作为应用需求和网络环境之间的性能适配器，其机制和算法一直在演进中</a:t>
            </a:r>
            <a:endParaRPr lang="en-US" altLang="zh-CN" dirty="0"/>
          </a:p>
          <a:p>
            <a:r>
              <a:rPr lang="en-US" altLang="zh-CN" dirty="0"/>
              <a:t>Linux</a:t>
            </a:r>
            <a:r>
              <a:rPr lang="zh-CN" altLang="en-US" dirty="0"/>
              <a:t>网络协议栈</a:t>
            </a:r>
            <a:endParaRPr lang="en-US" altLang="zh-CN" dirty="0"/>
          </a:p>
          <a:p>
            <a:pPr lvl="1"/>
            <a:r>
              <a:rPr lang="zh-CN" altLang="en-US" dirty="0"/>
              <a:t>将</a:t>
            </a:r>
            <a:r>
              <a:rPr lang="en-US" altLang="zh-CN" dirty="0"/>
              <a:t>TCP</a:t>
            </a:r>
            <a:r>
              <a:rPr lang="zh-CN" altLang="en-US" dirty="0"/>
              <a:t>拥塞控制接口抽象出来，支持不同的</a:t>
            </a:r>
            <a:r>
              <a:rPr lang="en-US" altLang="zh-CN" dirty="0"/>
              <a:t>TCP</a:t>
            </a:r>
            <a:r>
              <a:rPr lang="zh-CN" altLang="en-US" dirty="0"/>
              <a:t>拥塞控制算法实现</a:t>
            </a:r>
            <a:endParaRPr lang="en-US" altLang="zh-CN" dirty="0"/>
          </a:p>
          <a:p>
            <a:pPr lvl="1"/>
            <a:r>
              <a:rPr lang="zh-CN" altLang="en-US" dirty="0"/>
              <a:t>用户只需要实现特定接口，就可以自定义实现面向特定网络场景的拥塞控制逻辑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Cubic</a:t>
            </a:r>
            <a:r>
              <a:rPr lang="zh-CN" altLang="en-US" dirty="0"/>
              <a:t>算法：只使用丢包作为拥塞信号，收敛速度慢</a:t>
            </a:r>
            <a:endParaRPr lang="zh-CN" altLang="en-US" dirty="0"/>
          </a:p>
          <a:p>
            <a:r>
              <a:rPr lang="en-US" altLang="zh-CN" dirty="0"/>
              <a:t>BBR</a:t>
            </a:r>
            <a:r>
              <a:rPr lang="zh-CN" altLang="en-US" dirty="0"/>
              <a:t>算法：周期性探测带宽和延迟，在高带宽变化环境下收敛性差、公平性差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设计并实现一种基于丢包和延迟的</a:t>
            </a:r>
            <a:r>
              <a:rPr lang="en-US" altLang="zh-CN" dirty="0"/>
              <a:t>TCP</a:t>
            </a:r>
            <a:r>
              <a:rPr lang="zh-CN" altLang="en-US" dirty="0"/>
              <a:t>拥塞控制机制</a:t>
            </a:r>
            <a:endParaRPr lang="en-US" altLang="zh-CN" dirty="0"/>
          </a:p>
          <a:p>
            <a:pPr lvl="1"/>
            <a:r>
              <a:rPr lang="zh-CN" altLang="en-US" dirty="0"/>
              <a:t>能够在</a:t>
            </a:r>
            <a:r>
              <a:rPr lang="en-US" altLang="zh-CN" dirty="0"/>
              <a:t>Linux 4.15+</a:t>
            </a:r>
            <a:r>
              <a:rPr lang="zh-CN" altLang="en-US" dirty="0"/>
              <a:t>内核环境下编译成模块，并可以加载到内核中</a:t>
            </a:r>
            <a:endParaRPr lang="en-US" altLang="zh-CN" dirty="0"/>
          </a:p>
          <a:p>
            <a:pPr lvl="1"/>
            <a:r>
              <a:rPr lang="zh-CN" altLang="en-US" dirty="0"/>
              <a:t>相比于</a:t>
            </a:r>
            <a:r>
              <a:rPr lang="en-US" altLang="zh-CN" dirty="0">
                <a:sym typeface="+mn-ea"/>
              </a:rPr>
              <a:t>Cubic/BBR</a:t>
            </a:r>
            <a:r>
              <a:rPr lang="zh-CN" altLang="en-US" dirty="0">
                <a:sym typeface="+mn-ea"/>
              </a:rPr>
              <a:t>算法，</a:t>
            </a:r>
            <a:r>
              <a:rPr lang="zh-CN" altLang="en-US" dirty="0"/>
              <a:t>所设计的拥塞控制机制</a:t>
            </a:r>
            <a:r>
              <a:rPr lang="zh-CN" altLang="en-US" dirty="0">
                <a:sym typeface="+mn-ea"/>
              </a:rPr>
              <a:t>具有更好的收敛速度和公平性</a:t>
            </a:r>
            <a:endParaRPr lang="en-US" altLang="zh-CN" dirty="0"/>
          </a:p>
          <a:p>
            <a:r>
              <a:rPr lang="zh-CN" altLang="en-US" dirty="0"/>
              <a:t>提交：代码 </a:t>
            </a:r>
            <a:r>
              <a:rPr lang="en-US" altLang="zh-CN" dirty="0"/>
              <a:t>&amp; </a:t>
            </a:r>
            <a:r>
              <a:rPr lang="zh-CN" altLang="en-US" dirty="0"/>
              <a:t>实验报告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0" y="3513455"/>
            <a:ext cx="8350250" cy="3192145"/>
          </a:xfrm>
        </p:spPr>
        <p:txBody>
          <a:bodyPr/>
          <a:lstStyle/>
          <a:p>
            <a:r>
              <a:rPr kumimoji="1" lang="zh-CN" altLang="en-US" sz="2000" dirty="0"/>
              <a:t>实验拓扑：</a:t>
            </a:r>
            <a:r>
              <a:rPr kumimoji="1" lang="en-GB" altLang="zh-CN" sz="2000" dirty="0"/>
              <a:t> h1-R1-h2 </a:t>
            </a:r>
            <a:r>
              <a:rPr kumimoji="1" lang="zh-CN" altLang="en-US" sz="2000" dirty="0"/>
              <a:t>直连，在 </a:t>
            </a:r>
            <a:r>
              <a:rPr kumimoji="1" lang="en-GB" altLang="zh-CN" sz="2000" dirty="0"/>
              <a:t>R1-h2 </a:t>
            </a:r>
            <a:r>
              <a:rPr kumimoji="1" lang="zh-CN" altLang="en-US" sz="2000" dirty="0"/>
              <a:t>路径上设置速率限制</a:t>
            </a:r>
            <a:endParaRPr kumimoji="1" lang="en-US" altLang="zh-CN" sz="2000" dirty="0"/>
          </a:p>
          <a:p>
            <a:r>
              <a:rPr kumimoji="1" lang="zh-CN" altLang="en-US" sz="2000" dirty="0"/>
              <a:t>公平性和收敛性测试过程：在 </a:t>
            </a:r>
            <a:r>
              <a:rPr kumimoji="1" lang="en-US" altLang="zh-CN" sz="2000" dirty="0"/>
              <a:t>h1</a:t>
            </a:r>
            <a:r>
              <a:rPr kumimoji="1" lang="zh-CN" altLang="en-US" sz="2000" dirty="0"/>
              <a:t> 上每隔时间 </a:t>
            </a:r>
            <a:r>
              <a:rPr kumimoji="1" lang="en-US" altLang="zh-CN" sz="2000" dirty="0"/>
              <a:t>t</a:t>
            </a:r>
            <a:r>
              <a:rPr kumimoji="1" lang="zh-CN" altLang="en-US" sz="2000" dirty="0"/>
              <a:t> 启动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iperf</a:t>
            </a:r>
            <a:r>
              <a:rPr kumimoji="1" lang="zh-CN" altLang="en-US" sz="2000" dirty="0"/>
              <a:t> 启动一条</a:t>
            </a:r>
            <a:r>
              <a:rPr kumimoji="1" lang="en-US" altLang="zh-CN" sz="2000" dirty="0"/>
              <a:t> TCP</a:t>
            </a:r>
            <a:r>
              <a:rPr kumimoji="1" lang="zh-CN" altLang="en-US" sz="2000" dirty="0"/>
              <a:t> 流，直到有 </a:t>
            </a:r>
            <a:r>
              <a:rPr kumimoji="1" lang="en-US" altLang="zh-CN" sz="2000" dirty="0"/>
              <a:t>n</a:t>
            </a:r>
            <a:r>
              <a:rPr kumimoji="1" lang="zh-CN" altLang="en-US" sz="2000" dirty="0"/>
              <a:t> 条流同时发送。之后每隔时间 </a:t>
            </a:r>
            <a:r>
              <a:rPr kumimoji="1" lang="en-US" altLang="zh-CN" sz="2000" dirty="0"/>
              <a:t>t</a:t>
            </a:r>
            <a:r>
              <a:rPr kumimoji="1" lang="zh-CN" altLang="en-US" sz="2000" dirty="0"/>
              <a:t> 结束一条流，直到所有流停止发送</a:t>
            </a:r>
            <a:endParaRPr kumimoji="1" lang="en-US" altLang="zh-CN" sz="2000" dirty="0"/>
          </a:p>
          <a:p>
            <a:r>
              <a:rPr kumimoji="1" lang="zh-CN" altLang="en-US" sz="2000" dirty="0"/>
              <a:t>测试期间使用 </a:t>
            </a:r>
            <a:r>
              <a:rPr kumimoji="1" lang="en-US" altLang="zh-CN" sz="2000" dirty="0" err="1"/>
              <a:t>tcpdump</a:t>
            </a:r>
            <a:r>
              <a:rPr kumimoji="1" lang="zh-CN" altLang="en-US" sz="2000" dirty="0"/>
              <a:t> 抓包，供后续公平性分析使用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986784" y="1743456"/>
            <a:ext cx="975360" cy="829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R1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749470" y="1648082"/>
            <a:ext cx="1019804" cy="10198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h1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6254166" y="1640072"/>
            <a:ext cx="1019804" cy="101980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h2</a:t>
            </a:r>
            <a:endParaRPr kumimoji="1" lang="zh-CN" altLang="en-US" dirty="0"/>
          </a:p>
        </p:txBody>
      </p:sp>
      <p:cxnSp>
        <p:nvCxnSpPr>
          <p:cNvPr id="11" name="直线连接符 10"/>
          <p:cNvCxnSpPr>
            <a:stCxn id="7" idx="6"/>
            <a:endCxn id="6" idx="1"/>
          </p:cNvCxnSpPr>
          <p:nvPr/>
        </p:nvCxnSpPr>
        <p:spPr>
          <a:xfrm>
            <a:off x="2769274" y="2157984"/>
            <a:ext cx="12175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>
            <a:stCxn id="6" idx="3"/>
            <a:endCxn id="9" idx="2"/>
          </p:cNvCxnSpPr>
          <p:nvPr/>
        </p:nvCxnSpPr>
        <p:spPr>
          <a:xfrm flipV="1">
            <a:off x="4962144" y="2149974"/>
            <a:ext cx="1292022" cy="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070514" y="2182011"/>
            <a:ext cx="1537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100Mbps</a:t>
            </a:r>
            <a:endParaRPr kumimoji="1" lang="en-US" altLang="zh-CN" dirty="0"/>
          </a:p>
          <a:p>
            <a:r>
              <a:rPr kumimoji="1" lang="en-US" altLang="zh-CN" dirty="0"/>
              <a:t>20ms</a:t>
            </a:r>
            <a:r>
              <a:rPr kumimoji="1" lang="zh-CN" altLang="en-US" dirty="0"/>
              <a:t> </a:t>
            </a:r>
            <a:r>
              <a:rPr kumimoji="1" lang="en-US" altLang="zh-CN" dirty="0"/>
              <a:t>RTT</a:t>
            </a:r>
            <a:endParaRPr kumimoji="1" lang="en-US" altLang="zh-CN" dirty="0"/>
          </a:p>
          <a:p>
            <a:r>
              <a:rPr kumimoji="1" lang="en-US" altLang="zh-CN" dirty="0"/>
              <a:t>1BDP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309669" y="1938124"/>
            <a:ext cx="159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iperf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57200" y="1938124"/>
            <a:ext cx="159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iperf</a:t>
            </a:r>
            <a:r>
              <a:rPr kumimoji="1" lang="zh-CN" altLang="en-US" dirty="0"/>
              <a:t> </a:t>
            </a:r>
            <a:r>
              <a:rPr kumimoji="1" lang="en-US" altLang="zh-CN" dirty="0"/>
              <a:t>clients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>
                <a:solidFill>
                  <a:srgbClr val="181A1C"/>
                </a:solidFill>
                <a:effectLst/>
              </a:rPr>
              <a:t>#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 </a:t>
            </a:r>
            <a:r>
              <a:rPr lang="en-US" altLang="en-GB" dirty="0">
                <a:solidFill>
                  <a:srgbClr val="181A1C"/>
                </a:solidFill>
                <a:effectLst/>
              </a:rPr>
              <a:t>python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topo.py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 -c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alg_name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创建实验拓扑并测试目标算法</a:t>
            </a:r>
            <a:endParaRPr lang="zh-CN" altLang="en-US" dirty="0">
              <a:solidFill>
                <a:srgbClr val="181A1C"/>
              </a:solidFill>
              <a:effectLst/>
            </a:endParaRPr>
          </a:p>
          <a:p>
            <a:pPr lvl="1"/>
            <a:r>
              <a:rPr lang="zh-CN" altLang="en-US" dirty="0">
                <a:solidFill>
                  <a:srgbClr val="181A1C"/>
                </a:solidFill>
                <a:effectLst/>
              </a:rPr>
              <a:t>公平性与收敛速度测试</a:t>
            </a:r>
            <a:r>
              <a:rPr lang="zh-CN" altLang="en-US" dirty="0">
                <a:solidFill>
                  <a:srgbClr val="181A1C"/>
                </a:solidFill>
              </a:rPr>
              <a:t>函数</a:t>
            </a:r>
            <a:r>
              <a:rPr lang="en-US" altLang="zh-CN" dirty="0">
                <a:solidFill>
                  <a:srgbClr val="181A1C"/>
                </a:solidFill>
              </a:rPr>
              <a:t>: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fairness_evaluation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(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net,cc_name,inter_flow_time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 = 1,num_flows = 10)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每隔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inter_flow_time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 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加入一条流，直到加入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num_flows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条流为止。之后每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inter_flow_time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 一条流结束发送，直到所有流都结束发送</a:t>
            </a:r>
            <a:endParaRPr lang="zh-CN" altLang="en-US" dirty="0">
              <a:solidFill>
                <a:srgbClr val="181A1C"/>
              </a:solidFill>
              <a:effectLst/>
            </a:endParaRPr>
          </a:p>
          <a:p>
            <a:pPr lvl="1"/>
            <a:endParaRPr lang="zh-CN" altLang="en-US" dirty="0">
              <a:solidFill>
                <a:srgbClr val="181A1C"/>
              </a:solidFill>
              <a:effectLst/>
            </a:endParaRPr>
          </a:p>
          <a:p>
            <a:pPr lvl="1"/>
            <a:r>
              <a:rPr lang="zh-CN" altLang="en-US" dirty="0">
                <a:solidFill>
                  <a:srgbClr val="181A1C"/>
                </a:solidFill>
                <a:effectLst/>
              </a:rPr>
              <a:t>实验过程中， </a:t>
            </a:r>
            <a:r>
              <a:rPr lang="en-GB" altLang="zh-CN" dirty="0" err="1">
                <a:solidFill>
                  <a:srgbClr val="181A1C"/>
                </a:solidFill>
                <a:effectLst/>
              </a:rPr>
              <a:t>tcpdump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会抓取 </a:t>
            </a:r>
            <a:r>
              <a:rPr lang="en-GB" altLang="zh-CN" dirty="0">
                <a:solidFill>
                  <a:srgbClr val="181A1C"/>
                </a:solidFill>
                <a:effectLst/>
              </a:rPr>
              <a:t>h2-eth0 </a:t>
            </a:r>
            <a:r>
              <a:rPr lang="zh-CN" altLang="en-US" dirty="0">
                <a:solidFill>
                  <a:srgbClr val="181A1C"/>
                </a:solidFill>
                <a:effectLst/>
              </a:rPr>
              <a:t>的数据包，供后续公平性分析使用</a:t>
            </a:r>
            <a:endParaRPr lang="zh-CN" altLang="en-US" dirty="0">
              <a:solidFill>
                <a:srgbClr val="181A1C"/>
              </a:solidFill>
              <a:effectLst/>
            </a:endParaRPr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endParaRPr kumimoji="1" lang="en-US" altLang="zh-CN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实验工具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4979"/>
            <a:ext cx="8229600" cy="4289900"/>
          </a:xfrm>
        </p:spPr>
        <p:txBody>
          <a:bodyPr/>
          <a:lstStyle/>
          <a:p>
            <a:r>
              <a:rPr lang="zh-CN" altLang="en-US" dirty="0">
                <a:solidFill>
                  <a:srgbClr val="181A1C"/>
                </a:solidFill>
                <a:effectLst/>
                <a:uFillTx/>
              </a:rPr>
              <a:t>公平性分析工具 （</a:t>
            </a:r>
            <a:r>
              <a:rPr lang="en-GB" altLang="zh-CN" dirty="0" err="1">
                <a:solidFill>
                  <a:srgbClr val="181A1C"/>
                </a:solidFill>
                <a:effectLst/>
                <a:uFillTx/>
              </a:rPr>
              <a:t>pcap_analyse_tool.py</a:t>
            </a:r>
            <a:r>
              <a:rPr lang="zh-CN" altLang="en-US" dirty="0">
                <a:solidFill>
                  <a:srgbClr val="181A1C"/>
                </a:solidFill>
                <a:effectLst/>
                <a:uFillTx/>
              </a:rPr>
              <a:t>）</a:t>
            </a:r>
            <a:endParaRPr lang="zh-CN" altLang="en-US" dirty="0">
              <a:solidFill>
                <a:srgbClr val="181A1C"/>
              </a:solidFill>
              <a:effectLst/>
              <a:uFillTx/>
            </a:endParaRPr>
          </a:p>
          <a:p>
            <a:pPr lvl="1"/>
            <a:r>
              <a:rPr lang="en-GB" altLang="zh-CN" dirty="0">
                <a:solidFill>
                  <a:srgbClr val="181A1C"/>
                </a:solidFill>
                <a:effectLst/>
                <a:uFillTx/>
              </a:rPr>
              <a:t>def </a:t>
            </a:r>
            <a:r>
              <a:rPr lang="en-GB" altLang="zh-CN" dirty="0" err="1">
                <a:solidFill>
                  <a:srgbClr val="181A1C"/>
                </a:solidFill>
                <a:effectLst/>
                <a:uFillTx/>
              </a:rPr>
              <a:t>analyse_algorithm</a:t>
            </a:r>
            <a:r>
              <a:rPr lang="en-GB" altLang="zh-CN" dirty="0">
                <a:solidFill>
                  <a:srgbClr val="181A1C"/>
                </a:solidFill>
                <a:effectLst/>
                <a:uFillTx/>
              </a:rPr>
              <a:t>(</a:t>
            </a:r>
            <a:r>
              <a:rPr lang="en-GB" altLang="zh-CN" dirty="0" err="1">
                <a:solidFill>
                  <a:srgbClr val="181A1C"/>
                </a:solidFill>
                <a:effectLst/>
                <a:uFillTx/>
              </a:rPr>
              <a:t>pcap_file_path</a:t>
            </a:r>
            <a:r>
              <a:rPr lang="en-GB" altLang="zh-CN" dirty="0">
                <a:solidFill>
                  <a:srgbClr val="181A1C"/>
                </a:solidFill>
                <a:effectLst/>
                <a:uFillTx/>
              </a:rPr>
              <a:t>, cache=True) </a:t>
            </a:r>
            <a:r>
              <a:rPr lang="zh-CN" altLang="en-US" dirty="0">
                <a:solidFill>
                  <a:srgbClr val="181A1C"/>
                </a:solidFill>
                <a:effectLst/>
                <a:uFillTx/>
              </a:rPr>
              <a:t>会分析目标 </a:t>
            </a:r>
            <a:r>
              <a:rPr lang="en-GB" altLang="zh-CN" dirty="0" err="1">
                <a:solidFill>
                  <a:srgbClr val="181A1C"/>
                </a:solidFill>
                <a:effectLst/>
                <a:uFillTx/>
              </a:rPr>
              <a:t>pcap</a:t>
            </a:r>
            <a:r>
              <a:rPr lang="en-GB" altLang="zh-CN" dirty="0">
                <a:solidFill>
                  <a:srgbClr val="181A1C"/>
                </a:solidFill>
                <a:effectLst/>
                <a:uFillTx/>
              </a:rPr>
              <a:t> </a:t>
            </a:r>
            <a:r>
              <a:rPr lang="zh-CN" altLang="en-US" dirty="0">
                <a:solidFill>
                  <a:srgbClr val="181A1C"/>
                </a:solidFill>
                <a:effectLst/>
                <a:uFillTx/>
              </a:rPr>
              <a:t>文件，由于数据处理会花费大量时间，为了方便后续处理设置了缓存机制</a:t>
            </a:r>
            <a:endParaRPr lang="zh-CN" altLang="en-US" dirty="0">
              <a:solidFill>
                <a:srgbClr val="181A1C"/>
              </a:solidFill>
              <a:effectLst/>
              <a:uFillTx/>
            </a:endParaRPr>
          </a:p>
          <a:p>
            <a:pPr lvl="1"/>
            <a:endParaRPr lang="en-US" altLang="zh-CN" dirty="0">
              <a:solidFill>
                <a:srgbClr val="181A1C"/>
              </a:solidFill>
              <a:effectLst/>
              <a:uFillTx/>
            </a:endParaRPr>
          </a:p>
          <a:p>
            <a:pPr lvl="1"/>
            <a:r>
              <a:rPr lang="en-GB" altLang="zh-CN" dirty="0">
                <a:solidFill>
                  <a:srgbClr val="181A1C"/>
                </a:solidFill>
                <a:uFillTx/>
              </a:rPr>
              <a:t>def draw(</a:t>
            </a:r>
            <a:r>
              <a:rPr lang="en-GB" altLang="zh-CN" dirty="0" err="1">
                <a:solidFill>
                  <a:srgbClr val="181A1C"/>
                </a:solidFill>
                <a:uFillTx/>
              </a:rPr>
              <a:t>ax,alg,alpha</a:t>
            </a:r>
            <a:r>
              <a:rPr lang="en-GB" altLang="zh-CN" dirty="0">
                <a:solidFill>
                  <a:srgbClr val="181A1C"/>
                </a:solidFill>
                <a:uFillTx/>
              </a:rPr>
              <a:t>=0.3,color="r") 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函数说明：以 </a:t>
            </a:r>
            <a:r>
              <a:rPr lang="en-US" altLang="zh-CN" dirty="0">
                <a:solidFill>
                  <a:srgbClr val="181A1C"/>
                </a:solidFill>
                <a:uFillTx/>
              </a:rPr>
              <a:t>0.1</a:t>
            </a:r>
            <a:r>
              <a:rPr lang="en-GB" altLang="zh-CN" dirty="0">
                <a:solidFill>
                  <a:srgbClr val="181A1C"/>
                </a:solidFill>
                <a:uFillTx/>
              </a:rPr>
              <a:t>s 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为单位，统计每个时间区间内所有流的平均吞吐量</a:t>
            </a:r>
            <a:r>
              <a:rPr lang="en-US" altLang="zh-CN" dirty="0">
                <a:solidFill>
                  <a:srgbClr val="181A1C"/>
                </a:solidFill>
                <a:uFillTx/>
              </a:rPr>
              <a:t>(</a:t>
            </a:r>
            <a:r>
              <a:rPr lang="en-GB" altLang="zh-CN" dirty="0">
                <a:solidFill>
                  <a:srgbClr val="181A1C"/>
                </a:solidFill>
                <a:uFillTx/>
              </a:rPr>
              <a:t>mean) 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和所有流吞吐量的标准差</a:t>
            </a:r>
            <a:r>
              <a:rPr lang="en-US" altLang="zh-CN" dirty="0">
                <a:solidFill>
                  <a:srgbClr val="181A1C"/>
                </a:solidFill>
                <a:uFillTx/>
              </a:rPr>
              <a:t>(</a:t>
            </a:r>
            <a:r>
              <a:rPr lang="en-GB" altLang="zh-CN" dirty="0">
                <a:solidFill>
                  <a:srgbClr val="181A1C"/>
                </a:solidFill>
                <a:uFillTx/>
              </a:rPr>
              <a:t>standard deviation)</a:t>
            </a:r>
            <a:r>
              <a:rPr lang="zh-CN" altLang="en-GB" dirty="0">
                <a:solidFill>
                  <a:srgbClr val="181A1C"/>
                </a:solidFill>
                <a:uFillTx/>
              </a:rPr>
              <a:t>，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绘制出 </a:t>
            </a:r>
            <a:r>
              <a:rPr lang="en-GB" altLang="zh-CN" dirty="0" err="1">
                <a:solidFill>
                  <a:srgbClr val="181A1C"/>
                </a:solidFill>
                <a:uFillTx/>
              </a:rPr>
              <a:t>mean±standard</a:t>
            </a:r>
            <a:r>
              <a:rPr lang="en-GB" altLang="zh-CN" dirty="0">
                <a:solidFill>
                  <a:srgbClr val="181A1C"/>
                </a:solidFill>
                <a:uFillTx/>
              </a:rPr>
              <a:t> deviation 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的范围</a:t>
            </a:r>
            <a:endParaRPr lang="zh-CN" altLang="en-US" dirty="0">
              <a:solidFill>
                <a:srgbClr val="181A1C"/>
              </a:solidFill>
              <a:uFillTx/>
            </a:endParaRPr>
          </a:p>
          <a:p>
            <a:pPr lvl="1"/>
            <a:endParaRPr lang="en-GB" altLang="zh-CN" dirty="0">
              <a:solidFill>
                <a:srgbClr val="181A1C"/>
              </a:solidFill>
              <a:effectLst/>
              <a:uFillTx/>
            </a:endParaRPr>
          </a:p>
          <a:p>
            <a:pPr lvl="1"/>
            <a:endParaRPr lang="en-GB" altLang="zh-CN" dirty="0">
              <a:solidFill>
                <a:srgbClr val="181A1C"/>
              </a:solidFill>
              <a:effectLst/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draw()</a:t>
            </a:r>
            <a:r>
              <a:rPr kumimoji="1" lang="zh-CN" altLang="en-US" dirty="0"/>
              <a:t> 效果示意图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741640"/>
            <a:ext cx="7886700" cy="4425801"/>
          </a:xfrm>
        </p:spPr>
        <p:txBody>
          <a:bodyPr/>
          <a:lstStyle/>
          <a:p>
            <a:r>
              <a:rPr lang="zh-CN" altLang="en-US" dirty="0">
                <a:solidFill>
                  <a:srgbClr val="181A1C"/>
                </a:solidFill>
                <a:uFillTx/>
              </a:rPr>
              <a:t>效果如下图所示，图中应有三种拥塞控制算法：</a:t>
            </a:r>
            <a:r>
              <a:rPr lang="en-US" altLang="zh-CN" dirty="0">
                <a:solidFill>
                  <a:srgbClr val="181A1C"/>
                </a:solidFill>
                <a:uFillTx/>
              </a:rPr>
              <a:t>Cubic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、</a:t>
            </a:r>
            <a:r>
              <a:rPr lang="en-US" altLang="zh-CN" dirty="0">
                <a:solidFill>
                  <a:srgbClr val="181A1C"/>
                </a:solidFill>
                <a:uFillTx/>
              </a:rPr>
              <a:t>BBR</a:t>
            </a:r>
            <a:r>
              <a:rPr lang="zh-CN" altLang="en-US" dirty="0">
                <a:solidFill>
                  <a:srgbClr val="181A1C"/>
                </a:solidFill>
                <a:uFillTx/>
              </a:rPr>
              <a:t>，以及自己实现的算法。黑色线是理想值。</a:t>
            </a:r>
            <a:endParaRPr kumimoji="1" lang="zh-CN" altLang="en-US" dirty="0">
              <a:solidFill>
                <a:srgbClr val="181A1C"/>
              </a:solidFill>
              <a:uFillTx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61845" y="3159125"/>
            <a:ext cx="514667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安装</a:t>
            </a:r>
            <a:r>
              <a:rPr lang="en-US" altLang="zh-CN" dirty="0" err="1"/>
              <a:t>Mininet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两种</a:t>
            </a:r>
            <a:r>
              <a:rPr lang="zh-CN" altLang="en-US" dirty="0"/>
              <a:t>安装</a:t>
            </a:r>
            <a:r>
              <a:rPr lang="zh-CN" altLang="zh-CN" dirty="0"/>
              <a:t>方式</a:t>
            </a:r>
            <a:r>
              <a:rPr lang="zh-CN" altLang="en-US" dirty="0"/>
              <a:t>，优先使用第一种：</a:t>
            </a:r>
            <a:endParaRPr lang="en-US" altLang="zh-CN" dirty="0"/>
          </a:p>
          <a:p>
            <a:pPr lvl="1"/>
            <a:r>
              <a:rPr lang="zh-CN" altLang="en-US" dirty="0"/>
              <a:t>命令行下</a:t>
            </a:r>
            <a:r>
              <a:rPr lang="zh-CN" altLang="zh-CN" dirty="0"/>
              <a:t>直接使用</a:t>
            </a:r>
            <a:r>
              <a:rPr lang="en-US" altLang="zh-CN" dirty="0"/>
              <a:t>pip</a:t>
            </a:r>
            <a:r>
              <a:rPr lang="zh-CN" altLang="zh-CN" dirty="0"/>
              <a:t>安装</a:t>
            </a:r>
            <a:r>
              <a:rPr lang="zh-CN" altLang="en-US" dirty="0"/>
              <a:t>： </a:t>
            </a:r>
            <a:r>
              <a:rPr lang="en-US" altLang="zh-CN"/>
              <a:t>sudo python -m pip install mininet</a:t>
            </a:r>
            <a:endParaRPr lang="en-US" altLang="zh-CN"/>
          </a:p>
          <a:p>
            <a:pPr lvl="2"/>
            <a:r>
              <a:rPr lang="zh-CN" altLang="zh-CN" dirty="0"/>
              <a:t>假设</a:t>
            </a:r>
            <a:r>
              <a:rPr lang="en-US" altLang="zh-CN" dirty="0"/>
              <a:t>Python</a:t>
            </a:r>
            <a:r>
              <a:rPr lang="zh-CN" altLang="en-US" dirty="0"/>
              <a:t>版本为</a:t>
            </a:r>
            <a:r>
              <a:rPr lang="en-US" altLang="zh-CN" dirty="0"/>
              <a:t>3.x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如果提示找不到</a:t>
            </a:r>
            <a:r>
              <a:rPr lang="en-US" altLang="zh-CN" dirty="0"/>
              <a:t>mininet</a:t>
            </a:r>
            <a:r>
              <a:rPr lang="zh-CN" altLang="en-US" dirty="0"/>
              <a:t>安装包，则说明</a:t>
            </a:r>
            <a:r>
              <a:rPr lang="en-US" altLang="zh-CN" dirty="0"/>
              <a:t>Linux</a:t>
            </a:r>
            <a:r>
              <a:rPr lang="zh-CN" altLang="en-US" dirty="0"/>
              <a:t>系统版本较旧，使用</a:t>
            </a:r>
            <a:r>
              <a:rPr lang="en-US" altLang="zh-CN" dirty="0"/>
              <a:t>apt</a:t>
            </a:r>
            <a:r>
              <a:rPr lang="zh-CN" altLang="en-US" dirty="0"/>
              <a:t>安装，这时安装的</a:t>
            </a:r>
            <a:r>
              <a:rPr lang="en-US" altLang="zh-CN" dirty="0"/>
              <a:t>mininet</a:t>
            </a:r>
            <a:r>
              <a:rPr lang="zh-CN" altLang="en-US" dirty="0"/>
              <a:t>只支持</a:t>
            </a:r>
            <a:r>
              <a:rPr lang="en-US" altLang="zh-CN" dirty="0"/>
              <a:t>Python2</a:t>
            </a:r>
            <a:endParaRPr lang="en-US" altLang="zh-CN" dirty="0"/>
          </a:p>
          <a:p>
            <a:pPr lvl="2"/>
            <a:r>
              <a:rPr lang="en-US" altLang="zh-CN" dirty="0"/>
              <a:t>sudo apt install mininet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根据安装方式，运行</a:t>
            </a:r>
            <a:r>
              <a:rPr lang="en-US" altLang="zh-CN" dirty="0"/>
              <a:t>mininet</a:t>
            </a:r>
            <a:r>
              <a:rPr lang="zh-CN" altLang="en-US" dirty="0"/>
              <a:t>脚本时选择不同的</a:t>
            </a:r>
            <a:r>
              <a:rPr lang="en-US" altLang="zh-CN" dirty="0"/>
              <a:t>Python</a:t>
            </a:r>
            <a:r>
              <a:rPr lang="zh-CN" altLang="en-US" dirty="0"/>
              <a:t>版本，第一种安装方式使用</a:t>
            </a:r>
            <a:r>
              <a:rPr lang="en-US" altLang="zh-CN" dirty="0"/>
              <a:t>python</a:t>
            </a:r>
            <a:r>
              <a:rPr lang="zh-CN" altLang="en-US" dirty="0"/>
              <a:t>运行，第二种使用</a:t>
            </a:r>
            <a:r>
              <a:rPr lang="en-US" altLang="zh-CN" dirty="0"/>
              <a:t>python2</a:t>
            </a:r>
            <a:r>
              <a:rPr lang="zh-CN" altLang="en-US" dirty="0"/>
              <a:t>运行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附件文件列表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pcap_analyse_tool.py</a:t>
            </a:r>
            <a:r>
              <a:rPr lang="en-US" altLang="zh-CN"/>
              <a:t>	# </a:t>
            </a:r>
            <a:r>
              <a:rPr lang="zh-CN" altLang="zh-CN"/>
              <a:t>分析</a:t>
            </a:r>
            <a:r>
              <a:rPr lang="en-US" altLang="zh-CN"/>
              <a:t>Pcap</a:t>
            </a:r>
            <a:r>
              <a:rPr lang="zh-CN" altLang="en-US"/>
              <a:t>文件工具</a:t>
            </a:r>
            <a:endParaRPr lang="zh-CN" altLang="en-US"/>
          </a:p>
          <a:p>
            <a:r>
              <a:rPr lang="zh-CN" altLang="en-US"/>
              <a:t>topo.py</a:t>
            </a:r>
            <a:r>
              <a:rPr lang="en-US" altLang="zh-CN"/>
              <a:t>				# </a:t>
            </a:r>
            <a:r>
              <a:rPr lang="zh-CN" altLang="en-US"/>
              <a:t>实验拓扑</a:t>
            </a:r>
            <a:endParaRPr lang="zh-CN" altLang="en-US"/>
          </a:p>
          <a:p>
            <a:r>
              <a:rPr lang="zh-CN" altLang="en-US"/>
              <a:t>util.py</a:t>
            </a:r>
            <a:r>
              <a:rPr lang="en-US" altLang="zh-CN"/>
              <a:t>				# </a:t>
            </a:r>
            <a:r>
              <a:rPr lang="zh-CN" altLang="en-US"/>
              <a:t>实验</a:t>
            </a:r>
            <a:r>
              <a:rPr lang="zh-CN" altLang="en-US">
                <a:sym typeface="+mn-ea"/>
              </a:rPr>
              <a:t>相关</a:t>
            </a:r>
            <a:r>
              <a:rPr lang="zh-CN" altLang="en-US"/>
              <a:t>辅助功能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79" y="2865377"/>
            <a:ext cx="7886700" cy="1127245"/>
          </a:xfrm>
        </p:spPr>
        <p:txBody>
          <a:bodyPr/>
          <a:lstStyle/>
          <a:p>
            <a:pPr algn="ctr"/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服务器实验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45260"/>
            <a:ext cx="8229600" cy="1803400"/>
          </a:xfrm>
        </p:spPr>
        <p:txBody>
          <a:bodyPr/>
          <a:lstStyle/>
          <a:p>
            <a:r>
              <a:rPr lang="zh-CN" altLang="en-US" sz="2000" dirty="0"/>
              <a:t>实现：使用</a:t>
            </a:r>
            <a:r>
              <a:rPr lang="en-US" altLang="zh-CN" sz="2000" dirty="0"/>
              <a:t>C</a:t>
            </a:r>
            <a:r>
              <a:rPr lang="zh-CN" altLang="en-US" sz="2000" dirty="0"/>
              <a:t>语言实现最简单的</a:t>
            </a:r>
            <a:r>
              <a:rPr lang="en-US" altLang="zh-CN" sz="2000" dirty="0"/>
              <a:t>HTTP</a:t>
            </a:r>
            <a:r>
              <a:rPr lang="zh-CN" altLang="en-US" sz="2000" dirty="0"/>
              <a:t>服务器</a:t>
            </a:r>
            <a:endParaRPr lang="zh-CN" altLang="en-US" sz="2000" dirty="0"/>
          </a:p>
          <a:p>
            <a:pPr lvl="1"/>
            <a:r>
              <a:rPr lang="zh-CN" altLang="en-US" sz="1800" dirty="0"/>
              <a:t>同时支持</a:t>
            </a:r>
            <a:r>
              <a:rPr lang="en-US" altLang="zh-CN" sz="1800" dirty="0"/>
              <a:t>HTTP</a:t>
            </a:r>
            <a:r>
              <a:rPr lang="zh-CN" altLang="en-US" sz="1800" dirty="0"/>
              <a:t>（</a:t>
            </a:r>
            <a:r>
              <a:rPr lang="en-US" altLang="zh-CN" sz="1800" dirty="0"/>
              <a:t>80</a:t>
            </a:r>
            <a:r>
              <a:rPr lang="zh-CN" altLang="en-US" sz="1800" dirty="0"/>
              <a:t>端口）和</a:t>
            </a:r>
            <a:r>
              <a:rPr lang="en-US" altLang="zh-CN" sz="1800" dirty="0"/>
              <a:t>HTTPS</a:t>
            </a:r>
            <a:r>
              <a:rPr lang="zh-CN" altLang="en-US" sz="1800" dirty="0"/>
              <a:t>（</a:t>
            </a:r>
            <a:r>
              <a:rPr lang="en-US" altLang="zh-CN" sz="1800" dirty="0"/>
              <a:t>443</a:t>
            </a:r>
            <a:r>
              <a:rPr lang="zh-CN" altLang="en-US" sz="1800" dirty="0"/>
              <a:t>端口）</a:t>
            </a:r>
            <a:endParaRPr lang="zh-CN" altLang="en-US" sz="1800" dirty="0"/>
          </a:p>
          <a:p>
            <a:pPr lvl="2"/>
            <a:r>
              <a:rPr lang="zh-CN" altLang="en-US" sz="1620" dirty="0"/>
              <a:t>使用两个线程分别监听各自端口</a:t>
            </a:r>
            <a:endParaRPr lang="zh-CN" altLang="en-US" sz="1620" dirty="0"/>
          </a:p>
          <a:p>
            <a:pPr lvl="1"/>
            <a:r>
              <a:rPr lang="zh-CN" altLang="en-US" sz="1800" dirty="0"/>
              <a:t>只需支持</a:t>
            </a:r>
            <a:r>
              <a:rPr lang="en-US" altLang="zh-CN" sz="1800" dirty="0"/>
              <a:t>GET</a:t>
            </a:r>
            <a:r>
              <a:rPr lang="zh-CN" altLang="en-US" sz="1800" dirty="0"/>
              <a:t>方法，解析请求报文，返回相应应答及内容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16535" y="3322320"/>
          <a:ext cx="8681085" cy="3521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8420"/>
                <a:gridCol w="6082665"/>
              </a:tblGrid>
              <a:tr h="504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需支持的状态码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场景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985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200 OK</a:t>
                      </a:r>
                      <a:endParaRPr lang="en-US" altLang="zh-CN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对于443端口接收的请求，如果程序所在文件夹存在所请求的文件，返回该状态码，以及所请求的文件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301 Moved Permanently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对于80端口接收的请求，返回该状态码，在应答中使用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Location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字段表达相应的https URL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7289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206 Partial Content</a:t>
                      </a:r>
                      <a:endParaRPr lang="en-US" altLang="zh-CN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对于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443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端口接收的请求，如果所请求的为部分内容（请求中有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Range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字段），返回该状态码，以及相应的部分内容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  <a:tr h="6978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404 Not Found</a:t>
                      </a:r>
                      <a:endParaRPr lang="en-US" altLang="zh-CN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对于</a:t>
                      </a:r>
                      <a:r>
                        <a:rPr lang="en-US" altLang="zh-CN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443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端口接收的请求，如果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  <a:sym typeface="+mn-ea"/>
                        </a:rPr>
                        <a:t>程序所在文件夹没有</a:t>
                      </a:r>
                      <a:r>
                        <a:rPr lang="zh-CN" altLang="en-US" sz="1600">
                          <a:latin typeface="Calibri" panose="020F0502020204030204" pitchFamily="34" charset="0"/>
                          <a:ea typeface="微软雅黑" panose="020B0503020204020204" pitchFamily="34" charset="-122"/>
                        </a:rPr>
                        <a:t>所请求的文件，返回该状态码</a:t>
                      </a:r>
                      <a:endParaRPr lang="zh-CN" altLang="en-US" sz="1600">
                        <a:latin typeface="Calibri" panose="020F0502020204030204" pitchFamily="34" charset="0"/>
                        <a:ea typeface="微软雅黑" panose="020B0503020204020204" pitchFamily="34" charset="-122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根据上述要求，实现</a:t>
            </a:r>
            <a:r>
              <a:rPr lang="en-US" altLang="zh-CN" dirty="0"/>
              <a:t>HTTP</a:t>
            </a:r>
            <a:r>
              <a:rPr lang="zh-CN" altLang="en-US" dirty="0"/>
              <a:t>服务器程序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执行</a:t>
            </a:r>
            <a:r>
              <a:rPr lang="en-US" altLang="zh-CN" dirty="0"/>
              <a:t>sudo python topo.py</a:t>
            </a:r>
            <a:r>
              <a:rPr lang="zh-CN" altLang="en-US" dirty="0"/>
              <a:t>命令，生成包括两个端节点的网络拓扑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h1</a:t>
            </a:r>
            <a:r>
              <a:rPr lang="zh-CN" altLang="en-US" dirty="0"/>
              <a:t>上运行</a:t>
            </a:r>
            <a:r>
              <a:rPr lang="en-US" altLang="zh-CN" dirty="0"/>
              <a:t>HTTP</a:t>
            </a:r>
            <a:r>
              <a:rPr lang="zh-CN" altLang="en-US" dirty="0"/>
              <a:t>服务器程序，同时监听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443</a:t>
            </a:r>
            <a:r>
              <a:rPr lang="zh-CN" altLang="en-US" dirty="0"/>
              <a:t>端口</a:t>
            </a:r>
            <a:endParaRPr lang="en-US" altLang="zh-CN" dirty="0"/>
          </a:p>
          <a:p>
            <a:pPr lvl="1"/>
            <a:r>
              <a:rPr lang="en-US" altLang="zh-CN" dirty="0"/>
              <a:t>h1 # ./http-server</a:t>
            </a:r>
            <a:endParaRPr lang="en-US" altLang="zh-CN" dirty="0"/>
          </a:p>
          <a:p>
            <a:r>
              <a:rPr lang="zh-CN" altLang="en-US" dirty="0"/>
              <a:t>在主机</a:t>
            </a:r>
            <a:r>
              <a:rPr lang="en-US" altLang="zh-CN" dirty="0"/>
              <a:t>h2</a:t>
            </a:r>
            <a:r>
              <a:rPr lang="zh-CN" altLang="en-US" dirty="0"/>
              <a:t>上运行</a:t>
            </a:r>
            <a:r>
              <a:rPr lang="zh-CN" dirty="0"/>
              <a:t>测试程序，验证程序正确性</a:t>
            </a:r>
            <a:endParaRPr lang="en-US" altLang="zh-CN" dirty="0"/>
          </a:p>
          <a:p>
            <a:pPr lvl="1"/>
            <a:r>
              <a:rPr lang="en-US" altLang="zh-CN" dirty="0">
                <a:sym typeface="+mn-ea"/>
              </a:rPr>
              <a:t>h2 # python3 test/test.py</a:t>
            </a:r>
            <a:endParaRPr lang="en-US" altLang="zh-CN" dirty="0"/>
          </a:p>
          <a:p>
            <a:pPr lvl="1"/>
            <a:r>
              <a:rPr lang="zh-CN" altLang="en-US" dirty="0"/>
              <a:t>如果没有出现AssertionError或其他错误，则说明程序实现正确</a:t>
            </a:r>
            <a:endParaRPr lang="en-US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HTTP</a:t>
            </a:r>
            <a:r>
              <a:rPr lang="zh-CN" altLang="en-US"/>
              <a:t>服务器分发视频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在主机</a:t>
            </a:r>
            <a:r>
              <a:rPr lang="en-US" altLang="zh-CN"/>
              <a:t>h1</a:t>
            </a:r>
            <a:r>
              <a:rPr lang="zh-CN" altLang="en-US"/>
              <a:t>上运行</a:t>
            </a:r>
            <a:r>
              <a:rPr lang="en-US" altLang="zh-CN"/>
              <a:t>http-server</a:t>
            </a:r>
            <a:r>
              <a:rPr lang="zh-CN" altLang="en-US"/>
              <a:t>，所在目录下有一个小视频（</a:t>
            </a:r>
            <a:r>
              <a:rPr lang="en-US" altLang="zh-CN"/>
              <a:t>30</a:t>
            </a:r>
            <a:r>
              <a:rPr lang="zh-CN" altLang="en-US"/>
              <a:t>秒左右）</a:t>
            </a:r>
            <a:endParaRPr lang="zh-CN" altLang="en-US"/>
          </a:p>
          <a:p>
            <a:pPr lvl="0"/>
            <a:endParaRPr lang="zh-CN" altLang="en-US"/>
          </a:p>
          <a:p>
            <a:pPr lvl="0"/>
            <a:r>
              <a:rPr lang="zh-CN" altLang="en-US"/>
              <a:t>在主机</a:t>
            </a:r>
            <a:r>
              <a:rPr lang="en-US" altLang="zh-CN"/>
              <a:t>h2</a:t>
            </a:r>
            <a:r>
              <a:rPr lang="zh-CN" altLang="en-US"/>
              <a:t>上运行</a:t>
            </a:r>
            <a:r>
              <a:rPr lang="en-US" altLang="zh-CN"/>
              <a:t>vlc</a:t>
            </a:r>
            <a:r>
              <a:rPr lang="zh-CN" altLang="en-US"/>
              <a:t>（注意切换成普通用户），通过网络获取并播放该小视频</a:t>
            </a:r>
            <a:endParaRPr lang="zh-CN" altLang="en-US"/>
          </a:p>
          <a:p>
            <a:pPr lvl="1"/>
            <a:r>
              <a:rPr lang="zh-CN" altLang="en-US"/>
              <a:t>媒体</a:t>
            </a:r>
            <a:r>
              <a:rPr lang="en-US" altLang="zh-CN"/>
              <a:t> -&gt; </a:t>
            </a:r>
            <a:r>
              <a:rPr lang="zh-CN" altLang="en-US"/>
              <a:t>打开网络串流</a:t>
            </a:r>
            <a:r>
              <a:rPr lang="en-US" altLang="zh-CN"/>
              <a:t> -&gt; </a:t>
            </a:r>
            <a:r>
              <a:rPr lang="zh-CN" altLang="en-US"/>
              <a:t>网络</a:t>
            </a:r>
            <a:r>
              <a:rPr lang="en-US" altLang="zh-CN"/>
              <a:t> -&gt; </a:t>
            </a:r>
            <a:r>
              <a:rPr lang="zh-CN" altLang="en-US"/>
              <a:t>请输入网络</a:t>
            </a:r>
            <a:r>
              <a:rPr lang="en-US" altLang="zh-CN"/>
              <a:t>URL -&gt; </a:t>
            </a:r>
            <a:r>
              <a:rPr lang="zh-CN" altLang="en-US"/>
              <a:t>播放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C2EED88A-182A-4877-BD12-0DE2FB9B90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提交：代码和实验报告</a:t>
            </a:r>
            <a:endParaRPr lang="en-US" altLang="zh-CN" dirty="0"/>
          </a:p>
          <a:p>
            <a:pPr lvl="1"/>
            <a:r>
              <a:rPr lang="zh-CN" altLang="en-US" dirty="0"/>
              <a:t>实现越完整越好，测试越充分越好</a:t>
            </a:r>
            <a:endParaRPr lang="zh-CN" altLang="en-US" dirty="0"/>
          </a:p>
          <a:p>
            <a:pPr lvl="1"/>
            <a:r>
              <a:rPr lang="zh-CN" altLang="en-US" dirty="0"/>
              <a:t>通过抓包分析，说明</a:t>
            </a:r>
            <a:r>
              <a:rPr lang="en-US" altLang="zh-CN" dirty="0"/>
              <a:t>HTTP</a:t>
            </a:r>
            <a:r>
              <a:rPr lang="zh-CN" altLang="en-US" dirty="0"/>
              <a:t>服务器和</a:t>
            </a:r>
            <a:r>
              <a:rPr lang="en-US" altLang="zh-CN" dirty="0"/>
              <a:t>VLC</a:t>
            </a:r>
            <a:r>
              <a:rPr lang="zh-CN" altLang="en-US" dirty="0"/>
              <a:t>客户端是如何传输视频文件的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/>
              <a:t>附件文件列表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dir  </a:t>
            </a:r>
            <a:r>
              <a:rPr lang="en-US" altLang="zh-CN"/>
              <a:t>			</a:t>
            </a:r>
            <a:endParaRPr lang="zh-CN" altLang="en-US"/>
          </a:p>
          <a:p>
            <a:r>
              <a:rPr lang="zh-CN" altLang="en-US"/>
              <a:t>index.html</a:t>
            </a:r>
            <a:r>
              <a:rPr lang="en-US" altLang="zh-CN"/>
              <a:t>	# </a:t>
            </a:r>
            <a:r>
              <a:rPr lang="zh-CN" altLang="en-US"/>
              <a:t>主页文件</a:t>
            </a:r>
            <a:endParaRPr lang="zh-CN" altLang="en-US"/>
          </a:p>
          <a:p>
            <a:r>
              <a:rPr lang="zh-CN" altLang="en-US"/>
              <a:t>keys</a:t>
            </a:r>
            <a:r>
              <a:rPr lang="en-US" altLang="zh-CN"/>
              <a:t>		# </a:t>
            </a:r>
            <a:r>
              <a:rPr lang="zh-CN" altLang="zh-CN"/>
              <a:t>私钥和证书</a:t>
            </a:r>
            <a:endParaRPr lang="zh-CN" altLang="en-US"/>
          </a:p>
          <a:p>
            <a:r>
              <a:rPr lang="zh-CN" altLang="en-US"/>
              <a:t>Makefile</a:t>
            </a:r>
            <a:endParaRPr lang="zh-CN" altLang="en-US"/>
          </a:p>
          <a:p>
            <a:r>
              <a:rPr lang="zh-CN" altLang="en-US"/>
              <a:t>test</a:t>
            </a:r>
            <a:r>
              <a:rPr lang="en-US" altLang="zh-CN"/>
              <a:t>/test.py	# </a:t>
            </a:r>
            <a:r>
              <a:rPr lang="zh-CN" altLang="en-US"/>
              <a:t>（客户端）测试脚本</a:t>
            </a:r>
            <a:endParaRPr lang="zh-CN" altLang="en-US"/>
          </a:p>
          <a:p>
            <a:r>
              <a:rPr lang="zh-CN" altLang="en-US"/>
              <a:t>topo.py</a:t>
            </a:r>
            <a:r>
              <a:rPr lang="en-US" altLang="zh-CN"/>
              <a:t>	# </a:t>
            </a:r>
            <a:r>
              <a:rPr lang="zh-CN" altLang="en-US"/>
              <a:t>测试拓扑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79" y="2865377"/>
            <a:ext cx="7886700" cy="1127245"/>
          </a:xfrm>
        </p:spPr>
        <p:txBody>
          <a:bodyPr/>
          <a:lstStyle/>
          <a:p>
            <a:pPr algn="ctr"/>
            <a:r>
              <a:rPr dirty="0"/>
              <a:t>以太坊</a:t>
            </a:r>
            <a:r>
              <a:rPr lang="zh-CN" dirty="0">
                <a:sym typeface="+mn-ea"/>
              </a:rPr>
              <a:t>区块链</a:t>
            </a:r>
            <a:r>
              <a:rPr dirty="0"/>
              <a:t>网络部署及验证实验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855" y="1414615"/>
            <a:ext cx="7886700" cy="4425801"/>
          </a:xfrm>
        </p:spPr>
        <p:txBody>
          <a:bodyPr>
            <a:normAutofit/>
          </a:bodyPr>
          <a:lstStyle/>
          <a:p>
            <a:r>
              <a:rPr lang="zh-CN" dirty="0"/>
              <a:t>部署以太坊区块链私有</a:t>
            </a:r>
            <a:r>
              <a:rPr lang="zh-CN" altLang="en-US" dirty="0"/>
              <a:t>网络，网络</a:t>
            </a:r>
            <a:r>
              <a:rPr lang="zh-CN" altLang="en-US" dirty="0">
                <a:sym typeface="+mn-ea"/>
              </a:rPr>
              <a:t>包含</a:t>
            </a:r>
            <a:r>
              <a:rPr lang="zh-CN" altLang="en-US" dirty="0"/>
              <a:t>至少</a:t>
            </a:r>
            <a:r>
              <a:rPr lang="en-US" altLang="zh-CN" dirty="0"/>
              <a:t>4</a:t>
            </a:r>
            <a:r>
              <a:rPr lang="zh-CN" altLang="en-US" dirty="0"/>
              <a:t>个节点</a:t>
            </a:r>
            <a:endParaRPr lang="zh-CN" altLang="en-US" dirty="0"/>
          </a:p>
          <a:p>
            <a:r>
              <a:rPr lang="zh-CN" altLang="en-US" sz="2000" dirty="0"/>
              <a:t>推荐使用</a:t>
            </a:r>
            <a:r>
              <a:rPr lang="en-US" altLang="zh-CN" sz="2000" dirty="0"/>
              <a:t>go+geth</a:t>
            </a:r>
            <a:r>
              <a:rPr lang="zh-CN" altLang="en-US" sz="2000" dirty="0"/>
              <a:t>启动私链。</a:t>
            </a:r>
            <a:endParaRPr lang="zh-CN" altLang="en-US" sz="2000" dirty="0"/>
          </a:p>
          <a:p>
            <a:pPr lvl="1"/>
            <a:r>
              <a:rPr lang="en-US" altLang="zh-CN" sz="1665" dirty="0"/>
              <a:t>go</a:t>
            </a:r>
            <a:r>
              <a:rPr lang="zh-CN" altLang="en-US" sz="1665" dirty="0"/>
              <a:t>版本：</a:t>
            </a:r>
            <a:r>
              <a:rPr lang="en-US" altLang="zh-CN" sz="1665" dirty="0"/>
              <a:t>1.19 geth</a:t>
            </a:r>
            <a:r>
              <a:rPr lang="zh-CN" altLang="en-US" sz="1665" dirty="0"/>
              <a:t>版本：</a:t>
            </a:r>
            <a:r>
              <a:rPr lang="en-US" altLang="zh-CN" sz="1665" dirty="0"/>
              <a:t>1.10.25</a:t>
            </a:r>
            <a:endParaRPr lang="en-US" altLang="zh-CN" sz="1665" dirty="0"/>
          </a:p>
          <a:p>
            <a:pPr lvl="1"/>
            <a:r>
              <a:rPr lang="zh-CN" altLang="en-US" sz="1665" dirty="0"/>
              <a:t> geth --datadir ./ethdata init genesis.json </a:t>
            </a:r>
            <a:endParaRPr lang="zh-CN" altLang="en-US" sz="1665" dirty="0"/>
          </a:p>
          <a:p>
            <a:r>
              <a:rPr lang="zh-CN" altLang="en-US" dirty="0"/>
              <a:t>部署脚本，执行该脚本，可以一键生成该网络</a:t>
            </a:r>
            <a:endParaRPr lang="zh-CN" altLang="en-US" dirty="0"/>
          </a:p>
          <a:p>
            <a:pPr lvl="1"/>
            <a:r>
              <a:rPr lang="zh-CN" altLang="en-US" dirty="0"/>
              <a:t>查询节点信息，检查是否已经连接到其他节点</a:t>
            </a:r>
            <a:endParaRPr lang="zh-CN" altLang="en-US" dirty="0"/>
          </a:p>
          <a:p>
            <a:pPr lvl="1"/>
            <a:r>
              <a:rPr lang="zh-CN" altLang="en-US" dirty="0"/>
              <a:t>启动</a:t>
            </a:r>
            <a:r>
              <a:rPr lang="en-US" altLang="zh-CN" dirty="0"/>
              <a:t>mining</a:t>
            </a:r>
            <a:r>
              <a:rPr lang="zh-CN" altLang="en-US" dirty="0"/>
              <a:t>过程，检查是否可以产生区块</a:t>
            </a:r>
            <a:endParaRPr lang="zh-CN" altLang="en-US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r>
              <a:rPr lang="en-US" altLang="zh-CN" dirty="0"/>
              <a:t>1——</a:t>
            </a:r>
            <a:r>
              <a:rPr lang="zh-CN" altLang="en-US" dirty="0"/>
              <a:t>网络搭建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855" y="1414615"/>
            <a:ext cx="7886700" cy="4425801"/>
          </a:xfrm>
        </p:spPr>
        <p:txBody>
          <a:bodyPr>
            <a:normAutofit/>
          </a:bodyPr>
          <a:lstStyle/>
          <a:p>
            <a:r>
              <a:rPr lang="zh-CN" dirty="0"/>
              <a:t>部署以太坊区块链私有</a:t>
            </a:r>
            <a:r>
              <a:rPr lang="zh-CN" altLang="en-US" dirty="0"/>
              <a:t>网络，网络</a:t>
            </a:r>
            <a:r>
              <a:rPr lang="zh-CN" altLang="en-US" dirty="0">
                <a:sym typeface="+mn-ea"/>
              </a:rPr>
              <a:t>包含</a:t>
            </a:r>
            <a:r>
              <a:rPr lang="zh-CN" altLang="en-US" dirty="0"/>
              <a:t>至少</a:t>
            </a:r>
            <a:r>
              <a:rPr lang="en-US" altLang="zh-CN" dirty="0"/>
              <a:t>4</a:t>
            </a:r>
            <a:r>
              <a:rPr lang="zh-CN" altLang="en-US" dirty="0"/>
              <a:t>个节点</a:t>
            </a:r>
            <a:endParaRPr lang="zh-CN" altLang="en-US" dirty="0"/>
          </a:p>
          <a:p>
            <a:r>
              <a:rPr lang="zh-CN" altLang="en-US" dirty="0"/>
              <a:t>推荐在</a:t>
            </a:r>
            <a:r>
              <a:rPr lang="en-US" altLang="zh-CN" dirty="0"/>
              <a:t>linux</a:t>
            </a:r>
            <a:r>
              <a:rPr lang="zh-CN" altLang="en-US" dirty="0"/>
              <a:t>环境下部署</a:t>
            </a:r>
            <a:endParaRPr lang="zh-CN" altLang="en-US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go</a:t>
            </a:r>
            <a:r>
              <a:rPr lang="en-US" altLang="zh-CN" sz="2000" dirty="0"/>
              <a:t>lang+geth</a:t>
            </a:r>
            <a:r>
              <a:rPr lang="zh-CN" altLang="en-US" sz="2000" dirty="0"/>
              <a:t>启动私链</a:t>
            </a:r>
            <a:endParaRPr lang="zh-CN" altLang="en-US" sz="2000" dirty="0"/>
          </a:p>
          <a:p>
            <a:pPr lvl="1"/>
            <a:r>
              <a:rPr lang="en-US" altLang="zh-CN" sz="1665" dirty="0"/>
              <a:t>go</a:t>
            </a:r>
            <a:r>
              <a:rPr lang="en-US" altLang="zh-CN" sz="1665" dirty="0">
                <a:sym typeface="+mn-ea"/>
              </a:rPr>
              <a:t>lang</a:t>
            </a:r>
            <a:r>
              <a:rPr lang="zh-CN" altLang="en-US" sz="1665" dirty="0"/>
              <a:t>版本：</a:t>
            </a:r>
            <a:r>
              <a:rPr lang="en-US" altLang="zh-CN" sz="1665" dirty="0"/>
              <a:t>1.18 </a:t>
            </a:r>
            <a:endParaRPr lang="en-US" altLang="zh-CN" sz="1665" dirty="0"/>
          </a:p>
          <a:p>
            <a:pPr lvl="1"/>
            <a:r>
              <a:rPr lang="en-US" altLang="zh-CN" sz="1665" dirty="0"/>
              <a:t>geth</a:t>
            </a:r>
            <a:r>
              <a:rPr lang="zh-CN" altLang="en-US" sz="1665" dirty="0"/>
              <a:t>版本：</a:t>
            </a:r>
            <a:r>
              <a:rPr lang="en-US" altLang="zh-CN" sz="1665" dirty="0"/>
              <a:t>1.10.25   </a:t>
            </a:r>
            <a:r>
              <a:rPr lang="zh-CN" altLang="en-US" sz="1665" dirty="0"/>
              <a:t>需手动</a:t>
            </a:r>
            <a:r>
              <a:rPr lang="zh-CN" altLang="en-US" sz="1665" dirty="0"/>
              <a:t>安装进行版本控制防止命令行失效</a:t>
            </a:r>
            <a:endParaRPr lang="en-US" altLang="zh-CN" sz="1665" dirty="0"/>
          </a:p>
          <a:p>
            <a:pPr lvl="1"/>
            <a:r>
              <a:rPr lang="zh-CN" altLang="en-US" sz="1665" dirty="0"/>
              <a:t>安装完成后</a:t>
            </a:r>
            <a:r>
              <a:rPr lang="en-US" altLang="zh-CN" sz="1665" dirty="0"/>
              <a:t> </a:t>
            </a:r>
            <a:r>
              <a:rPr lang="zh-CN" altLang="en-US" sz="1665" dirty="0"/>
              <a:t>命令行输入</a:t>
            </a:r>
            <a:r>
              <a:rPr lang="en-US" altLang="zh-CN" sz="1665" dirty="0"/>
              <a:t> geth </a:t>
            </a:r>
            <a:r>
              <a:rPr lang="zh-CN" altLang="en-US" sz="1665" dirty="0"/>
              <a:t>即可看到输出信息</a:t>
            </a:r>
            <a:r>
              <a:rPr lang="en-US" altLang="zh-CN" sz="1665" dirty="0"/>
              <a:t> </a:t>
            </a:r>
            <a:endParaRPr lang="zh-CN" altLang="en-US" sz="1665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</a:t>
            </a:r>
            <a:r>
              <a:rPr lang="en-US" altLang="zh-CN" dirty="0" err="1"/>
              <a:t>Mininet</a:t>
            </a:r>
            <a:r>
              <a:rPr lang="zh-CN" altLang="en-US" dirty="0"/>
              <a:t>是否安装成功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 dirty="0"/>
              <a:t>执行</a:t>
            </a:r>
            <a:r>
              <a:rPr lang="en-US" altLang="zh-CN" dirty="0" err="1"/>
              <a:t>pingall</a:t>
            </a:r>
            <a:r>
              <a:rPr lang="zh-CN" altLang="zh-CN" dirty="0"/>
              <a:t>命令，如果所有节点都互通，说明安装成功</a:t>
            </a:r>
            <a:endParaRPr lang="zh-CN" altLang="zh-CN" dirty="0"/>
          </a:p>
          <a:p>
            <a:pPr lvl="1"/>
            <a:r>
              <a:rPr lang="en-US" altLang="zh-CN" dirty="0"/>
              <a:t>~ $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mn</a:t>
            </a:r>
            <a:endParaRPr lang="zh-CN" altLang="zh-CN" dirty="0"/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</a:t>
            </a:r>
            <a:r>
              <a:rPr lang="en-US" altLang="zh-CN" dirty="0" err="1"/>
              <a:t>pingall</a:t>
            </a:r>
            <a:endParaRPr lang="zh-CN" altLang="zh-CN" dirty="0"/>
          </a:p>
          <a:p>
            <a:pPr lvl="1"/>
            <a:r>
              <a:rPr lang="en-US" altLang="zh-CN" dirty="0" err="1"/>
              <a:t>mininet</a:t>
            </a:r>
            <a:r>
              <a:rPr lang="en-US" altLang="zh-CN" dirty="0"/>
              <a:t>&gt; quit</a:t>
            </a:r>
            <a:endParaRPr lang="en-US" altLang="zh-CN" dirty="0"/>
          </a:p>
          <a:p>
            <a:endParaRPr lang="zh-CN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10" y="3744598"/>
            <a:ext cx="4654550" cy="2611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r>
              <a:rPr lang="en-US" altLang="zh-CN" dirty="0"/>
              <a:t>2.1——</a:t>
            </a:r>
            <a:r>
              <a:rPr lang="zh-CN" altLang="en-US" dirty="0"/>
              <a:t>创世区块</a:t>
            </a:r>
            <a:r>
              <a:rPr lang="zh-CN" altLang="en-US" dirty="0"/>
              <a:t>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855" y="1414615"/>
            <a:ext cx="7886700" cy="4425801"/>
          </a:xfrm>
        </p:spPr>
        <p:txBody>
          <a:bodyPr>
            <a:normAutofit/>
          </a:bodyPr>
          <a:lstStyle/>
          <a:p>
            <a:pPr lvl="1"/>
            <a:r>
              <a:rPr lang="zh-CN" altLang="en-US" sz="1600" dirty="0"/>
              <a:t>自定义工作目录，创建创世区块信息文件：</a:t>
            </a:r>
            <a:r>
              <a:rPr lang="en-US" altLang="zh-CN" sz="1600" dirty="0"/>
              <a:t>genesis.json</a:t>
            </a:r>
            <a:endParaRPr lang="zh-CN" altLang="en-US" sz="1600" dirty="0"/>
          </a:p>
          <a:p>
            <a:pPr lvl="1"/>
            <a:r>
              <a:rPr lang="zh-CN" altLang="en-US" sz="1600" dirty="0"/>
              <a:t>参考格式如下，推荐自行</a:t>
            </a:r>
            <a:r>
              <a:rPr lang="zh-CN" altLang="en-US" sz="1600" dirty="0"/>
              <a:t>调研相关字段含义，在实验报告中体现可以酌情加分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48360" y="2158365"/>
            <a:ext cx="883031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"config": {</a:t>
            </a:r>
            <a:endParaRPr lang="zh-CN" altLang="en-US" sz="1400"/>
          </a:p>
          <a:p>
            <a:r>
              <a:rPr lang="zh-CN" altLang="en-US" sz="1400"/>
              <a:t>          "chainId": 666,</a:t>
            </a:r>
            <a:endParaRPr lang="zh-CN" altLang="en-US" sz="1400"/>
          </a:p>
          <a:p>
            <a:r>
              <a:rPr lang="zh-CN" altLang="en-US" sz="1400"/>
              <a:t>          "homesteadBlock": 0,</a:t>
            </a:r>
            <a:endParaRPr lang="zh-CN" altLang="en-US" sz="1400"/>
          </a:p>
          <a:p>
            <a:r>
              <a:rPr lang="zh-CN" altLang="en-US" sz="1400"/>
              <a:t>          "eip150Block": 0,</a:t>
            </a:r>
            <a:endParaRPr lang="zh-CN" altLang="en-US" sz="1400"/>
          </a:p>
          <a:p>
            <a:r>
              <a:rPr lang="zh-CN" altLang="en-US" sz="1400"/>
              <a:t>          "eip155Block": 0,</a:t>
            </a:r>
            <a:endParaRPr lang="zh-CN" altLang="en-US" sz="1400"/>
          </a:p>
          <a:p>
            <a:r>
              <a:rPr lang="zh-CN" altLang="en-US" sz="1400"/>
              <a:t>          "eip158Block": 0</a:t>
            </a:r>
            <a:endParaRPr lang="zh-CN" altLang="en-US" sz="1400"/>
          </a:p>
          <a:p>
            <a:r>
              <a:rPr lang="zh-CN" altLang="en-US" sz="1400"/>
              <a:t>      },</a:t>
            </a:r>
            <a:endParaRPr lang="zh-CN" altLang="en-US" sz="1400"/>
          </a:p>
          <a:p>
            <a:r>
              <a:rPr lang="zh-CN" altLang="en-US" sz="1400"/>
              <a:t>    "coinbase"   : "0x0000000000000000000000000000000000000000",</a:t>
            </a:r>
            <a:endParaRPr lang="zh-CN" altLang="en-US" sz="1400"/>
          </a:p>
          <a:p>
            <a:r>
              <a:rPr lang="zh-CN" altLang="en-US" sz="1400"/>
              <a:t>    "difficulty" : "0x1</a:t>
            </a:r>
            <a:r>
              <a:rPr lang="en-US" altLang="zh-CN" sz="1400"/>
              <a:t>111111</a:t>
            </a:r>
            <a:r>
              <a:rPr lang="zh-CN" altLang="en-US" sz="1400"/>
              <a:t>",</a:t>
            </a:r>
            <a:endParaRPr lang="zh-CN" altLang="en-US" sz="1400"/>
          </a:p>
          <a:p>
            <a:r>
              <a:rPr lang="zh-CN" altLang="en-US" sz="1400"/>
              <a:t>    "extraData"  : "",</a:t>
            </a:r>
            <a:endParaRPr lang="zh-CN" altLang="en-US" sz="1400"/>
          </a:p>
          <a:p>
            <a:r>
              <a:rPr lang="zh-CN" altLang="en-US" sz="1400"/>
              <a:t>    "gasLimit"   : "0x2fefd8",</a:t>
            </a:r>
            <a:endParaRPr lang="zh-CN" altLang="en-US" sz="1400"/>
          </a:p>
          <a:p>
            <a:r>
              <a:rPr lang="zh-CN" altLang="en-US" sz="1400"/>
              <a:t>    "nonce"      : "0x0000000000000042",</a:t>
            </a:r>
            <a:endParaRPr lang="zh-CN" altLang="en-US" sz="1400"/>
          </a:p>
          <a:p>
            <a:r>
              <a:rPr lang="zh-CN" altLang="en-US" sz="1400"/>
              <a:t>    "mixhash"    : "0x0000000000000000000000000000000000000000000000000000000000000000",</a:t>
            </a:r>
            <a:endParaRPr lang="zh-CN" altLang="en-US" sz="1400"/>
          </a:p>
          <a:p>
            <a:r>
              <a:rPr lang="zh-CN" altLang="en-US" sz="1400"/>
              <a:t>    "parentHash" : "0x0000000000000000000000000000000000000000000000000000000000000000",</a:t>
            </a:r>
            <a:endParaRPr lang="zh-CN" altLang="en-US" sz="1400"/>
          </a:p>
          <a:p>
            <a:r>
              <a:rPr lang="zh-CN" altLang="en-US" sz="1400"/>
              <a:t>    "timestamp"  : "0x00",</a:t>
            </a:r>
            <a:endParaRPr lang="zh-CN" altLang="en-US" sz="1400"/>
          </a:p>
          <a:p>
            <a:r>
              <a:rPr lang="zh-CN" altLang="en-US" sz="1400"/>
              <a:t>    "alloc"      : {}</a:t>
            </a:r>
            <a:endParaRPr lang="zh-CN" altLang="en-US" sz="1400"/>
          </a:p>
          <a:p>
            <a:r>
              <a:rPr lang="zh-CN" altLang="en-US" sz="1400"/>
              <a:t>  }</a:t>
            </a:r>
            <a:endParaRPr lang="zh-CN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r>
              <a:rPr lang="en-US" altLang="zh-CN" dirty="0"/>
              <a:t>2.2——</a:t>
            </a:r>
            <a:r>
              <a:rPr lang="zh-CN" altLang="en-US" dirty="0"/>
              <a:t>启动</a:t>
            </a:r>
            <a:r>
              <a:rPr lang="zh-CN" altLang="en-US" dirty="0"/>
              <a:t>私链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855" y="1414780"/>
            <a:ext cx="7886700" cy="5173345"/>
          </a:xfrm>
        </p:spPr>
        <p:txBody>
          <a:bodyPr>
            <a:normAutofit fontScale="90000"/>
          </a:bodyPr>
          <a:lstStyle/>
          <a:p>
            <a:pPr lvl="1"/>
            <a:r>
              <a:rPr lang="zh-CN" altLang="en-US" sz="1600" dirty="0"/>
              <a:t>在工作目录下，创建节点文件夹，选择节点文件夹内容存储路径和</a:t>
            </a:r>
            <a:r>
              <a:rPr lang="zh-CN" altLang="en-US" sz="1600" dirty="0"/>
              <a:t>创世区块启动</a:t>
            </a:r>
            <a:r>
              <a:rPr lang="en-US" altLang="zh-CN" sz="1600" dirty="0"/>
              <a:t>geth</a:t>
            </a:r>
            <a:r>
              <a:rPr lang="zh-CN" altLang="en-US" sz="1600" dirty="0"/>
              <a:t>，</a:t>
            </a:r>
            <a:endParaRPr lang="zh-CN" altLang="en-US" sz="1600" dirty="0"/>
          </a:p>
          <a:p>
            <a:pPr lvl="1"/>
            <a:r>
              <a:rPr lang="zh-CN" altLang="en-US" sz="1600" dirty="0"/>
              <a:t>参考命令如下</a:t>
            </a:r>
            <a:r>
              <a:rPr lang="en-US" altLang="zh-CN" sz="1600" dirty="0"/>
              <a:t> geth --datadir “</a:t>
            </a:r>
            <a:r>
              <a:rPr lang="en-US" altLang="zh-CN" sz="1600" dirty="0">
                <a:sym typeface="+mn-ea"/>
              </a:rPr>
              <a:t>your path</a:t>
            </a:r>
            <a:r>
              <a:rPr lang="en-US" altLang="zh-CN" sz="1600" dirty="0"/>
              <a:t>”  init genesis.json </a:t>
            </a:r>
            <a:r>
              <a:rPr lang="zh-CN" altLang="en-US" sz="1600" dirty="0"/>
              <a:t>若成功，会显示如下：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en-US" altLang="zh-CN" sz="1600" dirty="0"/>
          </a:p>
          <a:p>
            <a:pPr lvl="1"/>
            <a:endParaRPr lang="zh-CN" altLang="en-US" sz="1600" dirty="0"/>
          </a:p>
          <a:p>
            <a:pPr lvl="1"/>
            <a:endParaRPr lang="zh-CN" altLang="en-US" sz="1600" dirty="0"/>
          </a:p>
          <a:p>
            <a:pPr lvl="1"/>
            <a:r>
              <a:rPr lang="zh-CN" altLang="en-US" sz="1600" dirty="0"/>
              <a:t>成功后即可启动链感受区块，参考命令行如下</a:t>
            </a:r>
            <a:endParaRPr lang="zh-CN" altLang="en-US" sz="1600" dirty="0"/>
          </a:p>
          <a:p>
            <a:pPr lvl="1"/>
            <a:r>
              <a:rPr lang="zh-CN" altLang="en-US" sz="1600">
                <a:sym typeface="+mn-ea"/>
              </a:rPr>
              <a:t>geth --datadir </a:t>
            </a:r>
            <a:r>
              <a:rPr lang="en-US" altLang="zh-CN" sz="1600">
                <a:sym typeface="+mn-ea"/>
              </a:rPr>
              <a:t>*your path*</a:t>
            </a:r>
            <a:r>
              <a:rPr lang="zh-CN" altLang="en-US" sz="1600">
                <a:sym typeface="+mn-ea"/>
              </a:rPr>
              <a:t> --networkid 666 --identity "node</a:t>
            </a:r>
            <a:r>
              <a:rPr lang="en-US" altLang="zh-CN" sz="1600">
                <a:sym typeface="+mn-ea"/>
              </a:rPr>
              <a:t>1</a:t>
            </a:r>
            <a:r>
              <a:rPr lang="zh-CN" altLang="en-US" sz="1600">
                <a:sym typeface="+mn-ea"/>
              </a:rPr>
              <a:t>" --port 30303 --http  --nodiscover --verbosity 4 console 2</a:t>
            </a:r>
            <a:r>
              <a:rPr lang="en-US" altLang="zh-CN" sz="1600">
                <a:sym typeface="+mn-ea"/>
              </a:rPr>
              <a:t> </a:t>
            </a:r>
            <a:r>
              <a:rPr lang="zh-CN" altLang="en-US" sz="1600">
                <a:sym typeface="+mn-ea"/>
              </a:rPr>
              <a:t>&gt; </a:t>
            </a:r>
            <a:r>
              <a:rPr lang="en-US" altLang="zh-CN" sz="1600">
                <a:sym typeface="+mn-ea"/>
              </a:rPr>
              <a:t>node1</a:t>
            </a:r>
            <a:r>
              <a:rPr lang="zh-CN" altLang="en-US" sz="1600">
                <a:sym typeface="+mn-ea"/>
              </a:rPr>
              <a:t>.log</a:t>
            </a:r>
            <a:endParaRPr lang="zh-CN" altLang="en-US" sz="1600">
              <a:sym typeface="+mn-ea"/>
            </a:endParaRPr>
          </a:p>
          <a:p>
            <a:pPr lvl="1"/>
            <a:r>
              <a:rPr lang="zh-CN" altLang="en-US" sz="1600" dirty="0"/>
              <a:t>（推荐）另开终端监听</a:t>
            </a:r>
            <a:r>
              <a:rPr lang="en-US" altLang="zh-CN" sz="1600" dirty="0"/>
              <a:t>log </a:t>
            </a:r>
            <a:r>
              <a:rPr lang="zh-CN" altLang="en-US" sz="1600" dirty="0"/>
              <a:t>：</a:t>
            </a:r>
            <a:r>
              <a:rPr lang="en-US" altLang="zh-CN" sz="1600" dirty="0"/>
              <a:t>tail -f node1.log</a:t>
            </a:r>
            <a:endParaRPr lang="zh-CN" altLang="en-US" sz="1600" dirty="0"/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geth</a:t>
            </a:r>
            <a:r>
              <a:rPr lang="zh-CN" altLang="en-US" sz="1600" dirty="0"/>
              <a:t>客户端中使用基本命令，常用命令</a:t>
            </a:r>
            <a:r>
              <a:rPr lang="zh-CN" altLang="en-US" sz="1600" dirty="0"/>
              <a:t>可参考https://blog.csdn.net/fengjinghong/article/details/112503584</a:t>
            </a:r>
            <a:endParaRPr lang="zh-CN" altLang="en-US" sz="1600" dirty="0"/>
          </a:p>
        </p:txBody>
      </p:sp>
      <p:pic>
        <p:nvPicPr>
          <p:cNvPr id="5" name="内容占位符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40790" y="2132965"/>
            <a:ext cx="6661785" cy="22396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r>
              <a:rPr lang="en-US" altLang="zh-CN" dirty="0"/>
              <a:t>2.3——</a:t>
            </a:r>
            <a:r>
              <a:rPr lang="zh-CN" altLang="en-US" dirty="0"/>
              <a:t>多节点</a:t>
            </a:r>
            <a:r>
              <a:rPr lang="zh-CN" altLang="en-US" dirty="0"/>
              <a:t>交互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855" y="1414780"/>
            <a:ext cx="7886700" cy="5173345"/>
          </a:xfrm>
        </p:spPr>
        <p:txBody>
          <a:bodyPr>
            <a:normAutofit/>
          </a:bodyPr>
          <a:lstStyle/>
          <a:p>
            <a:pPr lvl="1"/>
            <a:r>
              <a:rPr lang="zh-CN" altLang="en-US" sz="1600" dirty="0"/>
              <a:t>链内创建账户</a:t>
            </a:r>
            <a:r>
              <a:rPr lang="en-US" altLang="zh-CN" sz="1600" dirty="0"/>
              <a:t> </a:t>
            </a:r>
            <a:r>
              <a:rPr lang="zh-CN" altLang="en-US" sz="1600" dirty="0"/>
              <a:t>personal.newAccount() 、</a:t>
            </a:r>
            <a:r>
              <a:rPr lang="en-US" altLang="zh-CN" sz="1600" dirty="0"/>
              <a:t>miner.start()</a:t>
            </a:r>
            <a:r>
              <a:rPr lang="zh-CN" altLang="en-US" sz="1600" dirty="0"/>
              <a:t>进行</a:t>
            </a:r>
            <a:endParaRPr lang="zh-CN" altLang="en-US" sz="1600" dirty="0"/>
          </a:p>
          <a:p>
            <a:pPr lvl="1"/>
            <a:r>
              <a:rPr lang="zh-CN" altLang="en-US" sz="1600" dirty="0"/>
              <a:t>创建多个文件夹，在每个文件夹下根据同一</a:t>
            </a:r>
            <a:r>
              <a:rPr lang="zh-CN" altLang="en-US" sz="1600" dirty="0"/>
              <a:t>创世区块启动不同节点。其中注意</a:t>
            </a:r>
            <a:r>
              <a:rPr lang="en-US" altLang="zh-CN" sz="1600" dirty="0"/>
              <a:t>networkid</a:t>
            </a:r>
            <a:r>
              <a:rPr lang="zh-CN" altLang="en-US" sz="1600" dirty="0"/>
              <a:t>一致，节点</a:t>
            </a:r>
            <a:r>
              <a:rPr lang="en-US" altLang="zh-CN" sz="1600" dirty="0"/>
              <a:t>id</a:t>
            </a:r>
            <a:r>
              <a:rPr lang="zh-CN" altLang="en-US" sz="1600" dirty="0"/>
              <a:t>不同，节点端口</a:t>
            </a:r>
            <a:r>
              <a:rPr lang="zh-CN" altLang="en-US" sz="1600" dirty="0"/>
              <a:t>各不相同。</a:t>
            </a:r>
            <a:endParaRPr lang="zh-CN" altLang="en-US" sz="1600" dirty="0"/>
          </a:p>
          <a:p>
            <a:pPr lvl="1"/>
            <a:r>
              <a:rPr lang="zh-CN" altLang="en-US" sz="1600" dirty="0"/>
              <a:t>节点间建立联系方式有三种：admin.nodeInfo.enode获取</a:t>
            </a:r>
            <a:r>
              <a:rPr lang="en-US" altLang="zh-CN" sz="1600" dirty="0"/>
              <a:t>enode</a:t>
            </a:r>
            <a:r>
              <a:rPr lang="zh-CN" altLang="en-US" sz="1600" dirty="0"/>
              <a:t>信息</a:t>
            </a:r>
            <a:endParaRPr lang="zh-CN" altLang="en-US" sz="1600" dirty="0"/>
          </a:p>
          <a:p>
            <a:pPr lvl="2"/>
            <a:r>
              <a:rPr lang="en-US" altLang="zh-CN" sz="1440" dirty="0"/>
              <a:t>admin.addPeer()</a:t>
            </a:r>
            <a:r>
              <a:rPr lang="zh-CN" altLang="en-US" sz="1440" dirty="0"/>
              <a:t>进行添加，</a:t>
            </a:r>
            <a:r>
              <a:rPr lang="en-US" altLang="zh-CN" sz="1440" dirty="0"/>
              <a:t> admin.peers验证</a:t>
            </a:r>
            <a:endParaRPr lang="en-US" altLang="zh-CN" sz="1440" dirty="0"/>
          </a:p>
          <a:p>
            <a:pPr lvl="2"/>
            <a:r>
              <a:rPr lang="en-US" altLang="zh-CN" sz="1440" dirty="0"/>
              <a:t>在--datadir目录中添加static-nodes.json文件，让节点取得联系</a:t>
            </a:r>
            <a:endParaRPr lang="en-US" altLang="zh-CN" sz="1440" dirty="0"/>
          </a:p>
          <a:p>
            <a:pPr lvl="2"/>
            <a:r>
              <a:rPr lang="en-US" altLang="zh-CN" sz="1440" dirty="0"/>
              <a:t>geth</a:t>
            </a:r>
            <a:r>
              <a:rPr lang="zh-CN" altLang="en-US" sz="1440" dirty="0"/>
              <a:t>启动时</a:t>
            </a:r>
            <a:r>
              <a:rPr lang="en-US" altLang="zh-CN" sz="1440" dirty="0"/>
              <a:t>--bootnodes </a:t>
            </a:r>
            <a:r>
              <a:rPr lang="zh-CN" altLang="en-US" sz="1440" dirty="0"/>
              <a:t>指定</a:t>
            </a:r>
            <a:r>
              <a:rPr lang="en-US" altLang="zh-CN" sz="1440" dirty="0"/>
              <a:t>enode</a:t>
            </a:r>
            <a:endParaRPr lang="en-US" altLang="zh-CN" sz="144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3785" y="3992245"/>
            <a:ext cx="6348095" cy="267144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r>
              <a:rPr lang="en-US" altLang="zh-CN" dirty="0"/>
              <a:t>3.1——remix</a:t>
            </a:r>
            <a:r>
              <a:rPr lang="zh-CN" altLang="en-US" dirty="0"/>
              <a:t>平台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855" y="1414780"/>
            <a:ext cx="7886700" cy="5173345"/>
          </a:xfrm>
        </p:spPr>
        <p:txBody>
          <a:bodyPr>
            <a:normAutofit/>
          </a:bodyPr>
          <a:lstStyle/>
          <a:p>
            <a:pPr lvl="1"/>
            <a:r>
              <a:rPr lang="zh-CN" altLang="en-US" sz="1600" dirty="0"/>
              <a:t>简单了解</a:t>
            </a:r>
            <a:r>
              <a:rPr lang="en-US" altLang="zh-CN" sz="1600" dirty="0"/>
              <a:t>solidity</a:t>
            </a:r>
            <a:r>
              <a:rPr lang="zh-CN" altLang="en-US" sz="1600" dirty="0"/>
              <a:t>语言</a:t>
            </a:r>
            <a:r>
              <a:rPr lang="en-US" altLang="zh-CN" sz="1600" dirty="0"/>
              <a:t> https://docs.soliditylang.org/en/v0.8.23/</a:t>
            </a:r>
            <a:endParaRPr lang="en-US" altLang="zh-CN" sz="1600" dirty="0"/>
          </a:p>
          <a:p>
            <a:pPr lvl="1"/>
            <a:r>
              <a:rPr lang="en-US" altLang="zh-CN" sz="1600" dirty="0"/>
              <a:t>remix</a:t>
            </a:r>
            <a:r>
              <a:rPr lang="zh-CN" altLang="en-US" sz="1600" dirty="0"/>
              <a:t>平台：在线</a:t>
            </a:r>
            <a:r>
              <a:rPr lang="en-US" altLang="zh-CN" sz="1600" dirty="0"/>
              <a:t>solidity</a:t>
            </a:r>
            <a:r>
              <a:rPr lang="zh-CN" altLang="en-US" sz="1600" dirty="0"/>
              <a:t>合约编辑，部署软件</a:t>
            </a:r>
            <a:endParaRPr lang="zh-CN" altLang="en-US" sz="1600" dirty="0"/>
          </a:p>
          <a:p>
            <a:pPr lvl="1"/>
            <a:r>
              <a:rPr lang="zh-CN" altLang="en-US" sz="1600" dirty="0"/>
              <a:t>https://remix.ethereum.org/</a:t>
            </a:r>
            <a:endParaRPr lang="zh-CN" altLang="en-US" sz="1600" dirty="0"/>
          </a:p>
          <a:p>
            <a:pPr lvl="1"/>
            <a:r>
              <a:rPr lang="zh-CN" altLang="en-US" sz="1600" dirty="0"/>
              <a:t>推荐版本：</a:t>
            </a:r>
            <a:r>
              <a:rPr lang="en-US" altLang="zh-CN" sz="1600" dirty="0"/>
              <a:t>0.4.25 </a:t>
            </a:r>
            <a:r>
              <a:rPr lang="zh-CN" altLang="en-US" sz="1600" dirty="0"/>
              <a:t>不推荐过高</a:t>
            </a:r>
            <a:r>
              <a:rPr lang="zh-CN" altLang="en-US" sz="1600" dirty="0">
                <a:sym typeface="+mn-ea"/>
              </a:rPr>
              <a:t>版本</a:t>
            </a:r>
            <a:endParaRPr lang="zh-CN" altLang="en-US" sz="1600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81935" y="2896870"/>
            <a:ext cx="3423285" cy="405511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实验流程</a:t>
            </a:r>
            <a:r>
              <a:rPr lang="en-US" altLang="zh-CN" dirty="0"/>
              <a:t>3.2——</a:t>
            </a:r>
            <a:r>
              <a:rPr lang="zh-CN" altLang="en-US" dirty="0"/>
              <a:t>链接私有</a:t>
            </a:r>
            <a:r>
              <a:rPr lang="zh-CN" altLang="en-US" dirty="0"/>
              <a:t>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16355"/>
            <a:ext cx="5565775" cy="3803650"/>
          </a:xfrm>
        </p:spPr>
        <p:txBody>
          <a:bodyPr>
            <a:normAutofit/>
          </a:bodyPr>
          <a:lstStyle/>
          <a:p>
            <a:pPr lvl="1"/>
            <a:r>
              <a:rPr lang="zh-CN" altLang="en-US" sz="1800" dirty="0"/>
              <a:t>部署页面选择环境</a:t>
            </a:r>
            <a:r>
              <a:rPr lang="en-US" altLang="zh-CN" sz="1800" dirty="0"/>
              <a:t> Custom-External Http Provider</a:t>
            </a:r>
            <a:endParaRPr lang="en-US" altLang="zh-CN" sz="1800" dirty="0"/>
          </a:p>
          <a:p>
            <a:pPr lvl="1"/>
            <a:r>
              <a:rPr lang="en-US" altLang="zh-CN" sz="1800" dirty="0"/>
              <a:t>geth</a:t>
            </a:r>
            <a:r>
              <a:rPr lang="zh-CN" altLang="en-US" sz="1800" dirty="0"/>
              <a:t>启动时指定</a:t>
            </a:r>
            <a:r>
              <a:rPr lang="en-US" altLang="zh-CN" sz="1800" dirty="0"/>
              <a:t>http</a:t>
            </a:r>
            <a:r>
              <a:rPr lang="zh-CN" altLang="en-US" sz="1800" dirty="0"/>
              <a:t>端口，并指定</a:t>
            </a:r>
            <a:r>
              <a:rPr lang="en-US" altLang="zh-CN" sz="1800" dirty="0"/>
              <a:t>remix</a:t>
            </a:r>
            <a:r>
              <a:rPr lang="zh-CN" altLang="en-US" sz="1800" dirty="0"/>
              <a:t>域（</a:t>
            </a:r>
            <a:r>
              <a:rPr lang="en-US" altLang="zh-CN" sz="1800" dirty="0"/>
              <a:t>geth</a:t>
            </a:r>
            <a:r>
              <a:rPr lang="zh-CN" altLang="en-US" sz="1800" dirty="0"/>
              <a:t>命令</a:t>
            </a:r>
            <a:r>
              <a:rPr lang="zh-CN" altLang="en-US" sz="1800" dirty="0"/>
              <a:t>中添加--http.corsdomain="https://remix.ethereum.org" --http.apiweb3,eth,debug,personal,net --vmdebug</a:t>
            </a:r>
            <a:r>
              <a:rPr lang="en-US" altLang="zh-CN" sz="1800" dirty="0"/>
              <a:t> </a:t>
            </a:r>
            <a:r>
              <a:rPr lang="zh-CN" altLang="en-US" sz="1800" dirty="0"/>
              <a:t>）</a:t>
            </a:r>
            <a:endParaRPr lang="zh-CN" altLang="en-US" sz="1800" dirty="0"/>
          </a:p>
          <a:p>
            <a:pPr lvl="1"/>
            <a:r>
              <a:rPr lang="zh-CN" altLang="en-US" sz="1800" dirty="0"/>
              <a:t>账户解锁，启动挖矿</a:t>
            </a:r>
            <a:endParaRPr lang="zh-CN" altLang="en-US" sz="1800" dirty="0"/>
          </a:p>
          <a:p>
            <a:pPr lvl="1"/>
            <a:r>
              <a:rPr lang="zh-CN" altLang="en-US" sz="1800" dirty="0"/>
              <a:t>点击</a:t>
            </a:r>
            <a:r>
              <a:rPr lang="en-US" altLang="zh-CN" sz="1800" dirty="0"/>
              <a:t>deploy </a:t>
            </a:r>
            <a:endParaRPr lang="en-US" altLang="zh-CN" sz="1800" dirty="0"/>
          </a:p>
          <a:p>
            <a:pPr lvl="1"/>
            <a:r>
              <a:rPr lang="zh-CN" altLang="en-US" sz="1800" dirty="0"/>
              <a:t>进入</a:t>
            </a:r>
            <a:r>
              <a:rPr lang="en-US" altLang="zh-CN" sz="1800" dirty="0"/>
              <a:t>deployed contracts</a:t>
            </a:r>
            <a:r>
              <a:rPr lang="zh-CN" altLang="en-US" sz="1800" dirty="0"/>
              <a:t>，对功能进行测验，并完成实验报告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20105" y="85090"/>
            <a:ext cx="2722880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实验要求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63510"/>
            <a:ext cx="7886700" cy="4425801"/>
          </a:xfrm>
        </p:spPr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提交：实验报告和合约代码</a:t>
            </a:r>
            <a:endParaRPr lang="en-US" altLang="zh-CN" dirty="0"/>
          </a:p>
          <a:p>
            <a:pPr lvl="1"/>
            <a:r>
              <a:rPr lang="zh-CN" altLang="en-US" dirty="0"/>
              <a:t>实验报告需要说明</a:t>
            </a:r>
            <a:endParaRPr lang="zh-CN" altLang="en-US" dirty="0"/>
          </a:p>
          <a:p>
            <a:pPr lvl="2"/>
            <a:r>
              <a:rPr lang="zh-CN" altLang="en-US" dirty="0"/>
              <a:t>以太坊区块链网络部署的全部流程；</a:t>
            </a:r>
            <a:endParaRPr lang="zh-CN" altLang="en-US" dirty="0"/>
          </a:p>
          <a:p>
            <a:pPr lvl="2"/>
            <a:r>
              <a:rPr lang="zh-CN" altLang="en-US" dirty="0"/>
              <a:t>每个节点的节点信息；</a:t>
            </a:r>
            <a:endParaRPr lang="zh-CN" altLang="en-US" dirty="0"/>
          </a:p>
          <a:p>
            <a:pPr lvl="2"/>
            <a:r>
              <a:rPr lang="zh-CN" altLang="en-US" dirty="0"/>
              <a:t>每个节点</a:t>
            </a:r>
            <a:r>
              <a:rPr lang="zh-CN" altLang="en-US" dirty="0">
                <a:sym typeface="+mn-ea"/>
              </a:rPr>
              <a:t>产生</a:t>
            </a:r>
            <a:r>
              <a:rPr lang="zh-CN" altLang="en-US" dirty="0"/>
              <a:t>区块的日志内容（</a:t>
            </a:r>
            <a:r>
              <a:rPr lang="zh-CN" altLang="en-US" dirty="0">
                <a:sym typeface="+mn-ea"/>
              </a:rPr>
              <a:t>单独文件</a:t>
            </a:r>
            <a:r>
              <a:rPr lang="zh-CN" altLang="en-US" dirty="0"/>
              <a:t>）；</a:t>
            </a:r>
            <a:endParaRPr lang="zh-CN" altLang="en-US" dirty="0"/>
          </a:p>
          <a:p>
            <a:pPr lvl="2"/>
            <a:r>
              <a:rPr lang="zh-CN" altLang="en-US" dirty="0"/>
              <a:t>（可选）简单</a:t>
            </a:r>
            <a:r>
              <a:rPr lang="zh-CN" altLang="en-US" dirty="0"/>
              <a:t>调研流程中提到的</a:t>
            </a:r>
            <a:r>
              <a:rPr lang="zh-CN" altLang="en-US" dirty="0"/>
              <a:t>参数</a:t>
            </a:r>
            <a:endParaRPr lang="zh-CN" altLang="en-US" dirty="0"/>
          </a:p>
          <a:p>
            <a:pPr lvl="1"/>
            <a:r>
              <a:rPr lang="zh-CN" dirty="0"/>
              <a:t>合约代码需要包含：</a:t>
            </a:r>
            <a:endParaRPr lang="zh-CN" dirty="0"/>
          </a:p>
          <a:p>
            <a:pPr lvl="2"/>
            <a:r>
              <a:rPr lang="zh-CN" dirty="0"/>
              <a:t>合约源代码、生成的</a:t>
            </a:r>
            <a:r>
              <a:rPr lang="en-US" altLang="zh-CN" dirty="0"/>
              <a:t>abi</a:t>
            </a:r>
            <a:r>
              <a:rPr lang="zh-CN" altLang="en-US" dirty="0"/>
              <a:t>文件和</a:t>
            </a:r>
            <a:r>
              <a:rPr lang="en-US" altLang="zh-CN" dirty="0"/>
              <a:t>opcode</a:t>
            </a:r>
            <a:endParaRPr lang="en-US" altLang="zh-CN" dirty="0"/>
          </a:p>
          <a:p>
            <a:pPr lvl="2"/>
            <a:r>
              <a:rPr lang="zh-CN" altLang="en-US" dirty="0"/>
              <a:t>执行存储</a:t>
            </a:r>
            <a:r>
              <a:rPr lang="en-US" altLang="zh-CN" dirty="0"/>
              <a:t>&lt;key, value&gt;</a:t>
            </a:r>
            <a:r>
              <a:rPr lang="zh-CN" altLang="en-US" dirty="0"/>
              <a:t>操作的命令、交易内容</a:t>
            </a:r>
            <a:endParaRPr lang="zh-CN" altLang="en-US" dirty="0"/>
          </a:p>
          <a:p>
            <a:pPr lvl="2"/>
            <a:r>
              <a:rPr lang="zh-CN" altLang="en-US" dirty="0"/>
              <a:t>根据</a:t>
            </a:r>
            <a:r>
              <a:rPr lang="en-US" altLang="zh-CN" dirty="0"/>
              <a:t>key</a:t>
            </a:r>
            <a:r>
              <a:rPr lang="zh-CN" altLang="en-US" dirty="0"/>
              <a:t>查询</a:t>
            </a:r>
            <a:r>
              <a:rPr lang="en-US" altLang="zh-CN" dirty="0"/>
              <a:t>value</a:t>
            </a:r>
            <a:r>
              <a:rPr lang="zh-CN" altLang="en-US" dirty="0"/>
              <a:t>操作的命令</a:t>
            </a:r>
            <a:endParaRPr lang="zh-CN" altLang="en-US" dirty="0"/>
          </a:p>
          <a:p>
            <a:pPr lvl="2"/>
            <a:r>
              <a:rPr lang="zh-CN" altLang="en-US" dirty="0"/>
              <a:t>（可选）部署基于</a:t>
            </a:r>
            <a:r>
              <a:rPr lang="en-US" altLang="zh-CN" dirty="0"/>
              <a:t>erc721</a:t>
            </a:r>
            <a:r>
              <a:rPr lang="zh-CN" altLang="en-US" dirty="0"/>
              <a:t>的</a:t>
            </a:r>
            <a:r>
              <a:rPr lang="en-US" altLang="zh-CN" dirty="0"/>
              <a:t>NFT</a:t>
            </a:r>
            <a:r>
              <a:rPr lang="zh-CN" altLang="en-US" dirty="0"/>
              <a:t>合约，</a:t>
            </a:r>
            <a:r>
              <a:rPr lang="en-US" altLang="zh-CN" dirty="0"/>
              <a:t>NFT</a:t>
            </a:r>
            <a:r>
              <a:rPr lang="zh-CN" altLang="en-US" dirty="0"/>
              <a:t>以你的姓名</a:t>
            </a:r>
            <a:r>
              <a:rPr lang="zh-CN" altLang="en-US" dirty="0"/>
              <a:t>命名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7321" y="2622713"/>
            <a:ext cx="7886700" cy="1127245"/>
          </a:xfrm>
        </p:spPr>
        <p:txBody>
          <a:bodyPr/>
          <a:lstStyle/>
          <a:p>
            <a:pPr algn="ctr"/>
            <a:r>
              <a:rPr lang="zh-CN" altLang="en-US" dirty="0"/>
              <a:t>广播网络实验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2093282" y="2293463"/>
            <a:ext cx="5236223" cy="3261797"/>
            <a:chOff x="1604486" y="3259462"/>
            <a:chExt cx="5236223" cy="3261797"/>
          </a:xfrm>
        </p:grpSpPr>
        <p:grpSp>
          <p:nvGrpSpPr>
            <p:cNvPr id="6" name="组合 5"/>
            <p:cNvGrpSpPr/>
            <p:nvPr/>
          </p:nvGrpSpPr>
          <p:grpSpPr>
            <a:xfrm>
              <a:off x="1604486" y="3259462"/>
              <a:ext cx="5236223" cy="962337"/>
              <a:chOff x="2485259" y="1703617"/>
              <a:chExt cx="5236223" cy="962337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2623755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1</a:t>
                </a:r>
                <a:endParaRPr lang="zh-CN" altLang="en-US" dirty="0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710304" y="2063526"/>
                <a:ext cx="989703" cy="6024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Host 2</a:t>
                </a:r>
                <a:endParaRPr lang="zh-CN" altLang="en-US" dirty="0"/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2485259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10.0.0.1/8</a:t>
                </a:r>
                <a:endParaRPr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571808" y="1703617"/>
                <a:ext cx="1149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10.0.0.2/8</a:t>
                </a:r>
                <a:endParaRPr lang="zh-CN" altLang="en-US" dirty="0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3855504" y="5586677"/>
              <a:ext cx="989703" cy="6024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Host 3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3717008" y="6151927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10.0.0.3/8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21481" y="2954586"/>
            <a:ext cx="3096846" cy="1666092"/>
            <a:chOff x="2275485" y="2770244"/>
            <a:chExt cx="3096846" cy="1666092"/>
          </a:xfrm>
        </p:grpSpPr>
        <p:sp>
          <p:nvSpPr>
            <p:cNvPr id="14" name="圆角矩形 27"/>
            <p:cNvSpPr/>
            <p:nvPr/>
          </p:nvSpPr>
          <p:spPr>
            <a:xfrm>
              <a:off x="3408337" y="3034712"/>
              <a:ext cx="989703" cy="6191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Hub</a:t>
              </a:r>
              <a:endParaRPr lang="zh-CN" altLang="en-US" dirty="0"/>
            </a:p>
          </p:txBody>
        </p:sp>
        <p:cxnSp>
          <p:nvCxnSpPr>
            <p:cNvPr id="15" name="直接连接符 14"/>
            <p:cNvCxnSpPr>
              <a:stCxn id="9" idx="3"/>
              <a:endCxn id="14" idx="1"/>
            </p:cNvCxnSpPr>
            <p:nvPr/>
          </p:nvCxnSpPr>
          <p:spPr>
            <a:xfrm>
              <a:off x="2275485" y="2770244"/>
              <a:ext cx="1132852" cy="574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4" idx="3"/>
              <a:endCxn id="10" idx="1"/>
            </p:cNvCxnSpPr>
            <p:nvPr/>
          </p:nvCxnSpPr>
          <p:spPr>
            <a:xfrm flipV="1">
              <a:off x="4398040" y="2770244"/>
              <a:ext cx="974291" cy="57403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14" idx="2"/>
              <a:endCxn id="7" idx="0"/>
            </p:cNvCxnSpPr>
            <p:nvPr/>
          </p:nvCxnSpPr>
          <p:spPr>
            <a:xfrm flipH="1">
              <a:off x="3893156" y="3653854"/>
              <a:ext cx="10033" cy="7824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/>
          <p:cNvCxnSpPr/>
          <p:nvPr/>
        </p:nvCxnSpPr>
        <p:spPr>
          <a:xfrm>
            <a:off x="3317066" y="3272126"/>
            <a:ext cx="888738" cy="48448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/>
          <p:cNvGrpSpPr/>
          <p:nvPr/>
        </p:nvGrpSpPr>
        <p:grpSpPr>
          <a:xfrm>
            <a:off x="5060796" y="3228045"/>
            <a:ext cx="1149953" cy="1252561"/>
            <a:chOff x="4572000" y="4194044"/>
            <a:chExt cx="1149953" cy="1252561"/>
          </a:xfrm>
        </p:grpSpPr>
        <p:cxnSp>
          <p:nvCxnSpPr>
            <p:cNvPr id="20" name="直接箭头连接符 19"/>
            <p:cNvCxnSpPr/>
            <p:nvPr/>
          </p:nvCxnSpPr>
          <p:spPr>
            <a:xfrm flipV="1">
              <a:off x="4940793" y="4194044"/>
              <a:ext cx="781160" cy="476763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4572000" y="4944267"/>
              <a:ext cx="0" cy="502338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直接箭头连接符 21"/>
          <p:cNvCxnSpPr/>
          <p:nvPr/>
        </p:nvCxnSpPr>
        <p:spPr>
          <a:xfrm flipH="1">
            <a:off x="5429589" y="2815149"/>
            <a:ext cx="695607" cy="448059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359976" y="2869044"/>
            <a:ext cx="1257533" cy="1650532"/>
            <a:chOff x="3817176" y="4019385"/>
            <a:chExt cx="1257533" cy="1650532"/>
          </a:xfrm>
        </p:grpSpPr>
        <p:cxnSp>
          <p:nvCxnSpPr>
            <p:cNvPr id="24" name="直接箭头连接符 23"/>
            <p:cNvCxnSpPr/>
            <p:nvPr/>
          </p:nvCxnSpPr>
          <p:spPr>
            <a:xfrm flipH="1">
              <a:off x="5059371" y="5145841"/>
              <a:ext cx="15338" cy="524076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 flipV="1">
              <a:off x="3817176" y="4019385"/>
              <a:ext cx="845828" cy="403082"/>
            </a:xfrm>
            <a:prstGeom prst="straightConnector1">
              <a:avLst/>
            </a:prstGeom>
            <a:ln w="38100">
              <a:solidFill>
                <a:srgbClr val="7030A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 26"/>
          <p:cNvSpPr/>
          <p:nvPr/>
        </p:nvSpPr>
        <p:spPr>
          <a:xfrm>
            <a:off x="2204335" y="432599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广播网络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广播网络节点（</a:t>
            </a:r>
            <a:r>
              <a:rPr lang="en-US" altLang="zh-CN" dirty="0"/>
              <a:t>Hub</a:t>
            </a:r>
            <a:r>
              <a:rPr lang="zh-CN" altLang="en-US" dirty="0"/>
              <a:t>）实现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/>
          <a:lstStyle/>
          <a:p>
            <a:r>
              <a:rPr lang="zh-CN" altLang="en-US" dirty="0"/>
              <a:t>已知网络端口数据结构和发送数据包函数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22397" y="2259106"/>
            <a:ext cx="382348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list_head</a:t>
            </a:r>
            <a:r>
              <a:rPr lang="en-GB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list;</a:t>
            </a:r>
            <a:endParaRPr lang="en-GB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u8 mac[ETH_ALEN];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char name[16];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iface_info_t</a:t>
            </a:r>
            <a:r>
              <a:rPr lang="en-GB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80682" y="2259106"/>
            <a:ext cx="486331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iface_send_packet(iface_info_t *iface, const char *packet, int len)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sockaddr_ll addr;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 fill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..., omitted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sendto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(iface-&gt;fd, packet, len, 0, &amp;addr, sizeof(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04857" y="5135337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iface_list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rx_iface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iface_send_packet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iface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, packet,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3871" y="4635911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节点广播的逻辑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实现节点广播逻辑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main.c</a:t>
            </a:r>
            <a:r>
              <a:rPr lang="zh-CN" altLang="en-US" dirty="0"/>
              <a:t>中的</a:t>
            </a:r>
            <a:r>
              <a:rPr lang="en-US" altLang="zh-CN" dirty="0" err="1"/>
              <a:t>broadcast_packet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/>
            <a:r>
              <a:rPr lang="en-US" altLang="zh-CN" dirty="0"/>
              <a:t>instance-&gt;</a:t>
            </a:r>
            <a:r>
              <a:rPr lang="en-US" altLang="zh-CN" dirty="0" err="1"/>
              <a:t>iface_list</a:t>
            </a:r>
            <a:r>
              <a:rPr lang="zh-CN" altLang="en-US" dirty="0"/>
              <a:t>链表中保存所有端口的信息</a:t>
            </a:r>
            <a:endParaRPr lang="en-US" altLang="zh-CN" dirty="0"/>
          </a:p>
          <a:p>
            <a:pPr lvl="1"/>
            <a:r>
              <a:rPr lang="zh-CN" altLang="en-US" dirty="0"/>
              <a:t>收到每个数据包，将该包从所有其它端口发送出去</a:t>
            </a:r>
            <a:endParaRPr lang="zh-CN" altLang="en-US" dirty="0"/>
          </a:p>
          <a:p>
            <a:r>
              <a:rPr lang="zh-CN" altLang="en-US" dirty="0"/>
              <a:t>结果验证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three_nodes_bw.py</a:t>
            </a:r>
            <a:r>
              <a:rPr lang="zh-CN" altLang="en-US" dirty="0"/>
              <a:t>拓扑文件</a:t>
            </a:r>
            <a:endParaRPr lang="en-US" altLang="zh-CN" dirty="0"/>
          </a:p>
          <a:p>
            <a:pPr lvl="1"/>
            <a:r>
              <a:rPr lang="zh-CN" altLang="en-US" dirty="0"/>
              <a:t>三个节点相互能够</a:t>
            </a:r>
            <a:r>
              <a:rPr lang="en-US" altLang="zh-CN" dirty="0"/>
              <a:t>ping</a:t>
            </a:r>
            <a:r>
              <a:rPr lang="zh-CN" altLang="en-US" dirty="0"/>
              <a:t>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b="35430"/>
          <a:stretch>
            <a:fillRect/>
          </a:stretch>
        </p:blipFill>
        <p:spPr>
          <a:xfrm>
            <a:off x="4236260" y="4326196"/>
            <a:ext cx="4610100" cy="21095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验证广播网络传输效率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8562A-31DC-42C9-AD3D-7B97F8E73AE9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28650" y="1751165"/>
            <a:ext cx="7886700" cy="4425801"/>
          </a:xfrm>
        </p:spPr>
        <p:txBody>
          <a:bodyPr/>
          <a:lstStyle/>
          <a:p>
            <a:r>
              <a:rPr lang="zh-CN" altLang="en-US" dirty="0"/>
              <a:t>进行</a:t>
            </a:r>
            <a:r>
              <a:rPr lang="en-US" altLang="zh-CN" dirty="0" err="1"/>
              <a:t>iperf</a:t>
            </a:r>
            <a:r>
              <a:rPr lang="zh-CN" altLang="en-US" dirty="0"/>
              <a:t>测试</a:t>
            </a:r>
            <a:endParaRPr lang="en-US" altLang="zh-CN" dirty="0"/>
          </a:p>
          <a:p>
            <a:pPr lvl="1"/>
            <a:r>
              <a:rPr lang="zh-CN" altLang="en-US" dirty="0"/>
              <a:t>实验验证广播网络的链路利用效率</a:t>
            </a:r>
            <a:endParaRPr lang="en-US" altLang="zh-CN" dirty="0"/>
          </a:p>
          <a:p>
            <a:pPr lvl="1"/>
            <a:r>
              <a:rPr lang="en-US" altLang="zh-CN" dirty="0" err="1"/>
              <a:t>iperf</a:t>
            </a:r>
            <a:r>
              <a:rPr lang="zh-CN" altLang="en-US" dirty="0"/>
              <a:t>测试（</a:t>
            </a:r>
            <a:r>
              <a:rPr lang="en-US" altLang="zh-CN" dirty="0"/>
              <a:t>Client -&gt; Server</a:t>
            </a:r>
            <a:r>
              <a:rPr lang="zh-CN" altLang="en-US" dirty="0"/>
              <a:t>）：</a:t>
            </a:r>
            <a:endParaRPr lang="zh-CN" altLang="en-US" dirty="0"/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client; H2, H3: </a:t>
            </a:r>
            <a:r>
              <a:rPr lang="en-US" altLang="zh-CN" dirty="0" err="1"/>
              <a:t>iperf</a:t>
            </a:r>
            <a:r>
              <a:rPr lang="en-US" altLang="zh-CN" dirty="0"/>
              <a:t> servers,   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同时给</a:t>
            </a:r>
            <a:r>
              <a:rPr lang="en-US" altLang="zh-CN" dirty="0">
                <a:solidFill>
                  <a:srgbClr val="FF0000"/>
                </a:solidFill>
              </a:rPr>
              <a:t>H2,H3</a:t>
            </a:r>
            <a:r>
              <a:rPr lang="zh-CN" altLang="en-US" dirty="0">
                <a:solidFill>
                  <a:srgbClr val="FF0000"/>
                </a:solidFill>
              </a:rPr>
              <a:t>发数据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dirty="0"/>
              <a:t>H1: </a:t>
            </a:r>
            <a:r>
              <a:rPr lang="en-US" altLang="zh-CN" dirty="0" err="1"/>
              <a:t>iperf</a:t>
            </a:r>
            <a:r>
              <a:rPr lang="en-US" altLang="zh-CN" dirty="0"/>
              <a:t> server; H2, H3: </a:t>
            </a:r>
            <a:r>
              <a:rPr lang="en-US" altLang="zh-CN" dirty="0" err="1"/>
              <a:t>iperf</a:t>
            </a:r>
            <a:r>
              <a:rPr lang="en-US" altLang="zh-CN" dirty="0"/>
              <a:t> clients,</a:t>
            </a:r>
            <a:r>
              <a:rPr lang="zh-CN" altLang="en-US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H2,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H3</a:t>
            </a:r>
            <a:r>
              <a:rPr lang="zh-CN" altLang="en-US" dirty="0">
                <a:solidFill>
                  <a:srgbClr val="FF0000"/>
                </a:solidFill>
              </a:rPr>
              <a:t>同时给</a:t>
            </a:r>
            <a:r>
              <a:rPr lang="en-US" altLang="zh-CN" dirty="0">
                <a:solidFill>
                  <a:srgbClr val="FF0000"/>
                </a:solidFill>
              </a:rPr>
              <a:t>H1</a:t>
            </a:r>
            <a:r>
              <a:rPr lang="zh-CN" altLang="en-US" dirty="0">
                <a:solidFill>
                  <a:srgbClr val="FF0000"/>
                </a:solidFill>
              </a:rPr>
              <a:t>发数据</a:t>
            </a:r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b="14138"/>
          <a:stretch>
            <a:fillRect/>
          </a:stretch>
        </p:blipFill>
        <p:spPr>
          <a:xfrm>
            <a:off x="75450" y="3964065"/>
            <a:ext cx="8993100" cy="2765722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5467738" y="1220422"/>
            <a:ext cx="3219062" cy="2576020"/>
            <a:chOff x="5467738" y="1045370"/>
            <a:chExt cx="3219062" cy="2576020"/>
          </a:xfrm>
        </p:grpSpPr>
        <p:sp>
          <p:nvSpPr>
            <p:cNvPr id="8" name="文本框 7"/>
            <p:cNvSpPr txBox="1"/>
            <p:nvPr/>
          </p:nvSpPr>
          <p:spPr>
            <a:xfrm>
              <a:off x="8209384" y="3252058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h3</a:t>
              </a:r>
              <a:endParaRPr lang="zh-CN" altLang="en-US" dirty="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5467738" y="1045370"/>
              <a:ext cx="3219062" cy="2195292"/>
              <a:chOff x="5467738" y="1045370"/>
              <a:chExt cx="3219062" cy="2195292"/>
            </a:xfrm>
          </p:grpSpPr>
          <p:sp>
            <p:nvSpPr>
              <p:cNvPr id="10" name="矩形: 圆角 9"/>
              <p:cNvSpPr/>
              <p:nvPr/>
            </p:nvSpPr>
            <p:spPr>
              <a:xfrm>
                <a:off x="5467738" y="2192694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6757696" y="2139043"/>
                <a:ext cx="643812" cy="5458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8038322" y="1465742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: 圆角 12"/>
              <p:cNvSpPr/>
              <p:nvPr/>
            </p:nvSpPr>
            <p:spPr>
              <a:xfrm>
                <a:off x="8038322" y="2802123"/>
                <a:ext cx="648478" cy="43853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>
                <a:stCxn id="10" idx="3"/>
              </p:cNvCxnSpPr>
              <p:nvPr/>
            </p:nvCxnSpPr>
            <p:spPr>
              <a:xfrm flipV="1">
                <a:off x="6116216" y="2411963"/>
                <a:ext cx="779106" cy="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>
                <a:stCxn id="11" idx="7"/>
                <a:endCxn id="12" idx="1"/>
              </p:cNvCxnSpPr>
              <p:nvPr/>
            </p:nvCxnSpPr>
            <p:spPr>
              <a:xfrm flipV="1">
                <a:off x="7307224" y="1685012"/>
                <a:ext cx="731098" cy="5339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>
                <a:stCxn id="11" idx="5"/>
                <a:endCxn id="13" idx="1"/>
              </p:cNvCxnSpPr>
              <p:nvPr/>
            </p:nvCxnSpPr>
            <p:spPr>
              <a:xfrm>
                <a:off x="7307224" y="2604947"/>
                <a:ext cx="731098" cy="4164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文本框 16"/>
              <p:cNvSpPr txBox="1"/>
              <p:nvPr/>
            </p:nvSpPr>
            <p:spPr>
              <a:xfrm>
                <a:off x="5565711" y="1779377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h1</a:t>
                </a:r>
                <a:endParaRPr lang="zh-CN" altLang="en-US" dirty="0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842448" y="1791821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b1</a:t>
                </a:r>
                <a:endParaRPr lang="zh-CN" altLang="en-US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8223378" y="1045370"/>
                <a:ext cx="4235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h2</a:t>
                </a:r>
                <a:endParaRPr lang="zh-CN" altLang="en-US" dirty="0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6015259" y="2628201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20Mb/s</a:t>
                </a:r>
                <a:endParaRPr lang="zh-CN" altLang="en-US" dirty="0"/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449747" y="2010987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7081129" y="2802123"/>
                <a:ext cx="9128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10Mb/s</a:t>
                </a:r>
                <a:endParaRPr lang="zh-CN" altLang="en-US" dirty="0"/>
              </a:p>
            </p:txBody>
          </p:sp>
        </p:grpSp>
      </p:grpSp>
      <p:sp>
        <p:nvSpPr>
          <p:cNvPr id="23" name="任意多边形: 形状 22"/>
          <p:cNvSpPr/>
          <p:nvPr/>
        </p:nvSpPr>
        <p:spPr>
          <a:xfrm>
            <a:off x="6186196" y="1789248"/>
            <a:ext cx="1716833" cy="702152"/>
          </a:xfrm>
          <a:custGeom>
            <a:avLst/>
            <a:gdLst>
              <a:gd name="connsiteX0" fmla="*/ 0 w 1716833"/>
              <a:gd name="connsiteY0" fmla="*/ 662473 h 702152"/>
              <a:gd name="connsiteX1" fmla="*/ 741784 w 1716833"/>
              <a:gd name="connsiteY1" fmla="*/ 629816 h 702152"/>
              <a:gd name="connsiteX2" fmla="*/ 1716833 w 1716833"/>
              <a:gd name="connsiteY2" fmla="*/ 0 h 702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6833" h="702152">
                <a:moveTo>
                  <a:pt x="0" y="662473"/>
                </a:moveTo>
                <a:cubicBezTo>
                  <a:pt x="227822" y="701350"/>
                  <a:pt x="455645" y="740228"/>
                  <a:pt x="741784" y="629816"/>
                </a:cubicBezTo>
                <a:cubicBezTo>
                  <a:pt x="1027923" y="519404"/>
                  <a:pt x="1372378" y="259702"/>
                  <a:pt x="1716833" y="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任意多边形: 形状 23"/>
          <p:cNvSpPr/>
          <p:nvPr/>
        </p:nvSpPr>
        <p:spPr>
          <a:xfrm>
            <a:off x="6186196" y="2660083"/>
            <a:ext cx="1600200" cy="500765"/>
          </a:xfrm>
          <a:custGeom>
            <a:avLst/>
            <a:gdLst>
              <a:gd name="connsiteX0" fmla="*/ 0 w 1600200"/>
              <a:gd name="connsiteY0" fmla="*/ 71557 h 500765"/>
              <a:gd name="connsiteX1" fmla="*/ 699796 w 1600200"/>
              <a:gd name="connsiteY1" fmla="*/ 34234 h 500765"/>
              <a:gd name="connsiteX2" fmla="*/ 1600200 w 1600200"/>
              <a:gd name="connsiteY2" fmla="*/ 500765 h 50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500765">
                <a:moveTo>
                  <a:pt x="0" y="71557"/>
                </a:moveTo>
                <a:cubicBezTo>
                  <a:pt x="216548" y="17128"/>
                  <a:pt x="433096" y="-37301"/>
                  <a:pt x="699796" y="34234"/>
                </a:cubicBezTo>
                <a:cubicBezTo>
                  <a:pt x="966496" y="105769"/>
                  <a:pt x="1283348" y="303267"/>
                  <a:pt x="1600200" y="500765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04741" y="5524049"/>
            <a:ext cx="281051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h2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h3 #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iperf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6244.311811023622,&quot;width&quot;:9021.303937007873}"/>
</p:tagLst>
</file>

<file path=ppt/tags/tag2.xml><?xml version="1.0" encoding="utf-8"?>
<p:tagLst xmlns:p="http://schemas.openxmlformats.org/presentationml/2006/main">
  <p:tag name="KSO_WM_UNIT_TABLE_BEAUTIFY" val="smartTable{35b5598f-3acc-4c6a-9649-68df777b8c09}"/>
  <p:tag name="TABLE_ENDDRAG_ORIGIN_RECT" val="683*296"/>
  <p:tag name="TABLE_ENDDRAG_RECT" val="17*253*683*296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NTM2NTZlNDJlY2JjODRiN2ExYmFlZWMyYWVkMDUzOWEifQ=="/>
  <p:tag name="commondata" val="eyJoZGlkIjoiMWU3ZjM2ZjhmMWNiZTJhMTg1MzdhYmQxNjViOWQ0YTc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8145</Words>
  <Application>WPS 演示</Application>
  <PresentationFormat>全屏显示(4:3)</PresentationFormat>
  <Paragraphs>740</Paragraphs>
  <Slides>45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Arial</vt:lpstr>
      <vt:lpstr>宋体</vt:lpstr>
      <vt:lpstr>Wingdings</vt:lpstr>
      <vt:lpstr>Calibri</vt:lpstr>
      <vt:lpstr>微软雅黑</vt:lpstr>
      <vt:lpstr>黑体</vt:lpstr>
      <vt:lpstr>Calibri</vt:lpstr>
      <vt:lpstr>Courier New</vt:lpstr>
      <vt:lpstr>Arial Unicode MS</vt:lpstr>
      <vt:lpstr>等线</vt:lpstr>
      <vt:lpstr>DejaVu Sans Mono</vt:lpstr>
      <vt:lpstr>Segoe Print</vt:lpstr>
      <vt:lpstr>自定义设计方案</vt:lpstr>
      <vt:lpstr>提纲</vt:lpstr>
      <vt:lpstr>Mininet实验环境</vt:lpstr>
      <vt:lpstr>安装Mininet</vt:lpstr>
      <vt:lpstr>验证Mininet是否安装成功</vt:lpstr>
      <vt:lpstr>广播网络实验</vt:lpstr>
      <vt:lpstr>广播网络</vt:lpstr>
      <vt:lpstr>广播网络节点（Hub）实现</vt:lpstr>
      <vt:lpstr>实现节点广播逻辑</vt:lpstr>
      <vt:lpstr>验证广播网络传输效率</vt:lpstr>
      <vt:lpstr>验证广播网络产生数据环路</vt:lpstr>
      <vt:lpstr>实验内容</vt:lpstr>
      <vt:lpstr>注意事项</vt:lpstr>
      <vt:lpstr>附件文件列表</vt:lpstr>
      <vt:lpstr>交换机转发实验</vt:lpstr>
      <vt:lpstr>交换机转发</vt:lpstr>
      <vt:lpstr>交换机转发表</vt:lpstr>
      <vt:lpstr>交换机学习转发表</vt:lpstr>
      <vt:lpstr>交换机学习转发表</vt:lpstr>
      <vt:lpstr>转发表结构</vt:lpstr>
      <vt:lpstr>交换机转发实现</vt:lpstr>
      <vt:lpstr>实验内容</vt:lpstr>
      <vt:lpstr>附件文件列表</vt:lpstr>
      <vt:lpstr>TCP公平性实验</vt:lpstr>
      <vt:lpstr>背景</vt:lpstr>
      <vt:lpstr>实验要求</vt:lpstr>
      <vt:lpstr>实验内容</vt:lpstr>
      <vt:lpstr>实验工具</vt:lpstr>
      <vt:lpstr>实验工具</vt:lpstr>
      <vt:lpstr>draw() 效果示意图</vt:lpstr>
      <vt:lpstr>附件文件列表</vt:lpstr>
      <vt:lpstr>HTTP服务器实验</vt:lpstr>
      <vt:lpstr>HTTP服务器实验</vt:lpstr>
      <vt:lpstr>实验流程</vt:lpstr>
      <vt:lpstr>HTTP服务器分发视频</vt:lpstr>
      <vt:lpstr>实验要求</vt:lpstr>
      <vt:lpstr>附件文件列表</vt:lpstr>
      <vt:lpstr>以太坊区块链网络部署及验证实验</vt:lpstr>
      <vt:lpstr>实验流程</vt:lpstr>
      <vt:lpstr>实验流程1——网络搭建</vt:lpstr>
      <vt:lpstr>实验流程2.1——创世区块信息</vt:lpstr>
      <vt:lpstr>实验流程2.2——启动私链</vt:lpstr>
      <vt:lpstr>实验流程2.3——多节点交互</vt:lpstr>
      <vt:lpstr>实验流程3.1——remix平台</vt:lpstr>
      <vt:lpstr>实验流程3.2——链接私有链</vt:lpstr>
      <vt:lpstr>实验要求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 Qinghua</dc:creator>
  <cp:lastModifiedBy>Shang_Carp</cp:lastModifiedBy>
  <cp:revision>131</cp:revision>
  <dcterms:created xsi:type="dcterms:W3CDTF">2019-10-23T07:21:00Z</dcterms:created>
  <dcterms:modified xsi:type="dcterms:W3CDTF">2025-01-15T08:51:11Z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D56FA281A3AF4F88A0162C3D45439559_13</vt:lpwstr>
  </property>
  <property fmtid="{D5CDD505-2E9C-101B-9397-08002B2CF9AE}" pid="3" name="KSOProductBuildVer">
    <vt:lpwstr>2052-12.1.0.19770</vt:lpwstr>
  </property>
</Properties>
</file>