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6" r:id="rId4"/>
    <p:sldId id="258" r:id="rId6"/>
    <p:sldId id="259" r:id="rId7"/>
    <p:sldId id="267" r:id="rId8"/>
    <p:sldId id="260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内容占位符 6"/>
          <p:cNvSpPr/>
          <p:nvPr>
            <p:ph idx="1"/>
          </p:nvPr>
        </p:nvSpPr>
        <p:spPr>
          <a:xfrm>
            <a:off x="6911340" y="4987290"/>
            <a:ext cx="10515600" cy="4351338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pPr marL="0" indent="0">
              <a:buNone/>
            </a:pPr>
            <a:r>
              <a:rPr lang="zh-CN" altLang="en-US" b="1">
                <a:solidFill>
                  <a:schemeClr val="accent3"/>
                </a:solidFill>
                <a:effectLst/>
              </a:rPr>
              <a:t>使用工具：</a:t>
            </a:r>
            <a:r>
              <a:rPr lang="en-US" altLang="zh-CN" b="1">
                <a:solidFill>
                  <a:schemeClr val="accent3"/>
                </a:solidFill>
                <a:effectLst/>
              </a:rPr>
              <a:t>VS2012+ege1.5</a:t>
            </a:r>
            <a:endParaRPr lang="en-US" altLang="zh-CN" b="1">
              <a:solidFill>
                <a:schemeClr val="accent3"/>
              </a:solidFill>
              <a:effectLst/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accent3"/>
                </a:solidFill>
                <a:effectLst/>
              </a:rPr>
              <a:t>作者：金凡杰</a:t>
            </a:r>
            <a:endParaRPr lang="zh-CN" altLang="en-US" b="1">
              <a:solidFill>
                <a:schemeClr val="accent3"/>
              </a:solidFill>
              <a:effectLst/>
            </a:endParaRPr>
          </a:p>
        </p:txBody>
      </p:sp>
      <p:sp>
        <p:nvSpPr>
          <p:cNvPr id="8" name="标题 7"/>
          <p:cNvSpPr/>
          <p:nvPr>
            <p:ph type="title"/>
          </p:nvPr>
        </p:nvSpPr>
        <p:spPr>
          <a:xfrm>
            <a:off x="564515" y="511810"/>
            <a:ext cx="10515600" cy="1325563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p>
            <a:r>
              <a:rPr lang="en-US" altLang="zh-CN" sz="9600" b="1">
                <a:solidFill>
                  <a:schemeClr val="accent3"/>
                </a:solidFill>
                <a:latin typeface="News706 BT" panose="02040804060705020204" charset="0"/>
              </a:rPr>
              <a:t> </a:t>
            </a:r>
            <a:r>
              <a:rPr lang="en-US" altLang="zh-CN" sz="9600" b="1">
                <a:solidFill>
                  <a:schemeClr val="accent3"/>
                </a:solidFill>
                <a:effectLst/>
                <a:latin typeface="News706 BT" panose="02040804060705020204" charset="0"/>
              </a:rPr>
              <a:t>2048</a:t>
            </a:r>
            <a:r>
              <a:rPr lang="en-US" altLang="zh-CN">
                <a:solidFill>
                  <a:schemeClr val="accent3"/>
                </a:solidFill>
                <a:latin typeface="News706 BT" panose="02040804060705020204" charset="0"/>
              </a:rPr>
              <a:t> </a:t>
            </a:r>
            <a:r>
              <a:rPr lang="zh-CN" altLang="en-US" sz="4000" b="1">
                <a:solidFill>
                  <a:schemeClr val="accent3"/>
                </a:solidFill>
                <a:latin typeface="+mn-ea"/>
                <a:ea typeface="+mn-ea"/>
              </a:rPr>
              <a:t>图形界面制作过程</a:t>
            </a:r>
            <a:endParaRPr lang="zh-CN" altLang="en-US" sz="4000" b="1">
              <a:solidFill>
                <a:schemeClr val="accent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065" y="228600"/>
            <a:ext cx="11490960" cy="1584325"/>
          </a:xfrm>
        </p:spPr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如何判断游戏结束</a:t>
            </a:r>
            <a:br>
              <a:rPr lang="zh-CN" altLang="en-US" sz="3200">
                <a:solidFill>
                  <a:schemeClr val="bg1"/>
                </a:solidFill>
              </a:rPr>
            </a:br>
            <a:br>
              <a:rPr lang="zh-CN" altLang="en-US" sz="3200">
                <a:solidFill>
                  <a:schemeClr val="bg1"/>
                </a:solidFill>
              </a:rPr>
            </a:br>
            <a:r>
              <a:rPr lang="zh-CN" altLang="en-US" sz="3200">
                <a:solidFill>
                  <a:schemeClr val="bg1"/>
                </a:solidFill>
              </a:rPr>
              <a:t>两个条件必须满足           </a:t>
            </a:r>
            <a:r>
              <a:rPr lang="en-US" altLang="zh-CN" sz="3200">
                <a:solidFill>
                  <a:schemeClr val="bg1"/>
                </a:solidFill>
              </a:rPr>
              <a:t>1</a:t>
            </a:r>
            <a:r>
              <a:rPr lang="zh-CN" altLang="en-US" sz="3200">
                <a:solidFill>
                  <a:schemeClr val="bg1"/>
                </a:solidFill>
              </a:rPr>
              <a:t>、无相等</a:t>
            </a:r>
            <a:r>
              <a:rPr lang="en-US" altLang="zh-CN" sz="3200">
                <a:solidFill>
                  <a:schemeClr val="bg1"/>
                </a:solidFill>
              </a:rPr>
              <a:t>	          2</a:t>
            </a:r>
            <a:r>
              <a:rPr lang="zh-CN" altLang="en-US" sz="3200">
                <a:solidFill>
                  <a:schemeClr val="bg1"/>
                </a:solidFill>
              </a:rPr>
              <a:t>、无</a:t>
            </a:r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>
              <a:solidFill>
                <a:schemeClr val="bg1"/>
              </a:solidFill>
            </a:endParaRPr>
          </a:p>
        </p:txBody>
      </p:sp>
      <p:pic>
        <p:nvPicPr>
          <p:cNvPr id="4" name="内容占位符 3" descr="捕获1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145" y="1956435"/>
            <a:ext cx="6273800" cy="4648835"/>
          </a:xfrm>
          <a:prstGeom prst="rect">
            <a:avLst/>
          </a:prstGeom>
        </p:spPr>
      </p:pic>
      <p:pic>
        <p:nvPicPr>
          <p:cNvPr id="6" name="图片 5" descr="捕获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405" y="1956435"/>
            <a:ext cx="4632325" cy="4565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3136265"/>
            <a:ext cx="10515600" cy="4351338"/>
          </a:xfrm>
        </p:spPr>
        <p:txBody>
          <a:bodyPr/>
          <a:p>
            <a:pPr marL="0" indent="0" algn="ctr">
              <a:buNone/>
            </a:pPr>
            <a:r>
              <a:rPr lang="zh-CN" altLang="en-US"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界面实现</a:t>
            </a:r>
            <a:endParaRPr lang="zh-CN" altLang="en-US" sz="5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 descr="捕获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865" y="1174115"/>
            <a:ext cx="3785870" cy="5327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创建界面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内容占位符 5" descr="捕获1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0" y="2315210"/>
            <a:ext cx="11788140" cy="38430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04160" y="2360930"/>
            <a:ext cx="696404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新宋体" panose="02010609030101010101" charset="-122"/>
                <a:ea typeface="新宋体" panose="02010609030101010101" charset="-122"/>
              </a:rPr>
              <a:t>0</a:t>
            </a:r>
            <a:r>
              <a:rPr lang="zh-CN" altLang="en-US" sz="2000">
                <a:latin typeface="新宋体" panose="02010609030101010101" charset="-122"/>
                <a:ea typeface="新宋体" panose="02010609030101010101" charset="-122"/>
              </a:rPr>
              <a:t>表示有边窗口，</a:t>
            </a:r>
            <a:r>
              <a:rPr lang="en-US" altLang="zh-CN" sz="2000">
                <a:latin typeface="新宋体" panose="02010609030101010101" charset="-122"/>
                <a:ea typeface="新宋体" panose="02010609030101010101" charset="-122"/>
              </a:rPr>
              <a:t>1</a:t>
            </a:r>
            <a:r>
              <a:rPr lang="zh-CN" altLang="en-US" sz="2000">
                <a:latin typeface="新宋体" panose="02010609030101010101" charset="-122"/>
                <a:ea typeface="新宋体" panose="02010609030101010101" charset="-122"/>
              </a:rPr>
              <a:t>为无边窗口，注意在</a:t>
            </a:r>
            <a:r>
              <a:rPr lang="en-US" altLang="zh-CN" sz="2000">
                <a:latin typeface="新宋体" panose="02010609030101010101" charset="-122"/>
                <a:ea typeface="新宋体" panose="02010609030101010101" charset="-122"/>
              </a:rPr>
              <a:t>initgraph</a:t>
            </a:r>
            <a:r>
              <a:rPr lang="zh-CN" altLang="en-US" sz="2000">
                <a:latin typeface="新宋体" panose="02010609030101010101" charset="-122"/>
                <a:ea typeface="新宋体" panose="02010609030101010101" charset="-122"/>
              </a:rPr>
              <a:t>之前使用</a:t>
            </a:r>
            <a:endParaRPr lang="zh-CN" altLang="en-US" sz="200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29000" y="3290570"/>
            <a:ext cx="53492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设置窗口大小，这里的</a:t>
            </a:r>
            <a:r>
              <a:rPr lang="en-US" altLang="zh-CN" sz="2000"/>
              <a:t>500,500</a:t>
            </a:r>
            <a:r>
              <a:rPr lang="zh-CN" altLang="en-US" sz="2000"/>
              <a:t>单位是</a:t>
            </a:r>
            <a:r>
              <a:rPr lang="zh-CN" altLang="en-US" sz="2000"/>
              <a:t>像素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4053840" y="4213860"/>
            <a:ext cx="4724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设置背景颜色，</a:t>
            </a:r>
            <a:r>
              <a:rPr lang="en-US" altLang="zh-CN" sz="2000"/>
              <a:t>RGB</a:t>
            </a:r>
            <a:r>
              <a:rPr lang="zh-CN" altLang="en-US" sz="2000"/>
              <a:t>模式</a:t>
            </a:r>
            <a:endParaRPr lang="zh-CN" altLang="en-US" sz="2000"/>
          </a:p>
        </p:txBody>
      </p:sp>
      <p:sp>
        <p:nvSpPr>
          <p:cNvPr id="10" name="文本框 9"/>
          <p:cNvSpPr txBox="1"/>
          <p:nvPr/>
        </p:nvSpPr>
        <p:spPr>
          <a:xfrm>
            <a:off x="5852160" y="5189220"/>
            <a:ext cx="525780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防止刷屏闪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280" y="730885"/>
            <a:ext cx="10515600" cy="1325563"/>
          </a:xfrm>
        </p:spPr>
        <p:txBody>
          <a:bodyPr>
            <a:norm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如何从本地获取图片，并打印在屏幕上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内容占位符 3" descr="捕获1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685" y="2789555"/>
            <a:ext cx="12185015" cy="3048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96995" y="2941320"/>
            <a:ext cx="66141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+mn-ea"/>
              </a:rPr>
              <a:t>创建一个图片对象</a:t>
            </a:r>
            <a:r>
              <a:rPr lang="en-US" altLang="zh-CN" sz="2000">
                <a:latin typeface="+mn-ea"/>
              </a:rPr>
              <a:t>img</a:t>
            </a:r>
            <a:endParaRPr lang="en-US" altLang="zh-CN" sz="200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5955" y="3982720"/>
            <a:ext cx="66141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+mn-ea"/>
              </a:rPr>
              <a:t>获取图片，第二个参数为路径</a:t>
            </a:r>
            <a:endParaRPr lang="zh-CN" altLang="en-US" sz="200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34945" y="5049520"/>
            <a:ext cx="66141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>
                <a:latin typeface="+mn-ea"/>
              </a:rPr>
              <a:t>打印图片，</a:t>
            </a:r>
            <a:r>
              <a:rPr lang="zh-CN" altLang="en-US" sz="2000">
                <a:latin typeface="+mn-ea"/>
              </a:rPr>
              <a:t>这里的前两个参数为坐标</a:t>
            </a:r>
            <a:endParaRPr lang="zh-CN" altLang="en-US" sz="200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150" y="5715"/>
            <a:ext cx="10515600" cy="1325563"/>
          </a:xfrm>
        </p:spPr>
        <p:txBody>
          <a:bodyPr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+mn-ea"/>
              </a:rPr>
              <a:t>用打印图片去替换打印数字</a:t>
            </a:r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内容占位符 3" descr="捕获2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120" y="1316355"/>
            <a:ext cx="5581015" cy="53251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240" y="288925"/>
            <a:ext cx="10515600" cy="1325563"/>
          </a:xfrm>
        </p:spPr>
        <p:txBody>
          <a:bodyPr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注意事项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480" y="1718945"/>
            <a:ext cx="10515600" cy="4351338"/>
          </a:xfrm>
        </p:spPr>
        <p:txBody>
          <a:bodyPr>
            <a:normAutofit fontScale="90000"/>
          </a:bodyPr>
          <a:p>
            <a:pPr>
              <a:lnSpc>
                <a:spcPct val="130000"/>
              </a:lnSpc>
            </a:pPr>
            <a:r>
              <a:rPr lang="zh-CN" sz="3200">
                <a:solidFill>
                  <a:schemeClr val="bg1"/>
                </a:solidFill>
              </a:rPr>
              <a:t>（</a:t>
            </a:r>
            <a:r>
              <a:rPr lang="en-US" altLang="zh-CN" sz="3200">
                <a:solidFill>
                  <a:schemeClr val="bg1"/>
                </a:solidFill>
              </a:rPr>
              <a:t>x</a:t>
            </a:r>
            <a:r>
              <a:rPr lang="zh-CN" altLang="en-US" sz="3200">
                <a:solidFill>
                  <a:schemeClr val="bg1"/>
                </a:solidFill>
              </a:rPr>
              <a:t>，</a:t>
            </a:r>
            <a:r>
              <a:rPr lang="en-US" altLang="zh-CN" sz="3200">
                <a:solidFill>
                  <a:schemeClr val="bg1"/>
                </a:solidFill>
              </a:rPr>
              <a:t>y</a:t>
            </a:r>
            <a:r>
              <a:rPr lang="zh-CN" sz="3200">
                <a:solidFill>
                  <a:schemeClr val="bg1"/>
                </a:solidFill>
              </a:rPr>
              <a:t>）的坐标表示距离左边界</a:t>
            </a:r>
            <a:r>
              <a:rPr lang="en-US" altLang="zh-CN" sz="3200">
                <a:solidFill>
                  <a:schemeClr val="bg1"/>
                </a:solidFill>
              </a:rPr>
              <a:t>x</a:t>
            </a:r>
            <a:r>
              <a:rPr lang="zh-CN" altLang="en-US" sz="3200">
                <a:solidFill>
                  <a:schemeClr val="bg1"/>
                </a:solidFill>
              </a:rPr>
              <a:t>像素，距离上边界</a:t>
            </a:r>
            <a:r>
              <a:rPr lang="en-US" altLang="zh-CN" sz="3200">
                <a:solidFill>
                  <a:schemeClr val="bg1"/>
                </a:solidFill>
              </a:rPr>
              <a:t>y</a:t>
            </a:r>
            <a:r>
              <a:rPr lang="zh-CN" altLang="en-US" sz="3200">
                <a:solidFill>
                  <a:schemeClr val="bg1"/>
                </a:solidFill>
              </a:rPr>
              <a:t>像素。</a:t>
            </a:r>
            <a:endParaRPr lang="zh-CN" altLang="en-US" sz="320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chemeClr val="bg1"/>
                </a:solidFill>
              </a:rPr>
              <a:t>  sprintf</a:t>
            </a:r>
            <a:r>
              <a:rPr lang="zh-CN" altLang="en-US" sz="3200">
                <a:solidFill>
                  <a:schemeClr val="bg1"/>
                </a:solidFill>
              </a:rPr>
              <a:t>的使用巧妙地解决了循环打印图片的问题。</a:t>
            </a:r>
            <a:endParaRPr lang="zh-CN" altLang="en-US" sz="320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chemeClr val="bg1"/>
                </a:solidFill>
              </a:rPr>
              <a:t>  getimage</a:t>
            </a:r>
            <a:r>
              <a:rPr lang="zh-CN" altLang="en-US" sz="3200">
                <a:solidFill>
                  <a:schemeClr val="bg1"/>
                </a:solidFill>
              </a:rPr>
              <a:t>函数和</a:t>
            </a:r>
            <a:r>
              <a:rPr lang="en-US" altLang="zh-CN" sz="3200">
                <a:solidFill>
                  <a:schemeClr val="bg1"/>
                </a:solidFill>
              </a:rPr>
              <a:t>putimage</a:t>
            </a:r>
            <a:r>
              <a:rPr lang="zh-CN" altLang="en-US" sz="3200">
                <a:solidFill>
                  <a:schemeClr val="bg1"/>
                </a:solidFill>
              </a:rPr>
              <a:t>函数有很多重载类型，可以不按以上方法使用。</a:t>
            </a:r>
            <a:endParaRPr lang="zh-CN" altLang="en-US" sz="320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bg1"/>
                </a:solidFill>
              </a:rPr>
              <a:t> 界面版读取方向键不能使用</a:t>
            </a:r>
            <a:r>
              <a:rPr lang="en-US" altLang="zh-CN" sz="3200">
                <a:solidFill>
                  <a:schemeClr val="bg1"/>
                </a:solidFill>
              </a:rPr>
              <a:t>getch()</a:t>
            </a:r>
            <a:r>
              <a:rPr lang="zh-CN" altLang="en-US" sz="3200">
                <a:solidFill>
                  <a:schemeClr val="bg1"/>
                </a:solidFill>
              </a:rPr>
              <a:t>，将无法正确读取方向键。</a:t>
            </a:r>
            <a:endParaRPr lang="zh-CN" altLang="en-US" sz="320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3200">
                <a:solidFill>
                  <a:schemeClr val="bg1"/>
                </a:solidFill>
              </a:rPr>
              <a:t>使用</a:t>
            </a:r>
            <a:r>
              <a:rPr lang="en-US" altLang="zh-CN" sz="3200">
                <a:solidFill>
                  <a:schemeClr val="bg1"/>
                </a:solidFill>
              </a:rPr>
              <a:t>closegraph()</a:t>
            </a:r>
            <a:r>
              <a:rPr lang="zh-CN" altLang="en-US" sz="3200">
                <a:solidFill>
                  <a:schemeClr val="bg1"/>
                </a:solidFill>
              </a:rPr>
              <a:t>关闭界面。</a:t>
            </a:r>
            <a:endParaRPr lang="zh-CN" altLang="en-US" sz="32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0320" y="1606868"/>
            <a:ext cx="9144000" cy="2387600"/>
          </a:xfrm>
        </p:spPr>
        <p:txBody>
          <a:bodyPr/>
          <a:p>
            <a:r>
              <a:rPr lang="en-US" altLang="zh-CN" sz="8000">
                <a:solidFill>
                  <a:srgbClr val="FF0000"/>
                </a:solidFill>
              </a:rPr>
              <a:t>=</a:t>
            </a:r>
            <a:endParaRPr lang="en-US" altLang="zh-CN" sz="800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1951990" y="3086418"/>
            <a:ext cx="9144000" cy="1655762"/>
          </a:xfrm>
        </p:spPr>
        <p:txBody>
          <a:bodyPr/>
          <a:p>
            <a:r>
              <a:rPr lang="en-US" altLang="zh-CN" sz="5400">
                <a:solidFill>
                  <a:srgbClr val="FF0000"/>
                </a:solidFill>
              </a:rPr>
              <a:t>+</a:t>
            </a:r>
            <a:endParaRPr lang="en-US" altLang="zh-CN" sz="5400">
              <a:solidFill>
                <a:srgbClr val="FF0000"/>
              </a:solidFill>
            </a:endParaRPr>
          </a:p>
        </p:txBody>
      </p:sp>
      <p:pic>
        <p:nvPicPr>
          <p:cNvPr id="9" name="图片 8" descr="捕获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4975" y="676275"/>
            <a:ext cx="4805680" cy="5071110"/>
          </a:xfrm>
          <a:prstGeom prst="rect">
            <a:avLst/>
          </a:prstGeom>
        </p:spPr>
      </p:pic>
      <p:pic>
        <p:nvPicPr>
          <p:cNvPr id="10" name="图片 9" descr="捕获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3759200"/>
            <a:ext cx="4532630" cy="2929890"/>
          </a:xfrm>
          <a:prstGeom prst="rect">
            <a:avLst/>
          </a:prstGeom>
        </p:spPr>
      </p:pic>
      <p:pic>
        <p:nvPicPr>
          <p:cNvPr id="4" name="图片 3" descr="捕获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86055"/>
            <a:ext cx="4531995" cy="30105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捕获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3670" y="1546225"/>
            <a:ext cx="4380865" cy="3735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7850" y="4119880"/>
            <a:ext cx="9006840" cy="4543425"/>
          </a:xfrm>
        </p:spPr>
        <p:txBody>
          <a:bodyPr>
            <a:normAutofit lnSpcReduction="10000"/>
          </a:bodyPr>
          <a:p>
            <a:pPr>
              <a:lnSpc>
                <a:spcPct val="110000"/>
              </a:lnSpc>
            </a:pPr>
            <a:r>
              <a:rPr lang="en-US" altLang="zh-CN" sz="3200" b="1">
                <a:solidFill>
                  <a:schemeClr val="bg2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3200" b="1">
                <a:solidFill>
                  <a:schemeClr val="bg2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</a:rPr>
              <a:t>界面实现</a:t>
            </a:r>
            <a:endParaRPr lang="zh-CN" altLang="en-US" sz="3200" b="1">
              <a:solidFill>
                <a:schemeClr val="bg2">
                  <a:lumMod val="50000"/>
                </a:schemeClr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sz="3200" b="1">
                <a:solidFill>
                  <a:schemeClr val="bg2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</a:rPr>
              <a:t> 如何创建界面</a:t>
            </a:r>
            <a:endParaRPr lang="zh-CN" altLang="en-US" sz="3200" b="1">
              <a:solidFill>
                <a:schemeClr val="bg2">
                  <a:lumMod val="50000"/>
                </a:schemeClr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sz="3200" b="1">
                <a:solidFill>
                  <a:schemeClr val="bg2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</a:rPr>
              <a:t> 如何从本地获取图片，并打印到屏幕上</a:t>
            </a:r>
            <a:endParaRPr lang="zh-CN" altLang="en-US" sz="3200" b="1">
              <a:solidFill>
                <a:schemeClr val="bg2">
                  <a:lumMod val="50000"/>
                </a:schemeClr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sz="3200" b="1">
                <a:solidFill>
                  <a:schemeClr val="bg2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</a:rPr>
              <a:t> 让代码控制你的界面</a:t>
            </a:r>
            <a:endParaRPr lang="zh-CN" altLang="en-US" sz="3200" b="1">
              <a:solidFill>
                <a:schemeClr val="bg2">
                  <a:lumMod val="50000"/>
                </a:schemeClr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3090" y="68580"/>
            <a:ext cx="10972800" cy="3307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代码准备</a:t>
            </a:r>
            <a:endParaRPr lang="zh-CN" altLang="en-US" sz="32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pPr marL="1371600" lvl="2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如何清空屏幕</a:t>
            </a:r>
            <a:endParaRPr lang="zh-CN" altLang="en-US" sz="32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pPr marL="1371600" lvl="2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如何产生随机数，随机坐标</a:t>
            </a:r>
            <a:endParaRPr lang="zh-CN" altLang="en-US" sz="32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pPr marL="1371600" lvl="2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如何读取方向键</a:t>
            </a:r>
            <a:endParaRPr lang="zh-CN" altLang="en-US" sz="32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pPr marL="1371600" lvl="2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得到方向信息后如何控制数字的移动（</a:t>
            </a:r>
            <a:r>
              <a:rPr lang="en-US" altLang="zh-CN" sz="32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BUG</a:t>
            </a:r>
            <a:r>
              <a:rPr lang="zh-CN" altLang="en-US" sz="32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重灾区</a:t>
            </a:r>
            <a:r>
              <a:rPr lang="zh-CN" altLang="en-US" sz="3200" b="1">
                <a:solidFill>
                  <a:schemeClr val="bg1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）</a:t>
            </a:r>
            <a:endParaRPr lang="zh-CN" altLang="en-US" sz="3200" b="1">
              <a:solidFill>
                <a:schemeClr val="bg1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  <a:p>
            <a:pPr marL="1371600" lvl="2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bg2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如何判断游戏结束（</a:t>
            </a:r>
            <a:r>
              <a:rPr lang="en-US" altLang="zh-CN" sz="3200" b="1">
                <a:solidFill>
                  <a:schemeClr val="bg2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BUG</a:t>
            </a:r>
            <a:r>
              <a:rPr lang="zh-CN" altLang="en-US" sz="3200" b="1">
                <a:solidFill>
                  <a:schemeClr val="bg2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重灾区</a:t>
            </a:r>
            <a:r>
              <a:rPr lang="zh-CN" altLang="en-US" sz="3200" b="1">
                <a:solidFill>
                  <a:schemeClr val="bg2">
                    <a:lumMod val="50000"/>
                  </a:schemeClr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）</a:t>
            </a:r>
            <a:endParaRPr lang="zh-CN" altLang="en-US" sz="3200" b="1">
              <a:solidFill>
                <a:schemeClr val="bg2">
                  <a:lumMod val="50000"/>
                </a:schemeClr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5760" y="3121025"/>
            <a:ext cx="10515600" cy="4351338"/>
          </a:xfrm>
        </p:spPr>
        <p:txBody>
          <a:bodyPr/>
          <a:p>
            <a:pPr marL="0" indent="0" algn="ctr">
              <a:buNone/>
            </a:pPr>
            <a:r>
              <a:rPr lang="zh-CN" altLang="en-US" sz="5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</a:rPr>
              <a:t>代码准备</a:t>
            </a:r>
            <a:endParaRPr lang="zh-CN" altLang="en-US" sz="5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如何清空屏幕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8260" y="3117215"/>
            <a:ext cx="11993880" cy="4401185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</a:t>
            </a:r>
            <a:r>
              <a:rPr lang="zh-CN" altLang="en-US"/>
              <a:t>不带界面使用                                          界面版使用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     system(“CLS”)				     cleardevice()						</a:t>
            </a:r>
            <a:endParaRPr lang="en-US" altLang="zh-CN"/>
          </a:p>
          <a:p>
            <a:pPr marL="0" indent="0">
              <a:buNone/>
            </a:pPr>
            <a:r>
              <a:rPr lang="en-US" altLang="zh-CN" b="1">
                <a:solidFill>
                  <a:srgbClr val="FFC000"/>
                </a:solidFill>
              </a:rPr>
              <a:t>     </a:t>
            </a:r>
            <a:r>
              <a:rPr lang="en-US" altLang="zh-CN" b="1">
                <a:solidFill>
                  <a:schemeClr val="bg2">
                    <a:lumMod val="50000"/>
                  </a:schemeClr>
                </a:solidFill>
              </a:rPr>
              <a:t>  </a:t>
            </a:r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windows.h</a:t>
            </a:r>
            <a:r>
              <a:rPr lang="en-US" altLang="zh-CN" b="1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CN" b="1">
                <a:solidFill>
                  <a:srgbClr val="FFC000"/>
                </a:solidFill>
              </a:rPr>
              <a:t>                                             </a:t>
            </a:r>
            <a:r>
              <a:rPr lang="en-US" altLang="zh-CN" b="1">
                <a:solidFill>
                  <a:schemeClr val="bg2">
                    <a:lumMod val="25000"/>
                  </a:schemeClr>
                </a:solidFill>
              </a:rPr>
              <a:t>graphics.h</a:t>
            </a:r>
            <a:endParaRPr lang="en-US" altLang="zh-CN" b="1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2">
                    <a:lumMod val="50000"/>
                  </a:schemeClr>
                </a:solidFill>
              </a:rPr>
              <a:t>清屏后再次打印二维数组就可以做到刷新屏幕的效果了</a:t>
            </a:r>
            <a:endParaRPr lang="zh-CN" altLang="en-US" b="1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085"/>
            <a:ext cx="10515600" cy="1325563"/>
          </a:xfrm>
        </p:spPr>
        <p:txBody>
          <a:bodyPr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产生随机数，随机坐标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内容占位符 3" descr="捕获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560" y="1351280"/>
            <a:ext cx="4742815" cy="5280025"/>
          </a:xfrm>
          <a:prstGeom prst="rect">
            <a:avLst/>
          </a:prstGeom>
        </p:spPr>
      </p:pic>
      <p:pic>
        <p:nvPicPr>
          <p:cNvPr id="5" name="图片 4" descr="捕获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15" y="909955"/>
            <a:ext cx="4802505" cy="6409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" y="549910"/>
            <a:ext cx="10515600" cy="1325563"/>
          </a:xfrm>
        </p:spPr>
        <p:txBody>
          <a:bodyPr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如何读取方向键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内容占位符 3" descr="捕获1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785" y="2781300"/>
            <a:ext cx="3568700" cy="3059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7625" y="2247900"/>
            <a:ext cx="496824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不带界面版</a:t>
            </a:r>
            <a:endParaRPr lang="zh-CN" altLang="en-US" sz="28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 descr="捕获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80" y="750570"/>
            <a:ext cx="5866130" cy="59512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87030" y="165735"/>
            <a:ext cx="2769235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界面版</a:t>
            </a:r>
            <a:endParaRPr lang="zh-CN" altLang="en-US" sz="28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5720" y="-61595"/>
            <a:ext cx="10515600" cy="1325563"/>
          </a:xfrm>
        </p:spPr>
        <p:txBody>
          <a:bodyPr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数字移动（以向下移动为例）</a:t>
            </a:r>
            <a:br>
              <a:rPr lang="zh-CN" altLang="en-US">
                <a:solidFill>
                  <a:schemeClr val="bg1"/>
                </a:solidFill>
              </a:rPr>
            </a:br>
            <a:r>
              <a:rPr lang="en-US" altLang="zh-CN" sz="2800">
                <a:solidFill>
                  <a:schemeClr val="bg1"/>
                </a:solidFill>
              </a:rPr>
              <a:t>		</a:t>
            </a:r>
            <a:r>
              <a:rPr lang="zh-CN" altLang="en-US" sz="2800">
                <a:solidFill>
                  <a:schemeClr val="bg1"/>
                </a:solidFill>
              </a:rPr>
              <a:t>先合并，后移动</a:t>
            </a:r>
            <a:endParaRPr lang="zh-CN" altLang="en-US" sz="2800">
              <a:solidFill>
                <a:schemeClr val="bg1"/>
              </a:solidFill>
            </a:endParaRPr>
          </a:p>
        </p:txBody>
      </p:sp>
      <p:pic>
        <p:nvPicPr>
          <p:cNvPr id="4" name="图片 3" descr="捕获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835" y="657860"/>
            <a:ext cx="6400800" cy="6254750"/>
          </a:xfrm>
          <a:prstGeom prst="rect">
            <a:avLst/>
          </a:prstGeom>
        </p:spPr>
      </p:pic>
      <p:sp>
        <p:nvSpPr>
          <p:cNvPr id="5" name="内容占位符 4"/>
          <p:cNvSpPr/>
          <p:nvPr>
            <p:ph idx="1"/>
          </p:nvPr>
        </p:nvSpPr>
        <p:spPr>
          <a:xfrm>
            <a:off x="9448800" y="1665605"/>
            <a:ext cx="10515600" cy="4351338"/>
          </a:xfrm>
        </p:spPr>
        <p:txBody>
          <a:bodyPr/>
          <a:p>
            <a:r>
              <a:rPr lang="zh-CN" altLang="en-US"/>
              <a:t>合并步骤</a:t>
            </a:r>
            <a:endParaRPr lang="zh-CN" altLang="en-US"/>
          </a:p>
        </p:txBody>
      </p:sp>
      <p:pic>
        <p:nvPicPr>
          <p:cNvPr id="6" name="图片 5" descr="捕获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0975"/>
            <a:ext cx="4942840" cy="54311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04160" y="2663190"/>
            <a:ext cx="21082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/>
              <a:t>移动步骤</a:t>
            </a:r>
            <a:endParaRPr lang="zh-CN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WPS 演示</Application>
  <PresentationFormat>宽屏</PresentationFormat>
  <Paragraphs>79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News706 BT</vt:lpstr>
      <vt:lpstr>新宋体</vt:lpstr>
      <vt:lpstr>Calibri</vt:lpstr>
      <vt:lpstr>微软雅黑</vt:lpstr>
      <vt:lpstr>Calibri Light</vt:lpstr>
      <vt:lpstr>黑体</vt:lpstr>
      <vt:lpstr>Adobe Gothic Std B</vt:lpstr>
      <vt:lpstr>Microsoft YaHei UI</vt:lpstr>
      <vt:lpstr>Office 主题</vt:lpstr>
      <vt:lpstr> 2048 图形界面制作过程</vt:lpstr>
      <vt:lpstr>=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hj</dc:creator>
  <cp:lastModifiedBy>hj</cp:lastModifiedBy>
  <cp:revision>6</cp:revision>
  <dcterms:created xsi:type="dcterms:W3CDTF">2017-12-22T05:27:00Z</dcterms:created>
  <dcterms:modified xsi:type="dcterms:W3CDTF">2017-12-22T12:25:01Z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