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67" r:id="rId6"/>
    <p:sldId id="270" r:id="rId7"/>
    <p:sldId id="271" r:id="rId8"/>
    <p:sldId id="272" r:id="rId9"/>
    <p:sldId id="273" r:id="rId10"/>
    <p:sldId id="274" r:id="rId11"/>
    <p:sldId id="266" r:id="rId12"/>
    <p:sldId id="275" r:id="rId13"/>
    <p:sldId id="276" r:id="rId14"/>
    <p:sldId id="258" r:id="rId15"/>
    <p:sldId id="260" r:id="rId16"/>
    <p:sldId id="259" r:id="rId17"/>
    <p:sldId id="261" r:id="rId18"/>
    <p:sldId id="262" r:id="rId19"/>
    <p:sldId id="263" r:id="rId20"/>
    <p:sldId id="277" r:id="rId21"/>
    <p:sldId id="264" r:id="rId22"/>
    <p:sldId id="26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6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9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3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4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4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DB8C-A1C2-4084-BA65-4FB51E374508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4B51A-944C-49CD-9B32-95F5DA9A18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58AEA-8925-44C4-B20F-14EFDE27B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都市更新與居民權益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南鐵東移爭議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770FDD-E965-40AC-8472-13EFB0DC8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7798"/>
            <a:ext cx="9144000" cy="1655762"/>
          </a:xfrm>
        </p:spPr>
        <p:txBody>
          <a:bodyPr/>
          <a:lstStyle/>
          <a:p>
            <a:pPr algn="l"/>
            <a:r>
              <a:rPr lang="en-US" altLang="zh-TW" dirty="0"/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:A1043311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張哲維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	        A1066105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張紫凡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51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76C8-4E67-4CBE-93A1-671F7B42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正面影響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F6EE8-F784-4821-89B7-DE478AC4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台南市府表示：鐵路地下化後，會帶來下列正面影響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便捷交通，解決既有鐵路與道路交叉產生的交通瓶頸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消除鐵路兩側地區發展阻礙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節省交通時間與車輛耗油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還能減少交通事故與人員傷亡</a:t>
            </a:r>
          </a:p>
        </p:txBody>
      </p:sp>
    </p:spTree>
    <p:extLst>
      <p:ext uri="{BB962C8B-B14F-4D97-AF65-F5344CB8AC3E}">
        <p14:creationId xmlns:p14="http://schemas.microsoft.com/office/powerpoint/2010/main" val="68589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3B6A-587D-4512-B4DA-13A36CC9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引發爭議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89FC3-9451-4A48-9A90-1AF775D8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拆遷戶認為市府原計畫是「原軌原地施工」，借用民地是為了建臨時軌、待地下化完工再原地重建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但市府後來改為路線東移，程序不正義、有圖利財團之嫌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南鐵自救會認為：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行政院於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年通過南鐵東移擴大「徵收」土地案後，卻規避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徵收土地擴大近十倍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拆房土地面積擴大近三倍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的事實，不重新進行完整環評，而僅以「環境差異分析」來敷衍環評程序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因此打行政訴訟控告環保署，要求重啟環評</a:t>
            </a:r>
            <a:br>
              <a:rPr lang="zh-TW" altLang="en-US" sz="2200" dirty="0"/>
            </a:b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63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38D91-C20F-4299-9E0A-13C65FB8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市府對路線東移之解釋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DF366-156E-49E1-BD68-303B50F5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年行政院核定路線就是「在既有鐵路東側施工」，並無推翻原核定路線而向東移設情形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為何要在現有軌東側施作，是因為施工期間必須維持鐵路正常營運，而原有鐵路路寬無法同時提供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地面鐵路列車運轉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地下隧道施工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所需空間，且臺南古蹟車站又位於現有鐵路西側。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在多方考量後，選擇唯一方案就是「在既有道東側設置地下隧道」。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但南鐵自救會認為，「東移版為唯一版本」是市府與鐵工局的工程謊言。</a:t>
            </a:r>
          </a:p>
        </p:txBody>
      </p:sp>
    </p:spTree>
    <p:extLst>
      <p:ext uri="{BB962C8B-B14F-4D97-AF65-F5344CB8AC3E}">
        <p14:creationId xmlns:p14="http://schemas.microsoft.com/office/powerpoint/2010/main" val="261741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5D32E-87F8-4BA9-8237-F526CF6B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南鐵自救會的質疑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2CB2CF-F9BC-4192-9237-F4B3567C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078364" cy="345061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南鐵自救會：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日由部分臺南市區鐵路地下化計畫拆遷戶、聲援學生組成。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自救會宣稱支持地下化，但要求保障拆遷戶之土地利益，不得徵收東側土地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自救會提出了兩項質疑，但明顯是誤導。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A611EB-5CB2-489D-A579-08A65F57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75508"/>
              </p:ext>
            </p:extLst>
          </p:nvPr>
        </p:nvGraphicFramePr>
        <p:xfrm>
          <a:off x="5529943" y="2092578"/>
          <a:ext cx="626449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246">
                  <a:extLst>
                    <a:ext uri="{9D8B030D-6E8A-4147-A177-3AD203B41FA5}">
                      <a16:colId xmlns:a16="http://schemas.microsoft.com/office/drawing/2014/main" val="3789230657"/>
                    </a:ext>
                  </a:extLst>
                </a:gridCol>
                <a:gridCol w="3132246">
                  <a:extLst>
                    <a:ext uri="{9D8B030D-6E8A-4147-A177-3AD203B41FA5}">
                      <a16:colId xmlns:a16="http://schemas.microsoft.com/office/drawing/2014/main" val="248625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自救會質疑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事實上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政府採取東移案的目的是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獲得鐵路騰空後的土地，並拿去圖利財團。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騰空土地早已決定作為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20-40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米寬綠園道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比照臺北市民大道、板橋縣民大道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7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市政府搶民地，故意不用公有地方施工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以後即可賣出公有地彌補台鐵虧損。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施工土地，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成是公有地。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鐵路地下化工程中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台鐵土地就佔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成以上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私人土地僅佔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並沒有刻意徵收民地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70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0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65641-0AAE-4F06-8B98-A416E4C4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的爭議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A4673E-FE80-41F4-A154-79204709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市府採取「明挖覆蓋工法」，軌道路線東移，而自救會則希望遵循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年的原規劃，做「原軌原地施工」，施用臨時軌，前者需執行「土地徵收」，後者則借用部分私人用地，完工後歸還，為「土地徵用」。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57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DBAC5-EED2-4C42-9C29-24BBA1B9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土地徵用的法條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213A7-00AD-42F1-9984-2853CCB2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土地徵收條例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第六章第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國家因興辦臨時性之公共建設工程，得徵用私有土地或土地改良物。徵用期間逾三年，或二次以上徵用，期間合計逾三年者，需用土地人應於申請徵用前，以書面通知；土地或土地改良物所有權人於收到通知書之日起三十日內，得請求需用土地人徵收所有權，需用土地人不得拒絕。依前項規定請求徵收土地或土地改良物所有權者，不得再依第九條規定申請收回其土地或土地改良物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402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0EED5-89B9-4515-82AC-5556972E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土地徵收的法條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6D624-1EB4-4638-A5DA-04970A1A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017" cy="449897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土地徵收條例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國家因公益需要，興辦下列各款事業，得徵收私有土地；徵之範圍，應以其事業所必須者為限：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一、國防事業。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二、交通事業。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三、公用事業。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四、水利事業。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80A0679-7B4E-4E25-A0C2-37562E5CA48A}"/>
              </a:ext>
            </a:extLst>
          </p:cNvPr>
          <p:cNvSpPr txBox="1">
            <a:spLocks/>
          </p:cNvSpPr>
          <p:nvPr/>
        </p:nvSpPr>
        <p:spPr>
          <a:xfrm>
            <a:off x="5791200" y="1853754"/>
            <a:ext cx="5877033" cy="4498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五、公共衛生及環境保護事業。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六、政府機關、地方自治機關及其他公共建築。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七、教育、學術及文化事業。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八、社會福利事業。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九、國營事業。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十、其他依法得徵收土地之事業。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848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E9770-7208-4E97-8C7D-DC87FD4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土地徵收的介紹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F2087-34EF-4E40-B517-11DA5C9C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土地徵收，是國家基於公共事業需要，對人民受憲法保障之財產權的剝奪，換言之，須在增進公共利益與保障人民財產權之間取得平衡，經由正當程序才能為之。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hangingPunct="0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正當的土地徵收大抵上須符合六大要項：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 eaLnBrk="0" hangingPunc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符合法律規定、公共利益、必要性、比例性、最後手段及合理補償。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49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DA393-A221-40BD-B018-5087F68D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須有法律之依據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0CB03-901B-436B-AE1B-8245A163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土地徵收係對於人民土地財產權重大侵害之「負擔處分」依據憲法第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條以及中央法規標準法第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款之規定意旨，須有法律之依據始得發動徵收，亦即須謹守行政法上「法律保留原則」。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hangingPunct="0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保留原則，或稱積極之依法行政，乃規範行政機關所制定之命令非但不得抵觸法律，且須有法律之依據，而在另一方面而言，法律保留亦可謂為某些重要之事項應由法律加以規範，不得逕行以命令為之。在法律保留原則下，各種干涉人民自由權利的行政行為不能以消極的不違反法律為己足，尚須有法律之明文依據。</a:t>
            </a:r>
          </a:p>
        </p:txBody>
      </p:sp>
    </p:spTree>
    <p:extLst>
      <p:ext uri="{BB962C8B-B14F-4D97-AF65-F5344CB8AC3E}">
        <p14:creationId xmlns:p14="http://schemas.microsoft.com/office/powerpoint/2010/main" val="311875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F3F58-87F8-477F-95BD-2B821650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須基於公益上之目的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92DB83-7B89-44E5-97E7-E70DE8A8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係指土地徵收之發動須基於「公共利益」之目的，始得為之，亦即不論興辦公共事業所為之「公用徵收」（如高速公路之闢建）抑或為實施國家經濟政策所為之「政策性徵收」（如科學園區之興建），稽其目的均以增進公共利益為主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E72F9AD-31B9-48B2-9AFD-AE8BEB7A380D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67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B7301-5D2C-46CD-B7CF-754EB043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臺南市區鐵路地下化計畫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A5E28-6658-4323-8847-A8C2500F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工程範圍：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北起永康中華陸橋（永康橋）以南約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0.17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公里處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南至生產路以南約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1.91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公里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8.23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293.6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131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1E9B-B5EF-484B-B875-2A90F9EB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最後迫不得已手段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1C7F0-1858-470F-A898-9C46064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「土地徵收」是非常嚴厲的手段，不必經過人民同意，就能強制剝奪人民的財產權、生存權與人性尊嚴；因為是最後手段，就如同尚方寶劍，不能隨便就出鞘</a:t>
            </a:r>
          </a:p>
        </p:txBody>
      </p:sp>
    </p:spTree>
    <p:extLst>
      <p:ext uri="{BB962C8B-B14F-4D97-AF65-F5344CB8AC3E}">
        <p14:creationId xmlns:p14="http://schemas.microsoft.com/office/powerpoint/2010/main" val="334175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E938-9EFA-4B39-8EB1-FFF13DA7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須符合必要性和比例原則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DDFCB-3098-4C6A-B7AE-83B609B6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土地徵收必須嚴謹評估是否有必要徵收──所欲興辦的事業是否確實需要，所需要的土地為多少等，都必須經過非常嚴謹的評估。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按所謂「比例原則」，簡言之，係指行政「手段」之採取必須與所欲達成之行政「目的」保持合理之比例。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在臺南市區鐵路地下化計畫中，有關人民權益損益評估部分，行政院核定之綜合規劃報告，雖然土地徵收面積不是最少，但建築物拆除面積卻是最少，土地徵收及建築物拆遷補償費用相對可節省約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億元，因此是符合比例原則的。</a:t>
            </a:r>
          </a:p>
        </p:txBody>
      </p:sp>
    </p:spTree>
    <p:extLst>
      <p:ext uri="{BB962C8B-B14F-4D97-AF65-F5344CB8AC3E}">
        <p14:creationId xmlns:p14="http://schemas.microsoft.com/office/powerpoint/2010/main" val="59400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97D25-1A3D-4BFF-A035-5B3B15EF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須給予合理補償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F94F4-8CBF-4ACA-BDF5-D7FD4D9D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按由於土地徵收對被徵收地之所有權人損害已逾越財產權「社會制約」之範疇，而形成其「特別犧牲」，已如上述，是應對其所生損失予以「補償」。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至於補償之程度為何？法未明定。學說上有二說，一為「完全補償」；另一為「相當補償」，究以何者為宜？司法院釋字第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號解釋有謂「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，如因公用或其他公益目的之必要，國家機關雖得依法徵收人民之財產，但應給予相當之補償，方符憲法保障財產權之意旨。」是於實務上係採「相當補償主義」</a:t>
            </a:r>
          </a:p>
        </p:txBody>
      </p:sp>
    </p:spTree>
    <p:extLst>
      <p:ext uri="{BB962C8B-B14F-4D97-AF65-F5344CB8AC3E}">
        <p14:creationId xmlns:p14="http://schemas.microsoft.com/office/powerpoint/2010/main" val="353141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C1845-CC4D-4EFA-83E5-47913A82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11511-DB4E-483C-AE0E-54978451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都市更新一定會對部分民眾帶來影響，但享受便利之前的犧牲是不可避免的。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受到影響的臺南市居民會捨不得老房子，卻能夠造福未來的臺南市。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像是臺北市民大道以及板橋的縣民大道，現在也享受著鐵路地下化帶來的便利。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而且臺南市市中心的道路不夠大，無法負荷如此大的車流量，所以，鐵路地下化是早晚的問題，也是時候該執行了。</a:t>
            </a:r>
          </a:p>
        </p:txBody>
      </p:sp>
    </p:spTree>
    <p:extLst>
      <p:ext uri="{BB962C8B-B14F-4D97-AF65-F5344CB8AC3E}">
        <p14:creationId xmlns:p14="http://schemas.microsoft.com/office/powerpoint/2010/main" val="241185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ãåéµå°ä¸åãçåçæå°çµæ">
            <a:extLst>
              <a:ext uri="{FF2B5EF4-FFF2-40B4-BE49-F238E27FC236}">
                <a16:creationId xmlns:a16="http://schemas.microsoft.com/office/drawing/2014/main" id="{59BB7E3C-9815-4E02-BBCE-FE870E4FE6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71" y="145143"/>
            <a:ext cx="9288474" cy="594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45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D3A4F-2130-4A45-A2EF-8E9A66C6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臺南市區鐵路地下化計畫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12685-8115-4D4F-9316-F52582AD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2015732"/>
            <a:ext cx="10323443" cy="3450613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日，臺南市長賴清德通過了鐵路地下化的都市計畫變更案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臺南的鐵路地下化工程早在民國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年就開始規劃，民國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年規劃完畢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由於經費問題。近幾年才再度啟動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現有軌道地下化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往東調整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原先的「徵用」也改為「徵收」，使得三百多戶家庭無法保留原先的土地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314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32F50-7C21-4B4D-964A-BDD2ED9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南鐵地下化計畫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1C8DC-222D-4B47-B7DC-2BF185F7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鐵路改建工程局對臺南市區鐵路地下化，提出了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個構想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臨時軌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東側施工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86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Bored Tunnel.jpg">
            <a:extLst>
              <a:ext uri="{FF2B5EF4-FFF2-40B4-BE49-F238E27FC236}">
                <a16:creationId xmlns:a16="http://schemas.microsoft.com/office/drawing/2014/main" id="{6BA4DC01-16D4-4A19-A4D3-3DF7EA5E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54" y="2264229"/>
            <a:ext cx="6864216" cy="310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077BAE-53AF-48BC-8A2A-F8CC9AA4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南鐵地下化計畫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潛盾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A7A45-CB8E-4BFE-B7A9-CADAE874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625" y="1973942"/>
            <a:ext cx="3879204" cy="370902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潛盾是捷運常用的工法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容易使得上方土壤沉陷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一般只用於道路下方。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若用於鐵路下方，若有沉陷狀況，就可能讓列車出軌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因此幾乎不可行。</a:t>
            </a:r>
          </a:p>
        </p:txBody>
      </p:sp>
    </p:spTree>
    <p:extLst>
      <p:ext uri="{BB962C8B-B14F-4D97-AF65-F5344CB8AC3E}">
        <p14:creationId xmlns:p14="http://schemas.microsoft.com/office/powerpoint/2010/main" val="271331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0245A-02C6-4233-AD05-270147BB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南鐵地下化計畫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臨時軌、東移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6892C-B722-4037-BB2F-FC780A22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451" y="2070829"/>
            <a:ext cx="3684895" cy="357062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東移並不是真的「移」，而是在現有軌道東側施作，利用台鐵東側路權與現有巷道直接興建隧道、縮短工期。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所需寬度較少，因此拆遷戶較少。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E94070-25C7-4A7B-938F-5248F4B1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81803"/>
              </p:ext>
            </p:extLst>
          </p:nvPr>
        </p:nvGraphicFramePr>
        <p:xfrm>
          <a:off x="1451580" y="2054085"/>
          <a:ext cx="6041042" cy="334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307">
                  <a:extLst>
                    <a:ext uri="{9D8B030D-6E8A-4147-A177-3AD203B41FA5}">
                      <a16:colId xmlns:a16="http://schemas.microsoft.com/office/drawing/2014/main" val="16975612"/>
                    </a:ext>
                  </a:extLst>
                </a:gridCol>
                <a:gridCol w="976079">
                  <a:extLst>
                    <a:ext uri="{9D8B030D-6E8A-4147-A177-3AD203B41FA5}">
                      <a16:colId xmlns:a16="http://schemas.microsoft.com/office/drawing/2014/main" val="3795799814"/>
                    </a:ext>
                  </a:extLst>
                </a:gridCol>
                <a:gridCol w="3582656">
                  <a:extLst>
                    <a:ext uri="{9D8B030D-6E8A-4147-A177-3AD203B41FA5}">
                      <a16:colId xmlns:a16="http://schemas.microsoft.com/office/drawing/2014/main" val="3852089181"/>
                    </a:ext>
                  </a:extLst>
                </a:gridCol>
              </a:tblGrid>
              <a:tr h="5397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臨時軌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東移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22129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拆除沿線房舍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5479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拆除的戶數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5320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拆遷樓地板面積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54287"/>
                  </a:ext>
                </a:extLst>
              </a:tr>
              <a:tr h="986694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徵收面積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3.7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公頃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一半土地為政府部門所有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實際徵收的一般私人土地為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6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67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05FAC-3319-48E5-8682-2774895F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鐵路地下化影響多少人？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15502-E854-4C08-B46D-90605354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台南市府計算，鐵路地下化會影響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沿線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戶居民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棟建物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自救會指超過千名一輩子住在鐵路旁的市民面臨迫遷命運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還有多棟具有文化價值的老屋（如蘇丁受醫師故居）與老樹會被拆遷。</a:t>
            </a:r>
            <a:b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6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22690-776A-4D42-84F9-020A941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拆遷戶的安置處理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D33BC-9B2F-4BCF-A8C4-FA7F8481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賴清德說明，拆遷戶有以下解決辦法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可用成本價購買照顧住宅、免頭期款，及享有台灣銀行所提供的公教人員貸款條件。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居民也可選擇轉賣被分配的住宅，另尋符合自己需求的地點與住宅。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122139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圖庫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1715</Words>
  <Application>Microsoft Office PowerPoint</Application>
  <PresentationFormat>寬螢幕</PresentationFormat>
  <Paragraphs>132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新細明體</vt:lpstr>
      <vt:lpstr>Arial</vt:lpstr>
      <vt:lpstr>Gill Sans MT</vt:lpstr>
      <vt:lpstr>圖庫</vt:lpstr>
      <vt:lpstr>都市更新與居民權益 南鐵東移爭議</vt:lpstr>
      <vt:lpstr>臺南市區鐵路地下化計畫</vt:lpstr>
      <vt:lpstr>PowerPoint 簡報</vt:lpstr>
      <vt:lpstr>臺南市區鐵路地下化計畫</vt:lpstr>
      <vt:lpstr>南鐵地下化計畫3構想</vt:lpstr>
      <vt:lpstr>南鐵地下化計畫3構想(1)：潛盾 </vt:lpstr>
      <vt:lpstr>南鐵地下化計畫3構想(2、3)：臨時軌、東移</vt:lpstr>
      <vt:lpstr>鐵路地下化影響多少人？</vt:lpstr>
      <vt:lpstr>拆遷戶的安置處理</vt:lpstr>
      <vt:lpstr>正面影響</vt:lpstr>
      <vt:lpstr>引發爭議</vt:lpstr>
      <vt:lpstr>市府對路線東移之解釋</vt:lpstr>
      <vt:lpstr>南鐵自救會的質疑</vt:lpstr>
      <vt:lpstr>徵收&amp;徵用的爭議</vt:lpstr>
      <vt:lpstr>土地徵用的法條</vt:lpstr>
      <vt:lpstr>土地徵收的法條</vt:lpstr>
      <vt:lpstr>土地徵收的介紹</vt:lpstr>
      <vt:lpstr>須有法律之依據</vt:lpstr>
      <vt:lpstr>須基於公益上之目的</vt:lpstr>
      <vt:lpstr>最後迫不得已手段 </vt:lpstr>
      <vt:lpstr>須符合必要性和比例原則</vt:lpstr>
      <vt:lpstr>須給予合理補償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都市更新與居民權益 南鐵東移爭議</dc:title>
  <dc:creator>紫凡 張</dc:creator>
  <cp:lastModifiedBy>vc21</cp:lastModifiedBy>
  <cp:revision>34</cp:revision>
  <dcterms:created xsi:type="dcterms:W3CDTF">2018-05-16T11:37:30Z</dcterms:created>
  <dcterms:modified xsi:type="dcterms:W3CDTF">2018-05-18T06:30:55Z</dcterms:modified>
</cp:coreProperties>
</file>