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75" r:id="rId9"/>
    <p:sldId id="274" r:id="rId10"/>
    <p:sldId id="273" r:id="rId11"/>
    <p:sldId id="272" r:id="rId12"/>
    <p:sldId id="271" r:id="rId13"/>
    <p:sldId id="270" r:id="rId14"/>
    <p:sldId id="269" r:id="rId15"/>
    <p:sldId id="268" r:id="rId16"/>
    <p:sldId id="267" r:id="rId17"/>
    <p:sldId id="266" r:id="rId18"/>
    <p:sldId id="265" r:id="rId19"/>
    <p:sldId id="264" r:id="rId20"/>
    <p:sldId id="263" r:id="rId21"/>
    <p:sldId id="279"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83740" autoAdjust="0"/>
  </p:normalViewPr>
  <p:slideViewPr>
    <p:cSldViewPr snapToGrid="0">
      <p:cViewPr>
        <p:scale>
          <a:sx n="75" d="100"/>
          <a:sy n="75" d="100"/>
        </p:scale>
        <p:origin x="749"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6709E-32C8-4765-B2B4-0CBFF02880F9}"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E1287-A673-49B5-89CB-A2EEE2C2EA00}" type="slidenum">
              <a:rPr lang="en-US" smtClean="0"/>
              <a:t>‹#›</a:t>
            </a:fld>
            <a:endParaRPr lang="en-US"/>
          </a:p>
        </p:txBody>
      </p:sp>
    </p:spTree>
    <p:extLst>
      <p:ext uri="{BB962C8B-B14F-4D97-AF65-F5344CB8AC3E}">
        <p14:creationId xmlns:p14="http://schemas.microsoft.com/office/powerpoint/2010/main" val="2308620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Alphabetical by last name, but we can always just fight to the death for the right to be named first</a:t>
            </a:r>
          </a:p>
        </p:txBody>
      </p:sp>
      <p:sp>
        <p:nvSpPr>
          <p:cNvPr id="4" name="Slide Number Placeholder 3"/>
          <p:cNvSpPr>
            <a:spLocks noGrp="1"/>
          </p:cNvSpPr>
          <p:nvPr>
            <p:ph type="sldNum" sz="quarter" idx="5"/>
          </p:nvPr>
        </p:nvSpPr>
        <p:spPr/>
        <p:txBody>
          <a:bodyPr/>
          <a:lstStyle/>
          <a:p>
            <a:fld id="{BDAE1287-A673-49B5-89CB-A2EEE2C2EA00}" type="slidenum">
              <a:rPr lang="en-US" smtClean="0"/>
              <a:t>1</a:t>
            </a:fld>
            <a:endParaRPr lang="en-US"/>
          </a:p>
        </p:txBody>
      </p:sp>
    </p:spTree>
    <p:extLst>
      <p:ext uri="{BB962C8B-B14F-4D97-AF65-F5344CB8AC3E}">
        <p14:creationId xmlns:p14="http://schemas.microsoft.com/office/powerpoint/2010/main" val="1531162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AE1287-A673-49B5-89CB-A2EEE2C2EA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423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AE1287-A673-49B5-89CB-A2EEE2C2EA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5638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AE1287-A673-49B5-89CB-A2EEE2C2EA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356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AE1287-A673-49B5-89CB-A2EEE2C2EA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1810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AE1287-A673-49B5-89CB-A2EEE2C2EA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2525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AE1287-A673-49B5-89CB-A2EEE2C2EA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6635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AE1287-A673-49B5-89CB-A2EEE2C2EA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380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AE1287-A673-49B5-89CB-A2EEE2C2EA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5075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AE1287-A673-49B5-89CB-A2EEE2C2EA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6439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AE1287-A673-49B5-89CB-A2EEE2C2EA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667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message does not have to be text; you can use any stream of bytes.</a:t>
            </a:r>
          </a:p>
          <a:p>
            <a:endParaRPr lang="en-US" dirty="0"/>
          </a:p>
          <a:p>
            <a:r>
              <a:rPr lang="en-US" dirty="0"/>
              <a:t>The key must be shared privately between the sender and receiver. Chacha20 is symmetric, meaning the same key is used for both encryption and decryption.</a:t>
            </a:r>
          </a:p>
          <a:p>
            <a:endParaRPr lang="en-US" dirty="0"/>
          </a:p>
          <a:p>
            <a:r>
              <a:rPr lang="en-US" dirty="0"/>
              <a:t>The nonce exists to prevent somebody from impersonating you be sending older copies of your encrypted messages. The key tells the received that the message was originally encrypted by you, but the nonce tells them that the message is new. For example, I could call Lindsay on an unsecure line and say “I’d like to send you an encrypted message.” She’d reply, “Sure. Use that secret key we shared privately, and this nonce that I’ll read over the phone so I know it’s a new message: …” An attacker can’t resend an old message, because Lindsay wouldn’t be able to decrypt the message using the wrong nonce. You need to know the key AND the nonce to decrypt the message.</a:t>
            </a:r>
          </a:p>
        </p:txBody>
      </p:sp>
      <p:sp>
        <p:nvSpPr>
          <p:cNvPr id="4" name="Slide Number Placeholder 3"/>
          <p:cNvSpPr>
            <a:spLocks noGrp="1"/>
          </p:cNvSpPr>
          <p:nvPr>
            <p:ph type="sldNum" sz="quarter" idx="5"/>
          </p:nvPr>
        </p:nvSpPr>
        <p:spPr/>
        <p:txBody>
          <a:bodyPr/>
          <a:lstStyle/>
          <a:p>
            <a:fld id="{BDAE1287-A673-49B5-89CB-A2EEE2C2EA00}" type="slidenum">
              <a:rPr lang="en-US" smtClean="0"/>
              <a:t>2</a:t>
            </a:fld>
            <a:endParaRPr lang="en-US"/>
          </a:p>
        </p:txBody>
      </p:sp>
    </p:spTree>
    <p:extLst>
      <p:ext uri="{BB962C8B-B14F-4D97-AF65-F5344CB8AC3E}">
        <p14:creationId xmlns:p14="http://schemas.microsoft.com/office/powerpoint/2010/main" val="2102598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AE1287-A673-49B5-89CB-A2EEE2C2EA00}" type="slidenum">
              <a:rPr lang="en-US" smtClean="0"/>
              <a:t>20</a:t>
            </a:fld>
            <a:endParaRPr lang="en-US"/>
          </a:p>
        </p:txBody>
      </p:sp>
    </p:spTree>
    <p:extLst>
      <p:ext uri="{BB962C8B-B14F-4D97-AF65-F5344CB8AC3E}">
        <p14:creationId xmlns:p14="http://schemas.microsoft.com/office/powerpoint/2010/main" val="3461987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AE1287-A673-49B5-89CB-A2EEE2C2EA00}" type="slidenum">
              <a:rPr lang="en-US" smtClean="0"/>
              <a:t>21</a:t>
            </a:fld>
            <a:endParaRPr lang="en-US"/>
          </a:p>
        </p:txBody>
      </p:sp>
    </p:spTree>
    <p:extLst>
      <p:ext uri="{BB962C8B-B14F-4D97-AF65-F5344CB8AC3E}">
        <p14:creationId xmlns:p14="http://schemas.microsoft.com/office/powerpoint/2010/main" val="3328611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AE1287-A673-49B5-89CB-A2EEE2C2EA00}" type="slidenum">
              <a:rPr lang="en-US" smtClean="0"/>
              <a:t>22</a:t>
            </a:fld>
            <a:endParaRPr lang="en-US"/>
          </a:p>
        </p:txBody>
      </p:sp>
    </p:spTree>
    <p:extLst>
      <p:ext uri="{BB962C8B-B14F-4D97-AF65-F5344CB8AC3E}">
        <p14:creationId xmlns:p14="http://schemas.microsoft.com/office/powerpoint/2010/main" val="3770463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AE1287-A673-49B5-89CB-A2EEE2C2EA00}" type="slidenum">
              <a:rPr lang="en-US" smtClean="0"/>
              <a:t>23</a:t>
            </a:fld>
            <a:endParaRPr lang="en-US"/>
          </a:p>
        </p:txBody>
      </p:sp>
    </p:spTree>
    <p:extLst>
      <p:ext uri="{BB962C8B-B14F-4D97-AF65-F5344CB8AC3E}">
        <p14:creationId xmlns:p14="http://schemas.microsoft.com/office/powerpoint/2010/main" val="768600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 You have now generated the first output block of the keystream.</a:t>
            </a:r>
          </a:p>
        </p:txBody>
      </p:sp>
      <p:sp>
        <p:nvSpPr>
          <p:cNvPr id="4" name="Slide Number Placeholder 3"/>
          <p:cNvSpPr>
            <a:spLocks noGrp="1"/>
          </p:cNvSpPr>
          <p:nvPr>
            <p:ph type="sldNum" sz="quarter" idx="5"/>
          </p:nvPr>
        </p:nvSpPr>
        <p:spPr/>
        <p:txBody>
          <a:bodyPr/>
          <a:lstStyle/>
          <a:p>
            <a:fld id="{BDAE1287-A673-49B5-89CB-A2EEE2C2EA00}" type="slidenum">
              <a:rPr lang="en-US" smtClean="0"/>
              <a:t>24</a:t>
            </a:fld>
            <a:endParaRPr lang="en-US"/>
          </a:p>
        </p:txBody>
      </p:sp>
    </p:spTree>
    <p:extLst>
      <p:ext uri="{BB962C8B-B14F-4D97-AF65-F5344CB8AC3E}">
        <p14:creationId xmlns:p14="http://schemas.microsoft.com/office/powerpoint/2010/main" val="3491904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AE1287-A673-49B5-89CB-A2EEE2C2EA00}" type="slidenum">
              <a:rPr lang="en-US" smtClean="0"/>
              <a:t>25</a:t>
            </a:fld>
            <a:endParaRPr lang="en-US"/>
          </a:p>
        </p:txBody>
      </p:sp>
    </p:spTree>
    <p:extLst>
      <p:ext uri="{BB962C8B-B14F-4D97-AF65-F5344CB8AC3E}">
        <p14:creationId xmlns:p14="http://schemas.microsoft.com/office/powerpoint/2010/main" val="4034264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AE1287-A673-49B5-89CB-A2EEE2C2EA00}" type="slidenum">
              <a:rPr lang="en-US" smtClean="0"/>
              <a:t>26</a:t>
            </a:fld>
            <a:endParaRPr lang="en-US"/>
          </a:p>
        </p:txBody>
      </p:sp>
    </p:spTree>
    <p:extLst>
      <p:ext uri="{BB962C8B-B14F-4D97-AF65-F5344CB8AC3E}">
        <p14:creationId xmlns:p14="http://schemas.microsoft.com/office/powerpoint/2010/main" val="2104521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AE1287-A673-49B5-89CB-A2EEE2C2EA00}" type="slidenum">
              <a:rPr lang="en-US" smtClean="0"/>
              <a:t>27</a:t>
            </a:fld>
            <a:endParaRPr lang="en-US"/>
          </a:p>
        </p:txBody>
      </p:sp>
    </p:spTree>
    <p:extLst>
      <p:ext uri="{BB962C8B-B14F-4D97-AF65-F5344CB8AC3E}">
        <p14:creationId xmlns:p14="http://schemas.microsoft.com/office/powerpoint/2010/main" val="181738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go into the transformations in more detail in a few slides.</a:t>
            </a:r>
          </a:p>
        </p:txBody>
      </p:sp>
      <p:sp>
        <p:nvSpPr>
          <p:cNvPr id="4" name="Slide Number Placeholder 3"/>
          <p:cNvSpPr>
            <a:spLocks noGrp="1"/>
          </p:cNvSpPr>
          <p:nvPr>
            <p:ph type="sldNum" sz="quarter" idx="5"/>
          </p:nvPr>
        </p:nvSpPr>
        <p:spPr/>
        <p:txBody>
          <a:bodyPr/>
          <a:lstStyle/>
          <a:p>
            <a:fld id="{BDAE1287-A673-49B5-89CB-A2EEE2C2EA00}" type="slidenum">
              <a:rPr lang="en-US" smtClean="0"/>
              <a:t>3</a:t>
            </a:fld>
            <a:endParaRPr lang="en-US"/>
          </a:p>
        </p:txBody>
      </p:sp>
    </p:spTree>
    <p:extLst>
      <p:ext uri="{BB962C8B-B14F-4D97-AF65-F5344CB8AC3E}">
        <p14:creationId xmlns:p14="http://schemas.microsoft.com/office/powerpoint/2010/main" val="3195247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things to point out:</a:t>
            </a:r>
          </a:p>
          <a:p>
            <a:pPr marL="171450" indent="-171450">
              <a:buFont typeface="Arial" panose="020B0604020202020204" pitchFamily="34" charset="0"/>
              <a:buChar char="•"/>
            </a:pPr>
            <a:r>
              <a:rPr lang="en-US" dirty="0"/>
              <a:t>The little-endianness of a word causes the colors to reverse in this example.</a:t>
            </a:r>
          </a:p>
          <a:p>
            <a:pPr marL="171450" indent="-171450">
              <a:buFont typeface="Arial" panose="020B0604020202020204" pitchFamily="34" charset="0"/>
              <a:buChar char="•"/>
            </a:pPr>
            <a:r>
              <a:rPr lang="en-US" dirty="0"/>
              <a:t>The words in a block are labeled 0-15, first across a row, then down columns.</a:t>
            </a:r>
          </a:p>
        </p:txBody>
      </p:sp>
      <p:sp>
        <p:nvSpPr>
          <p:cNvPr id="4" name="Slide Number Placeholder 3"/>
          <p:cNvSpPr>
            <a:spLocks noGrp="1"/>
          </p:cNvSpPr>
          <p:nvPr>
            <p:ph type="sldNum" sz="quarter" idx="5"/>
          </p:nvPr>
        </p:nvSpPr>
        <p:spPr/>
        <p:txBody>
          <a:bodyPr/>
          <a:lstStyle/>
          <a:p>
            <a:fld id="{BDAE1287-A673-49B5-89CB-A2EEE2C2EA00}" type="slidenum">
              <a:rPr lang="en-US" smtClean="0"/>
              <a:t>4</a:t>
            </a:fld>
            <a:endParaRPr lang="en-US"/>
          </a:p>
        </p:txBody>
      </p:sp>
    </p:spTree>
    <p:extLst>
      <p:ext uri="{BB962C8B-B14F-4D97-AF65-F5344CB8AC3E}">
        <p14:creationId xmlns:p14="http://schemas.microsoft.com/office/powerpoint/2010/main" val="1327018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AE1287-A673-49B5-89CB-A2EEE2C2EA00}" type="slidenum">
              <a:rPr lang="en-US" smtClean="0"/>
              <a:t>5</a:t>
            </a:fld>
            <a:endParaRPr lang="en-US"/>
          </a:p>
        </p:txBody>
      </p:sp>
    </p:spTree>
    <p:extLst>
      <p:ext uri="{BB962C8B-B14F-4D97-AF65-F5344CB8AC3E}">
        <p14:creationId xmlns:p14="http://schemas.microsoft.com/office/powerpoint/2010/main" val="402431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about little-endianness; for the message, all we really care about is how many blocks we need to fit all of them. Don’t worry if your message isn’t a multiple of 64 bytes.</a:t>
            </a:r>
          </a:p>
        </p:txBody>
      </p:sp>
      <p:sp>
        <p:nvSpPr>
          <p:cNvPr id="4" name="Slide Number Placeholder 3"/>
          <p:cNvSpPr>
            <a:spLocks noGrp="1"/>
          </p:cNvSpPr>
          <p:nvPr>
            <p:ph type="sldNum" sz="quarter" idx="5"/>
          </p:nvPr>
        </p:nvSpPr>
        <p:spPr/>
        <p:txBody>
          <a:bodyPr/>
          <a:lstStyle/>
          <a:p>
            <a:fld id="{BDAE1287-A673-49B5-89CB-A2EEE2C2EA00}" type="slidenum">
              <a:rPr lang="en-US" smtClean="0"/>
              <a:t>6</a:t>
            </a:fld>
            <a:endParaRPr lang="en-US"/>
          </a:p>
        </p:txBody>
      </p:sp>
    </p:spTree>
    <p:extLst>
      <p:ext uri="{BB962C8B-B14F-4D97-AF65-F5344CB8AC3E}">
        <p14:creationId xmlns:p14="http://schemas.microsoft.com/office/powerpoint/2010/main" val="71779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as many input blocks as we did message blocks. Note that the block counter is the only part that differs between each block.</a:t>
            </a:r>
          </a:p>
          <a:p>
            <a:endParaRPr lang="en-US" dirty="0"/>
          </a:p>
          <a:p>
            <a:r>
              <a:rPr lang="en-US" dirty="0"/>
              <a:t>The original version of </a:t>
            </a:r>
            <a:r>
              <a:rPr lang="en-US" dirty="0" err="1"/>
              <a:t>Chacha</a:t>
            </a:r>
            <a:r>
              <a:rPr lang="en-US" dirty="0"/>
              <a:t> used a 8-byte block counter and an 8-byte nonce, but most implementations do it the same way that we have. The only downside of the change is that the smaller block counter limits your message size to 256 GB.</a:t>
            </a:r>
          </a:p>
        </p:txBody>
      </p:sp>
      <p:sp>
        <p:nvSpPr>
          <p:cNvPr id="4" name="Slide Number Placeholder 3"/>
          <p:cNvSpPr>
            <a:spLocks noGrp="1"/>
          </p:cNvSpPr>
          <p:nvPr>
            <p:ph type="sldNum" sz="quarter" idx="5"/>
          </p:nvPr>
        </p:nvSpPr>
        <p:spPr/>
        <p:txBody>
          <a:bodyPr/>
          <a:lstStyle/>
          <a:p>
            <a:fld id="{BDAE1287-A673-49B5-89CB-A2EEE2C2EA00}" type="slidenum">
              <a:rPr lang="en-US" smtClean="0"/>
              <a:t>7</a:t>
            </a:fld>
            <a:endParaRPr lang="en-US"/>
          </a:p>
        </p:txBody>
      </p:sp>
    </p:spTree>
    <p:extLst>
      <p:ext uri="{BB962C8B-B14F-4D97-AF65-F5344CB8AC3E}">
        <p14:creationId xmlns:p14="http://schemas.microsoft.com/office/powerpoint/2010/main" val="333894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meat of the algorithm. Each input block goes through 20 rounds of transformations intended to scramble the words in a deterministic but irreversible way.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AE1287-A673-49B5-89CB-A2EEE2C2EA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0363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AE1287-A673-49B5-89CB-A2EEE2C2EA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1204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3C15-F73F-4871-839A-860937EC4B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A8093-C88A-404F-B158-AF8364D1C8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8DFF07-61B0-43F1-839F-C49EC88125CC}"/>
              </a:ext>
            </a:extLst>
          </p:cNvPr>
          <p:cNvSpPr>
            <a:spLocks noGrp="1"/>
          </p:cNvSpPr>
          <p:nvPr>
            <p:ph type="dt" sz="half" idx="10"/>
          </p:nvPr>
        </p:nvSpPr>
        <p:spPr/>
        <p:txBody>
          <a:bodyPr/>
          <a:lstStyle/>
          <a:p>
            <a:fld id="{3526E0A6-B749-4AC6-909C-0048748FC63A}" type="datetimeFigureOut">
              <a:rPr lang="en-US" smtClean="0"/>
              <a:t>4/24/2022</a:t>
            </a:fld>
            <a:endParaRPr lang="en-US"/>
          </a:p>
        </p:txBody>
      </p:sp>
      <p:sp>
        <p:nvSpPr>
          <p:cNvPr id="5" name="Footer Placeholder 4">
            <a:extLst>
              <a:ext uri="{FF2B5EF4-FFF2-40B4-BE49-F238E27FC236}">
                <a16:creationId xmlns:a16="http://schemas.microsoft.com/office/drawing/2014/main" id="{D3A555F4-CAB0-4BCE-966F-462EF741D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A9AF7-B99E-4ADA-A9F9-1E7424B8D536}"/>
              </a:ext>
            </a:extLst>
          </p:cNvPr>
          <p:cNvSpPr>
            <a:spLocks noGrp="1"/>
          </p:cNvSpPr>
          <p:nvPr>
            <p:ph type="sldNum" sz="quarter" idx="12"/>
          </p:nvPr>
        </p:nvSpPr>
        <p:spPr/>
        <p:txBody>
          <a:bodyPr/>
          <a:lstStyle/>
          <a:p>
            <a:fld id="{87746B12-AB62-45C7-B56F-8F7C10AF102B}" type="slidenum">
              <a:rPr lang="en-US" smtClean="0"/>
              <a:t>‹#›</a:t>
            </a:fld>
            <a:endParaRPr lang="en-US"/>
          </a:p>
        </p:txBody>
      </p:sp>
    </p:spTree>
    <p:extLst>
      <p:ext uri="{BB962C8B-B14F-4D97-AF65-F5344CB8AC3E}">
        <p14:creationId xmlns:p14="http://schemas.microsoft.com/office/powerpoint/2010/main" val="69367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EFC5-298D-4BE1-BD8C-4995AE7D3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18DD72-0883-4B5B-9937-38BFA9E157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AEA70-A8AC-4CA2-BFE4-26E2464842D7}"/>
              </a:ext>
            </a:extLst>
          </p:cNvPr>
          <p:cNvSpPr>
            <a:spLocks noGrp="1"/>
          </p:cNvSpPr>
          <p:nvPr>
            <p:ph type="dt" sz="half" idx="10"/>
          </p:nvPr>
        </p:nvSpPr>
        <p:spPr/>
        <p:txBody>
          <a:bodyPr/>
          <a:lstStyle/>
          <a:p>
            <a:fld id="{3526E0A6-B749-4AC6-909C-0048748FC63A}" type="datetimeFigureOut">
              <a:rPr lang="en-US" smtClean="0"/>
              <a:t>4/24/2022</a:t>
            </a:fld>
            <a:endParaRPr lang="en-US"/>
          </a:p>
        </p:txBody>
      </p:sp>
      <p:sp>
        <p:nvSpPr>
          <p:cNvPr id="5" name="Footer Placeholder 4">
            <a:extLst>
              <a:ext uri="{FF2B5EF4-FFF2-40B4-BE49-F238E27FC236}">
                <a16:creationId xmlns:a16="http://schemas.microsoft.com/office/drawing/2014/main" id="{1A28B177-E6CB-4407-9CD4-059FC21F5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94989-59B3-494E-AE20-303C75E7C39D}"/>
              </a:ext>
            </a:extLst>
          </p:cNvPr>
          <p:cNvSpPr>
            <a:spLocks noGrp="1"/>
          </p:cNvSpPr>
          <p:nvPr>
            <p:ph type="sldNum" sz="quarter" idx="12"/>
          </p:nvPr>
        </p:nvSpPr>
        <p:spPr/>
        <p:txBody>
          <a:bodyPr/>
          <a:lstStyle/>
          <a:p>
            <a:fld id="{87746B12-AB62-45C7-B56F-8F7C10AF102B}" type="slidenum">
              <a:rPr lang="en-US" smtClean="0"/>
              <a:t>‹#›</a:t>
            </a:fld>
            <a:endParaRPr lang="en-US"/>
          </a:p>
        </p:txBody>
      </p:sp>
    </p:spTree>
    <p:extLst>
      <p:ext uri="{BB962C8B-B14F-4D97-AF65-F5344CB8AC3E}">
        <p14:creationId xmlns:p14="http://schemas.microsoft.com/office/powerpoint/2010/main" val="85054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1D535-2C84-4973-8AE6-95661CF261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BD058F-71E0-4FD8-9EFD-F4DDC148E0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65200-E3AA-4433-BA4B-D784C3BFF3C0}"/>
              </a:ext>
            </a:extLst>
          </p:cNvPr>
          <p:cNvSpPr>
            <a:spLocks noGrp="1"/>
          </p:cNvSpPr>
          <p:nvPr>
            <p:ph type="dt" sz="half" idx="10"/>
          </p:nvPr>
        </p:nvSpPr>
        <p:spPr/>
        <p:txBody>
          <a:bodyPr/>
          <a:lstStyle/>
          <a:p>
            <a:fld id="{3526E0A6-B749-4AC6-909C-0048748FC63A}" type="datetimeFigureOut">
              <a:rPr lang="en-US" smtClean="0"/>
              <a:t>4/24/2022</a:t>
            </a:fld>
            <a:endParaRPr lang="en-US"/>
          </a:p>
        </p:txBody>
      </p:sp>
      <p:sp>
        <p:nvSpPr>
          <p:cNvPr id="5" name="Footer Placeholder 4">
            <a:extLst>
              <a:ext uri="{FF2B5EF4-FFF2-40B4-BE49-F238E27FC236}">
                <a16:creationId xmlns:a16="http://schemas.microsoft.com/office/drawing/2014/main" id="{AAD409C0-BFCC-4666-8765-2FF4D9A41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37491-EF4E-45EE-B874-EDAA67D0D6E1}"/>
              </a:ext>
            </a:extLst>
          </p:cNvPr>
          <p:cNvSpPr>
            <a:spLocks noGrp="1"/>
          </p:cNvSpPr>
          <p:nvPr>
            <p:ph type="sldNum" sz="quarter" idx="12"/>
          </p:nvPr>
        </p:nvSpPr>
        <p:spPr/>
        <p:txBody>
          <a:bodyPr/>
          <a:lstStyle/>
          <a:p>
            <a:fld id="{87746B12-AB62-45C7-B56F-8F7C10AF102B}" type="slidenum">
              <a:rPr lang="en-US" smtClean="0"/>
              <a:t>‹#›</a:t>
            </a:fld>
            <a:endParaRPr lang="en-US"/>
          </a:p>
        </p:txBody>
      </p:sp>
    </p:spTree>
    <p:extLst>
      <p:ext uri="{BB962C8B-B14F-4D97-AF65-F5344CB8AC3E}">
        <p14:creationId xmlns:p14="http://schemas.microsoft.com/office/powerpoint/2010/main" val="180632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13F4-5097-42A0-BB1E-72002BABF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4AD31B-6229-446D-99B1-413F7393AB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D9AD-3875-4E9D-AB5F-439F1E7CEC22}"/>
              </a:ext>
            </a:extLst>
          </p:cNvPr>
          <p:cNvSpPr>
            <a:spLocks noGrp="1"/>
          </p:cNvSpPr>
          <p:nvPr>
            <p:ph type="dt" sz="half" idx="10"/>
          </p:nvPr>
        </p:nvSpPr>
        <p:spPr/>
        <p:txBody>
          <a:bodyPr/>
          <a:lstStyle/>
          <a:p>
            <a:fld id="{3526E0A6-B749-4AC6-909C-0048748FC63A}" type="datetimeFigureOut">
              <a:rPr lang="en-US" smtClean="0"/>
              <a:t>4/24/2022</a:t>
            </a:fld>
            <a:endParaRPr lang="en-US"/>
          </a:p>
        </p:txBody>
      </p:sp>
      <p:sp>
        <p:nvSpPr>
          <p:cNvPr id="5" name="Footer Placeholder 4">
            <a:extLst>
              <a:ext uri="{FF2B5EF4-FFF2-40B4-BE49-F238E27FC236}">
                <a16:creationId xmlns:a16="http://schemas.microsoft.com/office/drawing/2014/main" id="{FA63193C-E1F8-4513-85C8-2B0633C33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A4B15-F852-4EA0-BB90-8A67414DC6C3}"/>
              </a:ext>
            </a:extLst>
          </p:cNvPr>
          <p:cNvSpPr>
            <a:spLocks noGrp="1"/>
          </p:cNvSpPr>
          <p:nvPr>
            <p:ph type="sldNum" sz="quarter" idx="12"/>
          </p:nvPr>
        </p:nvSpPr>
        <p:spPr/>
        <p:txBody>
          <a:bodyPr/>
          <a:lstStyle/>
          <a:p>
            <a:fld id="{87746B12-AB62-45C7-B56F-8F7C10AF102B}" type="slidenum">
              <a:rPr lang="en-US" smtClean="0"/>
              <a:t>‹#›</a:t>
            </a:fld>
            <a:endParaRPr lang="en-US"/>
          </a:p>
        </p:txBody>
      </p:sp>
    </p:spTree>
    <p:extLst>
      <p:ext uri="{BB962C8B-B14F-4D97-AF65-F5344CB8AC3E}">
        <p14:creationId xmlns:p14="http://schemas.microsoft.com/office/powerpoint/2010/main" val="253855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5964-1D7B-430A-91B4-43742E2A43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D5F62A-E18E-42E7-A6E0-4636FD8044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40528-14A4-46FB-B9A3-E0179A13B49E}"/>
              </a:ext>
            </a:extLst>
          </p:cNvPr>
          <p:cNvSpPr>
            <a:spLocks noGrp="1"/>
          </p:cNvSpPr>
          <p:nvPr>
            <p:ph type="dt" sz="half" idx="10"/>
          </p:nvPr>
        </p:nvSpPr>
        <p:spPr/>
        <p:txBody>
          <a:bodyPr/>
          <a:lstStyle/>
          <a:p>
            <a:fld id="{3526E0A6-B749-4AC6-909C-0048748FC63A}" type="datetimeFigureOut">
              <a:rPr lang="en-US" smtClean="0"/>
              <a:t>4/24/2022</a:t>
            </a:fld>
            <a:endParaRPr lang="en-US"/>
          </a:p>
        </p:txBody>
      </p:sp>
      <p:sp>
        <p:nvSpPr>
          <p:cNvPr id="5" name="Footer Placeholder 4">
            <a:extLst>
              <a:ext uri="{FF2B5EF4-FFF2-40B4-BE49-F238E27FC236}">
                <a16:creationId xmlns:a16="http://schemas.microsoft.com/office/drawing/2014/main" id="{DC1595AB-546E-444B-8609-DE27D91177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5139F-8C68-47EC-9E3C-C6D0BD6215EC}"/>
              </a:ext>
            </a:extLst>
          </p:cNvPr>
          <p:cNvSpPr>
            <a:spLocks noGrp="1"/>
          </p:cNvSpPr>
          <p:nvPr>
            <p:ph type="sldNum" sz="quarter" idx="12"/>
          </p:nvPr>
        </p:nvSpPr>
        <p:spPr/>
        <p:txBody>
          <a:bodyPr/>
          <a:lstStyle/>
          <a:p>
            <a:fld id="{87746B12-AB62-45C7-B56F-8F7C10AF102B}" type="slidenum">
              <a:rPr lang="en-US" smtClean="0"/>
              <a:t>‹#›</a:t>
            </a:fld>
            <a:endParaRPr lang="en-US"/>
          </a:p>
        </p:txBody>
      </p:sp>
    </p:spTree>
    <p:extLst>
      <p:ext uri="{BB962C8B-B14F-4D97-AF65-F5344CB8AC3E}">
        <p14:creationId xmlns:p14="http://schemas.microsoft.com/office/powerpoint/2010/main" val="94909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7DD9-F7D3-46A6-8560-C41BF09C7B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D309BB-0811-474A-935C-8667DB13E3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6EF426-7C04-4248-B50A-130330E44C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547E04-B5AB-4B60-856E-82BC744C9631}"/>
              </a:ext>
            </a:extLst>
          </p:cNvPr>
          <p:cNvSpPr>
            <a:spLocks noGrp="1"/>
          </p:cNvSpPr>
          <p:nvPr>
            <p:ph type="dt" sz="half" idx="10"/>
          </p:nvPr>
        </p:nvSpPr>
        <p:spPr/>
        <p:txBody>
          <a:bodyPr/>
          <a:lstStyle/>
          <a:p>
            <a:fld id="{3526E0A6-B749-4AC6-909C-0048748FC63A}" type="datetimeFigureOut">
              <a:rPr lang="en-US" smtClean="0"/>
              <a:t>4/24/2022</a:t>
            </a:fld>
            <a:endParaRPr lang="en-US"/>
          </a:p>
        </p:txBody>
      </p:sp>
      <p:sp>
        <p:nvSpPr>
          <p:cNvPr id="6" name="Footer Placeholder 5">
            <a:extLst>
              <a:ext uri="{FF2B5EF4-FFF2-40B4-BE49-F238E27FC236}">
                <a16:creationId xmlns:a16="http://schemas.microsoft.com/office/drawing/2014/main" id="{2D6464C7-FF78-4FFF-8728-1A1EBCE00A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7F885-7AEF-42D8-86B5-231A0DD6B575}"/>
              </a:ext>
            </a:extLst>
          </p:cNvPr>
          <p:cNvSpPr>
            <a:spLocks noGrp="1"/>
          </p:cNvSpPr>
          <p:nvPr>
            <p:ph type="sldNum" sz="quarter" idx="12"/>
          </p:nvPr>
        </p:nvSpPr>
        <p:spPr/>
        <p:txBody>
          <a:bodyPr/>
          <a:lstStyle/>
          <a:p>
            <a:fld id="{87746B12-AB62-45C7-B56F-8F7C10AF102B}" type="slidenum">
              <a:rPr lang="en-US" smtClean="0"/>
              <a:t>‹#›</a:t>
            </a:fld>
            <a:endParaRPr lang="en-US"/>
          </a:p>
        </p:txBody>
      </p:sp>
    </p:spTree>
    <p:extLst>
      <p:ext uri="{BB962C8B-B14F-4D97-AF65-F5344CB8AC3E}">
        <p14:creationId xmlns:p14="http://schemas.microsoft.com/office/powerpoint/2010/main" val="386824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85F9A-6DFC-4880-847F-DE77E47B6B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ADDE8E-AE95-4D8E-B27D-DA598BBF8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1E02D3-6CE2-4CB5-BD12-A06722C34A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BBF087-A1FE-4143-84D3-E4A9D685DB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E2898-D5EC-4413-9BE8-C518F84048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059A7-122C-4E81-BEE7-5D4A760F2128}"/>
              </a:ext>
            </a:extLst>
          </p:cNvPr>
          <p:cNvSpPr>
            <a:spLocks noGrp="1"/>
          </p:cNvSpPr>
          <p:nvPr>
            <p:ph type="dt" sz="half" idx="10"/>
          </p:nvPr>
        </p:nvSpPr>
        <p:spPr/>
        <p:txBody>
          <a:bodyPr/>
          <a:lstStyle/>
          <a:p>
            <a:fld id="{3526E0A6-B749-4AC6-909C-0048748FC63A}" type="datetimeFigureOut">
              <a:rPr lang="en-US" smtClean="0"/>
              <a:t>4/24/2022</a:t>
            </a:fld>
            <a:endParaRPr lang="en-US"/>
          </a:p>
        </p:txBody>
      </p:sp>
      <p:sp>
        <p:nvSpPr>
          <p:cNvPr id="8" name="Footer Placeholder 7">
            <a:extLst>
              <a:ext uri="{FF2B5EF4-FFF2-40B4-BE49-F238E27FC236}">
                <a16:creationId xmlns:a16="http://schemas.microsoft.com/office/drawing/2014/main" id="{43C30E35-EA82-45E6-9876-CBBC206903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7ED0C5-675B-4673-AF8C-8C2A78E55DC6}"/>
              </a:ext>
            </a:extLst>
          </p:cNvPr>
          <p:cNvSpPr>
            <a:spLocks noGrp="1"/>
          </p:cNvSpPr>
          <p:nvPr>
            <p:ph type="sldNum" sz="quarter" idx="12"/>
          </p:nvPr>
        </p:nvSpPr>
        <p:spPr/>
        <p:txBody>
          <a:bodyPr/>
          <a:lstStyle/>
          <a:p>
            <a:fld id="{87746B12-AB62-45C7-B56F-8F7C10AF102B}" type="slidenum">
              <a:rPr lang="en-US" smtClean="0"/>
              <a:t>‹#›</a:t>
            </a:fld>
            <a:endParaRPr lang="en-US"/>
          </a:p>
        </p:txBody>
      </p:sp>
    </p:spTree>
    <p:extLst>
      <p:ext uri="{BB962C8B-B14F-4D97-AF65-F5344CB8AC3E}">
        <p14:creationId xmlns:p14="http://schemas.microsoft.com/office/powerpoint/2010/main" val="344711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09EF-7FCE-4D49-AD55-E8A560294B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2F949-FFAC-4B22-8FAB-51643FFC2452}"/>
              </a:ext>
            </a:extLst>
          </p:cNvPr>
          <p:cNvSpPr>
            <a:spLocks noGrp="1"/>
          </p:cNvSpPr>
          <p:nvPr>
            <p:ph type="dt" sz="half" idx="10"/>
          </p:nvPr>
        </p:nvSpPr>
        <p:spPr/>
        <p:txBody>
          <a:bodyPr/>
          <a:lstStyle/>
          <a:p>
            <a:fld id="{3526E0A6-B749-4AC6-909C-0048748FC63A}" type="datetimeFigureOut">
              <a:rPr lang="en-US" smtClean="0"/>
              <a:t>4/24/2022</a:t>
            </a:fld>
            <a:endParaRPr lang="en-US"/>
          </a:p>
        </p:txBody>
      </p:sp>
      <p:sp>
        <p:nvSpPr>
          <p:cNvPr id="4" name="Footer Placeholder 3">
            <a:extLst>
              <a:ext uri="{FF2B5EF4-FFF2-40B4-BE49-F238E27FC236}">
                <a16:creationId xmlns:a16="http://schemas.microsoft.com/office/drawing/2014/main" id="{2C9F93A2-E6B2-4C60-A90A-19CE9EBF01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109126-EF21-4092-82B6-59F655795C45}"/>
              </a:ext>
            </a:extLst>
          </p:cNvPr>
          <p:cNvSpPr>
            <a:spLocks noGrp="1"/>
          </p:cNvSpPr>
          <p:nvPr>
            <p:ph type="sldNum" sz="quarter" idx="12"/>
          </p:nvPr>
        </p:nvSpPr>
        <p:spPr/>
        <p:txBody>
          <a:bodyPr/>
          <a:lstStyle/>
          <a:p>
            <a:fld id="{87746B12-AB62-45C7-B56F-8F7C10AF102B}" type="slidenum">
              <a:rPr lang="en-US" smtClean="0"/>
              <a:t>‹#›</a:t>
            </a:fld>
            <a:endParaRPr lang="en-US"/>
          </a:p>
        </p:txBody>
      </p:sp>
    </p:spTree>
    <p:extLst>
      <p:ext uri="{BB962C8B-B14F-4D97-AF65-F5344CB8AC3E}">
        <p14:creationId xmlns:p14="http://schemas.microsoft.com/office/powerpoint/2010/main" val="100288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91D5CA-D4A2-4951-B38E-B499A8282062}"/>
              </a:ext>
            </a:extLst>
          </p:cNvPr>
          <p:cNvSpPr>
            <a:spLocks noGrp="1"/>
          </p:cNvSpPr>
          <p:nvPr>
            <p:ph type="dt" sz="half" idx="10"/>
          </p:nvPr>
        </p:nvSpPr>
        <p:spPr/>
        <p:txBody>
          <a:bodyPr/>
          <a:lstStyle/>
          <a:p>
            <a:fld id="{3526E0A6-B749-4AC6-909C-0048748FC63A}" type="datetimeFigureOut">
              <a:rPr lang="en-US" smtClean="0"/>
              <a:t>4/24/2022</a:t>
            </a:fld>
            <a:endParaRPr lang="en-US"/>
          </a:p>
        </p:txBody>
      </p:sp>
      <p:sp>
        <p:nvSpPr>
          <p:cNvPr id="3" name="Footer Placeholder 2">
            <a:extLst>
              <a:ext uri="{FF2B5EF4-FFF2-40B4-BE49-F238E27FC236}">
                <a16:creationId xmlns:a16="http://schemas.microsoft.com/office/drawing/2014/main" id="{708F7A97-D555-4DE5-BCAF-C0E6A3F09C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5907E6-5C89-471B-B38F-65D031557711}"/>
              </a:ext>
            </a:extLst>
          </p:cNvPr>
          <p:cNvSpPr>
            <a:spLocks noGrp="1"/>
          </p:cNvSpPr>
          <p:nvPr>
            <p:ph type="sldNum" sz="quarter" idx="12"/>
          </p:nvPr>
        </p:nvSpPr>
        <p:spPr/>
        <p:txBody>
          <a:bodyPr/>
          <a:lstStyle/>
          <a:p>
            <a:fld id="{87746B12-AB62-45C7-B56F-8F7C10AF102B}" type="slidenum">
              <a:rPr lang="en-US" smtClean="0"/>
              <a:t>‹#›</a:t>
            </a:fld>
            <a:endParaRPr lang="en-US"/>
          </a:p>
        </p:txBody>
      </p:sp>
    </p:spTree>
    <p:extLst>
      <p:ext uri="{BB962C8B-B14F-4D97-AF65-F5344CB8AC3E}">
        <p14:creationId xmlns:p14="http://schemas.microsoft.com/office/powerpoint/2010/main" val="259911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FD70-BAD5-4F2C-AA6B-D02BE8431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99425-EE6F-4886-88D2-B2CDF77D48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DFD51D-4D83-456E-B138-8E0576D70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0986C-3CD9-4FEF-91D2-465583943FD5}"/>
              </a:ext>
            </a:extLst>
          </p:cNvPr>
          <p:cNvSpPr>
            <a:spLocks noGrp="1"/>
          </p:cNvSpPr>
          <p:nvPr>
            <p:ph type="dt" sz="half" idx="10"/>
          </p:nvPr>
        </p:nvSpPr>
        <p:spPr/>
        <p:txBody>
          <a:bodyPr/>
          <a:lstStyle/>
          <a:p>
            <a:fld id="{3526E0A6-B749-4AC6-909C-0048748FC63A}" type="datetimeFigureOut">
              <a:rPr lang="en-US" smtClean="0"/>
              <a:t>4/24/2022</a:t>
            </a:fld>
            <a:endParaRPr lang="en-US"/>
          </a:p>
        </p:txBody>
      </p:sp>
      <p:sp>
        <p:nvSpPr>
          <p:cNvPr id="6" name="Footer Placeholder 5">
            <a:extLst>
              <a:ext uri="{FF2B5EF4-FFF2-40B4-BE49-F238E27FC236}">
                <a16:creationId xmlns:a16="http://schemas.microsoft.com/office/drawing/2014/main" id="{6FF662E8-E57B-4CA8-AB61-4484F3222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4F114-4716-49C7-BC64-35290D7D5836}"/>
              </a:ext>
            </a:extLst>
          </p:cNvPr>
          <p:cNvSpPr>
            <a:spLocks noGrp="1"/>
          </p:cNvSpPr>
          <p:nvPr>
            <p:ph type="sldNum" sz="quarter" idx="12"/>
          </p:nvPr>
        </p:nvSpPr>
        <p:spPr/>
        <p:txBody>
          <a:bodyPr/>
          <a:lstStyle/>
          <a:p>
            <a:fld id="{87746B12-AB62-45C7-B56F-8F7C10AF102B}" type="slidenum">
              <a:rPr lang="en-US" smtClean="0"/>
              <a:t>‹#›</a:t>
            </a:fld>
            <a:endParaRPr lang="en-US"/>
          </a:p>
        </p:txBody>
      </p:sp>
    </p:spTree>
    <p:extLst>
      <p:ext uri="{BB962C8B-B14F-4D97-AF65-F5344CB8AC3E}">
        <p14:creationId xmlns:p14="http://schemas.microsoft.com/office/powerpoint/2010/main" val="285900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598D-BE9A-4AAE-A329-C9158DA29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BA013E-25E7-467B-99E1-122DF4FB52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EB7EDC-2554-47C5-AE09-839E54409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96D197-E3B6-4740-84DF-294D9A12DB28}"/>
              </a:ext>
            </a:extLst>
          </p:cNvPr>
          <p:cNvSpPr>
            <a:spLocks noGrp="1"/>
          </p:cNvSpPr>
          <p:nvPr>
            <p:ph type="dt" sz="half" idx="10"/>
          </p:nvPr>
        </p:nvSpPr>
        <p:spPr/>
        <p:txBody>
          <a:bodyPr/>
          <a:lstStyle/>
          <a:p>
            <a:fld id="{3526E0A6-B749-4AC6-909C-0048748FC63A}" type="datetimeFigureOut">
              <a:rPr lang="en-US" smtClean="0"/>
              <a:t>4/24/2022</a:t>
            </a:fld>
            <a:endParaRPr lang="en-US"/>
          </a:p>
        </p:txBody>
      </p:sp>
      <p:sp>
        <p:nvSpPr>
          <p:cNvPr id="6" name="Footer Placeholder 5">
            <a:extLst>
              <a:ext uri="{FF2B5EF4-FFF2-40B4-BE49-F238E27FC236}">
                <a16:creationId xmlns:a16="http://schemas.microsoft.com/office/drawing/2014/main" id="{D9725EF9-AAF4-41BD-A019-EDF7A3D0B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AAF137-160C-465C-A836-0035DA5761B3}"/>
              </a:ext>
            </a:extLst>
          </p:cNvPr>
          <p:cNvSpPr>
            <a:spLocks noGrp="1"/>
          </p:cNvSpPr>
          <p:nvPr>
            <p:ph type="sldNum" sz="quarter" idx="12"/>
          </p:nvPr>
        </p:nvSpPr>
        <p:spPr/>
        <p:txBody>
          <a:bodyPr/>
          <a:lstStyle/>
          <a:p>
            <a:fld id="{87746B12-AB62-45C7-B56F-8F7C10AF102B}" type="slidenum">
              <a:rPr lang="en-US" smtClean="0"/>
              <a:t>‹#›</a:t>
            </a:fld>
            <a:endParaRPr lang="en-US"/>
          </a:p>
        </p:txBody>
      </p:sp>
    </p:spTree>
    <p:extLst>
      <p:ext uri="{BB962C8B-B14F-4D97-AF65-F5344CB8AC3E}">
        <p14:creationId xmlns:p14="http://schemas.microsoft.com/office/powerpoint/2010/main" val="81775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4CAD10-DDA7-4314-9EBE-140D653EF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CB9F3F-296A-4B78-97A9-09CCC68E3F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5EFA3-E237-427D-B3D0-D8C340C213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6E0A6-B749-4AC6-909C-0048748FC63A}" type="datetimeFigureOut">
              <a:rPr lang="en-US" smtClean="0"/>
              <a:t>4/24/2022</a:t>
            </a:fld>
            <a:endParaRPr lang="en-US"/>
          </a:p>
        </p:txBody>
      </p:sp>
      <p:sp>
        <p:nvSpPr>
          <p:cNvPr id="5" name="Footer Placeholder 4">
            <a:extLst>
              <a:ext uri="{FF2B5EF4-FFF2-40B4-BE49-F238E27FC236}">
                <a16:creationId xmlns:a16="http://schemas.microsoft.com/office/drawing/2014/main" id="{1521CD1F-B59B-44B2-8E8A-7439C8D55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D32966-A714-40EF-8F2F-EA4E7D4AE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46B12-AB62-45C7-B56F-8F7C10AF102B}" type="slidenum">
              <a:rPr lang="en-US" smtClean="0"/>
              <a:t>‹#›</a:t>
            </a:fld>
            <a:endParaRPr lang="en-US"/>
          </a:p>
        </p:txBody>
      </p:sp>
    </p:spTree>
    <p:extLst>
      <p:ext uri="{BB962C8B-B14F-4D97-AF65-F5344CB8AC3E}">
        <p14:creationId xmlns:p14="http://schemas.microsoft.com/office/powerpoint/2010/main" val="3870010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0FC988A-1A6C-4924-BB42-B629FF792A0C}"/>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Chacha20</a:t>
            </a:r>
          </a:p>
        </p:txBody>
      </p:sp>
      <p:sp>
        <p:nvSpPr>
          <p:cNvPr id="3" name="Subtitle 2">
            <a:extLst>
              <a:ext uri="{FF2B5EF4-FFF2-40B4-BE49-F238E27FC236}">
                <a16:creationId xmlns:a16="http://schemas.microsoft.com/office/drawing/2014/main" id="{5858A378-D6A7-4EEA-A512-A3D2302D2E67}"/>
              </a:ext>
            </a:extLst>
          </p:cNvPr>
          <p:cNvSpPr>
            <a:spLocks noGrp="1"/>
          </p:cNvSpPr>
          <p:nvPr>
            <p:ph type="subTitle" idx="1"/>
          </p:nvPr>
        </p:nvSpPr>
        <p:spPr>
          <a:xfrm>
            <a:off x="1350682" y="4870824"/>
            <a:ext cx="10005951" cy="1458258"/>
          </a:xfrm>
        </p:spPr>
        <p:txBody>
          <a:bodyPr anchor="ctr">
            <a:normAutofit/>
          </a:bodyPr>
          <a:lstStyle/>
          <a:p>
            <a:pPr algn="l"/>
            <a:r>
              <a:rPr lang="en-US" dirty="0"/>
              <a:t>Aaron Fihn, </a:t>
            </a:r>
            <a:r>
              <a:rPr lang="en-US" dirty="0" err="1"/>
              <a:t>Prateep</a:t>
            </a:r>
            <a:r>
              <a:rPr lang="en-US" dirty="0"/>
              <a:t> Rao, Nat Webb, Shang Xiao</a:t>
            </a:r>
          </a:p>
        </p:txBody>
      </p:sp>
    </p:spTree>
    <p:extLst>
      <p:ext uri="{BB962C8B-B14F-4D97-AF65-F5344CB8AC3E}">
        <p14:creationId xmlns:p14="http://schemas.microsoft.com/office/powerpoint/2010/main" val="150559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150559"/>
          </a:xfrm>
        </p:spPr>
        <p:txBody>
          <a:bodyPr anchor="t">
            <a:normAutofit/>
          </a:bodyPr>
          <a:lstStyle/>
          <a:p>
            <a:r>
              <a:rPr lang="en-US" sz="2000" dirty="0"/>
              <a:t>Round #1: Column Round</a:t>
            </a:r>
          </a:p>
          <a:p>
            <a:pPr lvl="1"/>
            <a:r>
              <a:rPr lang="en-US" sz="1900" dirty="0"/>
              <a:t>12 operations per column</a:t>
            </a:r>
          </a:p>
        </p:txBody>
      </p:sp>
      <p:sp>
        <p:nvSpPr>
          <p:cNvPr id="13" name="Content Placeholder 2">
            <a:extLst>
              <a:ext uri="{FF2B5EF4-FFF2-40B4-BE49-F238E27FC236}">
                <a16:creationId xmlns:a16="http://schemas.microsoft.com/office/drawing/2014/main" id="{9C2BFF88-22EF-4FBD-B409-37030CD1740D}"/>
              </a:ext>
            </a:extLst>
          </p:cNvPr>
          <p:cNvSpPr txBox="1">
            <a:spLocks/>
          </p:cNvSpPr>
          <p:nvPr/>
        </p:nvSpPr>
        <p:spPr>
          <a:xfrm>
            <a:off x="228600" y="3070465"/>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 a + b</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0070C0"/>
                </a:solidFill>
                <a:effectLst/>
                <a:uLnTx/>
                <a:uFillTx/>
                <a:latin typeface="Calibri" panose="020F0502020204030204"/>
                <a:ea typeface="+mn-ea"/>
                <a:cs typeface="+mn-cs"/>
              </a:rPr>
              <a:t>a</a:t>
            </a:r>
          </a:p>
        </p:txBody>
      </p:sp>
      <p:graphicFrame>
        <p:nvGraphicFramePr>
          <p:cNvPr id="11" name="Table 4">
            <a:extLst>
              <a:ext uri="{FF2B5EF4-FFF2-40B4-BE49-F238E27FC236}">
                <a16:creationId xmlns:a16="http://schemas.microsoft.com/office/drawing/2014/main" id="{FD712AED-34DD-486D-BBE5-67208AD3B10A}"/>
              </a:ext>
            </a:extLst>
          </p:cNvPr>
          <p:cNvGraphicFramePr>
            <a:graphicFrameLocks noGrp="1"/>
          </p:cNvGraphicFramePr>
          <p:nvPr>
            <p:extLst>
              <p:ext uri="{D42A27DB-BD31-4B8C-83A1-F6EECF244321}">
                <p14:modId xmlns:p14="http://schemas.microsoft.com/office/powerpoint/2010/main" val="2363747565"/>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rgbClr val="00B0F0"/>
                          </a:solidFill>
                          <a:latin typeface="Courier New" panose="02070309020205020404" pitchFamily="49" charset="0"/>
                          <a:cs typeface="Courier New" panose="02070309020205020404" pitchFamily="49" charset="0"/>
                        </a:rPr>
                        <a:t>64727965</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3a266972</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846c363a</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7a2e7280</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03020100</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07060504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0b0a0908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0f0e0d0c</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13121110</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17161514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1b1a1918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1f1e1d1c</a:t>
                      </a:r>
                    </a:p>
                  </a:txBody>
                  <a:tcPr/>
                </a:tc>
                <a:extLst>
                  <a:ext uri="{0D108BD9-81ED-4DB2-BD59-A6C34878D82A}">
                    <a16:rowId xmlns:a16="http://schemas.microsoft.com/office/drawing/2014/main" val="3003566747"/>
                  </a:ext>
                </a:extLst>
              </a:tr>
              <a:tr h="312794">
                <a:tc>
                  <a:txBody>
                    <a:bodyPr/>
                    <a:lstStyle/>
                    <a:p>
                      <a:pPr algn="ctr"/>
                      <a:r>
                        <a:rPr lang="en-US" b="0" dirty="0">
                          <a:solidFill>
                            <a:srgbClr val="FF0000"/>
                          </a:solidFill>
                          <a:latin typeface="Courier New" panose="02070309020205020404" pitchFamily="49" charset="0"/>
                          <a:cs typeface="Courier New" panose="02070309020205020404" pitchFamily="49" charset="0"/>
                        </a:rPr>
                        <a:t>00000000</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00000000</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4a000000</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00000000</a:t>
                      </a:r>
                    </a:p>
                  </a:txBody>
                  <a:tcPr/>
                </a:tc>
                <a:extLst>
                  <a:ext uri="{0D108BD9-81ED-4DB2-BD59-A6C34878D82A}">
                    <a16:rowId xmlns:a16="http://schemas.microsoft.com/office/drawing/2014/main" val="1601033787"/>
                  </a:ext>
                </a:extLst>
              </a:tr>
            </a:tbl>
          </a:graphicData>
        </a:graphic>
      </p:graphicFrame>
      <p:sp>
        <p:nvSpPr>
          <p:cNvPr id="17" name="Arrow: Down 16">
            <a:extLst>
              <a:ext uri="{FF2B5EF4-FFF2-40B4-BE49-F238E27FC236}">
                <a16:creationId xmlns:a16="http://schemas.microsoft.com/office/drawing/2014/main" id="{02D8C165-D7CC-4218-A7F8-D8B4791C499D}"/>
              </a:ext>
            </a:extLst>
          </p:cNvPr>
          <p:cNvSpPr/>
          <p:nvPr/>
        </p:nvSpPr>
        <p:spPr>
          <a:xfrm>
            <a:off x="8733183" y="3917279"/>
            <a:ext cx="689114" cy="824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4">
            <a:extLst>
              <a:ext uri="{FF2B5EF4-FFF2-40B4-BE49-F238E27FC236}">
                <a16:creationId xmlns:a16="http://schemas.microsoft.com/office/drawing/2014/main" id="{3CBE9E10-DC73-4144-A46B-24FB4C136C40}"/>
              </a:ext>
            </a:extLst>
          </p:cNvPr>
          <p:cNvGraphicFramePr>
            <a:graphicFrameLocks noGrp="1"/>
          </p:cNvGraphicFramePr>
          <p:nvPr>
            <p:extLst>
              <p:ext uri="{D42A27DB-BD31-4B8C-83A1-F6EECF244321}">
                <p14:modId xmlns:p14="http://schemas.microsoft.com/office/powerpoint/2010/main" val="3105386220"/>
              </p:ext>
            </p:extLst>
          </p:nvPr>
        </p:nvGraphicFramePr>
        <p:xfrm>
          <a:off x="6400800" y="4899628"/>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64727965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3a266972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846c363a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7a2e7280</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03020100</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07060504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0b0a0908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0f0e0d0c</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13121110</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17161514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1b1a1918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1f1e1d1c</a:t>
                      </a:r>
                    </a:p>
                  </a:txBody>
                  <a:tcPr/>
                </a:tc>
                <a:extLst>
                  <a:ext uri="{0D108BD9-81ED-4DB2-BD59-A6C34878D82A}">
                    <a16:rowId xmlns:a16="http://schemas.microsoft.com/office/drawing/2014/main" val="3003566747"/>
                  </a:ext>
                </a:extLst>
              </a:tr>
              <a:tr h="312794">
                <a:tc>
                  <a:txBody>
                    <a:bodyPr/>
                    <a:lstStyle/>
                    <a:p>
                      <a:pPr algn="ctr"/>
                      <a:r>
                        <a:rPr lang="en-US" b="1" dirty="0">
                          <a:solidFill>
                            <a:schemeClr val="tx1"/>
                          </a:solidFill>
                          <a:latin typeface="Courier New" panose="02070309020205020404" pitchFamily="49" charset="0"/>
                          <a:cs typeface="Courier New" panose="02070309020205020404" pitchFamily="49" charset="0"/>
                        </a:rPr>
                        <a:t>64727965</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3a266972</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ce6c363a</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7a2e7280</a:t>
                      </a:r>
                    </a:p>
                  </a:txBody>
                  <a:tcPr/>
                </a:tc>
                <a:extLst>
                  <a:ext uri="{0D108BD9-81ED-4DB2-BD59-A6C34878D82A}">
                    <a16:rowId xmlns:a16="http://schemas.microsoft.com/office/drawing/2014/main" val="1601033787"/>
                  </a:ext>
                </a:extLst>
              </a:tr>
            </a:tbl>
          </a:graphicData>
        </a:graphic>
      </p:graphicFrame>
      <p:sp>
        <p:nvSpPr>
          <p:cNvPr id="4" name="Arrow: Curved Right 3">
            <a:extLst>
              <a:ext uri="{FF2B5EF4-FFF2-40B4-BE49-F238E27FC236}">
                <a16:creationId xmlns:a16="http://schemas.microsoft.com/office/drawing/2014/main" id="{F4EC2313-2872-4BF7-B508-D640FB9FF9D1}"/>
              </a:ext>
            </a:extLst>
          </p:cNvPr>
          <p:cNvSpPr/>
          <p:nvPr/>
        </p:nvSpPr>
        <p:spPr>
          <a:xfrm>
            <a:off x="5791200" y="2421004"/>
            <a:ext cx="516835" cy="131467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75AC6DC4-F5A6-4FE9-BF22-1F93F1F60C66}"/>
              </a:ext>
            </a:extLst>
          </p:cNvPr>
          <p:cNvSpPr txBox="1"/>
          <p:nvPr/>
        </p:nvSpPr>
        <p:spPr>
          <a:xfrm>
            <a:off x="5330865" y="2837070"/>
            <a:ext cx="437319" cy="523220"/>
          </a:xfrm>
          <a:prstGeom prst="rect">
            <a:avLst/>
          </a:prstGeom>
          <a:noFill/>
        </p:spPr>
        <p:txBody>
          <a:bodyPr wrap="square" rtlCol="0">
            <a:spAutoFit/>
          </a:bodyPr>
          <a:lstStyle/>
          <a:p>
            <a:r>
              <a:rPr lang="en-US" sz="2800" b="1" dirty="0"/>
              <a:t>^</a:t>
            </a:r>
          </a:p>
        </p:txBody>
      </p:sp>
    </p:spTree>
    <p:extLst>
      <p:ext uri="{BB962C8B-B14F-4D97-AF65-F5344CB8AC3E}">
        <p14:creationId xmlns:p14="http://schemas.microsoft.com/office/powerpoint/2010/main" val="2144632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150559"/>
          </a:xfrm>
        </p:spPr>
        <p:txBody>
          <a:bodyPr anchor="t">
            <a:normAutofit/>
          </a:bodyPr>
          <a:lstStyle/>
          <a:p>
            <a:r>
              <a:rPr lang="en-US" sz="2000" dirty="0"/>
              <a:t>Round #1: Column Round</a:t>
            </a:r>
          </a:p>
          <a:p>
            <a:pPr lvl="1"/>
            <a:r>
              <a:rPr lang="en-US" sz="1900" dirty="0"/>
              <a:t>12 operations per column</a:t>
            </a:r>
          </a:p>
        </p:txBody>
      </p:sp>
      <p:sp>
        <p:nvSpPr>
          <p:cNvPr id="13" name="Content Placeholder 2">
            <a:extLst>
              <a:ext uri="{FF2B5EF4-FFF2-40B4-BE49-F238E27FC236}">
                <a16:creationId xmlns:a16="http://schemas.microsoft.com/office/drawing/2014/main" id="{9C2BFF88-22EF-4FBD-B409-37030CD1740D}"/>
              </a:ext>
            </a:extLst>
          </p:cNvPr>
          <p:cNvSpPr txBox="1">
            <a:spLocks/>
          </p:cNvSpPr>
          <p:nvPr/>
        </p:nvSpPr>
        <p:spPr>
          <a:xfrm>
            <a:off x="228600" y="3070465"/>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 a + b</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 a</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&lt;&lt;&lt; 16</a:t>
            </a:r>
          </a:p>
        </p:txBody>
      </p:sp>
      <p:graphicFrame>
        <p:nvGraphicFramePr>
          <p:cNvPr id="11" name="Table 4">
            <a:extLst>
              <a:ext uri="{FF2B5EF4-FFF2-40B4-BE49-F238E27FC236}">
                <a16:creationId xmlns:a16="http://schemas.microsoft.com/office/drawing/2014/main" id="{06559FC1-7366-4756-B696-44967E272160}"/>
              </a:ext>
            </a:extLst>
          </p:cNvPr>
          <p:cNvGraphicFramePr>
            <a:graphicFrameLocks noGrp="1"/>
          </p:cNvGraphicFramePr>
          <p:nvPr>
            <p:extLst>
              <p:ext uri="{D42A27DB-BD31-4B8C-83A1-F6EECF244321}">
                <p14:modId xmlns:p14="http://schemas.microsoft.com/office/powerpoint/2010/main" val="2571910641"/>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64727965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3a266972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846c363a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7a2e7280</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03020100</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07060504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0b0a0908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0f0e0d0c</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13121110</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17161514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1b1a1918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1f1e1d1c</a:t>
                      </a:r>
                    </a:p>
                  </a:txBody>
                  <a:tcPr/>
                </a:tc>
                <a:extLst>
                  <a:ext uri="{0D108BD9-81ED-4DB2-BD59-A6C34878D82A}">
                    <a16:rowId xmlns:a16="http://schemas.microsoft.com/office/drawing/2014/main" val="3003566747"/>
                  </a:ext>
                </a:extLst>
              </a:tr>
              <a:tr h="312794">
                <a:tc>
                  <a:txBody>
                    <a:bodyPr/>
                    <a:lstStyle/>
                    <a:p>
                      <a:pPr algn="ctr"/>
                      <a:r>
                        <a:rPr lang="en-US" b="0" dirty="0">
                          <a:solidFill>
                            <a:srgbClr val="FF0000"/>
                          </a:solidFill>
                          <a:latin typeface="Courier New" panose="02070309020205020404" pitchFamily="49" charset="0"/>
                          <a:cs typeface="Courier New" panose="02070309020205020404" pitchFamily="49" charset="0"/>
                        </a:rPr>
                        <a:t>64727965</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3a266972</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ce6c363a</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7a2e7280</a:t>
                      </a:r>
                    </a:p>
                  </a:txBody>
                  <a:tcPr/>
                </a:tc>
                <a:extLst>
                  <a:ext uri="{0D108BD9-81ED-4DB2-BD59-A6C34878D82A}">
                    <a16:rowId xmlns:a16="http://schemas.microsoft.com/office/drawing/2014/main" val="1601033787"/>
                  </a:ext>
                </a:extLst>
              </a:tr>
            </a:tbl>
          </a:graphicData>
        </a:graphic>
      </p:graphicFrame>
      <p:graphicFrame>
        <p:nvGraphicFramePr>
          <p:cNvPr id="15" name="Table 4">
            <a:extLst>
              <a:ext uri="{FF2B5EF4-FFF2-40B4-BE49-F238E27FC236}">
                <a16:creationId xmlns:a16="http://schemas.microsoft.com/office/drawing/2014/main" id="{73ACCF9A-C6E2-4444-B026-7CCCF58DA5D2}"/>
              </a:ext>
            </a:extLst>
          </p:cNvPr>
          <p:cNvGraphicFramePr>
            <a:graphicFrameLocks noGrp="1"/>
          </p:cNvGraphicFramePr>
          <p:nvPr>
            <p:extLst>
              <p:ext uri="{D42A27DB-BD31-4B8C-83A1-F6EECF244321}">
                <p14:modId xmlns:p14="http://schemas.microsoft.com/office/powerpoint/2010/main" val="552915163"/>
              </p:ext>
            </p:extLst>
          </p:nvPr>
        </p:nvGraphicFramePr>
        <p:xfrm>
          <a:off x="6400800" y="4899628"/>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64727965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3a266972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846c363a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7a2e7280</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03020100</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07060504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0b0a0908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0f0e0d0c</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13121110</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17161514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1b1a1918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1f1e1d1c</a:t>
                      </a:r>
                    </a:p>
                  </a:txBody>
                  <a:tcPr/>
                </a:tc>
                <a:extLst>
                  <a:ext uri="{0D108BD9-81ED-4DB2-BD59-A6C34878D82A}">
                    <a16:rowId xmlns:a16="http://schemas.microsoft.com/office/drawing/2014/main" val="3003566747"/>
                  </a:ext>
                </a:extLst>
              </a:tr>
              <a:tr h="312794">
                <a:tc>
                  <a:txBody>
                    <a:bodyPr/>
                    <a:lstStyle/>
                    <a:p>
                      <a:pPr algn="ctr"/>
                      <a:r>
                        <a:rPr lang="en-US" b="1" dirty="0">
                          <a:solidFill>
                            <a:schemeClr val="tx1"/>
                          </a:solidFill>
                          <a:latin typeface="Courier New" panose="02070309020205020404" pitchFamily="49" charset="0"/>
                          <a:cs typeface="Courier New" panose="02070309020205020404" pitchFamily="49" charset="0"/>
                        </a:rPr>
                        <a:t>79656472</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69723a26</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363ace6c</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72807a2e</a:t>
                      </a:r>
                    </a:p>
                  </a:txBody>
                  <a:tcPr/>
                </a:tc>
                <a:extLst>
                  <a:ext uri="{0D108BD9-81ED-4DB2-BD59-A6C34878D82A}">
                    <a16:rowId xmlns:a16="http://schemas.microsoft.com/office/drawing/2014/main" val="1601033787"/>
                  </a:ext>
                </a:extLst>
              </a:tr>
            </a:tbl>
          </a:graphicData>
        </a:graphic>
      </p:graphicFrame>
      <p:sp>
        <p:nvSpPr>
          <p:cNvPr id="17" name="Arrow: Down 16">
            <a:extLst>
              <a:ext uri="{FF2B5EF4-FFF2-40B4-BE49-F238E27FC236}">
                <a16:creationId xmlns:a16="http://schemas.microsoft.com/office/drawing/2014/main" id="{AE50E759-DAA6-4412-83F9-51D2F08E4A7A}"/>
              </a:ext>
            </a:extLst>
          </p:cNvPr>
          <p:cNvSpPr/>
          <p:nvPr/>
        </p:nvSpPr>
        <p:spPr>
          <a:xfrm>
            <a:off x="8733183" y="3917279"/>
            <a:ext cx="689114" cy="824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BD1A4145-BD70-4FCF-A4AA-FE4340360F92}"/>
              </a:ext>
            </a:extLst>
          </p:cNvPr>
          <p:cNvSpPr/>
          <p:nvPr/>
        </p:nvSpPr>
        <p:spPr>
          <a:xfrm>
            <a:off x="5928756" y="3477092"/>
            <a:ext cx="356094" cy="298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1975D4B-5941-4D1A-B492-D589671A4FC6}"/>
              </a:ext>
            </a:extLst>
          </p:cNvPr>
          <p:cNvSpPr txBox="1"/>
          <p:nvPr/>
        </p:nvSpPr>
        <p:spPr>
          <a:xfrm>
            <a:off x="5029677" y="3441450"/>
            <a:ext cx="817853" cy="369332"/>
          </a:xfrm>
          <a:prstGeom prst="rect">
            <a:avLst/>
          </a:prstGeom>
          <a:noFill/>
        </p:spPr>
        <p:txBody>
          <a:bodyPr wrap="none" rtlCol="0">
            <a:spAutoFit/>
          </a:bodyPr>
          <a:lstStyle/>
          <a:p>
            <a:r>
              <a:rPr lang="en-US" dirty="0"/>
              <a:t>&lt;&lt;&lt; 16</a:t>
            </a:r>
          </a:p>
        </p:txBody>
      </p:sp>
    </p:spTree>
    <p:extLst>
      <p:ext uri="{BB962C8B-B14F-4D97-AF65-F5344CB8AC3E}">
        <p14:creationId xmlns:p14="http://schemas.microsoft.com/office/powerpoint/2010/main" val="215595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150559"/>
          </a:xfrm>
        </p:spPr>
        <p:txBody>
          <a:bodyPr anchor="t">
            <a:normAutofit/>
          </a:bodyPr>
          <a:lstStyle/>
          <a:p>
            <a:r>
              <a:rPr lang="en-US" sz="2000" dirty="0"/>
              <a:t>Round #1: Column Round</a:t>
            </a:r>
          </a:p>
          <a:p>
            <a:pPr lvl="1"/>
            <a:r>
              <a:rPr lang="en-US" sz="1900" dirty="0"/>
              <a:t>12 operations per column</a:t>
            </a:r>
          </a:p>
        </p:txBody>
      </p:sp>
      <p:sp>
        <p:nvSpPr>
          <p:cNvPr id="13" name="Content Placeholder 2">
            <a:extLst>
              <a:ext uri="{FF2B5EF4-FFF2-40B4-BE49-F238E27FC236}">
                <a16:creationId xmlns:a16="http://schemas.microsoft.com/office/drawing/2014/main" id="{9C2BFF88-22EF-4FBD-B409-37030CD1740D}"/>
              </a:ext>
            </a:extLst>
          </p:cNvPr>
          <p:cNvSpPr txBox="1">
            <a:spLocks/>
          </p:cNvSpPr>
          <p:nvPr/>
        </p:nvSpPr>
        <p:spPr>
          <a:xfrm>
            <a:off x="228600" y="3070465"/>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 a + b</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 a</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&lt;&lt;&lt; 16</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c</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00B0F0"/>
                </a:solidFill>
                <a:effectLst/>
                <a:uLnTx/>
                <a:uFillTx/>
                <a:latin typeface="Calibri" panose="020F0502020204030204"/>
                <a:ea typeface="+mn-ea"/>
                <a:cs typeface="+mn-cs"/>
              </a:rPr>
              <a:t>d</a:t>
            </a:r>
          </a:p>
        </p:txBody>
      </p:sp>
      <p:graphicFrame>
        <p:nvGraphicFramePr>
          <p:cNvPr id="11" name="Table 4">
            <a:extLst>
              <a:ext uri="{FF2B5EF4-FFF2-40B4-BE49-F238E27FC236}">
                <a16:creationId xmlns:a16="http://schemas.microsoft.com/office/drawing/2014/main" id="{0484D834-A881-4C49-A73E-9E17B0958071}"/>
              </a:ext>
            </a:extLst>
          </p:cNvPr>
          <p:cNvGraphicFramePr>
            <a:graphicFrameLocks noGrp="1"/>
          </p:cNvGraphicFramePr>
          <p:nvPr>
            <p:extLst>
              <p:ext uri="{D42A27DB-BD31-4B8C-83A1-F6EECF244321}">
                <p14:modId xmlns:p14="http://schemas.microsoft.com/office/powerpoint/2010/main" val="256070244"/>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64727965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3a266972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846c363a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7a2e7280</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03020100</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07060504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0b0a0908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0f0e0d0c</a:t>
                      </a:r>
                    </a:p>
                  </a:txBody>
                  <a:tcPr/>
                </a:tc>
                <a:extLst>
                  <a:ext uri="{0D108BD9-81ED-4DB2-BD59-A6C34878D82A}">
                    <a16:rowId xmlns:a16="http://schemas.microsoft.com/office/drawing/2014/main" val="299997405"/>
                  </a:ext>
                </a:extLst>
              </a:tr>
              <a:tr h="312794">
                <a:tc>
                  <a:txBody>
                    <a:bodyPr/>
                    <a:lstStyle/>
                    <a:p>
                      <a:pPr algn="ctr"/>
                      <a:r>
                        <a:rPr lang="en-US" b="0" dirty="0">
                          <a:solidFill>
                            <a:srgbClr val="FF0000"/>
                          </a:solidFill>
                          <a:latin typeface="Courier New" panose="02070309020205020404" pitchFamily="49" charset="0"/>
                          <a:cs typeface="Courier New" panose="02070309020205020404" pitchFamily="49" charset="0"/>
                        </a:rPr>
                        <a:t>13121110</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17161514</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1b1a1918</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1f1e1d1c</a:t>
                      </a:r>
                    </a:p>
                  </a:txBody>
                  <a:tcPr/>
                </a:tc>
                <a:extLst>
                  <a:ext uri="{0D108BD9-81ED-4DB2-BD59-A6C34878D82A}">
                    <a16:rowId xmlns:a16="http://schemas.microsoft.com/office/drawing/2014/main" val="3003566747"/>
                  </a:ext>
                </a:extLst>
              </a:tr>
              <a:tr h="312794">
                <a:tc>
                  <a:txBody>
                    <a:bodyPr/>
                    <a:lstStyle/>
                    <a:p>
                      <a:pPr algn="ctr"/>
                      <a:r>
                        <a:rPr lang="en-US" b="0" dirty="0">
                          <a:solidFill>
                            <a:srgbClr val="00B0F0"/>
                          </a:solidFill>
                          <a:latin typeface="Courier New" panose="02070309020205020404" pitchFamily="49" charset="0"/>
                          <a:cs typeface="Courier New" panose="02070309020205020404" pitchFamily="49" charset="0"/>
                        </a:rPr>
                        <a:t>79656472</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69723a26</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363ace6c</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72807a2e</a:t>
                      </a:r>
                    </a:p>
                  </a:txBody>
                  <a:tcPr/>
                </a:tc>
                <a:extLst>
                  <a:ext uri="{0D108BD9-81ED-4DB2-BD59-A6C34878D82A}">
                    <a16:rowId xmlns:a16="http://schemas.microsoft.com/office/drawing/2014/main" val="1601033787"/>
                  </a:ext>
                </a:extLst>
              </a:tr>
            </a:tbl>
          </a:graphicData>
        </a:graphic>
      </p:graphicFrame>
      <p:graphicFrame>
        <p:nvGraphicFramePr>
          <p:cNvPr id="15" name="Table 4">
            <a:extLst>
              <a:ext uri="{FF2B5EF4-FFF2-40B4-BE49-F238E27FC236}">
                <a16:creationId xmlns:a16="http://schemas.microsoft.com/office/drawing/2014/main" id="{F3B6C60A-4E8D-45BD-8EAF-CA96FAB1E30F}"/>
              </a:ext>
            </a:extLst>
          </p:cNvPr>
          <p:cNvGraphicFramePr>
            <a:graphicFrameLocks noGrp="1"/>
          </p:cNvGraphicFramePr>
          <p:nvPr>
            <p:extLst>
              <p:ext uri="{D42A27DB-BD31-4B8C-83A1-F6EECF244321}">
                <p14:modId xmlns:p14="http://schemas.microsoft.com/office/powerpoint/2010/main" val="3117973986"/>
              </p:ext>
            </p:extLst>
          </p:nvPr>
        </p:nvGraphicFramePr>
        <p:xfrm>
          <a:off x="6400800" y="4899628"/>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64727965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3a266972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846c363a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7a2e7280</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03020100</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07060504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0b0a0908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0f0e0d0c</a:t>
                      </a:r>
                    </a:p>
                  </a:txBody>
                  <a:tcPr/>
                </a:tc>
                <a:extLst>
                  <a:ext uri="{0D108BD9-81ED-4DB2-BD59-A6C34878D82A}">
                    <a16:rowId xmlns:a16="http://schemas.microsoft.com/office/drawing/2014/main" val="299997405"/>
                  </a:ext>
                </a:extLst>
              </a:tr>
              <a:tr h="312794">
                <a:tc>
                  <a:txBody>
                    <a:bodyPr/>
                    <a:lstStyle/>
                    <a:p>
                      <a:pPr algn="ctr"/>
                      <a:r>
                        <a:rPr lang="en-US" b="1" dirty="0">
                          <a:solidFill>
                            <a:schemeClr val="tx1"/>
                          </a:solidFill>
                          <a:latin typeface="Courier New" panose="02070309020205020404" pitchFamily="49" charset="0"/>
                          <a:cs typeface="Courier New" panose="02070309020205020404" pitchFamily="49" charset="0"/>
                        </a:rPr>
                        <a:t>8c777582</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80884f3a</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5154e784</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919e974a</a:t>
                      </a:r>
                    </a:p>
                  </a:txBody>
                  <a:tcPr/>
                </a:tc>
                <a:extLst>
                  <a:ext uri="{0D108BD9-81ED-4DB2-BD59-A6C34878D82A}">
                    <a16:rowId xmlns:a16="http://schemas.microsoft.com/office/drawing/2014/main" val="3003566747"/>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79656472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69723a26</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363ace6c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72807a2e</a:t>
                      </a:r>
                    </a:p>
                  </a:txBody>
                  <a:tcPr/>
                </a:tc>
                <a:extLst>
                  <a:ext uri="{0D108BD9-81ED-4DB2-BD59-A6C34878D82A}">
                    <a16:rowId xmlns:a16="http://schemas.microsoft.com/office/drawing/2014/main" val="1601033787"/>
                  </a:ext>
                </a:extLst>
              </a:tr>
            </a:tbl>
          </a:graphicData>
        </a:graphic>
      </p:graphicFrame>
      <p:sp>
        <p:nvSpPr>
          <p:cNvPr id="17" name="Arrow: Down 16">
            <a:extLst>
              <a:ext uri="{FF2B5EF4-FFF2-40B4-BE49-F238E27FC236}">
                <a16:creationId xmlns:a16="http://schemas.microsoft.com/office/drawing/2014/main" id="{EE6BE068-2C0B-4922-A9D8-6D3F9C62E69F}"/>
              </a:ext>
            </a:extLst>
          </p:cNvPr>
          <p:cNvSpPr/>
          <p:nvPr/>
        </p:nvSpPr>
        <p:spPr>
          <a:xfrm>
            <a:off x="8733183" y="3917279"/>
            <a:ext cx="689114" cy="824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Curved Left 17">
            <a:extLst>
              <a:ext uri="{FF2B5EF4-FFF2-40B4-BE49-F238E27FC236}">
                <a16:creationId xmlns:a16="http://schemas.microsoft.com/office/drawing/2014/main" id="{D6F2F2F2-361D-48DC-88FA-FCD0F6A91D8D}"/>
              </a:ext>
            </a:extLst>
          </p:cNvPr>
          <p:cNvSpPr/>
          <p:nvPr/>
        </p:nvSpPr>
        <p:spPr>
          <a:xfrm rot="10800000">
            <a:off x="5871489" y="3196088"/>
            <a:ext cx="453173" cy="4658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DCFBBD97-B5A6-4D96-91CC-4EBC668579E3}"/>
              </a:ext>
            </a:extLst>
          </p:cNvPr>
          <p:cNvSpPr txBox="1"/>
          <p:nvPr/>
        </p:nvSpPr>
        <p:spPr>
          <a:xfrm>
            <a:off x="5526161" y="3167390"/>
            <a:ext cx="437319" cy="523220"/>
          </a:xfrm>
          <a:prstGeom prst="rect">
            <a:avLst/>
          </a:prstGeom>
          <a:noFill/>
        </p:spPr>
        <p:txBody>
          <a:bodyPr wrap="square" rtlCol="0">
            <a:spAutoFit/>
          </a:bodyPr>
          <a:lstStyle/>
          <a:p>
            <a:r>
              <a:rPr lang="en-US" sz="2800" b="1" dirty="0"/>
              <a:t>+</a:t>
            </a:r>
          </a:p>
        </p:txBody>
      </p:sp>
    </p:spTree>
    <p:extLst>
      <p:ext uri="{BB962C8B-B14F-4D97-AF65-F5344CB8AC3E}">
        <p14:creationId xmlns:p14="http://schemas.microsoft.com/office/powerpoint/2010/main" val="218477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150559"/>
          </a:xfrm>
        </p:spPr>
        <p:txBody>
          <a:bodyPr anchor="t">
            <a:normAutofit/>
          </a:bodyPr>
          <a:lstStyle/>
          <a:p>
            <a:r>
              <a:rPr lang="en-US" sz="2000" dirty="0"/>
              <a:t>Round #1: Column Round</a:t>
            </a:r>
          </a:p>
          <a:p>
            <a:pPr lvl="1"/>
            <a:r>
              <a:rPr lang="en-US" sz="1900" dirty="0"/>
              <a:t>12 operations per column</a:t>
            </a:r>
          </a:p>
        </p:txBody>
      </p:sp>
      <p:sp>
        <p:nvSpPr>
          <p:cNvPr id="13" name="Content Placeholder 2">
            <a:extLst>
              <a:ext uri="{FF2B5EF4-FFF2-40B4-BE49-F238E27FC236}">
                <a16:creationId xmlns:a16="http://schemas.microsoft.com/office/drawing/2014/main" id="{9C2BFF88-22EF-4FBD-B409-37030CD1740D}"/>
              </a:ext>
            </a:extLst>
          </p:cNvPr>
          <p:cNvSpPr txBox="1">
            <a:spLocks/>
          </p:cNvSpPr>
          <p:nvPr/>
        </p:nvSpPr>
        <p:spPr>
          <a:xfrm>
            <a:off x="228600" y="3070465"/>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 a + b</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 a</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&lt;&lt;&lt; 16</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 = c + d</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b</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00B0F0"/>
                </a:solidFill>
                <a:effectLst/>
                <a:uLnTx/>
                <a:uFillTx/>
                <a:latin typeface="Calibri" panose="020F0502020204030204"/>
                <a:ea typeface="+mn-ea"/>
                <a:cs typeface="+mn-cs"/>
              </a:rPr>
              <a:t>c</a:t>
            </a:r>
          </a:p>
        </p:txBody>
      </p:sp>
      <p:graphicFrame>
        <p:nvGraphicFramePr>
          <p:cNvPr id="11" name="Table 4">
            <a:extLst>
              <a:ext uri="{FF2B5EF4-FFF2-40B4-BE49-F238E27FC236}">
                <a16:creationId xmlns:a16="http://schemas.microsoft.com/office/drawing/2014/main" id="{EF94D8CA-DF82-49AA-9431-33E21A4B11DA}"/>
              </a:ext>
            </a:extLst>
          </p:cNvPr>
          <p:cNvGraphicFramePr>
            <a:graphicFrameLocks noGrp="1"/>
          </p:cNvGraphicFramePr>
          <p:nvPr>
            <p:extLst>
              <p:ext uri="{D42A27DB-BD31-4B8C-83A1-F6EECF244321}">
                <p14:modId xmlns:p14="http://schemas.microsoft.com/office/powerpoint/2010/main" val="2736701819"/>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64727965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3a266972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846c363a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7a2e7280</a:t>
                      </a:r>
                    </a:p>
                  </a:txBody>
                  <a:tcPr/>
                </a:tc>
                <a:extLst>
                  <a:ext uri="{0D108BD9-81ED-4DB2-BD59-A6C34878D82A}">
                    <a16:rowId xmlns:a16="http://schemas.microsoft.com/office/drawing/2014/main" val="888563214"/>
                  </a:ext>
                </a:extLst>
              </a:tr>
              <a:tr h="312794">
                <a:tc>
                  <a:txBody>
                    <a:bodyPr/>
                    <a:lstStyle/>
                    <a:p>
                      <a:pPr algn="ctr"/>
                      <a:r>
                        <a:rPr lang="en-US" b="0" dirty="0">
                          <a:solidFill>
                            <a:srgbClr val="FF0000"/>
                          </a:solidFill>
                          <a:latin typeface="Courier New" panose="02070309020205020404" pitchFamily="49" charset="0"/>
                          <a:cs typeface="Courier New" panose="02070309020205020404" pitchFamily="49" charset="0"/>
                        </a:rPr>
                        <a:t>03020100</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07060504</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0b0a0908</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0f0e0d0c</a:t>
                      </a:r>
                    </a:p>
                  </a:txBody>
                  <a:tcPr/>
                </a:tc>
                <a:extLst>
                  <a:ext uri="{0D108BD9-81ED-4DB2-BD59-A6C34878D82A}">
                    <a16:rowId xmlns:a16="http://schemas.microsoft.com/office/drawing/2014/main" val="299997405"/>
                  </a:ext>
                </a:extLst>
              </a:tr>
              <a:tr h="312794">
                <a:tc>
                  <a:txBody>
                    <a:bodyPr/>
                    <a:lstStyle/>
                    <a:p>
                      <a:pPr algn="ctr"/>
                      <a:r>
                        <a:rPr lang="en-US" b="0" dirty="0">
                          <a:solidFill>
                            <a:srgbClr val="00B0F0"/>
                          </a:solidFill>
                          <a:latin typeface="Courier New" panose="02070309020205020404" pitchFamily="49" charset="0"/>
                          <a:cs typeface="Courier New" panose="02070309020205020404" pitchFamily="49" charset="0"/>
                        </a:rPr>
                        <a:t>8c777582</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80884f3a</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5154e784</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919e974a</a:t>
                      </a:r>
                    </a:p>
                  </a:txBody>
                  <a:tcPr/>
                </a:tc>
                <a:extLst>
                  <a:ext uri="{0D108BD9-81ED-4DB2-BD59-A6C34878D82A}">
                    <a16:rowId xmlns:a16="http://schemas.microsoft.com/office/drawing/2014/main" val="3003566747"/>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79656472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69723a26</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363ace6c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72807a2e</a:t>
                      </a:r>
                    </a:p>
                  </a:txBody>
                  <a:tcPr/>
                </a:tc>
                <a:extLst>
                  <a:ext uri="{0D108BD9-81ED-4DB2-BD59-A6C34878D82A}">
                    <a16:rowId xmlns:a16="http://schemas.microsoft.com/office/drawing/2014/main" val="1601033787"/>
                  </a:ext>
                </a:extLst>
              </a:tr>
            </a:tbl>
          </a:graphicData>
        </a:graphic>
      </p:graphicFrame>
      <p:graphicFrame>
        <p:nvGraphicFramePr>
          <p:cNvPr id="15" name="Table 4">
            <a:extLst>
              <a:ext uri="{FF2B5EF4-FFF2-40B4-BE49-F238E27FC236}">
                <a16:creationId xmlns:a16="http://schemas.microsoft.com/office/drawing/2014/main" id="{600902D5-F4AC-4508-8010-7DAB54666553}"/>
              </a:ext>
            </a:extLst>
          </p:cNvPr>
          <p:cNvGraphicFramePr>
            <a:graphicFrameLocks noGrp="1"/>
          </p:cNvGraphicFramePr>
          <p:nvPr>
            <p:extLst>
              <p:ext uri="{D42A27DB-BD31-4B8C-83A1-F6EECF244321}">
                <p14:modId xmlns:p14="http://schemas.microsoft.com/office/powerpoint/2010/main" val="1552376335"/>
              </p:ext>
            </p:extLst>
          </p:nvPr>
        </p:nvGraphicFramePr>
        <p:xfrm>
          <a:off x="6400800" y="4899628"/>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64727965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3a266972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846c363a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7a2e7280</a:t>
                      </a:r>
                    </a:p>
                  </a:txBody>
                  <a:tcPr/>
                </a:tc>
                <a:extLst>
                  <a:ext uri="{0D108BD9-81ED-4DB2-BD59-A6C34878D82A}">
                    <a16:rowId xmlns:a16="http://schemas.microsoft.com/office/drawing/2014/main" val="888563214"/>
                  </a:ext>
                </a:extLst>
              </a:tr>
              <a:tr h="312794">
                <a:tc>
                  <a:txBody>
                    <a:bodyPr/>
                    <a:lstStyle/>
                    <a:p>
                      <a:pPr algn="ctr"/>
                      <a:r>
                        <a:rPr lang="en-US" b="1" dirty="0">
                          <a:solidFill>
                            <a:schemeClr val="tx1"/>
                          </a:solidFill>
                          <a:latin typeface="Courier New" panose="02070309020205020404" pitchFamily="49" charset="0"/>
                          <a:cs typeface="Courier New" panose="02070309020205020404" pitchFamily="49" charset="0"/>
                        </a:rPr>
                        <a:t>8f757482</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878e4a3e</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5a5eee8c</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9e909a46</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8c777582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80884f3a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5154e784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919e974a</a:t>
                      </a:r>
                    </a:p>
                  </a:txBody>
                  <a:tcPr/>
                </a:tc>
                <a:extLst>
                  <a:ext uri="{0D108BD9-81ED-4DB2-BD59-A6C34878D82A}">
                    <a16:rowId xmlns:a16="http://schemas.microsoft.com/office/drawing/2014/main" val="3003566747"/>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79656472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69723a26</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363ace6c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72807a2e</a:t>
                      </a:r>
                    </a:p>
                  </a:txBody>
                  <a:tcPr/>
                </a:tc>
                <a:extLst>
                  <a:ext uri="{0D108BD9-81ED-4DB2-BD59-A6C34878D82A}">
                    <a16:rowId xmlns:a16="http://schemas.microsoft.com/office/drawing/2014/main" val="1601033787"/>
                  </a:ext>
                </a:extLst>
              </a:tr>
            </a:tbl>
          </a:graphicData>
        </a:graphic>
      </p:graphicFrame>
      <p:sp>
        <p:nvSpPr>
          <p:cNvPr id="17" name="Arrow: Down 16">
            <a:extLst>
              <a:ext uri="{FF2B5EF4-FFF2-40B4-BE49-F238E27FC236}">
                <a16:creationId xmlns:a16="http://schemas.microsoft.com/office/drawing/2014/main" id="{8CD23CEB-C7A9-4774-AC8A-80822BEE72AE}"/>
              </a:ext>
            </a:extLst>
          </p:cNvPr>
          <p:cNvSpPr/>
          <p:nvPr/>
        </p:nvSpPr>
        <p:spPr>
          <a:xfrm>
            <a:off x="8733183" y="3917279"/>
            <a:ext cx="689114" cy="824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Curved Left 17">
            <a:extLst>
              <a:ext uri="{FF2B5EF4-FFF2-40B4-BE49-F238E27FC236}">
                <a16:creationId xmlns:a16="http://schemas.microsoft.com/office/drawing/2014/main" id="{825F9775-DA96-4034-9AB9-AA9BBC83AA6D}"/>
              </a:ext>
            </a:extLst>
          </p:cNvPr>
          <p:cNvSpPr/>
          <p:nvPr/>
        </p:nvSpPr>
        <p:spPr>
          <a:xfrm rot="10800000">
            <a:off x="5871489" y="2837553"/>
            <a:ext cx="453173" cy="4658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22FCAECC-4C6A-4F23-94BB-E84175177036}"/>
              </a:ext>
            </a:extLst>
          </p:cNvPr>
          <p:cNvSpPr txBox="1"/>
          <p:nvPr/>
        </p:nvSpPr>
        <p:spPr>
          <a:xfrm>
            <a:off x="5526161" y="2808855"/>
            <a:ext cx="437319" cy="523220"/>
          </a:xfrm>
          <a:prstGeom prst="rect">
            <a:avLst/>
          </a:prstGeom>
          <a:noFill/>
        </p:spPr>
        <p:txBody>
          <a:bodyPr wrap="square" rtlCol="0">
            <a:spAutoFit/>
          </a:bodyPr>
          <a:lstStyle/>
          <a:p>
            <a:r>
              <a:rPr lang="en-US" sz="2800" b="1" dirty="0"/>
              <a:t>^</a:t>
            </a:r>
          </a:p>
        </p:txBody>
      </p:sp>
    </p:spTree>
    <p:extLst>
      <p:ext uri="{BB962C8B-B14F-4D97-AF65-F5344CB8AC3E}">
        <p14:creationId xmlns:p14="http://schemas.microsoft.com/office/powerpoint/2010/main" val="3662550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150559"/>
          </a:xfrm>
        </p:spPr>
        <p:txBody>
          <a:bodyPr anchor="t">
            <a:normAutofit/>
          </a:bodyPr>
          <a:lstStyle/>
          <a:p>
            <a:r>
              <a:rPr lang="en-US" sz="2000" dirty="0"/>
              <a:t>Round #1: Column Round</a:t>
            </a:r>
          </a:p>
          <a:p>
            <a:pPr lvl="1"/>
            <a:r>
              <a:rPr lang="en-US" sz="1900" dirty="0"/>
              <a:t>12 operations per column</a:t>
            </a:r>
          </a:p>
        </p:txBody>
      </p:sp>
      <p:sp>
        <p:nvSpPr>
          <p:cNvPr id="13" name="Content Placeholder 2">
            <a:extLst>
              <a:ext uri="{FF2B5EF4-FFF2-40B4-BE49-F238E27FC236}">
                <a16:creationId xmlns:a16="http://schemas.microsoft.com/office/drawing/2014/main" id="{9C2BFF88-22EF-4FBD-B409-37030CD1740D}"/>
              </a:ext>
            </a:extLst>
          </p:cNvPr>
          <p:cNvSpPr txBox="1">
            <a:spLocks/>
          </p:cNvSpPr>
          <p:nvPr/>
        </p:nvSpPr>
        <p:spPr>
          <a:xfrm>
            <a:off x="228600" y="3070465"/>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 a + b</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 a</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&lt;&lt;&lt; 16</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 = c + d</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 = b ^ c</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b</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&lt;&lt;&lt; 12</a:t>
            </a:r>
          </a:p>
        </p:txBody>
      </p:sp>
      <p:graphicFrame>
        <p:nvGraphicFramePr>
          <p:cNvPr id="11" name="Table 4">
            <a:extLst>
              <a:ext uri="{FF2B5EF4-FFF2-40B4-BE49-F238E27FC236}">
                <a16:creationId xmlns:a16="http://schemas.microsoft.com/office/drawing/2014/main" id="{C240EAA7-3DAC-471C-8B0B-EFFF02F7A959}"/>
              </a:ext>
            </a:extLst>
          </p:cNvPr>
          <p:cNvGraphicFramePr>
            <a:graphicFrameLocks noGrp="1"/>
          </p:cNvGraphicFramePr>
          <p:nvPr>
            <p:extLst>
              <p:ext uri="{D42A27DB-BD31-4B8C-83A1-F6EECF244321}">
                <p14:modId xmlns:p14="http://schemas.microsoft.com/office/powerpoint/2010/main" val="3066945181"/>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64727965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3a266972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846c363a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7a2e7280</a:t>
                      </a:r>
                    </a:p>
                  </a:txBody>
                  <a:tcPr/>
                </a:tc>
                <a:extLst>
                  <a:ext uri="{0D108BD9-81ED-4DB2-BD59-A6C34878D82A}">
                    <a16:rowId xmlns:a16="http://schemas.microsoft.com/office/drawing/2014/main" val="888563214"/>
                  </a:ext>
                </a:extLst>
              </a:tr>
              <a:tr h="312794">
                <a:tc>
                  <a:txBody>
                    <a:bodyPr/>
                    <a:lstStyle/>
                    <a:p>
                      <a:pPr algn="ctr"/>
                      <a:r>
                        <a:rPr lang="en-US" b="0" dirty="0">
                          <a:solidFill>
                            <a:srgbClr val="FF0000"/>
                          </a:solidFill>
                          <a:latin typeface="Courier New" panose="02070309020205020404" pitchFamily="49" charset="0"/>
                          <a:cs typeface="Courier New" panose="02070309020205020404" pitchFamily="49" charset="0"/>
                        </a:rPr>
                        <a:t>8f757482</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878e4a3e</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5a5eee8c</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9e909a46</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8c777582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80884f3a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5154e784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919e974a</a:t>
                      </a:r>
                    </a:p>
                  </a:txBody>
                  <a:tcPr/>
                </a:tc>
                <a:extLst>
                  <a:ext uri="{0D108BD9-81ED-4DB2-BD59-A6C34878D82A}">
                    <a16:rowId xmlns:a16="http://schemas.microsoft.com/office/drawing/2014/main" val="3003566747"/>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79656472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69723a26</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363ace6c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72807a2e</a:t>
                      </a:r>
                    </a:p>
                  </a:txBody>
                  <a:tcPr/>
                </a:tc>
                <a:extLst>
                  <a:ext uri="{0D108BD9-81ED-4DB2-BD59-A6C34878D82A}">
                    <a16:rowId xmlns:a16="http://schemas.microsoft.com/office/drawing/2014/main" val="1601033787"/>
                  </a:ext>
                </a:extLst>
              </a:tr>
            </a:tbl>
          </a:graphicData>
        </a:graphic>
      </p:graphicFrame>
      <p:graphicFrame>
        <p:nvGraphicFramePr>
          <p:cNvPr id="15" name="Table 4">
            <a:extLst>
              <a:ext uri="{FF2B5EF4-FFF2-40B4-BE49-F238E27FC236}">
                <a16:creationId xmlns:a16="http://schemas.microsoft.com/office/drawing/2014/main" id="{F6364D81-E806-4C66-BE86-17C605F1C50C}"/>
              </a:ext>
            </a:extLst>
          </p:cNvPr>
          <p:cNvGraphicFramePr>
            <a:graphicFrameLocks noGrp="1"/>
          </p:cNvGraphicFramePr>
          <p:nvPr>
            <p:extLst>
              <p:ext uri="{D42A27DB-BD31-4B8C-83A1-F6EECF244321}">
                <p14:modId xmlns:p14="http://schemas.microsoft.com/office/powerpoint/2010/main" val="3195210800"/>
              </p:ext>
            </p:extLst>
          </p:nvPr>
        </p:nvGraphicFramePr>
        <p:xfrm>
          <a:off x="6400800" y="4899628"/>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64727965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3a266972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846c363a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7a2e7280</a:t>
                      </a:r>
                    </a:p>
                  </a:txBody>
                  <a:tcPr/>
                </a:tc>
                <a:extLst>
                  <a:ext uri="{0D108BD9-81ED-4DB2-BD59-A6C34878D82A}">
                    <a16:rowId xmlns:a16="http://schemas.microsoft.com/office/drawing/2014/main" val="888563214"/>
                  </a:ext>
                </a:extLst>
              </a:tr>
              <a:tr h="312794">
                <a:tc>
                  <a:txBody>
                    <a:bodyPr/>
                    <a:lstStyle/>
                    <a:p>
                      <a:pPr algn="ctr"/>
                      <a:r>
                        <a:rPr lang="en-US" b="1" dirty="0">
                          <a:solidFill>
                            <a:schemeClr val="tx1"/>
                          </a:solidFill>
                          <a:latin typeface="Courier New" panose="02070309020205020404" pitchFamily="49" charset="0"/>
                          <a:cs typeface="Courier New" panose="02070309020205020404" pitchFamily="49" charset="0"/>
                        </a:rPr>
                        <a:t>574828f7</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e4a3e878</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eee8c5a5</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09a469e9</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8c777582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80884f3a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5154e784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919e974a</a:t>
                      </a:r>
                    </a:p>
                  </a:txBody>
                  <a:tcPr/>
                </a:tc>
                <a:extLst>
                  <a:ext uri="{0D108BD9-81ED-4DB2-BD59-A6C34878D82A}">
                    <a16:rowId xmlns:a16="http://schemas.microsoft.com/office/drawing/2014/main" val="3003566747"/>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79656472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69723a26</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363ace6c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72807a2e</a:t>
                      </a:r>
                    </a:p>
                  </a:txBody>
                  <a:tcPr/>
                </a:tc>
                <a:extLst>
                  <a:ext uri="{0D108BD9-81ED-4DB2-BD59-A6C34878D82A}">
                    <a16:rowId xmlns:a16="http://schemas.microsoft.com/office/drawing/2014/main" val="1601033787"/>
                  </a:ext>
                </a:extLst>
              </a:tr>
            </a:tbl>
          </a:graphicData>
        </a:graphic>
      </p:graphicFrame>
      <p:sp>
        <p:nvSpPr>
          <p:cNvPr id="17" name="Arrow: Down 16">
            <a:extLst>
              <a:ext uri="{FF2B5EF4-FFF2-40B4-BE49-F238E27FC236}">
                <a16:creationId xmlns:a16="http://schemas.microsoft.com/office/drawing/2014/main" id="{ADC08AFA-B255-4374-A9B9-657F4FE2AE3E}"/>
              </a:ext>
            </a:extLst>
          </p:cNvPr>
          <p:cNvSpPr/>
          <p:nvPr/>
        </p:nvSpPr>
        <p:spPr>
          <a:xfrm>
            <a:off x="8733183" y="3917279"/>
            <a:ext cx="689114" cy="824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1290DB02-AC2F-40CE-915C-E55C22988858}"/>
              </a:ext>
            </a:extLst>
          </p:cNvPr>
          <p:cNvSpPr/>
          <p:nvPr/>
        </p:nvSpPr>
        <p:spPr>
          <a:xfrm>
            <a:off x="5940331" y="2724737"/>
            <a:ext cx="356094" cy="298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9961E97-7F99-456A-A915-45DFDA53666D}"/>
              </a:ext>
            </a:extLst>
          </p:cNvPr>
          <p:cNvSpPr txBox="1"/>
          <p:nvPr/>
        </p:nvSpPr>
        <p:spPr>
          <a:xfrm>
            <a:off x="5041252" y="2689095"/>
            <a:ext cx="817853" cy="369332"/>
          </a:xfrm>
          <a:prstGeom prst="rect">
            <a:avLst/>
          </a:prstGeom>
          <a:noFill/>
        </p:spPr>
        <p:txBody>
          <a:bodyPr wrap="none" rtlCol="0">
            <a:spAutoFit/>
          </a:bodyPr>
          <a:lstStyle/>
          <a:p>
            <a:r>
              <a:rPr lang="en-US" dirty="0"/>
              <a:t>&lt;&lt;&lt; 12</a:t>
            </a:r>
          </a:p>
        </p:txBody>
      </p:sp>
    </p:spTree>
    <p:extLst>
      <p:ext uri="{BB962C8B-B14F-4D97-AF65-F5344CB8AC3E}">
        <p14:creationId xmlns:p14="http://schemas.microsoft.com/office/powerpoint/2010/main" val="497318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150559"/>
          </a:xfrm>
        </p:spPr>
        <p:txBody>
          <a:bodyPr anchor="t">
            <a:normAutofit/>
          </a:bodyPr>
          <a:lstStyle/>
          <a:p>
            <a:r>
              <a:rPr lang="en-US" sz="2000" dirty="0"/>
              <a:t>Round #1: Column Round</a:t>
            </a:r>
          </a:p>
          <a:p>
            <a:pPr lvl="1"/>
            <a:r>
              <a:rPr lang="en-US" sz="1900" dirty="0"/>
              <a:t>12 operations per column</a:t>
            </a:r>
          </a:p>
        </p:txBody>
      </p:sp>
      <p:sp>
        <p:nvSpPr>
          <p:cNvPr id="13" name="Content Placeholder 2">
            <a:extLst>
              <a:ext uri="{FF2B5EF4-FFF2-40B4-BE49-F238E27FC236}">
                <a16:creationId xmlns:a16="http://schemas.microsoft.com/office/drawing/2014/main" id="{9C2BFF88-22EF-4FBD-B409-37030CD1740D}"/>
              </a:ext>
            </a:extLst>
          </p:cNvPr>
          <p:cNvSpPr txBox="1">
            <a:spLocks/>
          </p:cNvSpPr>
          <p:nvPr/>
        </p:nvSpPr>
        <p:spPr>
          <a:xfrm>
            <a:off x="228600" y="3070465"/>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 a + b</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 a</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&lt;&lt;&lt; 16</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 = c + d</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 = b ^ c</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 = b &lt;&lt;&lt; 12</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00B0F0"/>
                </a:solidFill>
                <a:effectLst/>
                <a:uLnTx/>
                <a:uFillTx/>
                <a:latin typeface="Calibri" panose="020F0502020204030204"/>
                <a:ea typeface="+mn-ea"/>
                <a:cs typeface="+mn-cs"/>
              </a:rPr>
              <a:t>b</a:t>
            </a:r>
          </a:p>
        </p:txBody>
      </p:sp>
      <p:graphicFrame>
        <p:nvGraphicFramePr>
          <p:cNvPr id="11" name="Table 4">
            <a:extLst>
              <a:ext uri="{FF2B5EF4-FFF2-40B4-BE49-F238E27FC236}">
                <a16:creationId xmlns:a16="http://schemas.microsoft.com/office/drawing/2014/main" id="{12DF8B97-8BE4-4F9D-9A5E-B6DEC59B9D5B}"/>
              </a:ext>
            </a:extLst>
          </p:cNvPr>
          <p:cNvGraphicFramePr>
            <a:graphicFrameLocks noGrp="1"/>
          </p:cNvGraphicFramePr>
          <p:nvPr>
            <p:extLst>
              <p:ext uri="{D42A27DB-BD31-4B8C-83A1-F6EECF244321}">
                <p14:modId xmlns:p14="http://schemas.microsoft.com/office/powerpoint/2010/main" val="1756619111"/>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rgbClr val="FF0000"/>
                          </a:solidFill>
                          <a:latin typeface="Courier New" panose="02070309020205020404" pitchFamily="49" charset="0"/>
                          <a:cs typeface="Courier New" panose="02070309020205020404" pitchFamily="49" charset="0"/>
                        </a:rPr>
                        <a:t>64727965</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3a266972</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846c363a</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7a2e7280</a:t>
                      </a:r>
                    </a:p>
                  </a:txBody>
                  <a:tcPr/>
                </a:tc>
                <a:extLst>
                  <a:ext uri="{0D108BD9-81ED-4DB2-BD59-A6C34878D82A}">
                    <a16:rowId xmlns:a16="http://schemas.microsoft.com/office/drawing/2014/main" val="888563214"/>
                  </a:ext>
                </a:extLst>
              </a:tr>
              <a:tr h="312794">
                <a:tc>
                  <a:txBody>
                    <a:bodyPr/>
                    <a:lstStyle/>
                    <a:p>
                      <a:pPr algn="ctr"/>
                      <a:r>
                        <a:rPr lang="en-US" b="0" dirty="0">
                          <a:solidFill>
                            <a:srgbClr val="00B0F0"/>
                          </a:solidFill>
                          <a:latin typeface="Courier New" panose="02070309020205020404" pitchFamily="49" charset="0"/>
                          <a:cs typeface="Courier New" panose="02070309020205020404" pitchFamily="49" charset="0"/>
                        </a:rPr>
                        <a:t>574828f7</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e4a3e878</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eee8c5a5</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09a469e9</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8c777582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80884f3a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5154e784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919e974a</a:t>
                      </a:r>
                    </a:p>
                  </a:txBody>
                  <a:tcPr/>
                </a:tc>
                <a:extLst>
                  <a:ext uri="{0D108BD9-81ED-4DB2-BD59-A6C34878D82A}">
                    <a16:rowId xmlns:a16="http://schemas.microsoft.com/office/drawing/2014/main" val="3003566747"/>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79656472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69723a26</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363ace6c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72807a2e</a:t>
                      </a:r>
                    </a:p>
                  </a:txBody>
                  <a:tcPr/>
                </a:tc>
                <a:extLst>
                  <a:ext uri="{0D108BD9-81ED-4DB2-BD59-A6C34878D82A}">
                    <a16:rowId xmlns:a16="http://schemas.microsoft.com/office/drawing/2014/main" val="1601033787"/>
                  </a:ext>
                </a:extLst>
              </a:tr>
            </a:tbl>
          </a:graphicData>
        </a:graphic>
      </p:graphicFrame>
      <p:graphicFrame>
        <p:nvGraphicFramePr>
          <p:cNvPr id="15" name="Table 4">
            <a:extLst>
              <a:ext uri="{FF2B5EF4-FFF2-40B4-BE49-F238E27FC236}">
                <a16:creationId xmlns:a16="http://schemas.microsoft.com/office/drawing/2014/main" id="{14C3FC2A-298C-40EC-98D0-2D98A5AFB956}"/>
              </a:ext>
            </a:extLst>
          </p:cNvPr>
          <p:cNvGraphicFramePr>
            <a:graphicFrameLocks noGrp="1"/>
          </p:cNvGraphicFramePr>
          <p:nvPr>
            <p:extLst>
              <p:ext uri="{D42A27DB-BD31-4B8C-83A1-F6EECF244321}">
                <p14:modId xmlns:p14="http://schemas.microsoft.com/office/powerpoint/2010/main" val="1616644076"/>
              </p:ext>
            </p:extLst>
          </p:nvPr>
        </p:nvGraphicFramePr>
        <p:xfrm>
          <a:off x="6400800" y="4899628"/>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1" dirty="0">
                          <a:solidFill>
                            <a:schemeClr val="tx1"/>
                          </a:solidFill>
                          <a:latin typeface="Courier New" panose="02070309020205020404" pitchFamily="49" charset="0"/>
                          <a:cs typeface="Courier New" panose="02070309020205020404" pitchFamily="49" charset="0"/>
                        </a:rPr>
                        <a:t>bbbaa25c</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1eca51ea</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7354fbdf</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83d2dc69</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574828f7</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e4a3e878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eee8c5a5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09a469e9</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8c777582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80884f3a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5154e784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919e974a</a:t>
                      </a:r>
                    </a:p>
                  </a:txBody>
                  <a:tcPr/>
                </a:tc>
                <a:extLst>
                  <a:ext uri="{0D108BD9-81ED-4DB2-BD59-A6C34878D82A}">
                    <a16:rowId xmlns:a16="http://schemas.microsoft.com/office/drawing/2014/main" val="3003566747"/>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79656472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69723a26</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363ace6c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72807a2e</a:t>
                      </a:r>
                    </a:p>
                  </a:txBody>
                  <a:tcPr/>
                </a:tc>
                <a:extLst>
                  <a:ext uri="{0D108BD9-81ED-4DB2-BD59-A6C34878D82A}">
                    <a16:rowId xmlns:a16="http://schemas.microsoft.com/office/drawing/2014/main" val="1601033787"/>
                  </a:ext>
                </a:extLst>
              </a:tr>
            </a:tbl>
          </a:graphicData>
        </a:graphic>
      </p:graphicFrame>
      <p:sp>
        <p:nvSpPr>
          <p:cNvPr id="17" name="Arrow: Down 16">
            <a:extLst>
              <a:ext uri="{FF2B5EF4-FFF2-40B4-BE49-F238E27FC236}">
                <a16:creationId xmlns:a16="http://schemas.microsoft.com/office/drawing/2014/main" id="{A53E6F76-9A16-4A94-B437-415B88120ECF}"/>
              </a:ext>
            </a:extLst>
          </p:cNvPr>
          <p:cNvSpPr/>
          <p:nvPr/>
        </p:nvSpPr>
        <p:spPr>
          <a:xfrm>
            <a:off x="8733183" y="3917279"/>
            <a:ext cx="689114" cy="824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Curved Left 17">
            <a:extLst>
              <a:ext uri="{FF2B5EF4-FFF2-40B4-BE49-F238E27FC236}">
                <a16:creationId xmlns:a16="http://schemas.microsoft.com/office/drawing/2014/main" id="{896253F0-6BD8-4FD9-BDDA-F257F3A769C8}"/>
              </a:ext>
            </a:extLst>
          </p:cNvPr>
          <p:cNvSpPr/>
          <p:nvPr/>
        </p:nvSpPr>
        <p:spPr>
          <a:xfrm rot="10800000">
            <a:off x="5869411" y="2456280"/>
            <a:ext cx="453173" cy="4658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94C12246-AC49-4708-BCF5-307E1E67D643}"/>
              </a:ext>
            </a:extLst>
          </p:cNvPr>
          <p:cNvSpPr txBox="1"/>
          <p:nvPr/>
        </p:nvSpPr>
        <p:spPr>
          <a:xfrm>
            <a:off x="5524083" y="2427582"/>
            <a:ext cx="437319" cy="523220"/>
          </a:xfrm>
          <a:prstGeom prst="rect">
            <a:avLst/>
          </a:prstGeom>
          <a:noFill/>
        </p:spPr>
        <p:txBody>
          <a:bodyPr wrap="square" rtlCol="0">
            <a:spAutoFit/>
          </a:bodyPr>
          <a:lstStyle/>
          <a:p>
            <a:r>
              <a:rPr lang="en-US" sz="2800" b="1" dirty="0"/>
              <a:t>+</a:t>
            </a:r>
          </a:p>
        </p:txBody>
      </p:sp>
    </p:spTree>
    <p:extLst>
      <p:ext uri="{BB962C8B-B14F-4D97-AF65-F5344CB8AC3E}">
        <p14:creationId xmlns:p14="http://schemas.microsoft.com/office/powerpoint/2010/main" val="2998880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150559"/>
          </a:xfrm>
        </p:spPr>
        <p:txBody>
          <a:bodyPr anchor="t">
            <a:normAutofit/>
          </a:bodyPr>
          <a:lstStyle/>
          <a:p>
            <a:r>
              <a:rPr lang="en-US" sz="2000" dirty="0"/>
              <a:t>Round #1: Column Round</a:t>
            </a:r>
          </a:p>
          <a:p>
            <a:pPr lvl="1"/>
            <a:r>
              <a:rPr lang="en-US" sz="1900" dirty="0"/>
              <a:t>12 operations per column</a:t>
            </a:r>
          </a:p>
        </p:txBody>
      </p:sp>
      <p:sp>
        <p:nvSpPr>
          <p:cNvPr id="13" name="Content Placeholder 2">
            <a:extLst>
              <a:ext uri="{FF2B5EF4-FFF2-40B4-BE49-F238E27FC236}">
                <a16:creationId xmlns:a16="http://schemas.microsoft.com/office/drawing/2014/main" id="{9C2BFF88-22EF-4FBD-B409-37030CD1740D}"/>
              </a:ext>
            </a:extLst>
          </p:cNvPr>
          <p:cNvSpPr txBox="1">
            <a:spLocks/>
          </p:cNvSpPr>
          <p:nvPr/>
        </p:nvSpPr>
        <p:spPr>
          <a:xfrm>
            <a:off x="228600" y="3070465"/>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 a + b</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 a</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&lt;&lt;&lt; 16</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 = c + d</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 = b ^ c</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 = b &lt;&lt;&lt; 12</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 a + b</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00B0F0"/>
                </a:solidFill>
                <a:effectLst/>
                <a:uLnTx/>
                <a:uFillTx/>
                <a:latin typeface="Calibri" panose="020F0502020204030204"/>
                <a:ea typeface="+mn-ea"/>
                <a:cs typeface="+mn-cs"/>
              </a:rPr>
              <a:t>a</a:t>
            </a:r>
          </a:p>
        </p:txBody>
      </p:sp>
      <p:graphicFrame>
        <p:nvGraphicFramePr>
          <p:cNvPr id="11" name="Table 4">
            <a:extLst>
              <a:ext uri="{FF2B5EF4-FFF2-40B4-BE49-F238E27FC236}">
                <a16:creationId xmlns:a16="http://schemas.microsoft.com/office/drawing/2014/main" id="{2E850C4B-E664-4E35-BEA6-C729C42A187D}"/>
              </a:ext>
            </a:extLst>
          </p:cNvPr>
          <p:cNvGraphicFramePr>
            <a:graphicFrameLocks noGrp="1"/>
          </p:cNvGraphicFramePr>
          <p:nvPr>
            <p:extLst>
              <p:ext uri="{D42A27DB-BD31-4B8C-83A1-F6EECF244321}">
                <p14:modId xmlns:p14="http://schemas.microsoft.com/office/powerpoint/2010/main" val="2907235932"/>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rgbClr val="00B0F0"/>
                          </a:solidFill>
                          <a:latin typeface="Courier New" panose="02070309020205020404" pitchFamily="49" charset="0"/>
                          <a:cs typeface="Courier New" panose="02070309020205020404" pitchFamily="49" charset="0"/>
                        </a:rPr>
                        <a:t>bbbaa25c</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1eca51ea</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7354fbdf</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83d2dc69</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574828f7</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e4a3e878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eee8c5a5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09a469e9</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8c777582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80884f3a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5154e784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919e974a</a:t>
                      </a:r>
                    </a:p>
                  </a:txBody>
                  <a:tcPr/>
                </a:tc>
                <a:extLst>
                  <a:ext uri="{0D108BD9-81ED-4DB2-BD59-A6C34878D82A}">
                    <a16:rowId xmlns:a16="http://schemas.microsoft.com/office/drawing/2014/main" val="3003566747"/>
                  </a:ext>
                </a:extLst>
              </a:tr>
              <a:tr h="312794">
                <a:tc>
                  <a:txBody>
                    <a:bodyPr/>
                    <a:lstStyle/>
                    <a:p>
                      <a:pPr algn="ctr"/>
                      <a:r>
                        <a:rPr lang="en-US" b="0" dirty="0">
                          <a:solidFill>
                            <a:srgbClr val="FF0000"/>
                          </a:solidFill>
                          <a:latin typeface="Courier New" panose="02070309020205020404" pitchFamily="49" charset="0"/>
                          <a:cs typeface="Courier New" panose="02070309020205020404" pitchFamily="49" charset="0"/>
                        </a:rPr>
                        <a:t>79656472</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69723a26</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363ace6c</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72807a2e</a:t>
                      </a:r>
                    </a:p>
                  </a:txBody>
                  <a:tcPr/>
                </a:tc>
                <a:extLst>
                  <a:ext uri="{0D108BD9-81ED-4DB2-BD59-A6C34878D82A}">
                    <a16:rowId xmlns:a16="http://schemas.microsoft.com/office/drawing/2014/main" val="1601033787"/>
                  </a:ext>
                </a:extLst>
              </a:tr>
            </a:tbl>
          </a:graphicData>
        </a:graphic>
      </p:graphicFrame>
      <p:graphicFrame>
        <p:nvGraphicFramePr>
          <p:cNvPr id="15" name="Table 4">
            <a:extLst>
              <a:ext uri="{FF2B5EF4-FFF2-40B4-BE49-F238E27FC236}">
                <a16:creationId xmlns:a16="http://schemas.microsoft.com/office/drawing/2014/main" id="{CAA32762-121C-4ED8-ABCC-C6566EC73892}"/>
              </a:ext>
            </a:extLst>
          </p:cNvPr>
          <p:cNvGraphicFramePr>
            <a:graphicFrameLocks noGrp="1"/>
          </p:cNvGraphicFramePr>
          <p:nvPr>
            <p:extLst>
              <p:ext uri="{D42A27DB-BD31-4B8C-83A1-F6EECF244321}">
                <p14:modId xmlns:p14="http://schemas.microsoft.com/office/powerpoint/2010/main" val="1430002299"/>
              </p:ext>
            </p:extLst>
          </p:nvPr>
        </p:nvGraphicFramePr>
        <p:xfrm>
          <a:off x="6400800" y="4899628"/>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bbbaa25c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1eca51ea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7354fbdf</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83d2dc69</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574828f7</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e4a3e878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eee8c5a5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09a469e9</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8c777582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80884f3a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5154e784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919e974a</a:t>
                      </a:r>
                    </a:p>
                  </a:txBody>
                  <a:tcPr/>
                </a:tc>
                <a:extLst>
                  <a:ext uri="{0D108BD9-81ED-4DB2-BD59-A6C34878D82A}">
                    <a16:rowId xmlns:a16="http://schemas.microsoft.com/office/drawing/2014/main" val="3003566747"/>
                  </a:ext>
                </a:extLst>
              </a:tr>
              <a:tr h="312794">
                <a:tc>
                  <a:txBody>
                    <a:bodyPr/>
                    <a:lstStyle/>
                    <a:p>
                      <a:pPr algn="ctr"/>
                      <a:r>
                        <a:rPr lang="en-US" b="1" dirty="0">
                          <a:solidFill>
                            <a:schemeClr val="tx1"/>
                          </a:solidFill>
                          <a:latin typeface="Courier New" panose="02070309020205020404" pitchFamily="49" charset="0"/>
                          <a:cs typeface="Courier New" panose="02070309020205020404" pitchFamily="49" charset="0"/>
                        </a:rPr>
                        <a:t>c2dfc62e</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77b86bcc</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456e35b3</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f152a647</a:t>
                      </a:r>
                    </a:p>
                  </a:txBody>
                  <a:tcPr/>
                </a:tc>
                <a:extLst>
                  <a:ext uri="{0D108BD9-81ED-4DB2-BD59-A6C34878D82A}">
                    <a16:rowId xmlns:a16="http://schemas.microsoft.com/office/drawing/2014/main" val="1601033787"/>
                  </a:ext>
                </a:extLst>
              </a:tr>
            </a:tbl>
          </a:graphicData>
        </a:graphic>
      </p:graphicFrame>
      <p:sp>
        <p:nvSpPr>
          <p:cNvPr id="17" name="Arrow: Down 16">
            <a:extLst>
              <a:ext uri="{FF2B5EF4-FFF2-40B4-BE49-F238E27FC236}">
                <a16:creationId xmlns:a16="http://schemas.microsoft.com/office/drawing/2014/main" id="{47F723FE-D612-401B-BEE3-53CF2A1B50CF}"/>
              </a:ext>
            </a:extLst>
          </p:cNvPr>
          <p:cNvSpPr/>
          <p:nvPr/>
        </p:nvSpPr>
        <p:spPr>
          <a:xfrm>
            <a:off x="8733183" y="3917279"/>
            <a:ext cx="689114" cy="824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Curved Right 17">
            <a:extLst>
              <a:ext uri="{FF2B5EF4-FFF2-40B4-BE49-F238E27FC236}">
                <a16:creationId xmlns:a16="http://schemas.microsoft.com/office/drawing/2014/main" id="{6EB5861D-9D95-4E58-8D72-E5F15A093131}"/>
              </a:ext>
            </a:extLst>
          </p:cNvPr>
          <p:cNvSpPr/>
          <p:nvPr/>
        </p:nvSpPr>
        <p:spPr>
          <a:xfrm>
            <a:off x="5791200" y="2421004"/>
            <a:ext cx="516835" cy="131467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0D2FDD7F-08CE-4141-80AC-523522156E7B}"/>
              </a:ext>
            </a:extLst>
          </p:cNvPr>
          <p:cNvSpPr txBox="1"/>
          <p:nvPr/>
        </p:nvSpPr>
        <p:spPr>
          <a:xfrm>
            <a:off x="5330865" y="2837070"/>
            <a:ext cx="437319" cy="523220"/>
          </a:xfrm>
          <a:prstGeom prst="rect">
            <a:avLst/>
          </a:prstGeom>
          <a:noFill/>
        </p:spPr>
        <p:txBody>
          <a:bodyPr wrap="square" rtlCol="0">
            <a:spAutoFit/>
          </a:bodyPr>
          <a:lstStyle/>
          <a:p>
            <a:r>
              <a:rPr lang="en-US" sz="2800" b="1" dirty="0"/>
              <a:t>^</a:t>
            </a:r>
          </a:p>
        </p:txBody>
      </p:sp>
    </p:spTree>
    <p:extLst>
      <p:ext uri="{BB962C8B-B14F-4D97-AF65-F5344CB8AC3E}">
        <p14:creationId xmlns:p14="http://schemas.microsoft.com/office/powerpoint/2010/main" val="149140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150559"/>
          </a:xfrm>
        </p:spPr>
        <p:txBody>
          <a:bodyPr anchor="t">
            <a:normAutofit/>
          </a:bodyPr>
          <a:lstStyle/>
          <a:p>
            <a:r>
              <a:rPr lang="en-US" sz="2000" dirty="0"/>
              <a:t>Round #1: Column Round</a:t>
            </a:r>
          </a:p>
          <a:p>
            <a:pPr lvl="1"/>
            <a:r>
              <a:rPr lang="en-US" sz="1900" dirty="0"/>
              <a:t>12 operations per column</a:t>
            </a:r>
          </a:p>
        </p:txBody>
      </p:sp>
      <p:sp>
        <p:nvSpPr>
          <p:cNvPr id="13" name="Content Placeholder 2">
            <a:extLst>
              <a:ext uri="{FF2B5EF4-FFF2-40B4-BE49-F238E27FC236}">
                <a16:creationId xmlns:a16="http://schemas.microsoft.com/office/drawing/2014/main" id="{9C2BFF88-22EF-4FBD-B409-37030CD1740D}"/>
              </a:ext>
            </a:extLst>
          </p:cNvPr>
          <p:cNvSpPr txBox="1">
            <a:spLocks/>
          </p:cNvSpPr>
          <p:nvPr/>
        </p:nvSpPr>
        <p:spPr>
          <a:xfrm>
            <a:off x="228600" y="3070465"/>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 a + b</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 a</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&lt;&lt;&lt; 16</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 = c + d</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 = b ^ c</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 = b &lt;&lt;&lt; 12</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 a + b</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 a</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&lt;&lt;&lt; 8</a:t>
            </a:r>
          </a:p>
        </p:txBody>
      </p:sp>
      <p:graphicFrame>
        <p:nvGraphicFramePr>
          <p:cNvPr id="11" name="Table 4">
            <a:extLst>
              <a:ext uri="{FF2B5EF4-FFF2-40B4-BE49-F238E27FC236}">
                <a16:creationId xmlns:a16="http://schemas.microsoft.com/office/drawing/2014/main" id="{35052837-2378-4819-9C4C-5F8A23029786}"/>
              </a:ext>
            </a:extLst>
          </p:cNvPr>
          <p:cNvGraphicFramePr>
            <a:graphicFrameLocks noGrp="1"/>
          </p:cNvGraphicFramePr>
          <p:nvPr>
            <p:extLst>
              <p:ext uri="{D42A27DB-BD31-4B8C-83A1-F6EECF244321}">
                <p14:modId xmlns:p14="http://schemas.microsoft.com/office/powerpoint/2010/main" val="2868389066"/>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bbbaa25c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1eca51ea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7354fbdf</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83d2dc69</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574828f7</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e4a3e878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eee8c5a5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09a469e9</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8c777582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80884f3a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5154e784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919e974a</a:t>
                      </a:r>
                    </a:p>
                  </a:txBody>
                  <a:tcPr/>
                </a:tc>
                <a:extLst>
                  <a:ext uri="{0D108BD9-81ED-4DB2-BD59-A6C34878D82A}">
                    <a16:rowId xmlns:a16="http://schemas.microsoft.com/office/drawing/2014/main" val="3003566747"/>
                  </a:ext>
                </a:extLst>
              </a:tr>
              <a:tr h="312794">
                <a:tc>
                  <a:txBody>
                    <a:bodyPr/>
                    <a:lstStyle/>
                    <a:p>
                      <a:pPr algn="ctr"/>
                      <a:r>
                        <a:rPr lang="en-US" b="0" dirty="0">
                          <a:solidFill>
                            <a:srgbClr val="FF0000"/>
                          </a:solidFill>
                          <a:latin typeface="Courier New" panose="02070309020205020404" pitchFamily="49" charset="0"/>
                          <a:cs typeface="Courier New" panose="02070309020205020404" pitchFamily="49" charset="0"/>
                        </a:rPr>
                        <a:t>c2dfc62e</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77b86bcc</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456e35b3</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f152a647</a:t>
                      </a:r>
                    </a:p>
                  </a:txBody>
                  <a:tcPr/>
                </a:tc>
                <a:extLst>
                  <a:ext uri="{0D108BD9-81ED-4DB2-BD59-A6C34878D82A}">
                    <a16:rowId xmlns:a16="http://schemas.microsoft.com/office/drawing/2014/main" val="1601033787"/>
                  </a:ext>
                </a:extLst>
              </a:tr>
            </a:tbl>
          </a:graphicData>
        </a:graphic>
      </p:graphicFrame>
      <p:graphicFrame>
        <p:nvGraphicFramePr>
          <p:cNvPr id="15" name="Table 4">
            <a:extLst>
              <a:ext uri="{FF2B5EF4-FFF2-40B4-BE49-F238E27FC236}">
                <a16:creationId xmlns:a16="http://schemas.microsoft.com/office/drawing/2014/main" id="{9C27E869-D655-416E-AD0C-907CB5C14E0D}"/>
              </a:ext>
            </a:extLst>
          </p:cNvPr>
          <p:cNvGraphicFramePr>
            <a:graphicFrameLocks noGrp="1"/>
          </p:cNvGraphicFramePr>
          <p:nvPr>
            <p:extLst>
              <p:ext uri="{D42A27DB-BD31-4B8C-83A1-F6EECF244321}">
                <p14:modId xmlns:p14="http://schemas.microsoft.com/office/powerpoint/2010/main" val="3433431483"/>
              </p:ext>
            </p:extLst>
          </p:nvPr>
        </p:nvGraphicFramePr>
        <p:xfrm>
          <a:off x="6400800" y="4899628"/>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bbbaa25c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1eca51ea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7354fbdf</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83d2dc69</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574828f7</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e4a3e878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eee8c5a5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09a469e9</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8c777582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80884f3a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5154e784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919e974a</a:t>
                      </a:r>
                    </a:p>
                  </a:txBody>
                  <a:tcPr/>
                </a:tc>
                <a:extLst>
                  <a:ext uri="{0D108BD9-81ED-4DB2-BD59-A6C34878D82A}">
                    <a16:rowId xmlns:a16="http://schemas.microsoft.com/office/drawing/2014/main" val="3003566747"/>
                  </a:ext>
                </a:extLst>
              </a:tr>
              <a:tr h="312794">
                <a:tc>
                  <a:txBody>
                    <a:bodyPr/>
                    <a:lstStyle/>
                    <a:p>
                      <a:pPr algn="ctr"/>
                      <a:r>
                        <a:rPr lang="en-US" b="1" dirty="0">
                          <a:solidFill>
                            <a:schemeClr val="tx1"/>
                          </a:solidFill>
                          <a:latin typeface="Courier New" panose="02070309020205020404" pitchFamily="49" charset="0"/>
                          <a:cs typeface="Courier New" panose="02070309020205020404" pitchFamily="49" charset="0"/>
                        </a:rPr>
                        <a:t>dfc62ec2</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b86bcc77</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6e35b345</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52a647f1</a:t>
                      </a:r>
                    </a:p>
                  </a:txBody>
                  <a:tcPr/>
                </a:tc>
                <a:extLst>
                  <a:ext uri="{0D108BD9-81ED-4DB2-BD59-A6C34878D82A}">
                    <a16:rowId xmlns:a16="http://schemas.microsoft.com/office/drawing/2014/main" val="1601033787"/>
                  </a:ext>
                </a:extLst>
              </a:tr>
            </a:tbl>
          </a:graphicData>
        </a:graphic>
      </p:graphicFrame>
      <p:sp>
        <p:nvSpPr>
          <p:cNvPr id="17" name="Arrow: Down 16">
            <a:extLst>
              <a:ext uri="{FF2B5EF4-FFF2-40B4-BE49-F238E27FC236}">
                <a16:creationId xmlns:a16="http://schemas.microsoft.com/office/drawing/2014/main" id="{DD57F13E-C354-49DF-B470-189F5EB3F021}"/>
              </a:ext>
            </a:extLst>
          </p:cNvPr>
          <p:cNvSpPr/>
          <p:nvPr/>
        </p:nvSpPr>
        <p:spPr>
          <a:xfrm>
            <a:off x="8733183" y="3917279"/>
            <a:ext cx="689114" cy="824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B7AD9513-CF47-4F8A-86AB-D72D00E2899E}"/>
              </a:ext>
            </a:extLst>
          </p:cNvPr>
          <p:cNvSpPr/>
          <p:nvPr/>
        </p:nvSpPr>
        <p:spPr>
          <a:xfrm>
            <a:off x="5928756" y="3477092"/>
            <a:ext cx="356094" cy="298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0551241-C10E-48DA-B043-BA8763D73C24}"/>
              </a:ext>
            </a:extLst>
          </p:cNvPr>
          <p:cNvSpPr txBox="1"/>
          <p:nvPr/>
        </p:nvSpPr>
        <p:spPr>
          <a:xfrm>
            <a:off x="5029677" y="3441450"/>
            <a:ext cx="700833" cy="369332"/>
          </a:xfrm>
          <a:prstGeom prst="rect">
            <a:avLst/>
          </a:prstGeom>
          <a:noFill/>
        </p:spPr>
        <p:txBody>
          <a:bodyPr wrap="none" rtlCol="0">
            <a:spAutoFit/>
          </a:bodyPr>
          <a:lstStyle/>
          <a:p>
            <a:r>
              <a:rPr lang="en-US" dirty="0"/>
              <a:t>&lt;&lt;&lt; 8</a:t>
            </a:r>
          </a:p>
        </p:txBody>
      </p:sp>
    </p:spTree>
    <p:extLst>
      <p:ext uri="{BB962C8B-B14F-4D97-AF65-F5344CB8AC3E}">
        <p14:creationId xmlns:p14="http://schemas.microsoft.com/office/powerpoint/2010/main" val="1617156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150559"/>
          </a:xfrm>
        </p:spPr>
        <p:txBody>
          <a:bodyPr anchor="t">
            <a:normAutofit/>
          </a:bodyPr>
          <a:lstStyle/>
          <a:p>
            <a:r>
              <a:rPr lang="en-US" sz="2000" dirty="0"/>
              <a:t>Round #1: Column Round</a:t>
            </a:r>
          </a:p>
          <a:p>
            <a:pPr lvl="1"/>
            <a:r>
              <a:rPr lang="en-US" sz="1900" dirty="0"/>
              <a:t>12 operations per column</a:t>
            </a:r>
          </a:p>
        </p:txBody>
      </p:sp>
      <p:sp>
        <p:nvSpPr>
          <p:cNvPr id="13" name="Content Placeholder 2">
            <a:extLst>
              <a:ext uri="{FF2B5EF4-FFF2-40B4-BE49-F238E27FC236}">
                <a16:creationId xmlns:a16="http://schemas.microsoft.com/office/drawing/2014/main" id="{9C2BFF88-22EF-4FBD-B409-37030CD1740D}"/>
              </a:ext>
            </a:extLst>
          </p:cNvPr>
          <p:cNvSpPr txBox="1">
            <a:spLocks/>
          </p:cNvSpPr>
          <p:nvPr/>
        </p:nvSpPr>
        <p:spPr>
          <a:xfrm>
            <a:off x="228600" y="3070465"/>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 a + b</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 a</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&lt;&lt;&lt; 16</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 = c + d</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 = b ^ c</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 = b &lt;&lt;&lt; 12</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 a + b</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 a</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&lt;&lt;&lt; 8</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c</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00B0F0"/>
                </a:solidFill>
                <a:effectLst/>
                <a:uLnTx/>
                <a:uFillTx/>
                <a:latin typeface="Calibri" panose="020F0502020204030204"/>
                <a:ea typeface="+mn-ea"/>
                <a:cs typeface="+mn-cs"/>
              </a:rPr>
              <a:t>d</a:t>
            </a:r>
          </a:p>
        </p:txBody>
      </p:sp>
      <p:graphicFrame>
        <p:nvGraphicFramePr>
          <p:cNvPr id="11" name="Table 4">
            <a:extLst>
              <a:ext uri="{FF2B5EF4-FFF2-40B4-BE49-F238E27FC236}">
                <a16:creationId xmlns:a16="http://schemas.microsoft.com/office/drawing/2014/main" id="{2ED14736-A239-472A-94D5-BB44C3E8080F}"/>
              </a:ext>
            </a:extLst>
          </p:cNvPr>
          <p:cNvGraphicFramePr>
            <a:graphicFrameLocks noGrp="1"/>
          </p:cNvGraphicFramePr>
          <p:nvPr>
            <p:extLst>
              <p:ext uri="{D42A27DB-BD31-4B8C-83A1-F6EECF244321}">
                <p14:modId xmlns:p14="http://schemas.microsoft.com/office/powerpoint/2010/main" val="3000114094"/>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bbbaa25c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1eca51ea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7354fbdf</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83d2dc69</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574828f7</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e4a3e878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eee8c5a5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09a469e9</a:t>
                      </a:r>
                    </a:p>
                  </a:txBody>
                  <a:tcPr/>
                </a:tc>
                <a:extLst>
                  <a:ext uri="{0D108BD9-81ED-4DB2-BD59-A6C34878D82A}">
                    <a16:rowId xmlns:a16="http://schemas.microsoft.com/office/drawing/2014/main" val="299997405"/>
                  </a:ext>
                </a:extLst>
              </a:tr>
              <a:tr h="312794">
                <a:tc>
                  <a:txBody>
                    <a:bodyPr/>
                    <a:lstStyle/>
                    <a:p>
                      <a:pPr algn="ctr"/>
                      <a:r>
                        <a:rPr lang="en-US" b="0" dirty="0">
                          <a:solidFill>
                            <a:srgbClr val="FF0000"/>
                          </a:solidFill>
                          <a:latin typeface="Courier New" panose="02070309020205020404" pitchFamily="49" charset="0"/>
                          <a:cs typeface="Courier New" panose="02070309020205020404" pitchFamily="49" charset="0"/>
                        </a:rPr>
                        <a:t>8c777582</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80884f3a</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5154e784</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919e974a</a:t>
                      </a:r>
                    </a:p>
                  </a:txBody>
                  <a:tcPr/>
                </a:tc>
                <a:extLst>
                  <a:ext uri="{0D108BD9-81ED-4DB2-BD59-A6C34878D82A}">
                    <a16:rowId xmlns:a16="http://schemas.microsoft.com/office/drawing/2014/main" val="3003566747"/>
                  </a:ext>
                </a:extLst>
              </a:tr>
              <a:tr h="312794">
                <a:tc>
                  <a:txBody>
                    <a:bodyPr/>
                    <a:lstStyle/>
                    <a:p>
                      <a:pPr algn="ctr"/>
                      <a:r>
                        <a:rPr lang="en-US" b="0" dirty="0">
                          <a:solidFill>
                            <a:srgbClr val="00B0F0"/>
                          </a:solidFill>
                          <a:latin typeface="Courier New" panose="02070309020205020404" pitchFamily="49" charset="0"/>
                          <a:cs typeface="Courier New" panose="02070309020205020404" pitchFamily="49" charset="0"/>
                        </a:rPr>
                        <a:t>dfc62ec2</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b86bcc77</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6e35b345</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52a647f1</a:t>
                      </a:r>
                    </a:p>
                  </a:txBody>
                  <a:tcPr/>
                </a:tc>
                <a:extLst>
                  <a:ext uri="{0D108BD9-81ED-4DB2-BD59-A6C34878D82A}">
                    <a16:rowId xmlns:a16="http://schemas.microsoft.com/office/drawing/2014/main" val="1601033787"/>
                  </a:ext>
                </a:extLst>
              </a:tr>
            </a:tbl>
          </a:graphicData>
        </a:graphic>
      </p:graphicFrame>
      <p:graphicFrame>
        <p:nvGraphicFramePr>
          <p:cNvPr id="15" name="Table 4">
            <a:extLst>
              <a:ext uri="{FF2B5EF4-FFF2-40B4-BE49-F238E27FC236}">
                <a16:creationId xmlns:a16="http://schemas.microsoft.com/office/drawing/2014/main" id="{0AF2AD7F-C780-43FD-B2C5-D9D08D3624C7}"/>
              </a:ext>
            </a:extLst>
          </p:cNvPr>
          <p:cNvGraphicFramePr>
            <a:graphicFrameLocks noGrp="1"/>
          </p:cNvGraphicFramePr>
          <p:nvPr>
            <p:extLst>
              <p:ext uri="{D42A27DB-BD31-4B8C-83A1-F6EECF244321}">
                <p14:modId xmlns:p14="http://schemas.microsoft.com/office/powerpoint/2010/main" val="3371904454"/>
              </p:ext>
            </p:extLst>
          </p:nvPr>
        </p:nvGraphicFramePr>
        <p:xfrm>
          <a:off x="6400800" y="4899628"/>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bbbaa25c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1eca51ea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7354fbdf</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83d2dc69</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574828f7</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e4a3e878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eee8c5a5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09a469e9</a:t>
                      </a:r>
                    </a:p>
                  </a:txBody>
                  <a:tcPr/>
                </a:tc>
                <a:extLst>
                  <a:ext uri="{0D108BD9-81ED-4DB2-BD59-A6C34878D82A}">
                    <a16:rowId xmlns:a16="http://schemas.microsoft.com/office/drawing/2014/main" val="299997405"/>
                  </a:ext>
                </a:extLst>
              </a:tr>
              <a:tr h="312794">
                <a:tc>
                  <a:txBody>
                    <a:bodyPr/>
                    <a:lstStyle/>
                    <a:p>
                      <a:pPr algn="ctr"/>
                      <a:r>
                        <a:rPr lang="en-US" b="1" dirty="0">
                          <a:solidFill>
                            <a:schemeClr val="tx1"/>
                          </a:solidFill>
                          <a:latin typeface="Courier New" panose="02070309020205020404" pitchFamily="49" charset="0"/>
                          <a:cs typeface="Courier New" panose="02070309020205020404" pitchFamily="49" charset="0"/>
                        </a:rPr>
                        <a:t>6c3da444</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38f41bb1</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bf8a9ac9</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e444df3b</a:t>
                      </a:r>
                    </a:p>
                  </a:txBody>
                  <a:tcPr/>
                </a:tc>
                <a:extLst>
                  <a:ext uri="{0D108BD9-81ED-4DB2-BD59-A6C34878D82A}">
                    <a16:rowId xmlns:a16="http://schemas.microsoft.com/office/drawing/2014/main" val="3003566747"/>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dfc62ec2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b86bcc77</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6e35b345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52a647f1</a:t>
                      </a:r>
                    </a:p>
                  </a:txBody>
                  <a:tcPr/>
                </a:tc>
                <a:extLst>
                  <a:ext uri="{0D108BD9-81ED-4DB2-BD59-A6C34878D82A}">
                    <a16:rowId xmlns:a16="http://schemas.microsoft.com/office/drawing/2014/main" val="1601033787"/>
                  </a:ext>
                </a:extLst>
              </a:tr>
            </a:tbl>
          </a:graphicData>
        </a:graphic>
      </p:graphicFrame>
      <p:sp>
        <p:nvSpPr>
          <p:cNvPr id="17" name="Arrow: Down 16">
            <a:extLst>
              <a:ext uri="{FF2B5EF4-FFF2-40B4-BE49-F238E27FC236}">
                <a16:creationId xmlns:a16="http://schemas.microsoft.com/office/drawing/2014/main" id="{65314AB1-6BEB-4C13-80CE-FCB846A9065D}"/>
              </a:ext>
            </a:extLst>
          </p:cNvPr>
          <p:cNvSpPr/>
          <p:nvPr/>
        </p:nvSpPr>
        <p:spPr>
          <a:xfrm>
            <a:off x="8733183" y="3917279"/>
            <a:ext cx="689114" cy="824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Curved Left 17">
            <a:extLst>
              <a:ext uri="{FF2B5EF4-FFF2-40B4-BE49-F238E27FC236}">
                <a16:creationId xmlns:a16="http://schemas.microsoft.com/office/drawing/2014/main" id="{7657359C-08C4-4D1E-84EC-4E7DAEC8841F}"/>
              </a:ext>
            </a:extLst>
          </p:cNvPr>
          <p:cNvSpPr/>
          <p:nvPr/>
        </p:nvSpPr>
        <p:spPr>
          <a:xfrm rot="10800000">
            <a:off x="5871489" y="3196088"/>
            <a:ext cx="453173" cy="4658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FE532488-BB36-4C6E-A503-FB2808C18487}"/>
              </a:ext>
            </a:extLst>
          </p:cNvPr>
          <p:cNvSpPr txBox="1"/>
          <p:nvPr/>
        </p:nvSpPr>
        <p:spPr>
          <a:xfrm>
            <a:off x="5526161" y="3167390"/>
            <a:ext cx="437319" cy="523220"/>
          </a:xfrm>
          <a:prstGeom prst="rect">
            <a:avLst/>
          </a:prstGeom>
          <a:noFill/>
        </p:spPr>
        <p:txBody>
          <a:bodyPr wrap="square" rtlCol="0">
            <a:spAutoFit/>
          </a:bodyPr>
          <a:lstStyle/>
          <a:p>
            <a:r>
              <a:rPr lang="en-US" sz="2800" b="1" dirty="0"/>
              <a:t>+</a:t>
            </a:r>
          </a:p>
        </p:txBody>
      </p:sp>
    </p:spTree>
    <p:extLst>
      <p:ext uri="{BB962C8B-B14F-4D97-AF65-F5344CB8AC3E}">
        <p14:creationId xmlns:p14="http://schemas.microsoft.com/office/powerpoint/2010/main" val="4241730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150559"/>
          </a:xfrm>
        </p:spPr>
        <p:txBody>
          <a:bodyPr anchor="t">
            <a:normAutofit/>
          </a:bodyPr>
          <a:lstStyle/>
          <a:p>
            <a:r>
              <a:rPr lang="en-US" sz="2000" dirty="0"/>
              <a:t>Round #1: Column Round</a:t>
            </a:r>
          </a:p>
          <a:p>
            <a:pPr lvl="1"/>
            <a:r>
              <a:rPr lang="en-US" sz="1900" dirty="0"/>
              <a:t>12 operations per column</a:t>
            </a:r>
          </a:p>
        </p:txBody>
      </p:sp>
      <p:sp>
        <p:nvSpPr>
          <p:cNvPr id="13" name="Content Placeholder 2">
            <a:extLst>
              <a:ext uri="{FF2B5EF4-FFF2-40B4-BE49-F238E27FC236}">
                <a16:creationId xmlns:a16="http://schemas.microsoft.com/office/drawing/2014/main" id="{9C2BFF88-22EF-4FBD-B409-37030CD1740D}"/>
              </a:ext>
            </a:extLst>
          </p:cNvPr>
          <p:cNvSpPr txBox="1">
            <a:spLocks/>
          </p:cNvSpPr>
          <p:nvPr/>
        </p:nvSpPr>
        <p:spPr>
          <a:xfrm>
            <a:off x="228600" y="3070465"/>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 a + b</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 a</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&lt;&lt;&lt; 16</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 = c + d</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 = b ^ c</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 = b &lt;&lt;&lt; 12</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 a + b</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 a</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 d &lt;&lt;&lt; 8</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 = c + d</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b</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00B0F0"/>
                </a:solidFill>
                <a:effectLst/>
                <a:uLnTx/>
                <a:uFillTx/>
                <a:latin typeface="Calibri" panose="020F0502020204030204"/>
                <a:ea typeface="+mn-ea"/>
                <a:cs typeface="+mn-cs"/>
              </a:rPr>
              <a:t>c</a:t>
            </a:r>
          </a:p>
        </p:txBody>
      </p:sp>
      <p:graphicFrame>
        <p:nvGraphicFramePr>
          <p:cNvPr id="11" name="Table 4">
            <a:extLst>
              <a:ext uri="{FF2B5EF4-FFF2-40B4-BE49-F238E27FC236}">
                <a16:creationId xmlns:a16="http://schemas.microsoft.com/office/drawing/2014/main" id="{3C2FBD11-7BC1-46F2-AC3A-29FCDB19C728}"/>
              </a:ext>
            </a:extLst>
          </p:cNvPr>
          <p:cNvGraphicFramePr>
            <a:graphicFrameLocks noGrp="1"/>
          </p:cNvGraphicFramePr>
          <p:nvPr>
            <p:extLst>
              <p:ext uri="{D42A27DB-BD31-4B8C-83A1-F6EECF244321}">
                <p14:modId xmlns:p14="http://schemas.microsoft.com/office/powerpoint/2010/main" val="2757353400"/>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bbbaa25c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1eca51ea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7354fbdf</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83d2dc69</a:t>
                      </a:r>
                    </a:p>
                  </a:txBody>
                  <a:tcPr/>
                </a:tc>
                <a:extLst>
                  <a:ext uri="{0D108BD9-81ED-4DB2-BD59-A6C34878D82A}">
                    <a16:rowId xmlns:a16="http://schemas.microsoft.com/office/drawing/2014/main" val="888563214"/>
                  </a:ext>
                </a:extLst>
              </a:tr>
              <a:tr h="312794">
                <a:tc>
                  <a:txBody>
                    <a:bodyPr/>
                    <a:lstStyle/>
                    <a:p>
                      <a:pPr algn="ctr"/>
                      <a:r>
                        <a:rPr lang="en-US" b="0" dirty="0">
                          <a:solidFill>
                            <a:srgbClr val="FF0000"/>
                          </a:solidFill>
                          <a:latin typeface="Courier New" panose="02070309020205020404" pitchFamily="49" charset="0"/>
                          <a:cs typeface="Courier New" panose="02070309020205020404" pitchFamily="49" charset="0"/>
                        </a:rPr>
                        <a:t>574828f7</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e4a3e878</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eee8c5a5</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09a469e9</a:t>
                      </a:r>
                    </a:p>
                  </a:txBody>
                  <a:tcPr/>
                </a:tc>
                <a:extLst>
                  <a:ext uri="{0D108BD9-81ED-4DB2-BD59-A6C34878D82A}">
                    <a16:rowId xmlns:a16="http://schemas.microsoft.com/office/drawing/2014/main" val="299997405"/>
                  </a:ext>
                </a:extLst>
              </a:tr>
              <a:tr h="312794">
                <a:tc>
                  <a:txBody>
                    <a:bodyPr/>
                    <a:lstStyle/>
                    <a:p>
                      <a:pPr algn="ctr"/>
                      <a:r>
                        <a:rPr lang="en-US" b="0" dirty="0">
                          <a:solidFill>
                            <a:srgbClr val="00B0F0"/>
                          </a:solidFill>
                          <a:latin typeface="Courier New" panose="02070309020205020404" pitchFamily="49" charset="0"/>
                          <a:cs typeface="Courier New" panose="02070309020205020404" pitchFamily="49" charset="0"/>
                        </a:rPr>
                        <a:t>6c3da444</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38f41bb1</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bf8a9ac9</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e444df3b</a:t>
                      </a:r>
                    </a:p>
                  </a:txBody>
                  <a:tcPr/>
                </a:tc>
                <a:extLst>
                  <a:ext uri="{0D108BD9-81ED-4DB2-BD59-A6C34878D82A}">
                    <a16:rowId xmlns:a16="http://schemas.microsoft.com/office/drawing/2014/main" val="3003566747"/>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dfc62ec2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b86bcc77</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6e35b345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52a647f1</a:t>
                      </a:r>
                    </a:p>
                  </a:txBody>
                  <a:tcPr/>
                </a:tc>
                <a:extLst>
                  <a:ext uri="{0D108BD9-81ED-4DB2-BD59-A6C34878D82A}">
                    <a16:rowId xmlns:a16="http://schemas.microsoft.com/office/drawing/2014/main" val="1601033787"/>
                  </a:ext>
                </a:extLst>
              </a:tr>
            </a:tbl>
          </a:graphicData>
        </a:graphic>
      </p:graphicFrame>
      <p:graphicFrame>
        <p:nvGraphicFramePr>
          <p:cNvPr id="15" name="Table 4">
            <a:extLst>
              <a:ext uri="{FF2B5EF4-FFF2-40B4-BE49-F238E27FC236}">
                <a16:creationId xmlns:a16="http://schemas.microsoft.com/office/drawing/2014/main" id="{0336C898-D0AE-4813-94ED-29294C565503}"/>
              </a:ext>
            </a:extLst>
          </p:cNvPr>
          <p:cNvGraphicFramePr>
            <a:graphicFrameLocks noGrp="1"/>
          </p:cNvGraphicFramePr>
          <p:nvPr>
            <p:extLst>
              <p:ext uri="{D42A27DB-BD31-4B8C-83A1-F6EECF244321}">
                <p14:modId xmlns:p14="http://schemas.microsoft.com/office/powerpoint/2010/main" val="3820939569"/>
              </p:ext>
            </p:extLst>
          </p:nvPr>
        </p:nvGraphicFramePr>
        <p:xfrm>
          <a:off x="6400800" y="4899628"/>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bbbaa25c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1eca51ea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7354fbdf</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83d2dc69</a:t>
                      </a:r>
                    </a:p>
                  </a:txBody>
                  <a:tcPr/>
                </a:tc>
                <a:extLst>
                  <a:ext uri="{0D108BD9-81ED-4DB2-BD59-A6C34878D82A}">
                    <a16:rowId xmlns:a16="http://schemas.microsoft.com/office/drawing/2014/main" val="888563214"/>
                  </a:ext>
                </a:extLst>
              </a:tr>
              <a:tr h="312794">
                <a:tc>
                  <a:txBody>
                    <a:bodyPr/>
                    <a:lstStyle/>
                    <a:p>
                      <a:pPr algn="ctr"/>
                      <a:r>
                        <a:rPr lang="en-US" b="1" dirty="0">
                          <a:solidFill>
                            <a:schemeClr val="tx1"/>
                          </a:solidFill>
                          <a:latin typeface="Courier New" panose="02070309020205020404" pitchFamily="49" charset="0"/>
                          <a:cs typeface="Courier New" panose="02070309020205020404" pitchFamily="49" charset="0"/>
                        </a:rPr>
                        <a:t>3b758cb3</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dc57fc39</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51625f6c</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ede0b6d2</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6c3da444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38f41bb1</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bf8a9ac9</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e444df3b</a:t>
                      </a:r>
                    </a:p>
                  </a:txBody>
                  <a:tcPr/>
                </a:tc>
                <a:extLst>
                  <a:ext uri="{0D108BD9-81ED-4DB2-BD59-A6C34878D82A}">
                    <a16:rowId xmlns:a16="http://schemas.microsoft.com/office/drawing/2014/main" val="3003566747"/>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dfc62ec2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b86bcc77</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6e35b345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52a647f1</a:t>
                      </a:r>
                    </a:p>
                  </a:txBody>
                  <a:tcPr/>
                </a:tc>
                <a:extLst>
                  <a:ext uri="{0D108BD9-81ED-4DB2-BD59-A6C34878D82A}">
                    <a16:rowId xmlns:a16="http://schemas.microsoft.com/office/drawing/2014/main" val="1601033787"/>
                  </a:ext>
                </a:extLst>
              </a:tr>
            </a:tbl>
          </a:graphicData>
        </a:graphic>
      </p:graphicFrame>
      <p:sp>
        <p:nvSpPr>
          <p:cNvPr id="17" name="Arrow: Down 16">
            <a:extLst>
              <a:ext uri="{FF2B5EF4-FFF2-40B4-BE49-F238E27FC236}">
                <a16:creationId xmlns:a16="http://schemas.microsoft.com/office/drawing/2014/main" id="{3ED7AE5F-A007-4661-A376-4C05625F37B9}"/>
              </a:ext>
            </a:extLst>
          </p:cNvPr>
          <p:cNvSpPr/>
          <p:nvPr/>
        </p:nvSpPr>
        <p:spPr>
          <a:xfrm>
            <a:off x="8733183" y="3917279"/>
            <a:ext cx="689114" cy="824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Curved Left 17">
            <a:extLst>
              <a:ext uri="{FF2B5EF4-FFF2-40B4-BE49-F238E27FC236}">
                <a16:creationId xmlns:a16="http://schemas.microsoft.com/office/drawing/2014/main" id="{46D4B72E-B88E-43E3-96C5-C9543AD3838E}"/>
              </a:ext>
            </a:extLst>
          </p:cNvPr>
          <p:cNvSpPr/>
          <p:nvPr/>
        </p:nvSpPr>
        <p:spPr>
          <a:xfrm rot="10800000">
            <a:off x="5871489" y="2837553"/>
            <a:ext cx="453173" cy="4658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58497979-AA96-493D-893F-A2E8D6276869}"/>
              </a:ext>
            </a:extLst>
          </p:cNvPr>
          <p:cNvSpPr txBox="1"/>
          <p:nvPr/>
        </p:nvSpPr>
        <p:spPr>
          <a:xfrm>
            <a:off x="5526161" y="2808855"/>
            <a:ext cx="437319" cy="523220"/>
          </a:xfrm>
          <a:prstGeom prst="rect">
            <a:avLst/>
          </a:prstGeom>
          <a:noFill/>
        </p:spPr>
        <p:txBody>
          <a:bodyPr wrap="square" rtlCol="0">
            <a:spAutoFit/>
          </a:bodyPr>
          <a:lstStyle/>
          <a:p>
            <a:r>
              <a:rPr lang="en-US" sz="2800" b="1" dirty="0"/>
              <a:t>^</a:t>
            </a:r>
          </a:p>
        </p:txBody>
      </p:sp>
    </p:spTree>
    <p:extLst>
      <p:ext uri="{BB962C8B-B14F-4D97-AF65-F5344CB8AC3E}">
        <p14:creationId xmlns:p14="http://schemas.microsoft.com/office/powerpoint/2010/main" val="68234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C03DC4-C1EB-45DB-97B9-18C6202AE40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Chacha20?</a:t>
            </a:r>
            <a:endParaRPr lang="en-US" sz="4000" dirty="0">
              <a:solidFill>
                <a:srgbClr val="FFFFFF"/>
              </a:solidFill>
            </a:endParaRPr>
          </a:p>
        </p:txBody>
      </p:sp>
      <p:sp>
        <p:nvSpPr>
          <p:cNvPr id="3" name="Content Placeholder 2">
            <a:extLst>
              <a:ext uri="{FF2B5EF4-FFF2-40B4-BE49-F238E27FC236}">
                <a16:creationId xmlns:a16="http://schemas.microsoft.com/office/drawing/2014/main" id="{29432871-523D-4773-AB01-6A4743B4C828}"/>
              </a:ext>
            </a:extLst>
          </p:cNvPr>
          <p:cNvSpPr>
            <a:spLocks noGrp="1"/>
          </p:cNvSpPr>
          <p:nvPr>
            <p:ph idx="1"/>
          </p:nvPr>
        </p:nvSpPr>
        <p:spPr>
          <a:xfrm>
            <a:off x="429617" y="1834909"/>
            <a:ext cx="9724031" cy="1590744"/>
          </a:xfrm>
        </p:spPr>
        <p:txBody>
          <a:bodyPr anchor="t">
            <a:normAutofit/>
          </a:bodyPr>
          <a:lstStyle/>
          <a:p>
            <a:r>
              <a:rPr lang="en-US" sz="2000" dirty="0"/>
              <a:t>Encryption algorithm</a:t>
            </a:r>
          </a:p>
          <a:p>
            <a:r>
              <a:rPr lang="en-US" sz="2000" dirty="0"/>
              <a:t>Published in 2008 by Daniel Bernstein</a:t>
            </a:r>
          </a:p>
          <a:p>
            <a:r>
              <a:rPr lang="en-US" sz="2000" dirty="0"/>
              <a:t>Variation of another algorithm called Salsa20</a:t>
            </a:r>
          </a:p>
          <a:p>
            <a:r>
              <a:rPr lang="en-US" sz="2000" dirty="0"/>
              <a:t>What does it require?</a:t>
            </a:r>
            <a:endParaRPr lang="en-US" sz="1600" dirty="0"/>
          </a:p>
          <a:p>
            <a:pPr lvl="1"/>
            <a:endParaRPr lang="en-US" sz="1600" dirty="0"/>
          </a:p>
          <a:p>
            <a:endParaRPr lang="en-US" sz="2000" dirty="0"/>
          </a:p>
        </p:txBody>
      </p:sp>
      <p:graphicFrame>
        <p:nvGraphicFramePr>
          <p:cNvPr id="4" name="Table 4">
            <a:extLst>
              <a:ext uri="{FF2B5EF4-FFF2-40B4-BE49-F238E27FC236}">
                <a16:creationId xmlns:a16="http://schemas.microsoft.com/office/drawing/2014/main" id="{E2D8080D-78F3-456E-BABA-0F256BF27744}"/>
              </a:ext>
            </a:extLst>
          </p:cNvPr>
          <p:cNvGraphicFramePr>
            <a:graphicFrameLocks noGrp="1"/>
          </p:cNvGraphicFramePr>
          <p:nvPr>
            <p:extLst>
              <p:ext uri="{D42A27DB-BD31-4B8C-83A1-F6EECF244321}">
                <p14:modId xmlns:p14="http://schemas.microsoft.com/office/powerpoint/2010/main" val="564358167"/>
              </p:ext>
            </p:extLst>
          </p:nvPr>
        </p:nvGraphicFramePr>
        <p:xfrm>
          <a:off x="429617" y="3425653"/>
          <a:ext cx="10602903" cy="3388360"/>
        </p:xfrm>
        <a:graphic>
          <a:graphicData uri="http://schemas.openxmlformats.org/drawingml/2006/table">
            <a:tbl>
              <a:tblPr firstRow="1" bandRow="1">
                <a:tableStyleId>{5C22544A-7EE6-4342-B048-85BDC9FD1C3A}</a:tableStyleId>
              </a:tblPr>
              <a:tblGrid>
                <a:gridCol w="2650726">
                  <a:extLst>
                    <a:ext uri="{9D8B030D-6E8A-4147-A177-3AD203B41FA5}">
                      <a16:colId xmlns:a16="http://schemas.microsoft.com/office/drawing/2014/main" val="1925572356"/>
                    </a:ext>
                  </a:extLst>
                </a:gridCol>
                <a:gridCol w="1694865">
                  <a:extLst>
                    <a:ext uri="{9D8B030D-6E8A-4147-A177-3AD203B41FA5}">
                      <a16:colId xmlns:a16="http://schemas.microsoft.com/office/drawing/2014/main" val="3125585949"/>
                    </a:ext>
                  </a:extLst>
                </a:gridCol>
                <a:gridCol w="3606586">
                  <a:extLst>
                    <a:ext uri="{9D8B030D-6E8A-4147-A177-3AD203B41FA5}">
                      <a16:colId xmlns:a16="http://schemas.microsoft.com/office/drawing/2014/main" val="1154835378"/>
                    </a:ext>
                  </a:extLst>
                </a:gridCol>
                <a:gridCol w="2650726">
                  <a:extLst>
                    <a:ext uri="{9D8B030D-6E8A-4147-A177-3AD203B41FA5}">
                      <a16:colId xmlns:a16="http://schemas.microsoft.com/office/drawing/2014/main" val="2826598946"/>
                    </a:ext>
                  </a:extLst>
                </a:gridCol>
              </a:tblGrid>
              <a:tr h="370840">
                <a:tc>
                  <a:txBody>
                    <a:bodyPr/>
                    <a:lstStyle/>
                    <a:p>
                      <a:r>
                        <a:rPr lang="en-US" dirty="0"/>
                        <a:t>Component</a:t>
                      </a:r>
                    </a:p>
                  </a:txBody>
                  <a:tcPr/>
                </a:tc>
                <a:tc>
                  <a:txBody>
                    <a:bodyPr/>
                    <a:lstStyle/>
                    <a:p>
                      <a:r>
                        <a:rPr lang="en-US" dirty="0"/>
                        <a:t>Size</a:t>
                      </a:r>
                    </a:p>
                  </a:txBody>
                  <a:tcPr/>
                </a:tc>
                <a:tc>
                  <a:txBody>
                    <a:bodyPr/>
                    <a:lstStyle/>
                    <a:p>
                      <a:r>
                        <a:rPr lang="en-US" dirty="0"/>
                        <a:t>Restrictions</a:t>
                      </a:r>
                    </a:p>
                  </a:txBody>
                  <a:tcPr/>
                </a:tc>
                <a:tc>
                  <a:txBody>
                    <a:bodyPr/>
                    <a:lstStyle/>
                    <a:p>
                      <a:r>
                        <a:rPr lang="en-US" dirty="0"/>
                        <a:t>Example</a:t>
                      </a:r>
                    </a:p>
                  </a:txBody>
                  <a:tcPr/>
                </a:tc>
                <a:extLst>
                  <a:ext uri="{0D108BD9-81ED-4DB2-BD59-A6C34878D82A}">
                    <a16:rowId xmlns:a16="http://schemas.microsoft.com/office/drawing/2014/main" val="2103972821"/>
                  </a:ext>
                </a:extLst>
              </a:tr>
              <a:tr h="370840">
                <a:tc>
                  <a:txBody>
                    <a:bodyPr/>
                    <a:lstStyle/>
                    <a:p>
                      <a:r>
                        <a:rPr lang="en-US" dirty="0"/>
                        <a:t>Message to encode/decode</a:t>
                      </a:r>
                    </a:p>
                  </a:txBody>
                  <a:tcPr/>
                </a:tc>
                <a:tc>
                  <a:txBody>
                    <a:bodyPr/>
                    <a:lstStyle/>
                    <a:p>
                      <a:r>
                        <a:rPr lang="en-US" dirty="0"/>
                        <a:t>Any</a:t>
                      </a:r>
                    </a:p>
                  </a:txBody>
                  <a:tcPr/>
                </a:tc>
                <a:tc>
                  <a:txBody>
                    <a:bodyPr/>
                    <a:lstStyle/>
                    <a:p>
                      <a:r>
                        <a:rPr lang="en-US" dirty="0"/>
                        <a:t>None! Any bytes work</a:t>
                      </a:r>
                    </a:p>
                  </a:txBody>
                  <a:tcPr/>
                </a:tc>
                <a:tc>
                  <a:txBody>
                    <a:bodyPr/>
                    <a:lstStyle/>
                    <a:p>
                      <a:r>
                        <a:rPr lang="en-US" dirty="0"/>
                        <a:t>“Wear sunscreen”</a:t>
                      </a:r>
                    </a:p>
                  </a:txBody>
                  <a:tcPr/>
                </a:tc>
                <a:extLst>
                  <a:ext uri="{0D108BD9-81ED-4DB2-BD59-A6C34878D82A}">
                    <a16:rowId xmlns:a16="http://schemas.microsoft.com/office/drawing/2014/main" val="3947587088"/>
                  </a:ext>
                </a:extLst>
              </a:tr>
              <a:tr h="370840">
                <a:tc>
                  <a:txBody>
                    <a:bodyPr/>
                    <a:lstStyle/>
                    <a:p>
                      <a:r>
                        <a:rPr lang="en-US" dirty="0"/>
                        <a:t>Key</a:t>
                      </a:r>
                    </a:p>
                  </a:txBody>
                  <a:tcPr/>
                </a:tc>
                <a:tc>
                  <a:txBody>
                    <a:bodyPr/>
                    <a:lstStyle/>
                    <a:p>
                      <a:r>
                        <a:rPr lang="en-US" dirty="0"/>
                        <a:t>32 bytes</a:t>
                      </a:r>
                    </a:p>
                  </a:txBody>
                  <a:tcPr/>
                </a:tc>
                <a:tc>
                  <a:txBody>
                    <a:bodyPr/>
                    <a:lstStyle/>
                    <a:p>
                      <a:r>
                        <a:rPr lang="en-US" dirty="0"/>
                        <a:t>Must be secret, shared by sender/receiver</a:t>
                      </a:r>
                    </a:p>
                  </a:txBody>
                  <a:tcPr/>
                </a:tc>
                <a:tc>
                  <a:txBody>
                    <a:bodyPr/>
                    <a:lstStyle/>
                    <a:p>
                      <a:r>
                        <a:rPr lang="pt-BR" dirty="0">
                          <a:latin typeface="Courier New" panose="02070309020205020404" pitchFamily="49" charset="0"/>
                          <a:cs typeface="Courier New" panose="02070309020205020404" pitchFamily="49" charset="0"/>
                        </a:rPr>
                        <a:t>03020100 07060504 0b0a0908 0f0e0d0c</a:t>
                      </a:r>
                      <a:br>
                        <a:rPr lang="pt-BR" dirty="0">
                          <a:latin typeface="Courier New" panose="02070309020205020404" pitchFamily="49" charset="0"/>
                          <a:cs typeface="Courier New" panose="02070309020205020404" pitchFamily="49" charset="0"/>
                        </a:rPr>
                      </a:br>
                      <a:r>
                        <a:rPr lang="pt-BR" dirty="0">
                          <a:latin typeface="Courier New" panose="02070309020205020404" pitchFamily="49" charset="0"/>
                          <a:cs typeface="Courier New" panose="02070309020205020404" pitchFamily="49" charset="0"/>
                        </a:rPr>
                        <a:t>13121110 17161514 1b1a1918 1f1e1d1c</a:t>
                      </a:r>
                    </a:p>
                    <a:p>
                      <a:endParaRPr lang="en-US" dirty="0"/>
                    </a:p>
                  </a:txBody>
                  <a:tcPr/>
                </a:tc>
                <a:extLst>
                  <a:ext uri="{0D108BD9-81ED-4DB2-BD59-A6C34878D82A}">
                    <a16:rowId xmlns:a16="http://schemas.microsoft.com/office/drawing/2014/main" val="2772853167"/>
                  </a:ext>
                </a:extLst>
              </a:tr>
              <a:tr h="370840">
                <a:tc>
                  <a:txBody>
                    <a:bodyPr/>
                    <a:lstStyle/>
                    <a:p>
                      <a:r>
                        <a:rPr lang="en-US" dirty="0"/>
                        <a:t>Nonce (“number used once”)</a:t>
                      </a:r>
                    </a:p>
                  </a:txBody>
                  <a:tcPr/>
                </a:tc>
                <a:tc>
                  <a:txBody>
                    <a:bodyPr/>
                    <a:lstStyle/>
                    <a:p>
                      <a:r>
                        <a:rPr lang="en-US" dirty="0"/>
                        <a:t>12 bytes</a:t>
                      </a:r>
                    </a:p>
                  </a:txBody>
                  <a:tcPr/>
                </a:tc>
                <a:tc>
                  <a:txBody>
                    <a:bodyPr/>
                    <a:lstStyle/>
                    <a:p>
                      <a:r>
                        <a:rPr lang="en-US" dirty="0"/>
                        <a:t>Can be public but must never be reused with key. Sender requests fresh nonce from recipient</a:t>
                      </a:r>
                    </a:p>
                  </a:txBody>
                  <a:tcPr/>
                </a:tc>
                <a:tc>
                  <a:txBody>
                    <a:bodyPr/>
                    <a:lstStyle/>
                    <a:p>
                      <a:r>
                        <a:rPr lang="en-US" dirty="0">
                          <a:latin typeface="Courier New" panose="02070309020205020404" pitchFamily="49" charset="0"/>
                          <a:cs typeface="Courier New" panose="02070309020205020404" pitchFamily="49" charset="0"/>
                        </a:rPr>
                        <a:t>00000000 4a000000 00000000</a:t>
                      </a:r>
                    </a:p>
                    <a:p>
                      <a:endParaRPr lang="en-US" dirty="0"/>
                    </a:p>
                  </a:txBody>
                  <a:tcPr/>
                </a:tc>
                <a:extLst>
                  <a:ext uri="{0D108BD9-81ED-4DB2-BD59-A6C34878D82A}">
                    <a16:rowId xmlns:a16="http://schemas.microsoft.com/office/drawing/2014/main" val="3638424211"/>
                  </a:ext>
                </a:extLst>
              </a:tr>
            </a:tbl>
          </a:graphicData>
        </a:graphic>
      </p:graphicFrame>
    </p:spTree>
    <p:extLst>
      <p:ext uri="{BB962C8B-B14F-4D97-AF65-F5344CB8AC3E}">
        <p14:creationId xmlns:p14="http://schemas.microsoft.com/office/powerpoint/2010/main" val="2898471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150559"/>
          </a:xfrm>
        </p:spPr>
        <p:txBody>
          <a:bodyPr anchor="t">
            <a:normAutofit/>
          </a:bodyPr>
          <a:lstStyle/>
          <a:p>
            <a:r>
              <a:rPr lang="en-US" sz="2000" dirty="0"/>
              <a:t>Round #1: Column Round</a:t>
            </a:r>
          </a:p>
          <a:p>
            <a:pPr lvl="1"/>
            <a:r>
              <a:rPr lang="en-US" sz="1900" dirty="0"/>
              <a:t>12 operations per column</a:t>
            </a:r>
          </a:p>
        </p:txBody>
      </p:sp>
      <p:sp>
        <p:nvSpPr>
          <p:cNvPr id="13" name="Content Placeholder 2">
            <a:extLst>
              <a:ext uri="{FF2B5EF4-FFF2-40B4-BE49-F238E27FC236}">
                <a16:creationId xmlns:a16="http://schemas.microsoft.com/office/drawing/2014/main" id="{9C2BFF88-22EF-4FBD-B409-37030CD1740D}"/>
              </a:ext>
            </a:extLst>
          </p:cNvPr>
          <p:cNvSpPr txBox="1">
            <a:spLocks/>
          </p:cNvSpPr>
          <p:nvPr/>
        </p:nvSpPr>
        <p:spPr>
          <a:xfrm>
            <a:off x="228600" y="3070465"/>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a = a + b</a:t>
            </a:r>
          </a:p>
          <a:p>
            <a:pPr>
              <a:spcBef>
                <a:spcPts val="0"/>
              </a:spcBef>
            </a:pPr>
            <a:r>
              <a:rPr lang="en-US" sz="2000" dirty="0"/>
              <a:t>d = d ^ a</a:t>
            </a:r>
          </a:p>
          <a:p>
            <a:pPr>
              <a:spcBef>
                <a:spcPts val="0"/>
              </a:spcBef>
            </a:pPr>
            <a:r>
              <a:rPr lang="en-US" sz="2000" dirty="0"/>
              <a:t>d = d &lt;&lt;&lt; 16</a:t>
            </a:r>
          </a:p>
          <a:p>
            <a:pPr>
              <a:spcBef>
                <a:spcPts val="0"/>
              </a:spcBef>
            </a:pPr>
            <a:r>
              <a:rPr lang="en-US" sz="2000" dirty="0"/>
              <a:t>c = c + d</a:t>
            </a:r>
          </a:p>
          <a:p>
            <a:pPr>
              <a:spcBef>
                <a:spcPts val="0"/>
              </a:spcBef>
            </a:pPr>
            <a:r>
              <a:rPr lang="en-US" sz="2000" dirty="0"/>
              <a:t>b = b ^ c</a:t>
            </a:r>
          </a:p>
          <a:p>
            <a:pPr>
              <a:spcBef>
                <a:spcPts val="0"/>
              </a:spcBef>
            </a:pPr>
            <a:r>
              <a:rPr lang="en-US" sz="2000" dirty="0"/>
              <a:t>b = b &lt;&lt;&lt; 12</a:t>
            </a:r>
          </a:p>
          <a:p>
            <a:pPr>
              <a:spcBef>
                <a:spcPts val="0"/>
              </a:spcBef>
            </a:pPr>
            <a:r>
              <a:rPr lang="en-US" sz="2000" dirty="0"/>
              <a:t>a = a + b</a:t>
            </a:r>
          </a:p>
          <a:p>
            <a:pPr>
              <a:spcBef>
                <a:spcPts val="0"/>
              </a:spcBef>
            </a:pPr>
            <a:r>
              <a:rPr lang="en-US" sz="2000" dirty="0"/>
              <a:t>d = d ^ a</a:t>
            </a:r>
          </a:p>
          <a:p>
            <a:pPr>
              <a:spcBef>
                <a:spcPts val="0"/>
              </a:spcBef>
            </a:pPr>
            <a:r>
              <a:rPr lang="en-US" sz="2000" dirty="0"/>
              <a:t>d = d &lt;&lt;&lt; 8</a:t>
            </a:r>
          </a:p>
          <a:p>
            <a:pPr>
              <a:spcBef>
                <a:spcPts val="0"/>
              </a:spcBef>
            </a:pPr>
            <a:r>
              <a:rPr lang="en-US" sz="2000" dirty="0"/>
              <a:t>c = c + d</a:t>
            </a:r>
          </a:p>
          <a:p>
            <a:pPr>
              <a:spcBef>
                <a:spcPts val="0"/>
              </a:spcBef>
            </a:pPr>
            <a:r>
              <a:rPr lang="en-US" sz="2000" dirty="0"/>
              <a:t>b = b ^ c</a:t>
            </a:r>
          </a:p>
          <a:p>
            <a:pPr>
              <a:spcBef>
                <a:spcPts val="0"/>
              </a:spcBef>
            </a:pPr>
            <a:r>
              <a:rPr lang="en-US" sz="2000" dirty="0"/>
              <a:t>b = </a:t>
            </a:r>
            <a:r>
              <a:rPr lang="en-US" sz="2000" dirty="0">
                <a:solidFill>
                  <a:srgbClr val="FF0000"/>
                </a:solidFill>
              </a:rPr>
              <a:t>b</a:t>
            </a:r>
            <a:r>
              <a:rPr lang="en-US" sz="2000" dirty="0"/>
              <a:t> &lt;&lt;&lt; 7</a:t>
            </a:r>
          </a:p>
          <a:p>
            <a:pPr>
              <a:spcBef>
                <a:spcPts val="0"/>
              </a:spcBef>
            </a:pPr>
            <a:endParaRPr lang="en-US" sz="1900" dirty="0"/>
          </a:p>
        </p:txBody>
      </p:sp>
      <p:graphicFrame>
        <p:nvGraphicFramePr>
          <p:cNvPr id="15" name="Table 4">
            <a:extLst>
              <a:ext uri="{FF2B5EF4-FFF2-40B4-BE49-F238E27FC236}">
                <a16:creationId xmlns:a16="http://schemas.microsoft.com/office/drawing/2014/main" id="{A7651CE5-921D-4828-A1DC-14A6FCC24C02}"/>
              </a:ext>
            </a:extLst>
          </p:cNvPr>
          <p:cNvGraphicFramePr>
            <a:graphicFrameLocks noGrp="1"/>
          </p:cNvGraphicFramePr>
          <p:nvPr>
            <p:extLst>
              <p:ext uri="{D42A27DB-BD31-4B8C-83A1-F6EECF244321}">
                <p14:modId xmlns:p14="http://schemas.microsoft.com/office/powerpoint/2010/main" val="721965954"/>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bbbaa25c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1eca51ea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7354fbdf</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83d2dc69</a:t>
                      </a:r>
                    </a:p>
                  </a:txBody>
                  <a:tcPr/>
                </a:tc>
                <a:extLst>
                  <a:ext uri="{0D108BD9-81ED-4DB2-BD59-A6C34878D82A}">
                    <a16:rowId xmlns:a16="http://schemas.microsoft.com/office/drawing/2014/main" val="888563214"/>
                  </a:ext>
                </a:extLst>
              </a:tr>
              <a:tr h="312794">
                <a:tc>
                  <a:txBody>
                    <a:bodyPr/>
                    <a:lstStyle/>
                    <a:p>
                      <a:pPr algn="ctr"/>
                      <a:r>
                        <a:rPr lang="en-US" b="0" dirty="0">
                          <a:solidFill>
                            <a:srgbClr val="FF0000"/>
                          </a:solidFill>
                          <a:latin typeface="Courier New" panose="02070309020205020404" pitchFamily="49" charset="0"/>
                          <a:cs typeface="Courier New" panose="02070309020205020404" pitchFamily="49" charset="0"/>
                        </a:rPr>
                        <a:t>3b758cb3</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dc57fc39</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51625f6c</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ede0b6d2</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6c3da444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38f41bb1</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bf8a9ac9</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e444df3b</a:t>
                      </a:r>
                    </a:p>
                  </a:txBody>
                  <a:tcPr/>
                </a:tc>
                <a:extLst>
                  <a:ext uri="{0D108BD9-81ED-4DB2-BD59-A6C34878D82A}">
                    <a16:rowId xmlns:a16="http://schemas.microsoft.com/office/drawing/2014/main" val="3003566747"/>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dfc62ec2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b86bcc77</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6e35b345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52a647f1</a:t>
                      </a:r>
                    </a:p>
                  </a:txBody>
                  <a:tcPr/>
                </a:tc>
                <a:extLst>
                  <a:ext uri="{0D108BD9-81ED-4DB2-BD59-A6C34878D82A}">
                    <a16:rowId xmlns:a16="http://schemas.microsoft.com/office/drawing/2014/main" val="1601033787"/>
                  </a:ext>
                </a:extLst>
              </a:tr>
            </a:tbl>
          </a:graphicData>
        </a:graphic>
      </p:graphicFrame>
      <p:graphicFrame>
        <p:nvGraphicFramePr>
          <p:cNvPr id="17" name="Table 4">
            <a:extLst>
              <a:ext uri="{FF2B5EF4-FFF2-40B4-BE49-F238E27FC236}">
                <a16:creationId xmlns:a16="http://schemas.microsoft.com/office/drawing/2014/main" id="{D56452CE-3C3F-42F6-BEA8-6031328E5965}"/>
              </a:ext>
            </a:extLst>
          </p:cNvPr>
          <p:cNvGraphicFramePr>
            <a:graphicFrameLocks noGrp="1"/>
          </p:cNvGraphicFramePr>
          <p:nvPr>
            <p:extLst>
              <p:ext uri="{D42A27DB-BD31-4B8C-83A1-F6EECF244321}">
                <p14:modId xmlns:p14="http://schemas.microsoft.com/office/powerpoint/2010/main" val="628406567"/>
              </p:ext>
            </p:extLst>
          </p:nvPr>
        </p:nvGraphicFramePr>
        <p:xfrm>
          <a:off x="6400800" y="4899628"/>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bbbaa25c</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1eca51ea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7354fbdf</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83d2dc69</a:t>
                      </a:r>
                    </a:p>
                  </a:txBody>
                  <a:tcPr/>
                </a:tc>
                <a:extLst>
                  <a:ext uri="{0D108BD9-81ED-4DB2-BD59-A6C34878D82A}">
                    <a16:rowId xmlns:a16="http://schemas.microsoft.com/office/drawing/2014/main" val="888563214"/>
                  </a:ext>
                </a:extLst>
              </a:tr>
              <a:tr h="312794">
                <a:tc>
                  <a:txBody>
                    <a:bodyPr/>
                    <a:lstStyle/>
                    <a:p>
                      <a:pPr algn="ctr"/>
                      <a:r>
                        <a:rPr lang="en-US" b="1" dirty="0">
                          <a:solidFill>
                            <a:schemeClr val="tx1"/>
                          </a:solidFill>
                          <a:latin typeface="Courier New" panose="02070309020205020404" pitchFamily="49" charset="0"/>
                          <a:cs typeface="Courier New" panose="02070309020205020404" pitchFamily="49" charset="0"/>
                        </a:rPr>
                        <a:t>bac6599d</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2bf9e4ee</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b12fb628</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f05b6976</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6c3da444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38f41bb1</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bf8a9ac9</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e444df3b</a:t>
                      </a:r>
                    </a:p>
                  </a:txBody>
                  <a:tcPr/>
                </a:tc>
                <a:extLst>
                  <a:ext uri="{0D108BD9-81ED-4DB2-BD59-A6C34878D82A}">
                    <a16:rowId xmlns:a16="http://schemas.microsoft.com/office/drawing/2014/main" val="3003566747"/>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dfc62ec2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b86bcc77</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6e35b345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52a647f1</a:t>
                      </a:r>
                    </a:p>
                  </a:txBody>
                  <a:tcPr/>
                </a:tc>
                <a:extLst>
                  <a:ext uri="{0D108BD9-81ED-4DB2-BD59-A6C34878D82A}">
                    <a16:rowId xmlns:a16="http://schemas.microsoft.com/office/drawing/2014/main" val="1601033787"/>
                  </a:ext>
                </a:extLst>
              </a:tr>
            </a:tbl>
          </a:graphicData>
        </a:graphic>
      </p:graphicFrame>
      <p:sp>
        <p:nvSpPr>
          <p:cNvPr id="18" name="Arrow: Down 17">
            <a:extLst>
              <a:ext uri="{FF2B5EF4-FFF2-40B4-BE49-F238E27FC236}">
                <a16:creationId xmlns:a16="http://schemas.microsoft.com/office/drawing/2014/main" id="{A87AC0F5-23C9-400B-8A6F-968D4BEE832F}"/>
              </a:ext>
            </a:extLst>
          </p:cNvPr>
          <p:cNvSpPr/>
          <p:nvPr/>
        </p:nvSpPr>
        <p:spPr>
          <a:xfrm>
            <a:off x="8733183" y="3917279"/>
            <a:ext cx="689114" cy="824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4A87F302-28B1-4889-AC4C-8DE64F07B2CA}"/>
              </a:ext>
            </a:extLst>
          </p:cNvPr>
          <p:cNvSpPr/>
          <p:nvPr/>
        </p:nvSpPr>
        <p:spPr>
          <a:xfrm>
            <a:off x="5940331" y="2724737"/>
            <a:ext cx="356094" cy="298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41C80C1-2BBC-4269-8CD5-73A73CB3A9AE}"/>
              </a:ext>
            </a:extLst>
          </p:cNvPr>
          <p:cNvSpPr txBox="1"/>
          <p:nvPr/>
        </p:nvSpPr>
        <p:spPr>
          <a:xfrm>
            <a:off x="5208893" y="2701133"/>
            <a:ext cx="700833" cy="369332"/>
          </a:xfrm>
          <a:prstGeom prst="rect">
            <a:avLst/>
          </a:prstGeom>
          <a:noFill/>
        </p:spPr>
        <p:txBody>
          <a:bodyPr wrap="none" rtlCol="0">
            <a:spAutoFit/>
          </a:bodyPr>
          <a:lstStyle/>
          <a:p>
            <a:r>
              <a:rPr lang="en-US" dirty="0"/>
              <a:t>&lt;&lt;&lt; 7</a:t>
            </a:r>
          </a:p>
        </p:txBody>
      </p:sp>
      <p:sp>
        <p:nvSpPr>
          <p:cNvPr id="21" name="Content Placeholder 2">
            <a:extLst>
              <a:ext uri="{FF2B5EF4-FFF2-40B4-BE49-F238E27FC236}">
                <a16:creationId xmlns:a16="http://schemas.microsoft.com/office/drawing/2014/main" id="{CD43D1CC-0682-45B0-B244-CBD8B2A1648E}"/>
              </a:ext>
            </a:extLst>
          </p:cNvPr>
          <p:cNvSpPr txBox="1">
            <a:spLocks/>
          </p:cNvSpPr>
          <p:nvPr/>
        </p:nvSpPr>
        <p:spPr>
          <a:xfrm>
            <a:off x="2703444" y="6335404"/>
            <a:ext cx="3665202" cy="3693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That’s a full column round!</a:t>
            </a:r>
          </a:p>
        </p:txBody>
      </p:sp>
    </p:spTree>
    <p:extLst>
      <p:ext uri="{BB962C8B-B14F-4D97-AF65-F5344CB8AC3E}">
        <p14:creationId xmlns:p14="http://schemas.microsoft.com/office/powerpoint/2010/main" val="2940296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590744"/>
          </a:xfrm>
        </p:spPr>
        <p:txBody>
          <a:bodyPr anchor="t">
            <a:normAutofit lnSpcReduction="10000"/>
          </a:bodyPr>
          <a:lstStyle/>
          <a:p>
            <a:r>
              <a:rPr lang="en-US" sz="2000" dirty="0"/>
              <a:t>Round #1: Column Round</a:t>
            </a:r>
          </a:p>
          <a:p>
            <a:pPr lvl="1"/>
            <a:r>
              <a:rPr lang="en-US" sz="1900" dirty="0"/>
              <a:t>12 operations per columns</a:t>
            </a:r>
          </a:p>
          <a:p>
            <a:r>
              <a:rPr lang="en-US" sz="2000" dirty="0"/>
              <a:t>Round #2: Diagonal Round</a:t>
            </a:r>
          </a:p>
          <a:p>
            <a:pPr lvl="1"/>
            <a:r>
              <a:rPr lang="en-US" sz="1600" dirty="0"/>
              <a:t>Same 12 operations, except on diagonals instead of columns</a:t>
            </a:r>
          </a:p>
        </p:txBody>
      </p:sp>
      <p:graphicFrame>
        <p:nvGraphicFramePr>
          <p:cNvPr id="15" name="Table 4">
            <a:extLst>
              <a:ext uri="{FF2B5EF4-FFF2-40B4-BE49-F238E27FC236}">
                <a16:creationId xmlns:a16="http://schemas.microsoft.com/office/drawing/2014/main" id="{A7651CE5-921D-4828-A1DC-14A6FCC24C02}"/>
              </a:ext>
            </a:extLst>
          </p:cNvPr>
          <p:cNvGraphicFramePr>
            <a:graphicFrameLocks noGrp="1"/>
          </p:cNvGraphicFramePr>
          <p:nvPr>
            <p:extLst>
              <p:ext uri="{D42A27DB-BD31-4B8C-83A1-F6EECF244321}">
                <p14:modId xmlns:p14="http://schemas.microsoft.com/office/powerpoint/2010/main" val="4248707877"/>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rgbClr val="FF0000"/>
                          </a:solidFill>
                          <a:latin typeface="Courier New" panose="02070309020205020404" pitchFamily="49" charset="0"/>
                          <a:cs typeface="Courier New" panose="02070309020205020404" pitchFamily="49" charset="0"/>
                        </a:rPr>
                        <a:t>bbbaa25c</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1eca51ea</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7354fbdf</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83d2dc69</a:t>
                      </a:r>
                    </a:p>
                  </a:txBody>
                  <a:tcPr/>
                </a:tc>
                <a:extLst>
                  <a:ext uri="{0D108BD9-81ED-4DB2-BD59-A6C34878D82A}">
                    <a16:rowId xmlns:a16="http://schemas.microsoft.com/office/drawing/2014/main" val="888563214"/>
                  </a:ext>
                </a:extLst>
              </a:tr>
              <a:tr h="312794">
                <a:tc>
                  <a:txBody>
                    <a:bodyPr/>
                    <a:lstStyle/>
                    <a:p>
                      <a:pPr algn="ctr"/>
                      <a:r>
                        <a:rPr lang="en-US" b="0" dirty="0">
                          <a:solidFill>
                            <a:srgbClr val="00B0F0"/>
                          </a:solidFill>
                          <a:latin typeface="Courier New" panose="02070309020205020404" pitchFamily="49" charset="0"/>
                          <a:cs typeface="Courier New" panose="02070309020205020404" pitchFamily="49" charset="0"/>
                        </a:rPr>
                        <a:t>bac6599d</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2bf9e4ee</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b12fb628</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f05b6976</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6c3da444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38f41bb1</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bf8a9ac9</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e444df3b</a:t>
                      </a:r>
                    </a:p>
                  </a:txBody>
                  <a:tcPr/>
                </a:tc>
                <a:extLst>
                  <a:ext uri="{0D108BD9-81ED-4DB2-BD59-A6C34878D82A}">
                    <a16:rowId xmlns:a16="http://schemas.microsoft.com/office/drawing/2014/main" val="3003566747"/>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dfc62ec2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b86bcc77</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6e35b345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52a647f1</a:t>
                      </a:r>
                    </a:p>
                  </a:txBody>
                  <a:tcPr/>
                </a:tc>
                <a:extLst>
                  <a:ext uri="{0D108BD9-81ED-4DB2-BD59-A6C34878D82A}">
                    <a16:rowId xmlns:a16="http://schemas.microsoft.com/office/drawing/2014/main" val="1601033787"/>
                  </a:ext>
                </a:extLst>
              </a:tr>
            </a:tbl>
          </a:graphicData>
        </a:graphic>
      </p:graphicFrame>
      <p:sp>
        <p:nvSpPr>
          <p:cNvPr id="11" name="Content Placeholder 2">
            <a:extLst>
              <a:ext uri="{FF2B5EF4-FFF2-40B4-BE49-F238E27FC236}">
                <a16:creationId xmlns:a16="http://schemas.microsoft.com/office/drawing/2014/main" id="{F2BBC9EF-65B3-4EC2-A8CA-147A076CBEFF}"/>
              </a:ext>
            </a:extLst>
          </p:cNvPr>
          <p:cNvSpPr txBox="1">
            <a:spLocks/>
          </p:cNvSpPr>
          <p:nvPr/>
        </p:nvSpPr>
        <p:spPr>
          <a:xfrm>
            <a:off x="228600" y="3380476"/>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b="1" dirty="0"/>
              <a:t>a</a:t>
            </a:r>
            <a:r>
              <a:rPr lang="en-US" sz="2000" dirty="0"/>
              <a:t> = </a:t>
            </a:r>
            <a:r>
              <a:rPr lang="en-US" sz="2000" dirty="0">
                <a:solidFill>
                  <a:srgbClr val="FF0000"/>
                </a:solidFill>
              </a:rPr>
              <a:t>a</a:t>
            </a:r>
            <a:r>
              <a:rPr lang="en-US" sz="2000" dirty="0"/>
              <a:t> + </a:t>
            </a:r>
            <a:r>
              <a:rPr lang="en-US" sz="2000" dirty="0">
                <a:solidFill>
                  <a:srgbClr val="00B0F0"/>
                </a:solidFill>
              </a:rPr>
              <a:t>b</a:t>
            </a:r>
          </a:p>
          <a:p>
            <a:pPr>
              <a:spcBef>
                <a:spcPts val="0"/>
              </a:spcBef>
            </a:pPr>
            <a:endParaRPr lang="en-US" sz="1900" dirty="0"/>
          </a:p>
        </p:txBody>
      </p:sp>
      <p:sp>
        <p:nvSpPr>
          <p:cNvPr id="13" name="Arrow: Down 12">
            <a:extLst>
              <a:ext uri="{FF2B5EF4-FFF2-40B4-BE49-F238E27FC236}">
                <a16:creationId xmlns:a16="http://schemas.microsoft.com/office/drawing/2014/main" id="{2131A31E-4F73-418B-844A-7BFE3F31F0C0}"/>
              </a:ext>
            </a:extLst>
          </p:cNvPr>
          <p:cNvSpPr/>
          <p:nvPr/>
        </p:nvSpPr>
        <p:spPr>
          <a:xfrm>
            <a:off x="8733183" y="3917279"/>
            <a:ext cx="689114" cy="824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able 4">
            <a:extLst>
              <a:ext uri="{FF2B5EF4-FFF2-40B4-BE49-F238E27FC236}">
                <a16:creationId xmlns:a16="http://schemas.microsoft.com/office/drawing/2014/main" id="{900D0270-C2E7-4E8E-84E3-55E340D73F5F}"/>
              </a:ext>
            </a:extLst>
          </p:cNvPr>
          <p:cNvGraphicFramePr>
            <a:graphicFrameLocks noGrp="1"/>
          </p:cNvGraphicFramePr>
          <p:nvPr>
            <p:extLst>
              <p:ext uri="{D42A27DB-BD31-4B8C-83A1-F6EECF244321}">
                <p14:modId xmlns:p14="http://schemas.microsoft.com/office/powerpoint/2010/main" val="928392825"/>
              </p:ext>
            </p:extLst>
          </p:nvPr>
        </p:nvGraphicFramePr>
        <p:xfrm>
          <a:off x="6400800" y="4899628"/>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1" dirty="0">
                          <a:solidFill>
                            <a:schemeClr val="tx1"/>
                          </a:solidFill>
                          <a:latin typeface="Courier New" panose="02070309020205020404" pitchFamily="49" charset="0"/>
                          <a:cs typeface="Courier New" panose="02070309020205020404" pitchFamily="49" charset="0"/>
                        </a:rPr>
                        <a:t>e7b4874a</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cffa0812</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63b06555</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3e993606</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bac6599d</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2bf9e4ee</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b12fb628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f05b6976</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6c3da444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38f41bb1</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bf8a9ac9</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e444df3b</a:t>
                      </a:r>
                    </a:p>
                  </a:txBody>
                  <a:tcPr/>
                </a:tc>
                <a:extLst>
                  <a:ext uri="{0D108BD9-81ED-4DB2-BD59-A6C34878D82A}">
                    <a16:rowId xmlns:a16="http://schemas.microsoft.com/office/drawing/2014/main" val="3003566747"/>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dfc62ec2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b86bcc77</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6e35b345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52a647f1</a:t>
                      </a:r>
                    </a:p>
                  </a:txBody>
                  <a:tcPr/>
                </a:tc>
                <a:extLst>
                  <a:ext uri="{0D108BD9-81ED-4DB2-BD59-A6C34878D82A}">
                    <a16:rowId xmlns:a16="http://schemas.microsoft.com/office/drawing/2014/main" val="1601033787"/>
                  </a:ext>
                </a:extLst>
              </a:tr>
            </a:tbl>
          </a:graphicData>
        </a:graphic>
      </p:graphicFrame>
      <p:cxnSp>
        <p:nvCxnSpPr>
          <p:cNvPr id="5" name="Straight Arrow Connector 4">
            <a:extLst>
              <a:ext uri="{FF2B5EF4-FFF2-40B4-BE49-F238E27FC236}">
                <a16:creationId xmlns:a16="http://schemas.microsoft.com/office/drawing/2014/main" id="{0CA36F39-FBA6-4708-8169-21E06CFE3E9B}"/>
              </a:ext>
            </a:extLst>
          </p:cNvPr>
          <p:cNvCxnSpPr/>
          <p:nvPr/>
        </p:nvCxnSpPr>
        <p:spPr>
          <a:xfrm flipH="1" flipV="1">
            <a:off x="7609840" y="2595756"/>
            <a:ext cx="24384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294E3AD-4A75-4F03-A99E-DB3F6DD99F30}"/>
              </a:ext>
            </a:extLst>
          </p:cNvPr>
          <p:cNvCxnSpPr/>
          <p:nvPr/>
        </p:nvCxnSpPr>
        <p:spPr>
          <a:xfrm flipH="1" flipV="1">
            <a:off x="8954272" y="2630153"/>
            <a:ext cx="24384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08CC22D-749D-4902-8B28-CEA71238634F}"/>
              </a:ext>
            </a:extLst>
          </p:cNvPr>
          <p:cNvCxnSpPr/>
          <p:nvPr/>
        </p:nvCxnSpPr>
        <p:spPr>
          <a:xfrm flipH="1" flipV="1">
            <a:off x="10285232" y="2628418"/>
            <a:ext cx="24384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7BE2B28-DBF6-40AD-9E25-331C5113F1ED}"/>
              </a:ext>
            </a:extLst>
          </p:cNvPr>
          <p:cNvCxnSpPr/>
          <p:nvPr/>
        </p:nvCxnSpPr>
        <p:spPr>
          <a:xfrm flipH="1" flipV="1">
            <a:off x="11629664" y="2608361"/>
            <a:ext cx="24384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Arrow: Curved Left 20">
            <a:extLst>
              <a:ext uri="{FF2B5EF4-FFF2-40B4-BE49-F238E27FC236}">
                <a16:creationId xmlns:a16="http://schemas.microsoft.com/office/drawing/2014/main" id="{DAFA5EFC-26DF-4E01-BCA0-CA59A810C1A9}"/>
              </a:ext>
            </a:extLst>
          </p:cNvPr>
          <p:cNvSpPr/>
          <p:nvPr/>
        </p:nvSpPr>
        <p:spPr>
          <a:xfrm rot="10800000">
            <a:off x="5869411" y="2456280"/>
            <a:ext cx="453173" cy="4658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8D9CD3AE-567B-402B-AD31-D73B45D58BFA}"/>
              </a:ext>
            </a:extLst>
          </p:cNvPr>
          <p:cNvSpPr txBox="1"/>
          <p:nvPr/>
        </p:nvSpPr>
        <p:spPr>
          <a:xfrm>
            <a:off x="5524083" y="2427582"/>
            <a:ext cx="437319" cy="523220"/>
          </a:xfrm>
          <a:prstGeom prst="rect">
            <a:avLst/>
          </a:prstGeom>
          <a:noFill/>
        </p:spPr>
        <p:txBody>
          <a:bodyPr wrap="square" rtlCol="0">
            <a:spAutoFit/>
          </a:bodyPr>
          <a:lstStyle/>
          <a:p>
            <a:r>
              <a:rPr lang="en-US" sz="2800" b="1" dirty="0"/>
              <a:t>+</a:t>
            </a:r>
          </a:p>
        </p:txBody>
      </p:sp>
    </p:spTree>
    <p:extLst>
      <p:ext uri="{BB962C8B-B14F-4D97-AF65-F5344CB8AC3E}">
        <p14:creationId xmlns:p14="http://schemas.microsoft.com/office/powerpoint/2010/main" val="7641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590744"/>
          </a:xfrm>
        </p:spPr>
        <p:txBody>
          <a:bodyPr anchor="t">
            <a:normAutofit lnSpcReduction="10000"/>
          </a:bodyPr>
          <a:lstStyle/>
          <a:p>
            <a:r>
              <a:rPr lang="en-US" sz="2000" dirty="0"/>
              <a:t>Round #1: Column Round</a:t>
            </a:r>
          </a:p>
          <a:p>
            <a:pPr lvl="1"/>
            <a:r>
              <a:rPr lang="en-US" sz="1900" dirty="0"/>
              <a:t>12 operations per columns</a:t>
            </a:r>
          </a:p>
          <a:p>
            <a:r>
              <a:rPr lang="en-US" sz="2000" dirty="0"/>
              <a:t>Round #2: Diagonal Round</a:t>
            </a:r>
          </a:p>
          <a:p>
            <a:pPr lvl="1"/>
            <a:r>
              <a:rPr lang="en-US" sz="1600" dirty="0"/>
              <a:t>Same 12 operations, except on diagonals instead of columns</a:t>
            </a:r>
          </a:p>
        </p:txBody>
      </p:sp>
      <p:graphicFrame>
        <p:nvGraphicFramePr>
          <p:cNvPr id="15" name="Table 4">
            <a:extLst>
              <a:ext uri="{FF2B5EF4-FFF2-40B4-BE49-F238E27FC236}">
                <a16:creationId xmlns:a16="http://schemas.microsoft.com/office/drawing/2014/main" id="{A7651CE5-921D-4828-A1DC-14A6FCC24C02}"/>
              </a:ext>
            </a:extLst>
          </p:cNvPr>
          <p:cNvGraphicFramePr>
            <a:graphicFrameLocks noGrp="1"/>
          </p:cNvGraphicFramePr>
          <p:nvPr>
            <p:extLst>
              <p:ext uri="{D42A27DB-BD31-4B8C-83A1-F6EECF244321}">
                <p14:modId xmlns:p14="http://schemas.microsoft.com/office/powerpoint/2010/main" val="1762613774"/>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rgbClr val="00B0F0"/>
                          </a:solidFill>
                          <a:latin typeface="Courier New" panose="02070309020205020404" pitchFamily="49" charset="0"/>
                          <a:cs typeface="Courier New" panose="02070309020205020404" pitchFamily="49" charset="0"/>
                        </a:rPr>
                        <a:t>e7b4874a</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cffa0812</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63b06555</a:t>
                      </a:r>
                    </a:p>
                  </a:txBody>
                  <a:tcPr/>
                </a:tc>
                <a:tc>
                  <a:txBody>
                    <a:bodyPr/>
                    <a:lstStyle/>
                    <a:p>
                      <a:pPr algn="ctr"/>
                      <a:r>
                        <a:rPr lang="en-US" b="0" dirty="0">
                          <a:solidFill>
                            <a:srgbClr val="00B0F0"/>
                          </a:solidFill>
                          <a:latin typeface="Courier New" panose="02070309020205020404" pitchFamily="49" charset="0"/>
                          <a:cs typeface="Courier New" panose="02070309020205020404" pitchFamily="49" charset="0"/>
                        </a:rPr>
                        <a:t>3e993606</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bac6599d</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2bf9e4ee</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b12fb628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f05b6976</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6c3da444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38f41bb1</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bf8a9ac9</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e444df3b</a:t>
                      </a:r>
                    </a:p>
                  </a:txBody>
                  <a:tcPr/>
                </a:tc>
                <a:extLst>
                  <a:ext uri="{0D108BD9-81ED-4DB2-BD59-A6C34878D82A}">
                    <a16:rowId xmlns:a16="http://schemas.microsoft.com/office/drawing/2014/main" val="3003566747"/>
                  </a:ext>
                </a:extLst>
              </a:tr>
              <a:tr h="0">
                <a:tc>
                  <a:txBody>
                    <a:bodyPr/>
                    <a:lstStyle/>
                    <a:p>
                      <a:pPr algn="ctr"/>
                      <a:r>
                        <a:rPr lang="en-US" b="0" dirty="0">
                          <a:solidFill>
                            <a:srgbClr val="FF0000"/>
                          </a:solidFill>
                          <a:latin typeface="Courier New" panose="02070309020205020404" pitchFamily="49" charset="0"/>
                          <a:cs typeface="Courier New" panose="02070309020205020404" pitchFamily="49" charset="0"/>
                        </a:rPr>
                        <a:t>dfc62ec2</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b86bcc77</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6e35b345</a:t>
                      </a:r>
                    </a:p>
                  </a:txBody>
                  <a:tcPr/>
                </a:tc>
                <a:tc>
                  <a:txBody>
                    <a:bodyPr/>
                    <a:lstStyle/>
                    <a:p>
                      <a:pPr algn="ctr"/>
                      <a:r>
                        <a:rPr lang="en-US" b="0" dirty="0">
                          <a:solidFill>
                            <a:srgbClr val="FF0000"/>
                          </a:solidFill>
                          <a:latin typeface="Courier New" panose="02070309020205020404" pitchFamily="49" charset="0"/>
                          <a:cs typeface="Courier New" panose="02070309020205020404" pitchFamily="49" charset="0"/>
                        </a:rPr>
                        <a:t>52a647f1</a:t>
                      </a:r>
                    </a:p>
                  </a:txBody>
                  <a:tcPr/>
                </a:tc>
                <a:extLst>
                  <a:ext uri="{0D108BD9-81ED-4DB2-BD59-A6C34878D82A}">
                    <a16:rowId xmlns:a16="http://schemas.microsoft.com/office/drawing/2014/main" val="1601033787"/>
                  </a:ext>
                </a:extLst>
              </a:tr>
            </a:tbl>
          </a:graphicData>
        </a:graphic>
      </p:graphicFrame>
      <p:sp>
        <p:nvSpPr>
          <p:cNvPr id="11" name="Content Placeholder 2">
            <a:extLst>
              <a:ext uri="{FF2B5EF4-FFF2-40B4-BE49-F238E27FC236}">
                <a16:creationId xmlns:a16="http://schemas.microsoft.com/office/drawing/2014/main" id="{F2BBC9EF-65B3-4EC2-A8CA-147A076CBEFF}"/>
              </a:ext>
            </a:extLst>
          </p:cNvPr>
          <p:cNvSpPr txBox="1">
            <a:spLocks/>
          </p:cNvSpPr>
          <p:nvPr/>
        </p:nvSpPr>
        <p:spPr>
          <a:xfrm>
            <a:off x="228600" y="3380476"/>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a = a + b</a:t>
            </a:r>
          </a:p>
          <a:p>
            <a:pPr>
              <a:spcBef>
                <a:spcPts val="0"/>
              </a:spcBef>
            </a:pPr>
            <a:r>
              <a:rPr lang="en-US" sz="2000" b="1" dirty="0"/>
              <a:t>d</a:t>
            </a:r>
            <a:r>
              <a:rPr lang="en-US" sz="2000" dirty="0"/>
              <a:t> = </a:t>
            </a:r>
            <a:r>
              <a:rPr lang="en-US" sz="2000" dirty="0">
                <a:solidFill>
                  <a:srgbClr val="FF0000"/>
                </a:solidFill>
              </a:rPr>
              <a:t>d</a:t>
            </a:r>
            <a:r>
              <a:rPr lang="en-US" sz="2000" dirty="0"/>
              <a:t> ^ </a:t>
            </a:r>
            <a:r>
              <a:rPr lang="en-US" sz="2000" dirty="0">
                <a:solidFill>
                  <a:srgbClr val="00B0F0"/>
                </a:solidFill>
              </a:rPr>
              <a:t>a</a:t>
            </a:r>
          </a:p>
          <a:p>
            <a:pPr>
              <a:spcBef>
                <a:spcPts val="0"/>
              </a:spcBef>
            </a:pPr>
            <a:endParaRPr lang="en-US" sz="1900" dirty="0"/>
          </a:p>
        </p:txBody>
      </p:sp>
      <p:sp>
        <p:nvSpPr>
          <p:cNvPr id="13" name="Arrow: Down 12">
            <a:extLst>
              <a:ext uri="{FF2B5EF4-FFF2-40B4-BE49-F238E27FC236}">
                <a16:creationId xmlns:a16="http://schemas.microsoft.com/office/drawing/2014/main" id="{2131A31E-4F73-418B-844A-7BFE3F31F0C0}"/>
              </a:ext>
            </a:extLst>
          </p:cNvPr>
          <p:cNvSpPr/>
          <p:nvPr/>
        </p:nvSpPr>
        <p:spPr>
          <a:xfrm>
            <a:off x="8733183" y="3917279"/>
            <a:ext cx="689114" cy="824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able 4">
            <a:extLst>
              <a:ext uri="{FF2B5EF4-FFF2-40B4-BE49-F238E27FC236}">
                <a16:creationId xmlns:a16="http://schemas.microsoft.com/office/drawing/2014/main" id="{900D0270-C2E7-4E8E-84E3-55E340D73F5F}"/>
              </a:ext>
            </a:extLst>
          </p:cNvPr>
          <p:cNvGraphicFramePr>
            <a:graphicFrameLocks noGrp="1"/>
          </p:cNvGraphicFramePr>
          <p:nvPr>
            <p:extLst>
              <p:ext uri="{D42A27DB-BD31-4B8C-83A1-F6EECF244321}">
                <p14:modId xmlns:p14="http://schemas.microsoft.com/office/powerpoint/2010/main" val="2648953603"/>
              </p:ext>
            </p:extLst>
          </p:nvPr>
        </p:nvGraphicFramePr>
        <p:xfrm>
          <a:off x="6400800" y="4899628"/>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e7b4874a</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cffa0812</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63b06555</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3e993606</a:t>
                      </a:r>
                    </a:p>
                  </a:txBody>
                  <a:tcPr/>
                </a:tc>
                <a:extLst>
                  <a:ext uri="{0D108BD9-81ED-4DB2-BD59-A6C34878D82A}">
                    <a16:rowId xmlns:a16="http://schemas.microsoft.com/office/drawing/2014/main" val="888563214"/>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bac6599d</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2bf9e4ee</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b12fb628</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f05b6976</a:t>
                      </a:r>
                    </a:p>
                  </a:txBody>
                  <a:tcPr/>
                </a:tc>
                <a:extLst>
                  <a:ext uri="{0D108BD9-81ED-4DB2-BD59-A6C34878D82A}">
                    <a16:rowId xmlns:a16="http://schemas.microsoft.com/office/drawing/2014/main" val="299997405"/>
                  </a:ext>
                </a:extLst>
              </a:tr>
              <a:tr h="312794">
                <a:tc>
                  <a:txBody>
                    <a:bodyPr/>
                    <a:lstStyle/>
                    <a:p>
                      <a:pPr algn="ctr"/>
                      <a:r>
                        <a:rPr lang="en-US" b="0" dirty="0">
                          <a:solidFill>
                            <a:schemeClr val="tx1"/>
                          </a:solidFill>
                          <a:latin typeface="Courier New" panose="02070309020205020404" pitchFamily="49" charset="0"/>
                          <a:cs typeface="Courier New" panose="02070309020205020404" pitchFamily="49" charset="0"/>
                        </a:rPr>
                        <a:t>6c3da444</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38f41bb1</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bf8a9ac9</a:t>
                      </a:r>
                    </a:p>
                  </a:txBody>
                  <a:tcPr/>
                </a:tc>
                <a:tc>
                  <a:txBody>
                    <a:bodyPr/>
                    <a:lstStyle/>
                    <a:p>
                      <a:pPr algn="ctr"/>
                      <a:r>
                        <a:rPr lang="en-US" b="0" dirty="0">
                          <a:solidFill>
                            <a:schemeClr val="tx1"/>
                          </a:solidFill>
                          <a:latin typeface="Courier New" panose="02070309020205020404" pitchFamily="49" charset="0"/>
                          <a:cs typeface="Courier New" panose="02070309020205020404" pitchFamily="49" charset="0"/>
                        </a:rPr>
                        <a:t>e444df3b</a:t>
                      </a:r>
                    </a:p>
                  </a:txBody>
                  <a:tcPr/>
                </a:tc>
                <a:extLst>
                  <a:ext uri="{0D108BD9-81ED-4DB2-BD59-A6C34878D82A}">
                    <a16:rowId xmlns:a16="http://schemas.microsoft.com/office/drawing/2014/main" val="3003566747"/>
                  </a:ext>
                </a:extLst>
              </a:tr>
              <a:tr h="312794">
                <a:tc>
                  <a:txBody>
                    <a:bodyPr/>
                    <a:lstStyle/>
                    <a:p>
                      <a:pPr algn="ctr"/>
                      <a:r>
                        <a:rPr lang="en-US" b="1" dirty="0">
                          <a:solidFill>
                            <a:schemeClr val="tx1"/>
                          </a:solidFill>
                          <a:latin typeface="Courier New" panose="02070309020205020404" pitchFamily="49" charset="0"/>
                          <a:cs typeface="Courier New" panose="02070309020205020404" pitchFamily="49" charset="0"/>
                        </a:rPr>
                        <a:t>103c26d0</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dbdba922</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50ac8543</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b512c0bb</a:t>
                      </a:r>
                    </a:p>
                  </a:txBody>
                  <a:tcPr/>
                </a:tc>
                <a:extLst>
                  <a:ext uri="{0D108BD9-81ED-4DB2-BD59-A6C34878D82A}">
                    <a16:rowId xmlns:a16="http://schemas.microsoft.com/office/drawing/2014/main" val="1601033787"/>
                  </a:ext>
                </a:extLst>
              </a:tr>
            </a:tbl>
          </a:graphicData>
        </a:graphic>
      </p:graphicFrame>
      <p:cxnSp>
        <p:nvCxnSpPr>
          <p:cNvPr id="5" name="Straight Arrow Connector 4">
            <a:extLst>
              <a:ext uri="{FF2B5EF4-FFF2-40B4-BE49-F238E27FC236}">
                <a16:creationId xmlns:a16="http://schemas.microsoft.com/office/drawing/2014/main" id="{0CA36F39-FBA6-4708-8169-21E06CFE3E9B}"/>
              </a:ext>
            </a:extLst>
          </p:cNvPr>
          <p:cNvCxnSpPr/>
          <p:nvPr/>
        </p:nvCxnSpPr>
        <p:spPr>
          <a:xfrm flipH="1" flipV="1">
            <a:off x="7573952" y="3700002"/>
            <a:ext cx="24384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294E3AD-4A75-4F03-A99E-DB3F6DD99F30}"/>
              </a:ext>
            </a:extLst>
          </p:cNvPr>
          <p:cNvCxnSpPr/>
          <p:nvPr/>
        </p:nvCxnSpPr>
        <p:spPr>
          <a:xfrm flipH="1" flipV="1">
            <a:off x="8918384" y="3734399"/>
            <a:ext cx="24384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08CC22D-749D-4902-8B28-CEA71238634F}"/>
              </a:ext>
            </a:extLst>
          </p:cNvPr>
          <p:cNvCxnSpPr/>
          <p:nvPr/>
        </p:nvCxnSpPr>
        <p:spPr>
          <a:xfrm flipH="1" flipV="1">
            <a:off x="10249344" y="3732664"/>
            <a:ext cx="24384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7BE2B28-DBF6-40AD-9E25-331C5113F1ED}"/>
              </a:ext>
            </a:extLst>
          </p:cNvPr>
          <p:cNvCxnSpPr/>
          <p:nvPr/>
        </p:nvCxnSpPr>
        <p:spPr>
          <a:xfrm flipH="1" flipV="1">
            <a:off x="11593776" y="3712607"/>
            <a:ext cx="24384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rrow: Curved Right 24">
            <a:extLst>
              <a:ext uri="{FF2B5EF4-FFF2-40B4-BE49-F238E27FC236}">
                <a16:creationId xmlns:a16="http://schemas.microsoft.com/office/drawing/2014/main" id="{21519F73-71A4-4D81-8766-6FDB97800A71}"/>
              </a:ext>
            </a:extLst>
          </p:cNvPr>
          <p:cNvSpPr/>
          <p:nvPr/>
        </p:nvSpPr>
        <p:spPr>
          <a:xfrm>
            <a:off x="5791200" y="2421004"/>
            <a:ext cx="516835" cy="131467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83521FE1-B262-474D-B0E9-0F3852C34990}"/>
              </a:ext>
            </a:extLst>
          </p:cNvPr>
          <p:cNvSpPr txBox="1"/>
          <p:nvPr/>
        </p:nvSpPr>
        <p:spPr>
          <a:xfrm>
            <a:off x="5330865" y="2837070"/>
            <a:ext cx="437319" cy="523220"/>
          </a:xfrm>
          <a:prstGeom prst="rect">
            <a:avLst/>
          </a:prstGeom>
          <a:noFill/>
        </p:spPr>
        <p:txBody>
          <a:bodyPr wrap="square" rtlCol="0">
            <a:spAutoFit/>
          </a:bodyPr>
          <a:lstStyle/>
          <a:p>
            <a:r>
              <a:rPr lang="en-US" sz="2800" b="1" dirty="0"/>
              <a:t>^</a:t>
            </a:r>
          </a:p>
        </p:txBody>
      </p:sp>
      <p:sp>
        <p:nvSpPr>
          <p:cNvPr id="4" name="TextBox 3">
            <a:extLst>
              <a:ext uri="{FF2B5EF4-FFF2-40B4-BE49-F238E27FC236}">
                <a16:creationId xmlns:a16="http://schemas.microsoft.com/office/drawing/2014/main" id="{94F084E1-F09F-44C8-810E-1E19B0C42AEE}"/>
              </a:ext>
            </a:extLst>
          </p:cNvPr>
          <p:cNvSpPr txBox="1"/>
          <p:nvPr/>
        </p:nvSpPr>
        <p:spPr>
          <a:xfrm>
            <a:off x="228600" y="4095442"/>
            <a:ext cx="1921295" cy="369332"/>
          </a:xfrm>
          <a:prstGeom prst="rect">
            <a:avLst/>
          </a:prstGeom>
          <a:noFill/>
        </p:spPr>
        <p:txBody>
          <a:bodyPr wrap="none" rtlCol="0">
            <a:spAutoFit/>
          </a:bodyPr>
          <a:lstStyle/>
          <a:p>
            <a:r>
              <a:rPr lang="en-US" dirty="0"/>
              <a:t>…I think you get it.</a:t>
            </a:r>
          </a:p>
        </p:txBody>
      </p:sp>
    </p:spTree>
    <p:extLst>
      <p:ext uri="{BB962C8B-B14F-4D97-AF65-F5344CB8AC3E}">
        <p14:creationId xmlns:p14="http://schemas.microsoft.com/office/powerpoint/2010/main" val="71686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4"/>
            <a:ext cx="3804920" cy="4029816"/>
          </a:xfrm>
        </p:spPr>
        <p:txBody>
          <a:bodyPr anchor="t">
            <a:normAutofit/>
          </a:bodyPr>
          <a:lstStyle/>
          <a:p>
            <a:r>
              <a:rPr lang="en-US" sz="2000" dirty="0"/>
              <a:t>Round #1: Column Round</a:t>
            </a:r>
          </a:p>
          <a:p>
            <a:pPr lvl="1"/>
            <a:r>
              <a:rPr lang="en-US" sz="1900" dirty="0"/>
              <a:t>12 operations per columns</a:t>
            </a:r>
          </a:p>
          <a:p>
            <a:r>
              <a:rPr lang="en-US" sz="2000" dirty="0"/>
              <a:t>Round #2: Diagonal Round</a:t>
            </a:r>
          </a:p>
          <a:p>
            <a:pPr lvl="1"/>
            <a:r>
              <a:rPr lang="en-US" sz="1600" dirty="0"/>
              <a:t>Same 12 operations, except on diagonals instead of columns</a:t>
            </a:r>
          </a:p>
          <a:p>
            <a:r>
              <a:rPr lang="en-US" sz="2000" dirty="0"/>
              <a:t>Alternate between columns and diagonals for 20 rounds…</a:t>
            </a:r>
          </a:p>
        </p:txBody>
      </p:sp>
      <p:graphicFrame>
        <p:nvGraphicFramePr>
          <p:cNvPr id="15" name="Table 4">
            <a:extLst>
              <a:ext uri="{FF2B5EF4-FFF2-40B4-BE49-F238E27FC236}">
                <a16:creationId xmlns:a16="http://schemas.microsoft.com/office/drawing/2014/main" id="{A7651CE5-921D-4828-A1DC-14A6FCC24C02}"/>
              </a:ext>
            </a:extLst>
          </p:cNvPr>
          <p:cNvGraphicFramePr>
            <a:graphicFrameLocks noGrp="1"/>
          </p:cNvGraphicFramePr>
          <p:nvPr>
            <p:extLst>
              <p:ext uri="{D42A27DB-BD31-4B8C-83A1-F6EECF244321}">
                <p14:modId xmlns:p14="http://schemas.microsoft.com/office/powerpoint/2010/main" val="3583802674"/>
              </p:ext>
            </p:extLst>
          </p:nvPr>
        </p:nvGraphicFramePr>
        <p:xfrm>
          <a:off x="4262120" y="1727653"/>
          <a:ext cx="5353880" cy="1243182"/>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sz="1400" dirty="0">
                          <a:solidFill>
                            <a:srgbClr val="7030A0"/>
                          </a:solidFill>
                          <a:latin typeface="Courier New" panose="02070309020205020404" pitchFamily="49" charset="0"/>
                          <a:cs typeface="Courier New" panose="02070309020205020404" pitchFamily="49" charset="0"/>
                        </a:rPr>
                        <a:t>61707865</a:t>
                      </a:r>
                    </a:p>
                  </a:txBody>
                  <a:tcPr/>
                </a:tc>
                <a:tc>
                  <a:txBody>
                    <a:bodyPr/>
                    <a:lstStyle/>
                    <a:p>
                      <a:pPr algn="ctr"/>
                      <a:r>
                        <a:rPr lang="en-US" sz="1400" dirty="0">
                          <a:solidFill>
                            <a:srgbClr val="7030A0"/>
                          </a:solidFill>
                          <a:latin typeface="Courier New" panose="02070309020205020404" pitchFamily="49" charset="0"/>
                          <a:cs typeface="Courier New" panose="02070309020205020404" pitchFamily="49" charset="0"/>
                        </a:rPr>
                        <a:t>3320646e</a:t>
                      </a:r>
                    </a:p>
                  </a:txBody>
                  <a:tcPr/>
                </a:tc>
                <a:tc>
                  <a:txBody>
                    <a:bodyPr/>
                    <a:lstStyle/>
                    <a:p>
                      <a:pPr algn="ctr"/>
                      <a:r>
                        <a:rPr lang="en-US" sz="1400" dirty="0">
                          <a:solidFill>
                            <a:srgbClr val="7030A0"/>
                          </a:solidFill>
                          <a:latin typeface="Courier New" panose="02070309020205020404" pitchFamily="49" charset="0"/>
                          <a:cs typeface="Courier New" panose="02070309020205020404" pitchFamily="49" charset="0"/>
                        </a:rPr>
                        <a:t>79622d32</a:t>
                      </a:r>
                    </a:p>
                  </a:txBody>
                  <a:tcPr/>
                </a:tc>
                <a:tc>
                  <a:txBody>
                    <a:bodyPr/>
                    <a:lstStyle/>
                    <a:p>
                      <a:pPr algn="ctr"/>
                      <a:r>
                        <a:rPr lang="en-US" sz="1400" dirty="0">
                          <a:solidFill>
                            <a:srgbClr val="7030A0"/>
                          </a:solidFill>
                          <a:latin typeface="Courier New" panose="02070309020205020404" pitchFamily="49" charset="0"/>
                          <a:cs typeface="Courier New" panose="02070309020205020404" pitchFamily="49" charset="0"/>
                        </a:rPr>
                        <a:t>6b206574</a:t>
                      </a:r>
                    </a:p>
                  </a:txBody>
                  <a:tcPr/>
                </a:tc>
                <a:extLst>
                  <a:ext uri="{0D108BD9-81ED-4DB2-BD59-A6C34878D82A}">
                    <a16:rowId xmlns:a16="http://schemas.microsoft.com/office/drawing/2014/main" val="888563214"/>
                  </a:ext>
                </a:extLst>
              </a:tr>
              <a:tr h="312794">
                <a:tc>
                  <a:txBody>
                    <a:bodyPr/>
                    <a:lstStyle/>
                    <a:p>
                      <a:pPr algn="ctr"/>
                      <a:r>
                        <a:rPr lang="en-US" sz="1400" dirty="0">
                          <a:solidFill>
                            <a:srgbClr val="FF0000"/>
                          </a:solidFill>
                          <a:latin typeface="Courier New" panose="02070309020205020404" pitchFamily="49" charset="0"/>
                          <a:cs typeface="Courier New" panose="02070309020205020404" pitchFamily="49" charset="0"/>
                        </a:rPr>
                        <a:t>03020100</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07060504</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0b0a0908</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0f0e0d0c</a:t>
                      </a:r>
                    </a:p>
                  </a:txBody>
                  <a:tcPr/>
                </a:tc>
                <a:extLst>
                  <a:ext uri="{0D108BD9-81ED-4DB2-BD59-A6C34878D82A}">
                    <a16:rowId xmlns:a16="http://schemas.microsoft.com/office/drawing/2014/main" val="299997405"/>
                  </a:ext>
                </a:extLst>
              </a:tr>
              <a:tr h="312794">
                <a:tc>
                  <a:txBody>
                    <a:bodyPr/>
                    <a:lstStyle/>
                    <a:p>
                      <a:pPr algn="ctr"/>
                      <a:r>
                        <a:rPr lang="en-US" sz="1400" dirty="0">
                          <a:solidFill>
                            <a:srgbClr val="FF0000"/>
                          </a:solidFill>
                          <a:latin typeface="Courier New" panose="02070309020205020404" pitchFamily="49" charset="0"/>
                          <a:cs typeface="Courier New" panose="02070309020205020404" pitchFamily="49" charset="0"/>
                        </a:rPr>
                        <a:t>13121110</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17161514</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1b1a1918</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1f1e1d1c</a:t>
                      </a:r>
                    </a:p>
                  </a:txBody>
                  <a:tcPr/>
                </a:tc>
                <a:extLst>
                  <a:ext uri="{0D108BD9-81ED-4DB2-BD59-A6C34878D82A}">
                    <a16:rowId xmlns:a16="http://schemas.microsoft.com/office/drawing/2014/main" val="3003566747"/>
                  </a:ext>
                </a:extLst>
              </a:tr>
              <a:tr h="0">
                <a:tc>
                  <a:txBody>
                    <a:bodyPr/>
                    <a:lstStyle/>
                    <a:p>
                      <a:pPr algn="ctr"/>
                      <a:r>
                        <a:rPr lang="en-US" sz="1400" dirty="0">
                          <a:solidFill>
                            <a:srgbClr val="00B050"/>
                          </a:solidFill>
                          <a:latin typeface="Courier New" panose="02070309020205020404" pitchFamily="49" charset="0"/>
                          <a:cs typeface="Courier New" panose="02070309020205020404" pitchFamily="49" charset="0"/>
                        </a:rPr>
                        <a:t>00000000</a:t>
                      </a:r>
                    </a:p>
                  </a:txBody>
                  <a:tcPr/>
                </a:tc>
                <a:tc>
                  <a:txBody>
                    <a:bodyPr/>
                    <a:lstStyle/>
                    <a:p>
                      <a:pPr algn="ctr"/>
                      <a:r>
                        <a:rPr lang="en-US" sz="1400" dirty="0">
                          <a:solidFill>
                            <a:srgbClr val="00B0F0"/>
                          </a:solidFill>
                          <a:latin typeface="Courier New" panose="02070309020205020404" pitchFamily="49" charset="0"/>
                          <a:cs typeface="Courier New" panose="02070309020205020404" pitchFamily="49" charset="0"/>
                        </a:rPr>
                        <a:t>00000000</a:t>
                      </a:r>
                    </a:p>
                  </a:txBody>
                  <a:tcPr/>
                </a:tc>
                <a:tc>
                  <a:txBody>
                    <a:bodyPr/>
                    <a:lstStyle/>
                    <a:p>
                      <a:pPr algn="ctr"/>
                      <a:r>
                        <a:rPr lang="en-US" sz="1400" dirty="0">
                          <a:solidFill>
                            <a:srgbClr val="00B0F0"/>
                          </a:solidFill>
                          <a:latin typeface="Courier New" panose="02070309020205020404" pitchFamily="49" charset="0"/>
                          <a:cs typeface="Courier New" panose="02070309020205020404" pitchFamily="49" charset="0"/>
                        </a:rPr>
                        <a:t>4a000000</a:t>
                      </a:r>
                    </a:p>
                  </a:txBody>
                  <a:tcPr/>
                </a:tc>
                <a:tc>
                  <a:txBody>
                    <a:bodyPr/>
                    <a:lstStyle/>
                    <a:p>
                      <a:pPr algn="ctr"/>
                      <a:r>
                        <a:rPr lang="en-US" sz="1400" dirty="0">
                          <a:solidFill>
                            <a:srgbClr val="00B0F0"/>
                          </a:solidFill>
                          <a:latin typeface="Courier New" panose="02070309020205020404" pitchFamily="49" charset="0"/>
                          <a:cs typeface="Courier New" panose="02070309020205020404" pitchFamily="49" charset="0"/>
                        </a:rPr>
                        <a:t>00000000</a:t>
                      </a:r>
                    </a:p>
                  </a:txBody>
                  <a:tcPr/>
                </a:tc>
                <a:extLst>
                  <a:ext uri="{0D108BD9-81ED-4DB2-BD59-A6C34878D82A}">
                    <a16:rowId xmlns:a16="http://schemas.microsoft.com/office/drawing/2014/main" val="1601033787"/>
                  </a:ext>
                </a:extLst>
              </a:tr>
            </a:tbl>
          </a:graphicData>
        </a:graphic>
      </p:graphicFrame>
      <p:sp>
        <p:nvSpPr>
          <p:cNvPr id="13" name="Arrow: Down 12">
            <a:extLst>
              <a:ext uri="{FF2B5EF4-FFF2-40B4-BE49-F238E27FC236}">
                <a16:creationId xmlns:a16="http://schemas.microsoft.com/office/drawing/2014/main" id="{2131A31E-4F73-418B-844A-7BFE3F31F0C0}"/>
              </a:ext>
            </a:extLst>
          </p:cNvPr>
          <p:cNvSpPr/>
          <p:nvPr/>
        </p:nvSpPr>
        <p:spPr>
          <a:xfrm>
            <a:off x="6797151" y="3049242"/>
            <a:ext cx="283817" cy="3619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4">
            <a:extLst>
              <a:ext uri="{FF2B5EF4-FFF2-40B4-BE49-F238E27FC236}">
                <a16:creationId xmlns:a16="http://schemas.microsoft.com/office/drawing/2014/main" id="{1515FACC-9AAB-4ABA-A8A4-296B89ADF999}"/>
              </a:ext>
            </a:extLst>
          </p:cNvPr>
          <p:cNvGraphicFramePr>
            <a:graphicFrameLocks noGrp="1"/>
          </p:cNvGraphicFramePr>
          <p:nvPr>
            <p:extLst>
              <p:ext uri="{D42A27DB-BD31-4B8C-83A1-F6EECF244321}">
                <p14:modId xmlns:p14="http://schemas.microsoft.com/office/powerpoint/2010/main" val="216363606"/>
              </p:ext>
            </p:extLst>
          </p:nvPr>
        </p:nvGraphicFramePr>
        <p:xfrm>
          <a:off x="4262119" y="3489627"/>
          <a:ext cx="5353880" cy="1243182"/>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sz="1400" dirty="0">
                          <a:latin typeface="Courier New" panose="02070309020205020404" pitchFamily="49" charset="0"/>
                          <a:cs typeface="Courier New" panose="02070309020205020404" pitchFamily="49" charset="0"/>
                        </a:rPr>
                        <a:t>dead8d4a</a:t>
                      </a:r>
                    </a:p>
                  </a:txBody>
                  <a:tcPr/>
                </a:tc>
                <a:tc>
                  <a:txBody>
                    <a:bodyPr/>
                    <a:lstStyle/>
                    <a:p>
                      <a:pPr algn="ctr"/>
                      <a:r>
                        <a:rPr lang="en-US" sz="1400" dirty="0">
                          <a:latin typeface="Courier New" panose="02070309020205020404" pitchFamily="49" charset="0"/>
                          <a:cs typeface="Courier New" panose="02070309020205020404" pitchFamily="49" charset="0"/>
                        </a:rPr>
                        <a:t>16153c4d</a:t>
                      </a:r>
                    </a:p>
                  </a:txBody>
                  <a:tcPr/>
                </a:tc>
                <a:tc>
                  <a:txBody>
                    <a:bodyPr/>
                    <a:lstStyle/>
                    <a:p>
                      <a:pPr algn="ctr"/>
                      <a:r>
                        <a:rPr lang="en-US" sz="1400" dirty="0">
                          <a:latin typeface="Courier New" panose="02070309020205020404" pitchFamily="49" charset="0"/>
                          <a:cs typeface="Courier New" panose="02070309020205020404" pitchFamily="49" charset="0"/>
                        </a:rPr>
                        <a:t>0738054f</a:t>
                      </a:r>
                    </a:p>
                  </a:txBody>
                  <a:tcPr/>
                </a:tc>
                <a:tc>
                  <a:txBody>
                    <a:bodyPr/>
                    <a:lstStyle/>
                    <a:p>
                      <a:pPr algn="ctr"/>
                      <a:r>
                        <a:rPr lang="en-US" sz="1400" dirty="0">
                          <a:latin typeface="Courier New" panose="02070309020205020404" pitchFamily="49" charset="0"/>
                          <a:cs typeface="Courier New" panose="02070309020205020404" pitchFamily="49" charset="0"/>
                        </a:rPr>
                        <a:t>43edaef6</a:t>
                      </a:r>
                    </a:p>
                  </a:txBody>
                  <a:tcPr/>
                </a:tc>
                <a:extLst>
                  <a:ext uri="{0D108BD9-81ED-4DB2-BD59-A6C34878D82A}">
                    <a16:rowId xmlns:a16="http://schemas.microsoft.com/office/drawing/2014/main" val="888563214"/>
                  </a:ext>
                </a:extLst>
              </a:tr>
              <a:tr h="312794">
                <a:tc>
                  <a:txBody>
                    <a:bodyPr/>
                    <a:lstStyle/>
                    <a:p>
                      <a:pPr algn="ctr"/>
                      <a:r>
                        <a:rPr lang="en-US" sz="1400" dirty="0">
                          <a:latin typeface="Courier New" panose="02070309020205020404" pitchFamily="49" charset="0"/>
                          <a:cs typeface="Courier New" panose="02070309020205020404" pitchFamily="49" charset="0"/>
                        </a:rPr>
                        <a:t>27a057d2</a:t>
                      </a:r>
                    </a:p>
                  </a:txBody>
                  <a:tcPr/>
                </a:tc>
                <a:tc>
                  <a:txBody>
                    <a:bodyPr/>
                    <a:lstStyle/>
                    <a:p>
                      <a:pPr algn="ctr"/>
                      <a:r>
                        <a:rPr lang="en-US" sz="1400" dirty="0">
                          <a:latin typeface="Courier New" panose="02070309020205020404" pitchFamily="49" charset="0"/>
                          <a:cs typeface="Courier New" panose="02070309020205020404" pitchFamily="49" charset="0"/>
                        </a:rPr>
                        <a:t>b245c669</a:t>
                      </a:r>
                    </a:p>
                  </a:txBody>
                  <a:tcPr/>
                </a:tc>
                <a:tc>
                  <a:txBody>
                    <a:bodyPr/>
                    <a:lstStyle/>
                    <a:p>
                      <a:pPr algn="ctr"/>
                      <a:r>
                        <a:rPr lang="en-US" sz="1400" dirty="0">
                          <a:latin typeface="Courier New" panose="02070309020205020404" pitchFamily="49" charset="0"/>
                          <a:cs typeface="Courier New" panose="02070309020205020404" pitchFamily="49" charset="0"/>
                        </a:rPr>
                        <a:t>a8924dee</a:t>
                      </a:r>
                    </a:p>
                  </a:txBody>
                  <a:tcPr/>
                </a:tc>
                <a:tc>
                  <a:txBody>
                    <a:bodyPr/>
                    <a:lstStyle/>
                    <a:p>
                      <a:pPr algn="ctr"/>
                      <a:r>
                        <a:rPr lang="en-US" sz="1400" dirty="0">
                          <a:latin typeface="Courier New" panose="02070309020205020404" pitchFamily="49" charset="0"/>
                          <a:cs typeface="Courier New" panose="02070309020205020404" pitchFamily="49" charset="0"/>
                        </a:rPr>
                        <a:t>a0d0d5e3</a:t>
                      </a:r>
                    </a:p>
                  </a:txBody>
                  <a:tcPr/>
                </a:tc>
                <a:extLst>
                  <a:ext uri="{0D108BD9-81ED-4DB2-BD59-A6C34878D82A}">
                    <a16:rowId xmlns:a16="http://schemas.microsoft.com/office/drawing/2014/main" val="299997405"/>
                  </a:ext>
                </a:extLst>
              </a:tr>
              <a:tr h="312794">
                <a:tc>
                  <a:txBody>
                    <a:bodyPr/>
                    <a:lstStyle/>
                    <a:p>
                      <a:pPr algn="ctr"/>
                      <a:r>
                        <a:rPr lang="en-US" sz="1400" dirty="0">
                          <a:latin typeface="Courier New" panose="02070309020205020404" pitchFamily="49" charset="0"/>
                          <a:cs typeface="Courier New" panose="02070309020205020404" pitchFamily="49" charset="0"/>
                        </a:rPr>
                        <a:t>69c66a73</a:t>
                      </a:r>
                    </a:p>
                  </a:txBody>
                  <a:tcPr/>
                </a:tc>
                <a:tc>
                  <a:txBody>
                    <a:bodyPr/>
                    <a:lstStyle/>
                    <a:p>
                      <a:pPr algn="ctr"/>
                      <a:r>
                        <a:rPr lang="en-US" sz="1400" dirty="0">
                          <a:latin typeface="Courier New" panose="02070309020205020404" pitchFamily="49" charset="0"/>
                          <a:cs typeface="Courier New" panose="02070309020205020404" pitchFamily="49" charset="0"/>
                        </a:rPr>
                        <a:t>8a44f68e</a:t>
                      </a:r>
                    </a:p>
                  </a:txBody>
                  <a:tcPr/>
                </a:tc>
                <a:tc>
                  <a:txBody>
                    <a:bodyPr/>
                    <a:lstStyle/>
                    <a:p>
                      <a:pPr algn="ctr"/>
                      <a:r>
                        <a:rPr lang="en-US" sz="1400" dirty="0">
                          <a:latin typeface="Courier New" panose="02070309020205020404" pitchFamily="49" charset="0"/>
                          <a:cs typeface="Courier New" panose="02070309020205020404" pitchFamily="49" charset="0"/>
                        </a:rPr>
                        <a:t>eb896808</a:t>
                      </a:r>
                    </a:p>
                  </a:txBody>
                  <a:tcPr/>
                </a:tc>
                <a:tc>
                  <a:txBody>
                    <a:bodyPr/>
                    <a:lstStyle/>
                    <a:p>
                      <a:pPr algn="ctr"/>
                      <a:r>
                        <a:rPr lang="en-US" sz="1400" dirty="0">
                          <a:latin typeface="Courier New" panose="02070309020205020404" pitchFamily="49" charset="0"/>
                          <a:cs typeface="Courier New" panose="02070309020205020404" pitchFamily="49" charset="0"/>
                        </a:rPr>
                        <a:t>3d94f193</a:t>
                      </a:r>
                    </a:p>
                  </a:txBody>
                  <a:tcPr/>
                </a:tc>
                <a:extLst>
                  <a:ext uri="{0D108BD9-81ED-4DB2-BD59-A6C34878D82A}">
                    <a16:rowId xmlns:a16="http://schemas.microsoft.com/office/drawing/2014/main" val="3003566747"/>
                  </a:ext>
                </a:extLst>
              </a:tr>
              <a:tr h="0">
                <a:tc>
                  <a:txBody>
                    <a:bodyPr/>
                    <a:lstStyle/>
                    <a:p>
                      <a:pPr algn="ctr"/>
                      <a:r>
                        <a:rPr lang="en-US" sz="1400" dirty="0">
                          <a:latin typeface="Courier New" panose="02070309020205020404" pitchFamily="49" charset="0"/>
                          <a:cs typeface="Courier New" panose="02070309020205020404" pitchFamily="49" charset="0"/>
                        </a:rPr>
                        <a:t>d239a241</a:t>
                      </a:r>
                    </a:p>
                  </a:txBody>
                  <a:tcPr/>
                </a:tc>
                <a:tc>
                  <a:txBody>
                    <a:bodyPr/>
                    <a:lstStyle/>
                    <a:p>
                      <a:pPr algn="ctr"/>
                      <a:r>
                        <a:rPr lang="en-US" sz="1400" dirty="0">
                          <a:latin typeface="Courier New" panose="02070309020205020404" pitchFamily="49" charset="0"/>
                          <a:cs typeface="Courier New" panose="02070309020205020404" pitchFamily="49" charset="0"/>
                        </a:rPr>
                        <a:t>c874fc0d</a:t>
                      </a:r>
                    </a:p>
                  </a:txBody>
                  <a:tcPr/>
                </a:tc>
                <a:tc>
                  <a:txBody>
                    <a:bodyPr/>
                    <a:lstStyle/>
                    <a:p>
                      <a:pPr algn="ctr"/>
                      <a:r>
                        <a:rPr lang="en-US" sz="1400" dirty="0">
                          <a:latin typeface="Courier New" panose="02070309020205020404" pitchFamily="49" charset="0"/>
                          <a:cs typeface="Courier New" panose="02070309020205020404" pitchFamily="49" charset="0"/>
                        </a:rPr>
                        <a:t>c3567117</a:t>
                      </a:r>
                    </a:p>
                  </a:txBody>
                  <a:tcPr/>
                </a:tc>
                <a:tc>
                  <a:txBody>
                    <a:bodyPr/>
                    <a:lstStyle/>
                    <a:p>
                      <a:pPr algn="ctr"/>
                      <a:r>
                        <a:rPr lang="en-US" sz="1400" dirty="0">
                          <a:latin typeface="Courier New" panose="02070309020205020404" pitchFamily="49" charset="0"/>
                          <a:cs typeface="Courier New" panose="02070309020205020404" pitchFamily="49" charset="0"/>
                        </a:rPr>
                        <a:t>4b1e9c9c</a:t>
                      </a:r>
                    </a:p>
                  </a:txBody>
                  <a:tcPr/>
                </a:tc>
                <a:extLst>
                  <a:ext uri="{0D108BD9-81ED-4DB2-BD59-A6C34878D82A}">
                    <a16:rowId xmlns:a16="http://schemas.microsoft.com/office/drawing/2014/main" val="1601033787"/>
                  </a:ext>
                </a:extLst>
              </a:tr>
            </a:tbl>
          </a:graphicData>
        </a:graphic>
      </p:graphicFrame>
      <p:sp>
        <p:nvSpPr>
          <p:cNvPr id="4" name="TextBox 3">
            <a:extLst>
              <a:ext uri="{FF2B5EF4-FFF2-40B4-BE49-F238E27FC236}">
                <a16:creationId xmlns:a16="http://schemas.microsoft.com/office/drawing/2014/main" id="{C0B9743C-FC62-4E61-8E80-71B35FECE140}"/>
              </a:ext>
            </a:extLst>
          </p:cNvPr>
          <p:cNvSpPr txBox="1"/>
          <p:nvPr/>
        </p:nvSpPr>
        <p:spPr>
          <a:xfrm>
            <a:off x="9844600" y="1727653"/>
            <a:ext cx="2118800" cy="369332"/>
          </a:xfrm>
          <a:prstGeom prst="rect">
            <a:avLst/>
          </a:prstGeom>
          <a:noFill/>
        </p:spPr>
        <p:txBody>
          <a:bodyPr wrap="square" rtlCol="0">
            <a:spAutoFit/>
          </a:bodyPr>
          <a:lstStyle/>
          <a:p>
            <a:r>
              <a:rPr lang="en-US" dirty="0"/>
              <a:t>Original input block</a:t>
            </a:r>
          </a:p>
        </p:txBody>
      </p:sp>
      <p:sp>
        <p:nvSpPr>
          <p:cNvPr id="22" name="TextBox 21">
            <a:extLst>
              <a:ext uri="{FF2B5EF4-FFF2-40B4-BE49-F238E27FC236}">
                <a16:creationId xmlns:a16="http://schemas.microsoft.com/office/drawing/2014/main" id="{7E4BE5C9-2306-4225-90A7-E0A6D91E919F}"/>
              </a:ext>
            </a:extLst>
          </p:cNvPr>
          <p:cNvSpPr txBox="1"/>
          <p:nvPr/>
        </p:nvSpPr>
        <p:spPr>
          <a:xfrm>
            <a:off x="9844600" y="3464887"/>
            <a:ext cx="2118800" cy="646331"/>
          </a:xfrm>
          <a:prstGeom prst="rect">
            <a:avLst/>
          </a:prstGeom>
          <a:noFill/>
        </p:spPr>
        <p:txBody>
          <a:bodyPr wrap="square" rtlCol="0">
            <a:spAutoFit/>
          </a:bodyPr>
          <a:lstStyle/>
          <a:p>
            <a:r>
              <a:rPr lang="en-US" dirty="0"/>
              <a:t>20 rounds of scrambling</a:t>
            </a:r>
          </a:p>
        </p:txBody>
      </p:sp>
    </p:spTree>
    <p:extLst>
      <p:ext uri="{BB962C8B-B14F-4D97-AF65-F5344CB8AC3E}">
        <p14:creationId xmlns:p14="http://schemas.microsoft.com/office/powerpoint/2010/main" val="2581696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4"/>
            <a:ext cx="3804920" cy="4029816"/>
          </a:xfrm>
        </p:spPr>
        <p:txBody>
          <a:bodyPr anchor="t">
            <a:normAutofit/>
          </a:bodyPr>
          <a:lstStyle/>
          <a:p>
            <a:r>
              <a:rPr lang="en-US" sz="2000" dirty="0"/>
              <a:t>Round #1: Column Round</a:t>
            </a:r>
          </a:p>
          <a:p>
            <a:pPr lvl="1"/>
            <a:r>
              <a:rPr lang="en-US" sz="1900" dirty="0"/>
              <a:t>12 operations per columns</a:t>
            </a:r>
          </a:p>
          <a:p>
            <a:r>
              <a:rPr lang="en-US" sz="2000" dirty="0"/>
              <a:t>Round #2: Diagonal Round</a:t>
            </a:r>
          </a:p>
          <a:p>
            <a:pPr lvl="1"/>
            <a:r>
              <a:rPr lang="en-US" sz="1600" dirty="0"/>
              <a:t>Same 12 operations, except on diagonals instead of columns</a:t>
            </a:r>
          </a:p>
          <a:p>
            <a:r>
              <a:rPr lang="en-US" sz="2000" dirty="0"/>
              <a:t>Alternate between columns and diagonals for 20 rounds…</a:t>
            </a:r>
          </a:p>
          <a:p>
            <a:r>
              <a:rPr lang="en-US" sz="2000" dirty="0"/>
              <a:t>Then add the original input block to the scrambled block</a:t>
            </a:r>
          </a:p>
        </p:txBody>
      </p:sp>
      <p:graphicFrame>
        <p:nvGraphicFramePr>
          <p:cNvPr id="15" name="Table 4">
            <a:extLst>
              <a:ext uri="{FF2B5EF4-FFF2-40B4-BE49-F238E27FC236}">
                <a16:creationId xmlns:a16="http://schemas.microsoft.com/office/drawing/2014/main" id="{A7651CE5-921D-4828-A1DC-14A6FCC24C02}"/>
              </a:ext>
            </a:extLst>
          </p:cNvPr>
          <p:cNvGraphicFramePr>
            <a:graphicFrameLocks noGrp="1"/>
          </p:cNvGraphicFramePr>
          <p:nvPr/>
        </p:nvGraphicFramePr>
        <p:xfrm>
          <a:off x="4262120" y="1727653"/>
          <a:ext cx="5353880" cy="1243182"/>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sz="1400" dirty="0">
                          <a:solidFill>
                            <a:srgbClr val="7030A0"/>
                          </a:solidFill>
                          <a:latin typeface="Courier New" panose="02070309020205020404" pitchFamily="49" charset="0"/>
                          <a:cs typeface="Courier New" panose="02070309020205020404" pitchFamily="49" charset="0"/>
                        </a:rPr>
                        <a:t>61707865</a:t>
                      </a:r>
                    </a:p>
                  </a:txBody>
                  <a:tcPr/>
                </a:tc>
                <a:tc>
                  <a:txBody>
                    <a:bodyPr/>
                    <a:lstStyle/>
                    <a:p>
                      <a:pPr algn="ctr"/>
                      <a:r>
                        <a:rPr lang="en-US" sz="1400" dirty="0">
                          <a:solidFill>
                            <a:srgbClr val="7030A0"/>
                          </a:solidFill>
                          <a:latin typeface="Courier New" panose="02070309020205020404" pitchFamily="49" charset="0"/>
                          <a:cs typeface="Courier New" panose="02070309020205020404" pitchFamily="49" charset="0"/>
                        </a:rPr>
                        <a:t>3320646e</a:t>
                      </a:r>
                    </a:p>
                  </a:txBody>
                  <a:tcPr/>
                </a:tc>
                <a:tc>
                  <a:txBody>
                    <a:bodyPr/>
                    <a:lstStyle/>
                    <a:p>
                      <a:pPr algn="ctr"/>
                      <a:r>
                        <a:rPr lang="en-US" sz="1400" dirty="0">
                          <a:solidFill>
                            <a:srgbClr val="7030A0"/>
                          </a:solidFill>
                          <a:latin typeface="Courier New" panose="02070309020205020404" pitchFamily="49" charset="0"/>
                          <a:cs typeface="Courier New" panose="02070309020205020404" pitchFamily="49" charset="0"/>
                        </a:rPr>
                        <a:t>79622d32</a:t>
                      </a:r>
                    </a:p>
                  </a:txBody>
                  <a:tcPr/>
                </a:tc>
                <a:tc>
                  <a:txBody>
                    <a:bodyPr/>
                    <a:lstStyle/>
                    <a:p>
                      <a:pPr algn="ctr"/>
                      <a:r>
                        <a:rPr lang="en-US" sz="1400" dirty="0">
                          <a:solidFill>
                            <a:srgbClr val="7030A0"/>
                          </a:solidFill>
                          <a:latin typeface="Courier New" panose="02070309020205020404" pitchFamily="49" charset="0"/>
                          <a:cs typeface="Courier New" panose="02070309020205020404" pitchFamily="49" charset="0"/>
                        </a:rPr>
                        <a:t>6b206574</a:t>
                      </a:r>
                    </a:p>
                  </a:txBody>
                  <a:tcPr/>
                </a:tc>
                <a:extLst>
                  <a:ext uri="{0D108BD9-81ED-4DB2-BD59-A6C34878D82A}">
                    <a16:rowId xmlns:a16="http://schemas.microsoft.com/office/drawing/2014/main" val="888563214"/>
                  </a:ext>
                </a:extLst>
              </a:tr>
              <a:tr h="312794">
                <a:tc>
                  <a:txBody>
                    <a:bodyPr/>
                    <a:lstStyle/>
                    <a:p>
                      <a:pPr algn="ctr"/>
                      <a:r>
                        <a:rPr lang="en-US" sz="1400" dirty="0">
                          <a:solidFill>
                            <a:srgbClr val="FF0000"/>
                          </a:solidFill>
                          <a:latin typeface="Courier New" panose="02070309020205020404" pitchFamily="49" charset="0"/>
                          <a:cs typeface="Courier New" panose="02070309020205020404" pitchFamily="49" charset="0"/>
                        </a:rPr>
                        <a:t>03020100</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07060504</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0b0a0908</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0f0e0d0c</a:t>
                      </a:r>
                    </a:p>
                  </a:txBody>
                  <a:tcPr/>
                </a:tc>
                <a:extLst>
                  <a:ext uri="{0D108BD9-81ED-4DB2-BD59-A6C34878D82A}">
                    <a16:rowId xmlns:a16="http://schemas.microsoft.com/office/drawing/2014/main" val="299997405"/>
                  </a:ext>
                </a:extLst>
              </a:tr>
              <a:tr h="312794">
                <a:tc>
                  <a:txBody>
                    <a:bodyPr/>
                    <a:lstStyle/>
                    <a:p>
                      <a:pPr algn="ctr"/>
                      <a:r>
                        <a:rPr lang="en-US" sz="1400" dirty="0">
                          <a:solidFill>
                            <a:srgbClr val="FF0000"/>
                          </a:solidFill>
                          <a:latin typeface="Courier New" panose="02070309020205020404" pitchFamily="49" charset="0"/>
                          <a:cs typeface="Courier New" panose="02070309020205020404" pitchFamily="49" charset="0"/>
                        </a:rPr>
                        <a:t>13121110</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17161514</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1b1a1918</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1f1e1d1c</a:t>
                      </a:r>
                    </a:p>
                  </a:txBody>
                  <a:tcPr/>
                </a:tc>
                <a:extLst>
                  <a:ext uri="{0D108BD9-81ED-4DB2-BD59-A6C34878D82A}">
                    <a16:rowId xmlns:a16="http://schemas.microsoft.com/office/drawing/2014/main" val="3003566747"/>
                  </a:ext>
                </a:extLst>
              </a:tr>
              <a:tr h="0">
                <a:tc>
                  <a:txBody>
                    <a:bodyPr/>
                    <a:lstStyle/>
                    <a:p>
                      <a:pPr algn="ctr"/>
                      <a:r>
                        <a:rPr lang="en-US" sz="1400" dirty="0">
                          <a:solidFill>
                            <a:srgbClr val="00B050"/>
                          </a:solidFill>
                          <a:latin typeface="Courier New" panose="02070309020205020404" pitchFamily="49" charset="0"/>
                          <a:cs typeface="Courier New" panose="02070309020205020404" pitchFamily="49" charset="0"/>
                        </a:rPr>
                        <a:t>00000000</a:t>
                      </a:r>
                    </a:p>
                  </a:txBody>
                  <a:tcPr/>
                </a:tc>
                <a:tc>
                  <a:txBody>
                    <a:bodyPr/>
                    <a:lstStyle/>
                    <a:p>
                      <a:pPr algn="ctr"/>
                      <a:r>
                        <a:rPr lang="en-US" sz="1400" dirty="0">
                          <a:solidFill>
                            <a:srgbClr val="00B0F0"/>
                          </a:solidFill>
                          <a:latin typeface="Courier New" panose="02070309020205020404" pitchFamily="49" charset="0"/>
                          <a:cs typeface="Courier New" panose="02070309020205020404" pitchFamily="49" charset="0"/>
                        </a:rPr>
                        <a:t>00000000</a:t>
                      </a:r>
                    </a:p>
                  </a:txBody>
                  <a:tcPr/>
                </a:tc>
                <a:tc>
                  <a:txBody>
                    <a:bodyPr/>
                    <a:lstStyle/>
                    <a:p>
                      <a:pPr algn="ctr"/>
                      <a:r>
                        <a:rPr lang="en-US" sz="1400" dirty="0">
                          <a:solidFill>
                            <a:srgbClr val="00B0F0"/>
                          </a:solidFill>
                          <a:latin typeface="Courier New" panose="02070309020205020404" pitchFamily="49" charset="0"/>
                          <a:cs typeface="Courier New" panose="02070309020205020404" pitchFamily="49" charset="0"/>
                        </a:rPr>
                        <a:t>4a000000</a:t>
                      </a:r>
                    </a:p>
                  </a:txBody>
                  <a:tcPr/>
                </a:tc>
                <a:tc>
                  <a:txBody>
                    <a:bodyPr/>
                    <a:lstStyle/>
                    <a:p>
                      <a:pPr algn="ctr"/>
                      <a:r>
                        <a:rPr lang="en-US" sz="1400" dirty="0">
                          <a:solidFill>
                            <a:srgbClr val="00B0F0"/>
                          </a:solidFill>
                          <a:latin typeface="Courier New" panose="02070309020205020404" pitchFamily="49" charset="0"/>
                          <a:cs typeface="Courier New" panose="02070309020205020404" pitchFamily="49" charset="0"/>
                        </a:rPr>
                        <a:t>00000000</a:t>
                      </a:r>
                    </a:p>
                  </a:txBody>
                  <a:tcPr/>
                </a:tc>
                <a:extLst>
                  <a:ext uri="{0D108BD9-81ED-4DB2-BD59-A6C34878D82A}">
                    <a16:rowId xmlns:a16="http://schemas.microsoft.com/office/drawing/2014/main" val="1601033787"/>
                  </a:ext>
                </a:extLst>
              </a:tr>
            </a:tbl>
          </a:graphicData>
        </a:graphic>
      </p:graphicFrame>
      <p:sp>
        <p:nvSpPr>
          <p:cNvPr id="13" name="Arrow: Down 12">
            <a:extLst>
              <a:ext uri="{FF2B5EF4-FFF2-40B4-BE49-F238E27FC236}">
                <a16:creationId xmlns:a16="http://schemas.microsoft.com/office/drawing/2014/main" id="{2131A31E-4F73-418B-844A-7BFE3F31F0C0}"/>
              </a:ext>
            </a:extLst>
          </p:cNvPr>
          <p:cNvSpPr/>
          <p:nvPr/>
        </p:nvSpPr>
        <p:spPr>
          <a:xfrm>
            <a:off x="6797151" y="3049242"/>
            <a:ext cx="283817" cy="3619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4">
            <a:extLst>
              <a:ext uri="{FF2B5EF4-FFF2-40B4-BE49-F238E27FC236}">
                <a16:creationId xmlns:a16="http://schemas.microsoft.com/office/drawing/2014/main" id="{1515FACC-9AAB-4ABA-A8A4-296B89ADF999}"/>
              </a:ext>
            </a:extLst>
          </p:cNvPr>
          <p:cNvGraphicFramePr>
            <a:graphicFrameLocks noGrp="1"/>
          </p:cNvGraphicFramePr>
          <p:nvPr/>
        </p:nvGraphicFramePr>
        <p:xfrm>
          <a:off x="4262119" y="3489627"/>
          <a:ext cx="5353880" cy="1243182"/>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sz="1400" dirty="0">
                          <a:latin typeface="Courier New" panose="02070309020205020404" pitchFamily="49" charset="0"/>
                          <a:cs typeface="Courier New" panose="02070309020205020404" pitchFamily="49" charset="0"/>
                        </a:rPr>
                        <a:t>dead8d4a</a:t>
                      </a:r>
                    </a:p>
                  </a:txBody>
                  <a:tcPr/>
                </a:tc>
                <a:tc>
                  <a:txBody>
                    <a:bodyPr/>
                    <a:lstStyle/>
                    <a:p>
                      <a:pPr algn="ctr"/>
                      <a:r>
                        <a:rPr lang="en-US" sz="1400" dirty="0">
                          <a:latin typeface="Courier New" panose="02070309020205020404" pitchFamily="49" charset="0"/>
                          <a:cs typeface="Courier New" panose="02070309020205020404" pitchFamily="49" charset="0"/>
                        </a:rPr>
                        <a:t>16153c4d</a:t>
                      </a:r>
                    </a:p>
                  </a:txBody>
                  <a:tcPr/>
                </a:tc>
                <a:tc>
                  <a:txBody>
                    <a:bodyPr/>
                    <a:lstStyle/>
                    <a:p>
                      <a:pPr algn="ctr"/>
                      <a:r>
                        <a:rPr lang="en-US" sz="1400" dirty="0">
                          <a:latin typeface="Courier New" panose="02070309020205020404" pitchFamily="49" charset="0"/>
                          <a:cs typeface="Courier New" panose="02070309020205020404" pitchFamily="49" charset="0"/>
                        </a:rPr>
                        <a:t>0738054f</a:t>
                      </a:r>
                    </a:p>
                  </a:txBody>
                  <a:tcPr/>
                </a:tc>
                <a:tc>
                  <a:txBody>
                    <a:bodyPr/>
                    <a:lstStyle/>
                    <a:p>
                      <a:pPr algn="ctr"/>
                      <a:r>
                        <a:rPr lang="en-US" sz="1400" dirty="0">
                          <a:latin typeface="Courier New" panose="02070309020205020404" pitchFamily="49" charset="0"/>
                          <a:cs typeface="Courier New" panose="02070309020205020404" pitchFamily="49" charset="0"/>
                        </a:rPr>
                        <a:t>43edaef6</a:t>
                      </a:r>
                    </a:p>
                  </a:txBody>
                  <a:tcPr/>
                </a:tc>
                <a:extLst>
                  <a:ext uri="{0D108BD9-81ED-4DB2-BD59-A6C34878D82A}">
                    <a16:rowId xmlns:a16="http://schemas.microsoft.com/office/drawing/2014/main" val="888563214"/>
                  </a:ext>
                </a:extLst>
              </a:tr>
              <a:tr h="312794">
                <a:tc>
                  <a:txBody>
                    <a:bodyPr/>
                    <a:lstStyle/>
                    <a:p>
                      <a:pPr algn="ctr"/>
                      <a:r>
                        <a:rPr lang="en-US" sz="1400" dirty="0">
                          <a:latin typeface="Courier New" panose="02070309020205020404" pitchFamily="49" charset="0"/>
                          <a:cs typeface="Courier New" panose="02070309020205020404" pitchFamily="49" charset="0"/>
                        </a:rPr>
                        <a:t>27a057d2</a:t>
                      </a:r>
                    </a:p>
                  </a:txBody>
                  <a:tcPr/>
                </a:tc>
                <a:tc>
                  <a:txBody>
                    <a:bodyPr/>
                    <a:lstStyle/>
                    <a:p>
                      <a:pPr algn="ctr"/>
                      <a:r>
                        <a:rPr lang="en-US" sz="1400" dirty="0">
                          <a:latin typeface="Courier New" panose="02070309020205020404" pitchFamily="49" charset="0"/>
                          <a:cs typeface="Courier New" panose="02070309020205020404" pitchFamily="49" charset="0"/>
                        </a:rPr>
                        <a:t>b245c669</a:t>
                      </a:r>
                    </a:p>
                  </a:txBody>
                  <a:tcPr/>
                </a:tc>
                <a:tc>
                  <a:txBody>
                    <a:bodyPr/>
                    <a:lstStyle/>
                    <a:p>
                      <a:pPr algn="ctr"/>
                      <a:r>
                        <a:rPr lang="en-US" sz="1400" dirty="0">
                          <a:latin typeface="Courier New" panose="02070309020205020404" pitchFamily="49" charset="0"/>
                          <a:cs typeface="Courier New" panose="02070309020205020404" pitchFamily="49" charset="0"/>
                        </a:rPr>
                        <a:t>a8924dee</a:t>
                      </a:r>
                    </a:p>
                  </a:txBody>
                  <a:tcPr/>
                </a:tc>
                <a:tc>
                  <a:txBody>
                    <a:bodyPr/>
                    <a:lstStyle/>
                    <a:p>
                      <a:pPr algn="ctr"/>
                      <a:r>
                        <a:rPr lang="en-US" sz="1400" dirty="0">
                          <a:latin typeface="Courier New" panose="02070309020205020404" pitchFamily="49" charset="0"/>
                          <a:cs typeface="Courier New" panose="02070309020205020404" pitchFamily="49" charset="0"/>
                        </a:rPr>
                        <a:t>a0d0d5e3</a:t>
                      </a:r>
                    </a:p>
                  </a:txBody>
                  <a:tcPr/>
                </a:tc>
                <a:extLst>
                  <a:ext uri="{0D108BD9-81ED-4DB2-BD59-A6C34878D82A}">
                    <a16:rowId xmlns:a16="http://schemas.microsoft.com/office/drawing/2014/main" val="299997405"/>
                  </a:ext>
                </a:extLst>
              </a:tr>
              <a:tr h="312794">
                <a:tc>
                  <a:txBody>
                    <a:bodyPr/>
                    <a:lstStyle/>
                    <a:p>
                      <a:pPr algn="ctr"/>
                      <a:r>
                        <a:rPr lang="en-US" sz="1400" dirty="0">
                          <a:latin typeface="Courier New" panose="02070309020205020404" pitchFamily="49" charset="0"/>
                          <a:cs typeface="Courier New" panose="02070309020205020404" pitchFamily="49" charset="0"/>
                        </a:rPr>
                        <a:t>69c66a73</a:t>
                      </a:r>
                    </a:p>
                  </a:txBody>
                  <a:tcPr/>
                </a:tc>
                <a:tc>
                  <a:txBody>
                    <a:bodyPr/>
                    <a:lstStyle/>
                    <a:p>
                      <a:pPr algn="ctr"/>
                      <a:r>
                        <a:rPr lang="en-US" sz="1400" dirty="0">
                          <a:latin typeface="Courier New" panose="02070309020205020404" pitchFamily="49" charset="0"/>
                          <a:cs typeface="Courier New" panose="02070309020205020404" pitchFamily="49" charset="0"/>
                        </a:rPr>
                        <a:t>8a44f68e</a:t>
                      </a:r>
                    </a:p>
                  </a:txBody>
                  <a:tcPr/>
                </a:tc>
                <a:tc>
                  <a:txBody>
                    <a:bodyPr/>
                    <a:lstStyle/>
                    <a:p>
                      <a:pPr algn="ctr"/>
                      <a:r>
                        <a:rPr lang="en-US" sz="1400" dirty="0">
                          <a:latin typeface="Courier New" panose="02070309020205020404" pitchFamily="49" charset="0"/>
                          <a:cs typeface="Courier New" panose="02070309020205020404" pitchFamily="49" charset="0"/>
                        </a:rPr>
                        <a:t>eb896808</a:t>
                      </a:r>
                    </a:p>
                  </a:txBody>
                  <a:tcPr/>
                </a:tc>
                <a:tc>
                  <a:txBody>
                    <a:bodyPr/>
                    <a:lstStyle/>
                    <a:p>
                      <a:pPr algn="ctr"/>
                      <a:r>
                        <a:rPr lang="en-US" sz="1400" dirty="0">
                          <a:latin typeface="Courier New" panose="02070309020205020404" pitchFamily="49" charset="0"/>
                          <a:cs typeface="Courier New" panose="02070309020205020404" pitchFamily="49" charset="0"/>
                        </a:rPr>
                        <a:t>3d94f193</a:t>
                      </a:r>
                    </a:p>
                  </a:txBody>
                  <a:tcPr/>
                </a:tc>
                <a:extLst>
                  <a:ext uri="{0D108BD9-81ED-4DB2-BD59-A6C34878D82A}">
                    <a16:rowId xmlns:a16="http://schemas.microsoft.com/office/drawing/2014/main" val="3003566747"/>
                  </a:ext>
                </a:extLst>
              </a:tr>
              <a:tr h="0">
                <a:tc>
                  <a:txBody>
                    <a:bodyPr/>
                    <a:lstStyle/>
                    <a:p>
                      <a:pPr algn="ctr"/>
                      <a:r>
                        <a:rPr lang="en-US" sz="1400" dirty="0">
                          <a:latin typeface="Courier New" panose="02070309020205020404" pitchFamily="49" charset="0"/>
                          <a:cs typeface="Courier New" panose="02070309020205020404" pitchFamily="49" charset="0"/>
                        </a:rPr>
                        <a:t>d239a241</a:t>
                      </a:r>
                    </a:p>
                  </a:txBody>
                  <a:tcPr/>
                </a:tc>
                <a:tc>
                  <a:txBody>
                    <a:bodyPr/>
                    <a:lstStyle/>
                    <a:p>
                      <a:pPr algn="ctr"/>
                      <a:r>
                        <a:rPr lang="en-US" sz="1400" dirty="0">
                          <a:latin typeface="Courier New" panose="02070309020205020404" pitchFamily="49" charset="0"/>
                          <a:cs typeface="Courier New" panose="02070309020205020404" pitchFamily="49" charset="0"/>
                        </a:rPr>
                        <a:t>c874fc0d</a:t>
                      </a:r>
                    </a:p>
                  </a:txBody>
                  <a:tcPr/>
                </a:tc>
                <a:tc>
                  <a:txBody>
                    <a:bodyPr/>
                    <a:lstStyle/>
                    <a:p>
                      <a:pPr algn="ctr"/>
                      <a:r>
                        <a:rPr lang="en-US" sz="1400" dirty="0">
                          <a:latin typeface="Courier New" panose="02070309020205020404" pitchFamily="49" charset="0"/>
                          <a:cs typeface="Courier New" panose="02070309020205020404" pitchFamily="49" charset="0"/>
                        </a:rPr>
                        <a:t>c3567117</a:t>
                      </a:r>
                    </a:p>
                  </a:txBody>
                  <a:tcPr/>
                </a:tc>
                <a:tc>
                  <a:txBody>
                    <a:bodyPr/>
                    <a:lstStyle/>
                    <a:p>
                      <a:pPr algn="ctr"/>
                      <a:r>
                        <a:rPr lang="en-US" sz="1400" dirty="0">
                          <a:latin typeface="Courier New" panose="02070309020205020404" pitchFamily="49" charset="0"/>
                          <a:cs typeface="Courier New" panose="02070309020205020404" pitchFamily="49" charset="0"/>
                        </a:rPr>
                        <a:t>4b1e9c9c</a:t>
                      </a:r>
                    </a:p>
                  </a:txBody>
                  <a:tcPr/>
                </a:tc>
                <a:extLst>
                  <a:ext uri="{0D108BD9-81ED-4DB2-BD59-A6C34878D82A}">
                    <a16:rowId xmlns:a16="http://schemas.microsoft.com/office/drawing/2014/main" val="1601033787"/>
                  </a:ext>
                </a:extLst>
              </a:tr>
            </a:tbl>
          </a:graphicData>
        </a:graphic>
      </p:graphicFrame>
      <p:sp>
        <p:nvSpPr>
          <p:cNvPr id="4" name="TextBox 3">
            <a:extLst>
              <a:ext uri="{FF2B5EF4-FFF2-40B4-BE49-F238E27FC236}">
                <a16:creationId xmlns:a16="http://schemas.microsoft.com/office/drawing/2014/main" id="{C0B9743C-FC62-4E61-8E80-71B35FECE140}"/>
              </a:ext>
            </a:extLst>
          </p:cNvPr>
          <p:cNvSpPr txBox="1"/>
          <p:nvPr/>
        </p:nvSpPr>
        <p:spPr>
          <a:xfrm>
            <a:off x="9844600" y="1727653"/>
            <a:ext cx="2118800" cy="369332"/>
          </a:xfrm>
          <a:prstGeom prst="rect">
            <a:avLst/>
          </a:prstGeom>
          <a:noFill/>
        </p:spPr>
        <p:txBody>
          <a:bodyPr wrap="square" rtlCol="0">
            <a:spAutoFit/>
          </a:bodyPr>
          <a:lstStyle/>
          <a:p>
            <a:r>
              <a:rPr lang="en-US" dirty="0"/>
              <a:t>Original input block</a:t>
            </a:r>
          </a:p>
        </p:txBody>
      </p:sp>
      <p:sp>
        <p:nvSpPr>
          <p:cNvPr id="22" name="TextBox 21">
            <a:extLst>
              <a:ext uri="{FF2B5EF4-FFF2-40B4-BE49-F238E27FC236}">
                <a16:creationId xmlns:a16="http://schemas.microsoft.com/office/drawing/2014/main" id="{7E4BE5C9-2306-4225-90A7-E0A6D91E919F}"/>
              </a:ext>
            </a:extLst>
          </p:cNvPr>
          <p:cNvSpPr txBox="1"/>
          <p:nvPr/>
        </p:nvSpPr>
        <p:spPr>
          <a:xfrm>
            <a:off x="9844600" y="3464887"/>
            <a:ext cx="2118800" cy="646331"/>
          </a:xfrm>
          <a:prstGeom prst="rect">
            <a:avLst/>
          </a:prstGeom>
          <a:noFill/>
        </p:spPr>
        <p:txBody>
          <a:bodyPr wrap="square" rtlCol="0">
            <a:spAutoFit/>
          </a:bodyPr>
          <a:lstStyle/>
          <a:p>
            <a:r>
              <a:rPr lang="en-US" dirty="0"/>
              <a:t>20 rounds of scrambling</a:t>
            </a:r>
          </a:p>
        </p:txBody>
      </p:sp>
      <p:sp>
        <p:nvSpPr>
          <p:cNvPr id="17" name="Arrow: Down 16">
            <a:extLst>
              <a:ext uri="{FF2B5EF4-FFF2-40B4-BE49-F238E27FC236}">
                <a16:creationId xmlns:a16="http://schemas.microsoft.com/office/drawing/2014/main" id="{DFC55D56-120A-4792-959E-6BA1528CCBD1}"/>
              </a:ext>
            </a:extLst>
          </p:cNvPr>
          <p:cNvSpPr/>
          <p:nvPr/>
        </p:nvSpPr>
        <p:spPr>
          <a:xfrm>
            <a:off x="6797150" y="4811216"/>
            <a:ext cx="283817" cy="3619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4">
            <a:extLst>
              <a:ext uri="{FF2B5EF4-FFF2-40B4-BE49-F238E27FC236}">
                <a16:creationId xmlns:a16="http://schemas.microsoft.com/office/drawing/2014/main" id="{749A2E93-3E40-4D42-9ED2-AE4A37EA197C}"/>
              </a:ext>
            </a:extLst>
          </p:cNvPr>
          <p:cNvGraphicFramePr>
            <a:graphicFrameLocks noGrp="1"/>
          </p:cNvGraphicFramePr>
          <p:nvPr>
            <p:extLst>
              <p:ext uri="{D42A27DB-BD31-4B8C-83A1-F6EECF244321}">
                <p14:modId xmlns:p14="http://schemas.microsoft.com/office/powerpoint/2010/main" val="2029064157"/>
              </p:ext>
            </p:extLst>
          </p:nvPr>
        </p:nvGraphicFramePr>
        <p:xfrm>
          <a:off x="4262119" y="5303415"/>
          <a:ext cx="5353880" cy="1243182"/>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sz="1400" dirty="0">
                          <a:latin typeface="Courier New" panose="02070309020205020404" pitchFamily="49" charset="0"/>
                          <a:cs typeface="Courier New" panose="02070309020205020404" pitchFamily="49" charset="0"/>
                        </a:rPr>
                        <a:t>401e05af</a:t>
                      </a:r>
                    </a:p>
                  </a:txBody>
                  <a:tcPr/>
                </a:tc>
                <a:tc>
                  <a:txBody>
                    <a:bodyPr/>
                    <a:lstStyle/>
                    <a:p>
                      <a:pPr algn="ctr"/>
                      <a:r>
                        <a:rPr lang="en-US" sz="1400" dirty="0">
                          <a:latin typeface="Courier New" panose="02070309020205020404" pitchFamily="49" charset="0"/>
                          <a:cs typeface="Courier New" panose="02070309020205020404" pitchFamily="49" charset="0"/>
                        </a:rPr>
                        <a:t>4935a0bb</a:t>
                      </a:r>
                    </a:p>
                  </a:txBody>
                  <a:tcPr/>
                </a:tc>
                <a:tc>
                  <a:txBody>
                    <a:bodyPr/>
                    <a:lstStyle/>
                    <a:p>
                      <a:pPr algn="ctr"/>
                      <a:r>
                        <a:rPr lang="en-US" sz="1400" dirty="0">
                          <a:latin typeface="Courier New" panose="02070309020205020404" pitchFamily="49" charset="0"/>
                          <a:cs typeface="Courier New" panose="02070309020205020404" pitchFamily="49" charset="0"/>
                        </a:rPr>
                        <a:t>809a3281</a:t>
                      </a:r>
                    </a:p>
                  </a:txBody>
                  <a:tcPr/>
                </a:tc>
                <a:tc>
                  <a:txBody>
                    <a:bodyPr/>
                    <a:lstStyle/>
                    <a:p>
                      <a:pPr algn="ctr"/>
                      <a:r>
                        <a:rPr lang="en-US" sz="1400" dirty="0">
                          <a:latin typeface="Courier New" panose="02070309020205020404" pitchFamily="49" charset="0"/>
                          <a:cs typeface="Courier New" panose="02070309020205020404" pitchFamily="49" charset="0"/>
                        </a:rPr>
                        <a:t>af0e146a</a:t>
                      </a:r>
                    </a:p>
                  </a:txBody>
                  <a:tcPr/>
                </a:tc>
                <a:extLst>
                  <a:ext uri="{0D108BD9-81ED-4DB2-BD59-A6C34878D82A}">
                    <a16:rowId xmlns:a16="http://schemas.microsoft.com/office/drawing/2014/main" val="888563214"/>
                  </a:ext>
                </a:extLst>
              </a:tr>
              <a:tr h="312794">
                <a:tc>
                  <a:txBody>
                    <a:bodyPr/>
                    <a:lstStyle/>
                    <a:p>
                      <a:pPr algn="ctr"/>
                      <a:r>
                        <a:rPr lang="en-US" sz="1400" dirty="0">
                          <a:latin typeface="Courier New" panose="02070309020205020404" pitchFamily="49" charset="0"/>
                          <a:cs typeface="Courier New" panose="02070309020205020404" pitchFamily="49" charset="0"/>
                        </a:rPr>
                        <a:t>2aa258d2</a:t>
                      </a:r>
                    </a:p>
                  </a:txBody>
                  <a:tcPr/>
                </a:tc>
                <a:tc>
                  <a:txBody>
                    <a:bodyPr/>
                    <a:lstStyle/>
                    <a:p>
                      <a:pPr algn="ctr"/>
                      <a:r>
                        <a:rPr lang="en-US" sz="1400" dirty="0">
                          <a:latin typeface="Courier New" panose="02070309020205020404" pitchFamily="49" charset="0"/>
                          <a:cs typeface="Courier New" panose="02070309020205020404" pitchFamily="49" charset="0"/>
                        </a:rPr>
                        <a:t>b94bcb6d</a:t>
                      </a:r>
                    </a:p>
                  </a:txBody>
                  <a:tcPr/>
                </a:tc>
                <a:tc>
                  <a:txBody>
                    <a:bodyPr/>
                    <a:lstStyle/>
                    <a:p>
                      <a:pPr algn="ctr"/>
                      <a:r>
                        <a:rPr lang="en-US" sz="1400" dirty="0">
                          <a:latin typeface="Courier New" panose="02070309020205020404" pitchFamily="49" charset="0"/>
                          <a:cs typeface="Courier New" panose="02070309020205020404" pitchFamily="49" charset="0"/>
                        </a:rPr>
                        <a:t>b39c56f6</a:t>
                      </a:r>
                    </a:p>
                  </a:txBody>
                  <a:tcPr/>
                </a:tc>
                <a:tc>
                  <a:txBody>
                    <a:bodyPr/>
                    <a:lstStyle/>
                    <a:p>
                      <a:pPr algn="ctr"/>
                      <a:r>
                        <a:rPr lang="en-US" sz="1400" dirty="0">
                          <a:latin typeface="Courier New" panose="02070309020205020404" pitchFamily="49" charset="0"/>
                          <a:cs typeface="Courier New" panose="02070309020205020404" pitchFamily="49" charset="0"/>
                        </a:rPr>
                        <a:t>afdee2ef</a:t>
                      </a:r>
                    </a:p>
                  </a:txBody>
                  <a:tcPr/>
                </a:tc>
                <a:extLst>
                  <a:ext uri="{0D108BD9-81ED-4DB2-BD59-A6C34878D82A}">
                    <a16:rowId xmlns:a16="http://schemas.microsoft.com/office/drawing/2014/main" val="299997405"/>
                  </a:ext>
                </a:extLst>
              </a:tr>
              <a:tr h="312794">
                <a:tc>
                  <a:txBody>
                    <a:bodyPr/>
                    <a:lstStyle/>
                    <a:p>
                      <a:pPr algn="ctr"/>
                      <a:r>
                        <a:rPr lang="en-US" sz="1400" dirty="0">
                          <a:latin typeface="Courier New" panose="02070309020205020404" pitchFamily="49" charset="0"/>
                          <a:cs typeface="Courier New" panose="02070309020205020404" pitchFamily="49" charset="0"/>
                        </a:rPr>
                        <a:t>7cd87b83</a:t>
                      </a:r>
                    </a:p>
                  </a:txBody>
                  <a:tcPr/>
                </a:tc>
                <a:tc>
                  <a:txBody>
                    <a:bodyPr/>
                    <a:lstStyle/>
                    <a:p>
                      <a:pPr algn="ctr"/>
                      <a:r>
                        <a:rPr lang="en-US" sz="1400" dirty="0">
                          <a:latin typeface="Courier New" panose="02070309020205020404" pitchFamily="49" charset="0"/>
                          <a:cs typeface="Courier New" panose="02070309020205020404" pitchFamily="49" charset="0"/>
                        </a:rPr>
                        <a:t>a15b0ba2</a:t>
                      </a:r>
                    </a:p>
                  </a:txBody>
                  <a:tcPr/>
                </a:tc>
                <a:tc>
                  <a:txBody>
                    <a:bodyPr/>
                    <a:lstStyle/>
                    <a:p>
                      <a:pPr algn="ctr"/>
                      <a:r>
                        <a:rPr lang="en-US" sz="1400" dirty="0">
                          <a:latin typeface="Courier New" panose="02070309020205020404" pitchFamily="49" charset="0"/>
                          <a:cs typeface="Courier New" panose="02070309020205020404" pitchFamily="49" charset="0"/>
                        </a:rPr>
                        <a:t>06a38120</a:t>
                      </a:r>
                    </a:p>
                  </a:txBody>
                  <a:tcPr/>
                </a:tc>
                <a:tc>
                  <a:txBody>
                    <a:bodyPr/>
                    <a:lstStyle/>
                    <a:p>
                      <a:pPr algn="ctr"/>
                      <a:r>
                        <a:rPr lang="en-US" sz="1400" dirty="0">
                          <a:latin typeface="Courier New" panose="02070309020205020404" pitchFamily="49" charset="0"/>
                          <a:cs typeface="Courier New" panose="02070309020205020404" pitchFamily="49" charset="0"/>
                        </a:rPr>
                        <a:t>5cb30eaf</a:t>
                      </a:r>
                    </a:p>
                  </a:txBody>
                  <a:tcPr/>
                </a:tc>
                <a:extLst>
                  <a:ext uri="{0D108BD9-81ED-4DB2-BD59-A6C34878D82A}">
                    <a16:rowId xmlns:a16="http://schemas.microsoft.com/office/drawing/2014/main" val="3003566747"/>
                  </a:ext>
                </a:extLst>
              </a:tr>
              <a:tr h="0">
                <a:tc>
                  <a:txBody>
                    <a:bodyPr/>
                    <a:lstStyle/>
                    <a:p>
                      <a:pPr algn="ctr"/>
                      <a:r>
                        <a:rPr lang="en-US" sz="1400" dirty="0">
                          <a:latin typeface="Courier New" panose="02070309020205020404" pitchFamily="49" charset="0"/>
                          <a:cs typeface="Courier New" panose="02070309020205020404" pitchFamily="49" charset="0"/>
                        </a:rPr>
                        <a:t>d239a241</a:t>
                      </a:r>
                    </a:p>
                  </a:txBody>
                  <a:tcPr/>
                </a:tc>
                <a:tc>
                  <a:txBody>
                    <a:bodyPr/>
                    <a:lstStyle/>
                    <a:p>
                      <a:pPr algn="ctr"/>
                      <a:r>
                        <a:rPr lang="en-US" sz="1400" dirty="0">
                          <a:latin typeface="Courier New" panose="02070309020205020404" pitchFamily="49" charset="0"/>
                          <a:cs typeface="Courier New" panose="02070309020205020404" pitchFamily="49" charset="0"/>
                        </a:rPr>
                        <a:t>c874fc0d</a:t>
                      </a:r>
                    </a:p>
                  </a:txBody>
                  <a:tcPr/>
                </a:tc>
                <a:tc>
                  <a:txBody>
                    <a:bodyPr/>
                    <a:lstStyle/>
                    <a:p>
                      <a:pPr algn="ctr"/>
                      <a:r>
                        <a:rPr lang="en-US" sz="1400" dirty="0">
                          <a:latin typeface="Courier New" panose="02070309020205020404" pitchFamily="49" charset="0"/>
                          <a:cs typeface="Courier New" panose="02070309020205020404" pitchFamily="49" charset="0"/>
                        </a:rPr>
                        <a:t>0d567117</a:t>
                      </a:r>
                    </a:p>
                  </a:txBody>
                  <a:tcPr/>
                </a:tc>
                <a:tc>
                  <a:txBody>
                    <a:bodyPr/>
                    <a:lstStyle/>
                    <a:p>
                      <a:pPr algn="ctr"/>
                      <a:r>
                        <a:rPr lang="en-US" sz="1400" dirty="0">
                          <a:latin typeface="Courier New" panose="02070309020205020404" pitchFamily="49" charset="0"/>
                          <a:cs typeface="Courier New" panose="02070309020205020404" pitchFamily="49" charset="0"/>
                        </a:rPr>
                        <a:t>4b1e9c9c</a:t>
                      </a:r>
                    </a:p>
                  </a:txBody>
                  <a:tcPr/>
                </a:tc>
                <a:extLst>
                  <a:ext uri="{0D108BD9-81ED-4DB2-BD59-A6C34878D82A}">
                    <a16:rowId xmlns:a16="http://schemas.microsoft.com/office/drawing/2014/main" val="1601033787"/>
                  </a:ext>
                </a:extLst>
              </a:tr>
            </a:tbl>
          </a:graphicData>
        </a:graphic>
      </p:graphicFrame>
      <p:sp>
        <p:nvSpPr>
          <p:cNvPr id="5" name="Arrow: Curved Right 4">
            <a:extLst>
              <a:ext uri="{FF2B5EF4-FFF2-40B4-BE49-F238E27FC236}">
                <a16:creationId xmlns:a16="http://schemas.microsoft.com/office/drawing/2014/main" id="{DD3CE34A-4E86-444D-A61D-DE357E57F592}"/>
              </a:ext>
            </a:extLst>
          </p:cNvPr>
          <p:cNvSpPr/>
          <p:nvPr/>
        </p:nvSpPr>
        <p:spPr>
          <a:xfrm>
            <a:off x="3586480" y="2245360"/>
            <a:ext cx="568960" cy="3860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C1B81AEC-B4C2-48E6-8282-6FB2D7C8D977}"/>
              </a:ext>
            </a:extLst>
          </p:cNvPr>
          <p:cNvSpPr txBox="1"/>
          <p:nvPr/>
        </p:nvSpPr>
        <p:spPr>
          <a:xfrm>
            <a:off x="9844600" y="5303415"/>
            <a:ext cx="2118800" cy="646331"/>
          </a:xfrm>
          <a:prstGeom prst="rect">
            <a:avLst/>
          </a:prstGeom>
          <a:noFill/>
        </p:spPr>
        <p:txBody>
          <a:bodyPr wrap="square" rtlCol="0">
            <a:spAutoFit/>
          </a:bodyPr>
          <a:lstStyle/>
          <a:p>
            <a:r>
              <a:rPr lang="en-US" dirty="0"/>
              <a:t>Output block for keystream!</a:t>
            </a:r>
          </a:p>
        </p:txBody>
      </p:sp>
    </p:spTree>
    <p:extLst>
      <p:ext uri="{BB962C8B-B14F-4D97-AF65-F5344CB8AC3E}">
        <p14:creationId xmlns:p14="http://schemas.microsoft.com/office/powerpoint/2010/main" val="2333575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4"/>
            <a:ext cx="3804920" cy="712675"/>
          </a:xfrm>
        </p:spPr>
        <p:txBody>
          <a:bodyPr anchor="t">
            <a:normAutofit/>
          </a:bodyPr>
          <a:lstStyle/>
          <a:p>
            <a:pPr marL="0" indent="0">
              <a:buNone/>
            </a:pPr>
            <a:r>
              <a:rPr lang="en-US" sz="2000" dirty="0"/>
              <a:t>Turn </a:t>
            </a:r>
            <a:r>
              <a:rPr lang="en-US" sz="2000" i="1" dirty="0"/>
              <a:t>each</a:t>
            </a:r>
            <a:r>
              <a:rPr lang="en-US" sz="2000" dirty="0"/>
              <a:t> input block into an output block…</a:t>
            </a:r>
          </a:p>
        </p:txBody>
      </p:sp>
      <p:graphicFrame>
        <p:nvGraphicFramePr>
          <p:cNvPr id="15" name="Table 4">
            <a:extLst>
              <a:ext uri="{FF2B5EF4-FFF2-40B4-BE49-F238E27FC236}">
                <a16:creationId xmlns:a16="http://schemas.microsoft.com/office/drawing/2014/main" id="{A7651CE5-921D-4828-A1DC-14A6FCC24C02}"/>
              </a:ext>
            </a:extLst>
          </p:cNvPr>
          <p:cNvGraphicFramePr>
            <a:graphicFrameLocks noGrp="1"/>
          </p:cNvGraphicFramePr>
          <p:nvPr>
            <p:extLst>
              <p:ext uri="{D42A27DB-BD31-4B8C-83A1-F6EECF244321}">
                <p14:modId xmlns:p14="http://schemas.microsoft.com/office/powerpoint/2010/main" val="3953457327"/>
              </p:ext>
            </p:extLst>
          </p:nvPr>
        </p:nvGraphicFramePr>
        <p:xfrm>
          <a:off x="459350" y="2562626"/>
          <a:ext cx="5353880" cy="1243182"/>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sz="1400" dirty="0">
                          <a:solidFill>
                            <a:srgbClr val="7030A0"/>
                          </a:solidFill>
                          <a:latin typeface="Courier New" panose="02070309020205020404" pitchFamily="49" charset="0"/>
                          <a:cs typeface="Courier New" panose="02070309020205020404" pitchFamily="49" charset="0"/>
                        </a:rPr>
                        <a:t>61707865</a:t>
                      </a:r>
                    </a:p>
                  </a:txBody>
                  <a:tcPr/>
                </a:tc>
                <a:tc>
                  <a:txBody>
                    <a:bodyPr/>
                    <a:lstStyle/>
                    <a:p>
                      <a:pPr algn="ctr"/>
                      <a:r>
                        <a:rPr lang="en-US" sz="1400" dirty="0">
                          <a:solidFill>
                            <a:srgbClr val="7030A0"/>
                          </a:solidFill>
                          <a:latin typeface="Courier New" panose="02070309020205020404" pitchFamily="49" charset="0"/>
                          <a:cs typeface="Courier New" panose="02070309020205020404" pitchFamily="49" charset="0"/>
                        </a:rPr>
                        <a:t>3320646e</a:t>
                      </a:r>
                    </a:p>
                  </a:txBody>
                  <a:tcPr/>
                </a:tc>
                <a:tc>
                  <a:txBody>
                    <a:bodyPr/>
                    <a:lstStyle/>
                    <a:p>
                      <a:pPr algn="ctr"/>
                      <a:r>
                        <a:rPr lang="en-US" sz="1400" dirty="0">
                          <a:solidFill>
                            <a:srgbClr val="7030A0"/>
                          </a:solidFill>
                          <a:latin typeface="Courier New" panose="02070309020205020404" pitchFamily="49" charset="0"/>
                          <a:cs typeface="Courier New" panose="02070309020205020404" pitchFamily="49" charset="0"/>
                        </a:rPr>
                        <a:t>79622d32</a:t>
                      </a:r>
                    </a:p>
                  </a:txBody>
                  <a:tcPr/>
                </a:tc>
                <a:tc>
                  <a:txBody>
                    <a:bodyPr/>
                    <a:lstStyle/>
                    <a:p>
                      <a:pPr algn="ctr"/>
                      <a:r>
                        <a:rPr lang="en-US" sz="1400" dirty="0">
                          <a:solidFill>
                            <a:srgbClr val="7030A0"/>
                          </a:solidFill>
                          <a:latin typeface="Courier New" panose="02070309020205020404" pitchFamily="49" charset="0"/>
                          <a:cs typeface="Courier New" panose="02070309020205020404" pitchFamily="49" charset="0"/>
                        </a:rPr>
                        <a:t>6b206574</a:t>
                      </a:r>
                    </a:p>
                  </a:txBody>
                  <a:tcPr/>
                </a:tc>
                <a:extLst>
                  <a:ext uri="{0D108BD9-81ED-4DB2-BD59-A6C34878D82A}">
                    <a16:rowId xmlns:a16="http://schemas.microsoft.com/office/drawing/2014/main" val="888563214"/>
                  </a:ext>
                </a:extLst>
              </a:tr>
              <a:tr h="312794">
                <a:tc>
                  <a:txBody>
                    <a:bodyPr/>
                    <a:lstStyle/>
                    <a:p>
                      <a:pPr algn="ctr"/>
                      <a:r>
                        <a:rPr lang="en-US" sz="1400" dirty="0">
                          <a:solidFill>
                            <a:srgbClr val="FF0000"/>
                          </a:solidFill>
                          <a:latin typeface="Courier New" panose="02070309020205020404" pitchFamily="49" charset="0"/>
                          <a:cs typeface="Courier New" panose="02070309020205020404" pitchFamily="49" charset="0"/>
                        </a:rPr>
                        <a:t>03020100</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07060504</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0b0a0908</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0f0e0d0c</a:t>
                      </a:r>
                    </a:p>
                  </a:txBody>
                  <a:tcPr/>
                </a:tc>
                <a:extLst>
                  <a:ext uri="{0D108BD9-81ED-4DB2-BD59-A6C34878D82A}">
                    <a16:rowId xmlns:a16="http://schemas.microsoft.com/office/drawing/2014/main" val="299997405"/>
                  </a:ext>
                </a:extLst>
              </a:tr>
              <a:tr h="312794">
                <a:tc>
                  <a:txBody>
                    <a:bodyPr/>
                    <a:lstStyle/>
                    <a:p>
                      <a:pPr algn="ctr"/>
                      <a:r>
                        <a:rPr lang="en-US" sz="1400" dirty="0">
                          <a:solidFill>
                            <a:srgbClr val="FF0000"/>
                          </a:solidFill>
                          <a:latin typeface="Courier New" panose="02070309020205020404" pitchFamily="49" charset="0"/>
                          <a:cs typeface="Courier New" panose="02070309020205020404" pitchFamily="49" charset="0"/>
                        </a:rPr>
                        <a:t>13121110</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17161514</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1b1a1918</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1f1e1d1c</a:t>
                      </a:r>
                    </a:p>
                  </a:txBody>
                  <a:tcPr/>
                </a:tc>
                <a:extLst>
                  <a:ext uri="{0D108BD9-81ED-4DB2-BD59-A6C34878D82A}">
                    <a16:rowId xmlns:a16="http://schemas.microsoft.com/office/drawing/2014/main" val="3003566747"/>
                  </a:ext>
                </a:extLst>
              </a:tr>
              <a:tr h="0">
                <a:tc>
                  <a:txBody>
                    <a:bodyPr/>
                    <a:lstStyle/>
                    <a:p>
                      <a:pPr algn="ctr"/>
                      <a:r>
                        <a:rPr lang="en-US" sz="1400" dirty="0">
                          <a:solidFill>
                            <a:srgbClr val="00B050"/>
                          </a:solidFill>
                          <a:latin typeface="Courier New" panose="02070309020205020404" pitchFamily="49" charset="0"/>
                          <a:cs typeface="Courier New" panose="02070309020205020404" pitchFamily="49" charset="0"/>
                        </a:rPr>
                        <a:t>00000000</a:t>
                      </a:r>
                    </a:p>
                  </a:txBody>
                  <a:tcPr/>
                </a:tc>
                <a:tc>
                  <a:txBody>
                    <a:bodyPr/>
                    <a:lstStyle/>
                    <a:p>
                      <a:pPr algn="ctr"/>
                      <a:r>
                        <a:rPr lang="en-US" sz="1400" dirty="0">
                          <a:solidFill>
                            <a:srgbClr val="00B0F0"/>
                          </a:solidFill>
                          <a:latin typeface="Courier New" panose="02070309020205020404" pitchFamily="49" charset="0"/>
                          <a:cs typeface="Courier New" panose="02070309020205020404" pitchFamily="49" charset="0"/>
                        </a:rPr>
                        <a:t>00000000</a:t>
                      </a:r>
                    </a:p>
                  </a:txBody>
                  <a:tcPr/>
                </a:tc>
                <a:tc>
                  <a:txBody>
                    <a:bodyPr/>
                    <a:lstStyle/>
                    <a:p>
                      <a:pPr algn="ctr"/>
                      <a:r>
                        <a:rPr lang="en-US" sz="1400" dirty="0">
                          <a:solidFill>
                            <a:srgbClr val="00B0F0"/>
                          </a:solidFill>
                          <a:latin typeface="Courier New" panose="02070309020205020404" pitchFamily="49" charset="0"/>
                          <a:cs typeface="Courier New" panose="02070309020205020404" pitchFamily="49" charset="0"/>
                        </a:rPr>
                        <a:t>4a000000</a:t>
                      </a:r>
                    </a:p>
                  </a:txBody>
                  <a:tcPr/>
                </a:tc>
                <a:tc>
                  <a:txBody>
                    <a:bodyPr/>
                    <a:lstStyle/>
                    <a:p>
                      <a:pPr algn="ctr"/>
                      <a:r>
                        <a:rPr lang="en-US" sz="1400" dirty="0">
                          <a:solidFill>
                            <a:srgbClr val="00B0F0"/>
                          </a:solidFill>
                          <a:latin typeface="Courier New" panose="02070309020205020404" pitchFamily="49" charset="0"/>
                          <a:cs typeface="Courier New" panose="02070309020205020404" pitchFamily="49" charset="0"/>
                        </a:rPr>
                        <a:t>00000000</a:t>
                      </a:r>
                    </a:p>
                  </a:txBody>
                  <a:tcPr/>
                </a:tc>
                <a:extLst>
                  <a:ext uri="{0D108BD9-81ED-4DB2-BD59-A6C34878D82A}">
                    <a16:rowId xmlns:a16="http://schemas.microsoft.com/office/drawing/2014/main" val="1601033787"/>
                  </a:ext>
                </a:extLst>
              </a:tr>
            </a:tbl>
          </a:graphicData>
        </a:graphic>
      </p:graphicFrame>
      <p:sp>
        <p:nvSpPr>
          <p:cNvPr id="13" name="Arrow: Down 12">
            <a:extLst>
              <a:ext uri="{FF2B5EF4-FFF2-40B4-BE49-F238E27FC236}">
                <a16:creationId xmlns:a16="http://schemas.microsoft.com/office/drawing/2014/main" id="{2131A31E-4F73-418B-844A-7BFE3F31F0C0}"/>
              </a:ext>
            </a:extLst>
          </p:cNvPr>
          <p:cNvSpPr/>
          <p:nvPr/>
        </p:nvSpPr>
        <p:spPr>
          <a:xfrm>
            <a:off x="2994381" y="3884215"/>
            <a:ext cx="283817" cy="3619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4">
            <a:extLst>
              <a:ext uri="{FF2B5EF4-FFF2-40B4-BE49-F238E27FC236}">
                <a16:creationId xmlns:a16="http://schemas.microsoft.com/office/drawing/2014/main" id="{1515FACC-9AAB-4ABA-A8A4-296B89ADF999}"/>
              </a:ext>
            </a:extLst>
          </p:cNvPr>
          <p:cNvGraphicFramePr>
            <a:graphicFrameLocks noGrp="1"/>
          </p:cNvGraphicFramePr>
          <p:nvPr>
            <p:extLst>
              <p:ext uri="{D42A27DB-BD31-4B8C-83A1-F6EECF244321}">
                <p14:modId xmlns:p14="http://schemas.microsoft.com/office/powerpoint/2010/main" val="2413140954"/>
              </p:ext>
            </p:extLst>
          </p:nvPr>
        </p:nvGraphicFramePr>
        <p:xfrm>
          <a:off x="459349" y="4324600"/>
          <a:ext cx="5353880" cy="1243182"/>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sz="1400" dirty="0">
                          <a:latin typeface="Courier New" panose="02070309020205020404" pitchFamily="49" charset="0"/>
                          <a:cs typeface="Courier New" panose="02070309020205020404" pitchFamily="49" charset="0"/>
                        </a:rPr>
                        <a:t>401e05af</a:t>
                      </a:r>
                    </a:p>
                  </a:txBody>
                  <a:tcPr/>
                </a:tc>
                <a:tc>
                  <a:txBody>
                    <a:bodyPr/>
                    <a:lstStyle/>
                    <a:p>
                      <a:pPr algn="ctr"/>
                      <a:r>
                        <a:rPr lang="en-US" sz="1400" dirty="0">
                          <a:latin typeface="Courier New" panose="02070309020205020404" pitchFamily="49" charset="0"/>
                          <a:cs typeface="Courier New" panose="02070309020205020404" pitchFamily="49" charset="0"/>
                        </a:rPr>
                        <a:t>4935a0bb</a:t>
                      </a:r>
                    </a:p>
                  </a:txBody>
                  <a:tcPr/>
                </a:tc>
                <a:tc>
                  <a:txBody>
                    <a:bodyPr/>
                    <a:lstStyle/>
                    <a:p>
                      <a:pPr algn="ctr"/>
                      <a:r>
                        <a:rPr lang="en-US" sz="1400" dirty="0">
                          <a:latin typeface="Courier New" panose="02070309020205020404" pitchFamily="49" charset="0"/>
                          <a:cs typeface="Courier New" panose="02070309020205020404" pitchFamily="49" charset="0"/>
                        </a:rPr>
                        <a:t>809a3281</a:t>
                      </a:r>
                    </a:p>
                  </a:txBody>
                  <a:tcPr/>
                </a:tc>
                <a:tc>
                  <a:txBody>
                    <a:bodyPr/>
                    <a:lstStyle/>
                    <a:p>
                      <a:pPr algn="ctr"/>
                      <a:r>
                        <a:rPr lang="en-US" sz="1400" dirty="0">
                          <a:latin typeface="Courier New" panose="02070309020205020404" pitchFamily="49" charset="0"/>
                          <a:cs typeface="Courier New" panose="02070309020205020404" pitchFamily="49" charset="0"/>
                        </a:rPr>
                        <a:t>af0e146a</a:t>
                      </a:r>
                    </a:p>
                  </a:txBody>
                  <a:tcPr/>
                </a:tc>
                <a:extLst>
                  <a:ext uri="{0D108BD9-81ED-4DB2-BD59-A6C34878D82A}">
                    <a16:rowId xmlns:a16="http://schemas.microsoft.com/office/drawing/2014/main" val="888563214"/>
                  </a:ext>
                </a:extLst>
              </a:tr>
              <a:tr h="312794">
                <a:tc>
                  <a:txBody>
                    <a:bodyPr/>
                    <a:lstStyle/>
                    <a:p>
                      <a:pPr algn="ctr"/>
                      <a:r>
                        <a:rPr lang="en-US" sz="1400" dirty="0">
                          <a:latin typeface="Courier New" panose="02070309020205020404" pitchFamily="49" charset="0"/>
                          <a:cs typeface="Courier New" panose="02070309020205020404" pitchFamily="49" charset="0"/>
                        </a:rPr>
                        <a:t>2aa258d2</a:t>
                      </a:r>
                    </a:p>
                  </a:txBody>
                  <a:tcPr/>
                </a:tc>
                <a:tc>
                  <a:txBody>
                    <a:bodyPr/>
                    <a:lstStyle/>
                    <a:p>
                      <a:pPr algn="ctr"/>
                      <a:r>
                        <a:rPr lang="en-US" sz="1400" dirty="0">
                          <a:latin typeface="Courier New" panose="02070309020205020404" pitchFamily="49" charset="0"/>
                          <a:cs typeface="Courier New" panose="02070309020205020404" pitchFamily="49" charset="0"/>
                        </a:rPr>
                        <a:t>b94bcb6d</a:t>
                      </a:r>
                    </a:p>
                  </a:txBody>
                  <a:tcPr/>
                </a:tc>
                <a:tc>
                  <a:txBody>
                    <a:bodyPr/>
                    <a:lstStyle/>
                    <a:p>
                      <a:pPr algn="ctr"/>
                      <a:r>
                        <a:rPr lang="en-US" sz="1400" dirty="0">
                          <a:latin typeface="Courier New" panose="02070309020205020404" pitchFamily="49" charset="0"/>
                          <a:cs typeface="Courier New" panose="02070309020205020404" pitchFamily="49" charset="0"/>
                        </a:rPr>
                        <a:t>b39c56f6</a:t>
                      </a:r>
                    </a:p>
                  </a:txBody>
                  <a:tcPr/>
                </a:tc>
                <a:tc>
                  <a:txBody>
                    <a:bodyPr/>
                    <a:lstStyle/>
                    <a:p>
                      <a:pPr algn="ctr"/>
                      <a:r>
                        <a:rPr lang="en-US" sz="1400" dirty="0">
                          <a:latin typeface="Courier New" panose="02070309020205020404" pitchFamily="49" charset="0"/>
                          <a:cs typeface="Courier New" panose="02070309020205020404" pitchFamily="49" charset="0"/>
                        </a:rPr>
                        <a:t>afdee2ef</a:t>
                      </a:r>
                    </a:p>
                  </a:txBody>
                  <a:tcPr/>
                </a:tc>
                <a:extLst>
                  <a:ext uri="{0D108BD9-81ED-4DB2-BD59-A6C34878D82A}">
                    <a16:rowId xmlns:a16="http://schemas.microsoft.com/office/drawing/2014/main" val="299997405"/>
                  </a:ext>
                </a:extLst>
              </a:tr>
              <a:tr h="312794">
                <a:tc>
                  <a:txBody>
                    <a:bodyPr/>
                    <a:lstStyle/>
                    <a:p>
                      <a:pPr algn="ctr"/>
                      <a:r>
                        <a:rPr lang="en-US" sz="1400" dirty="0">
                          <a:latin typeface="Courier New" panose="02070309020205020404" pitchFamily="49" charset="0"/>
                          <a:cs typeface="Courier New" panose="02070309020205020404" pitchFamily="49" charset="0"/>
                        </a:rPr>
                        <a:t>7cd87b83</a:t>
                      </a:r>
                    </a:p>
                  </a:txBody>
                  <a:tcPr/>
                </a:tc>
                <a:tc>
                  <a:txBody>
                    <a:bodyPr/>
                    <a:lstStyle/>
                    <a:p>
                      <a:pPr algn="ctr"/>
                      <a:r>
                        <a:rPr lang="en-US" sz="1400" dirty="0">
                          <a:latin typeface="Courier New" panose="02070309020205020404" pitchFamily="49" charset="0"/>
                          <a:cs typeface="Courier New" panose="02070309020205020404" pitchFamily="49" charset="0"/>
                        </a:rPr>
                        <a:t>a15b0ba2</a:t>
                      </a:r>
                    </a:p>
                  </a:txBody>
                  <a:tcPr/>
                </a:tc>
                <a:tc>
                  <a:txBody>
                    <a:bodyPr/>
                    <a:lstStyle/>
                    <a:p>
                      <a:pPr algn="ctr"/>
                      <a:r>
                        <a:rPr lang="en-US" sz="1400" dirty="0">
                          <a:latin typeface="Courier New" panose="02070309020205020404" pitchFamily="49" charset="0"/>
                          <a:cs typeface="Courier New" panose="02070309020205020404" pitchFamily="49" charset="0"/>
                        </a:rPr>
                        <a:t>06a38120</a:t>
                      </a:r>
                    </a:p>
                  </a:txBody>
                  <a:tcPr/>
                </a:tc>
                <a:tc>
                  <a:txBody>
                    <a:bodyPr/>
                    <a:lstStyle/>
                    <a:p>
                      <a:pPr algn="ctr"/>
                      <a:r>
                        <a:rPr lang="en-US" sz="1400" dirty="0">
                          <a:latin typeface="Courier New" panose="02070309020205020404" pitchFamily="49" charset="0"/>
                          <a:cs typeface="Courier New" panose="02070309020205020404" pitchFamily="49" charset="0"/>
                        </a:rPr>
                        <a:t>5cb30eaf</a:t>
                      </a:r>
                    </a:p>
                  </a:txBody>
                  <a:tcPr/>
                </a:tc>
                <a:extLst>
                  <a:ext uri="{0D108BD9-81ED-4DB2-BD59-A6C34878D82A}">
                    <a16:rowId xmlns:a16="http://schemas.microsoft.com/office/drawing/2014/main" val="3003566747"/>
                  </a:ext>
                </a:extLst>
              </a:tr>
              <a:tr h="0">
                <a:tc>
                  <a:txBody>
                    <a:bodyPr/>
                    <a:lstStyle/>
                    <a:p>
                      <a:pPr algn="ctr"/>
                      <a:r>
                        <a:rPr lang="en-US" sz="1400" dirty="0">
                          <a:latin typeface="Courier New" panose="02070309020205020404" pitchFamily="49" charset="0"/>
                          <a:cs typeface="Courier New" panose="02070309020205020404" pitchFamily="49" charset="0"/>
                        </a:rPr>
                        <a:t>d239a241</a:t>
                      </a:r>
                    </a:p>
                  </a:txBody>
                  <a:tcPr/>
                </a:tc>
                <a:tc>
                  <a:txBody>
                    <a:bodyPr/>
                    <a:lstStyle/>
                    <a:p>
                      <a:pPr algn="ctr"/>
                      <a:r>
                        <a:rPr lang="en-US" sz="1400" dirty="0">
                          <a:latin typeface="Courier New" panose="02070309020205020404" pitchFamily="49" charset="0"/>
                          <a:cs typeface="Courier New" panose="02070309020205020404" pitchFamily="49" charset="0"/>
                        </a:rPr>
                        <a:t>c874fc0d</a:t>
                      </a:r>
                    </a:p>
                  </a:txBody>
                  <a:tcPr/>
                </a:tc>
                <a:tc>
                  <a:txBody>
                    <a:bodyPr/>
                    <a:lstStyle/>
                    <a:p>
                      <a:pPr algn="ctr"/>
                      <a:r>
                        <a:rPr lang="en-US" sz="1400" dirty="0">
                          <a:latin typeface="Courier New" panose="02070309020205020404" pitchFamily="49" charset="0"/>
                          <a:cs typeface="Courier New" panose="02070309020205020404" pitchFamily="49" charset="0"/>
                        </a:rPr>
                        <a:t>0d567117</a:t>
                      </a:r>
                    </a:p>
                  </a:txBody>
                  <a:tcPr/>
                </a:tc>
                <a:tc>
                  <a:txBody>
                    <a:bodyPr/>
                    <a:lstStyle/>
                    <a:p>
                      <a:pPr algn="ctr"/>
                      <a:r>
                        <a:rPr lang="en-US" sz="1400" dirty="0">
                          <a:latin typeface="Courier New" panose="02070309020205020404" pitchFamily="49" charset="0"/>
                          <a:cs typeface="Courier New" panose="02070309020205020404" pitchFamily="49" charset="0"/>
                        </a:rPr>
                        <a:t>4b1e9c9c</a:t>
                      </a:r>
                    </a:p>
                  </a:txBody>
                  <a:tcPr/>
                </a:tc>
                <a:extLst>
                  <a:ext uri="{0D108BD9-81ED-4DB2-BD59-A6C34878D82A}">
                    <a16:rowId xmlns:a16="http://schemas.microsoft.com/office/drawing/2014/main" val="1601033787"/>
                  </a:ext>
                </a:extLst>
              </a:tr>
            </a:tbl>
          </a:graphicData>
        </a:graphic>
      </p:graphicFrame>
      <p:graphicFrame>
        <p:nvGraphicFramePr>
          <p:cNvPr id="20" name="Table 4">
            <a:extLst>
              <a:ext uri="{FF2B5EF4-FFF2-40B4-BE49-F238E27FC236}">
                <a16:creationId xmlns:a16="http://schemas.microsoft.com/office/drawing/2014/main" id="{4E162968-30D6-4EAA-B556-A2F2C1541CB2}"/>
              </a:ext>
            </a:extLst>
          </p:cNvPr>
          <p:cNvGraphicFramePr>
            <a:graphicFrameLocks noGrp="1"/>
          </p:cNvGraphicFramePr>
          <p:nvPr>
            <p:extLst>
              <p:ext uri="{D42A27DB-BD31-4B8C-83A1-F6EECF244321}">
                <p14:modId xmlns:p14="http://schemas.microsoft.com/office/powerpoint/2010/main" val="2357733519"/>
              </p:ext>
            </p:extLst>
          </p:nvPr>
        </p:nvGraphicFramePr>
        <p:xfrm>
          <a:off x="6043978" y="2562626"/>
          <a:ext cx="5353880" cy="1243182"/>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sz="1400" dirty="0">
                          <a:solidFill>
                            <a:srgbClr val="7030A0"/>
                          </a:solidFill>
                          <a:latin typeface="Courier New" panose="02070309020205020404" pitchFamily="49" charset="0"/>
                          <a:cs typeface="Courier New" panose="02070309020205020404" pitchFamily="49" charset="0"/>
                        </a:rPr>
                        <a:t>61707865</a:t>
                      </a:r>
                    </a:p>
                  </a:txBody>
                  <a:tcPr/>
                </a:tc>
                <a:tc>
                  <a:txBody>
                    <a:bodyPr/>
                    <a:lstStyle/>
                    <a:p>
                      <a:pPr algn="ctr"/>
                      <a:r>
                        <a:rPr lang="en-US" sz="1400" dirty="0">
                          <a:solidFill>
                            <a:srgbClr val="7030A0"/>
                          </a:solidFill>
                          <a:latin typeface="Courier New" panose="02070309020205020404" pitchFamily="49" charset="0"/>
                          <a:cs typeface="Courier New" panose="02070309020205020404" pitchFamily="49" charset="0"/>
                        </a:rPr>
                        <a:t>3320646e</a:t>
                      </a:r>
                    </a:p>
                  </a:txBody>
                  <a:tcPr/>
                </a:tc>
                <a:tc>
                  <a:txBody>
                    <a:bodyPr/>
                    <a:lstStyle/>
                    <a:p>
                      <a:pPr algn="ctr"/>
                      <a:r>
                        <a:rPr lang="en-US" sz="1400" dirty="0">
                          <a:solidFill>
                            <a:srgbClr val="7030A0"/>
                          </a:solidFill>
                          <a:latin typeface="Courier New" panose="02070309020205020404" pitchFamily="49" charset="0"/>
                          <a:cs typeface="Courier New" panose="02070309020205020404" pitchFamily="49" charset="0"/>
                        </a:rPr>
                        <a:t>79622d32</a:t>
                      </a:r>
                    </a:p>
                  </a:txBody>
                  <a:tcPr/>
                </a:tc>
                <a:tc>
                  <a:txBody>
                    <a:bodyPr/>
                    <a:lstStyle/>
                    <a:p>
                      <a:pPr algn="ctr"/>
                      <a:r>
                        <a:rPr lang="en-US" sz="1400" dirty="0">
                          <a:solidFill>
                            <a:srgbClr val="7030A0"/>
                          </a:solidFill>
                          <a:latin typeface="Courier New" panose="02070309020205020404" pitchFamily="49" charset="0"/>
                          <a:cs typeface="Courier New" panose="02070309020205020404" pitchFamily="49" charset="0"/>
                        </a:rPr>
                        <a:t>6b206574</a:t>
                      </a:r>
                    </a:p>
                  </a:txBody>
                  <a:tcPr/>
                </a:tc>
                <a:extLst>
                  <a:ext uri="{0D108BD9-81ED-4DB2-BD59-A6C34878D82A}">
                    <a16:rowId xmlns:a16="http://schemas.microsoft.com/office/drawing/2014/main" val="888563214"/>
                  </a:ext>
                </a:extLst>
              </a:tr>
              <a:tr h="312794">
                <a:tc>
                  <a:txBody>
                    <a:bodyPr/>
                    <a:lstStyle/>
                    <a:p>
                      <a:pPr algn="ctr"/>
                      <a:r>
                        <a:rPr lang="en-US" sz="1400" dirty="0">
                          <a:solidFill>
                            <a:srgbClr val="FF0000"/>
                          </a:solidFill>
                          <a:latin typeface="Courier New" panose="02070309020205020404" pitchFamily="49" charset="0"/>
                          <a:cs typeface="Courier New" panose="02070309020205020404" pitchFamily="49" charset="0"/>
                        </a:rPr>
                        <a:t>03020100</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07060504</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0b0a0908</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0f0e0d0c</a:t>
                      </a:r>
                    </a:p>
                  </a:txBody>
                  <a:tcPr/>
                </a:tc>
                <a:extLst>
                  <a:ext uri="{0D108BD9-81ED-4DB2-BD59-A6C34878D82A}">
                    <a16:rowId xmlns:a16="http://schemas.microsoft.com/office/drawing/2014/main" val="299997405"/>
                  </a:ext>
                </a:extLst>
              </a:tr>
              <a:tr h="312794">
                <a:tc>
                  <a:txBody>
                    <a:bodyPr/>
                    <a:lstStyle/>
                    <a:p>
                      <a:pPr algn="ctr"/>
                      <a:r>
                        <a:rPr lang="en-US" sz="1400" dirty="0">
                          <a:solidFill>
                            <a:srgbClr val="FF0000"/>
                          </a:solidFill>
                          <a:latin typeface="Courier New" panose="02070309020205020404" pitchFamily="49" charset="0"/>
                          <a:cs typeface="Courier New" panose="02070309020205020404" pitchFamily="49" charset="0"/>
                        </a:rPr>
                        <a:t>13121110</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17161514</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1b1a1918</a:t>
                      </a:r>
                    </a:p>
                  </a:txBody>
                  <a:tcPr/>
                </a:tc>
                <a:tc>
                  <a:txBody>
                    <a:bodyPr/>
                    <a:lstStyle/>
                    <a:p>
                      <a:pPr algn="ctr"/>
                      <a:r>
                        <a:rPr lang="en-US" sz="1400" dirty="0">
                          <a:solidFill>
                            <a:srgbClr val="FF0000"/>
                          </a:solidFill>
                          <a:latin typeface="Courier New" panose="02070309020205020404" pitchFamily="49" charset="0"/>
                          <a:cs typeface="Courier New" panose="02070309020205020404" pitchFamily="49" charset="0"/>
                        </a:rPr>
                        <a:t>1f1e1d1c</a:t>
                      </a:r>
                    </a:p>
                  </a:txBody>
                  <a:tcPr/>
                </a:tc>
                <a:extLst>
                  <a:ext uri="{0D108BD9-81ED-4DB2-BD59-A6C34878D82A}">
                    <a16:rowId xmlns:a16="http://schemas.microsoft.com/office/drawing/2014/main" val="3003566747"/>
                  </a:ext>
                </a:extLst>
              </a:tr>
              <a:tr h="0">
                <a:tc>
                  <a:txBody>
                    <a:bodyPr/>
                    <a:lstStyle/>
                    <a:p>
                      <a:pPr algn="ctr"/>
                      <a:r>
                        <a:rPr lang="en-US" sz="1400" dirty="0">
                          <a:solidFill>
                            <a:srgbClr val="00B050"/>
                          </a:solidFill>
                          <a:latin typeface="Courier New" panose="02070309020205020404" pitchFamily="49" charset="0"/>
                          <a:cs typeface="Courier New" panose="02070309020205020404" pitchFamily="49" charset="0"/>
                        </a:rPr>
                        <a:t>00000001</a:t>
                      </a:r>
                    </a:p>
                  </a:txBody>
                  <a:tcPr/>
                </a:tc>
                <a:tc>
                  <a:txBody>
                    <a:bodyPr/>
                    <a:lstStyle/>
                    <a:p>
                      <a:pPr algn="ctr"/>
                      <a:r>
                        <a:rPr lang="en-US" sz="1400" dirty="0">
                          <a:solidFill>
                            <a:srgbClr val="00B0F0"/>
                          </a:solidFill>
                          <a:latin typeface="Courier New" panose="02070309020205020404" pitchFamily="49" charset="0"/>
                          <a:cs typeface="Courier New" panose="02070309020205020404" pitchFamily="49" charset="0"/>
                        </a:rPr>
                        <a:t>00000000</a:t>
                      </a:r>
                    </a:p>
                  </a:txBody>
                  <a:tcPr/>
                </a:tc>
                <a:tc>
                  <a:txBody>
                    <a:bodyPr/>
                    <a:lstStyle/>
                    <a:p>
                      <a:pPr algn="ctr"/>
                      <a:r>
                        <a:rPr lang="en-US" sz="1400" dirty="0">
                          <a:solidFill>
                            <a:srgbClr val="00B0F0"/>
                          </a:solidFill>
                          <a:latin typeface="Courier New" panose="02070309020205020404" pitchFamily="49" charset="0"/>
                          <a:cs typeface="Courier New" panose="02070309020205020404" pitchFamily="49" charset="0"/>
                        </a:rPr>
                        <a:t>4a000000</a:t>
                      </a:r>
                    </a:p>
                  </a:txBody>
                  <a:tcPr/>
                </a:tc>
                <a:tc>
                  <a:txBody>
                    <a:bodyPr/>
                    <a:lstStyle/>
                    <a:p>
                      <a:pPr algn="ctr"/>
                      <a:r>
                        <a:rPr lang="en-US" sz="1400" dirty="0">
                          <a:solidFill>
                            <a:srgbClr val="00B0F0"/>
                          </a:solidFill>
                          <a:latin typeface="Courier New" panose="02070309020205020404" pitchFamily="49" charset="0"/>
                          <a:cs typeface="Courier New" panose="02070309020205020404" pitchFamily="49" charset="0"/>
                        </a:rPr>
                        <a:t>00000000</a:t>
                      </a:r>
                    </a:p>
                  </a:txBody>
                  <a:tcPr/>
                </a:tc>
                <a:extLst>
                  <a:ext uri="{0D108BD9-81ED-4DB2-BD59-A6C34878D82A}">
                    <a16:rowId xmlns:a16="http://schemas.microsoft.com/office/drawing/2014/main" val="1601033787"/>
                  </a:ext>
                </a:extLst>
              </a:tr>
            </a:tbl>
          </a:graphicData>
        </a:graphic>
      </p:graphicFrame>
      <p:sp>
        <p:nvSpPr>
          <p:cNvPr id="23" name="Arrow: Down 22">
            <a:extLst>
              <a:ext uri="{FF2B5EF4-FFF2-40B4-BE49-F238E27FC236}">
                <a16:creationId xmlns:a16="http://schemas.microsoft.com/office/drawing/2014/main" id="{C5FA1054-51F5-4056-8D01-CB58F09710F7}"/>
              </a:ext>
            </a:extLst>
          </p:cNvPr>
          <p:cNvSpPr/>
          <p:nvPr/>
        </p:nvSpPr>
        <p:spPr>
          <a:xfrm>
            <a:off x="8579009" y="3884215"/>
            <a:ext cx="283817" cy="3619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4">
            <a:extLst>
              <a:ext uri="{FF2B5EF4-FFF2-40B4-BE49-F238E27FC236}">
                <a16:creationId xmlns:a16="http://schemas.microsoft.com/office/drawing/2014/main" id="{3A3C9E9A-FB10-4D24-9E25-EA7D26B45477}"/>
              </a:ext>
            </a:extLst>
          </p:cNvPr>
          <p:cNvGraphicFramePr>
            <a:graphicFrameLocks noGrp="1"/>
          </p:cNvGraphicFramePr>
          <p:nvPr>
            <p:extLst>
              <p:ext uri="{D42A27DB-BD31-4B8C-83A1-F6EECF244321}">
                <p14:modId xmlns:p14="http://schemas.microsoft.com/office/powerpoint/2010/main" val="333150185"/>
              </p:ext>
            </p:extLst>
          </p:nvPr>
        </p:nvGraphicFramePr>
        <p:xfrm>
          <a:off x="6043977" y="4324600"/>
          <a:ext cx="5353880" cy="1243182"/>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sz="1400" dirty="0">
                          <a:latin typeface="Courier New" panose="02070309020205020404" pitchFamily="49" charset="0"/>
                          <a:cs typeface="Courier New" panose="02070309020205020404" pitchFamily="49" charset="0"/>
                        </a:rPr>
                        <a:t>f3514f22</a:t>
                      </a:r>
                    </a:p>
                  </a:txBody>
                  <a:tcPr/>
                </a:tc>
                <a:tc>
                  <a:txBody>
                    <a:bodyPr/>
                    <a:lstStyle/>
                    <a:p>
                      <a:pPr algn="ctr"/>
                      <a:r>
                        <a:rPr lang="en-US" sz="1400" dirty="0">
                          <a:latin typeface="Courier New" panose="02070309020205020404" pitchFamily="49" charset="0"/>
                          <a:cs typeface="Courier New" panose="02070309020205020404" pitchFamily="49" charset="0"/>
                        </a:rPr>
                        <a:t>e1d91b40</a:t>
                      </a:r>
                    </a:p>
                  </a:txBody>
                  <a:tcPr/>
                </a:tc>
                <a:tc>
                  <a:txBody>
                    <a:bodyPr/>
                    <a:lstStyle/>
                    <a:p>
                      <a:pPr algn="ctr"/>
                      <a:r>
                        <a:rPr lang="en-US" sz="1400" dirty="0">
                          <a:latin typeface="Courier New" panose="02070309020205020404" pitchFamily="49" charset="0"/>
                          <a:cs typeface="Courier New" panose="02070309020205020404" pitchFamily="49" charset="0"/>
                        </a:rPr>
                        <a:t>6f27de2f</a:t>
                      </a:r>
                    </a:p>
                  </a:txBody>
                  <a:tcPr/>
                </a:tc>
                <a:tc>
                  <a:txBody>
                    <a:bodyPr/>
                    <a:lstStyle/>
                    <a:p>
                      <a:pPr algn="ctr"/>
                      <a:r>
                        <a:rPr lang="en-US" sz="1400" dirty="0">
                          <a:latin typeface="Courier New" panose="02070309020205020404" pitchFamily="49" charset="0"/>
                          <a:cs typeface="Courier New" panose="02070309020205020404" pitchFamily="49" charset="0"/>
                        </a:rPr>
                        <a:t>ed1d63b8</a:t>
                      </a:r>
                    </a:p>
                  </a:txBody>
                  <a:tcPr/>
                </a:tc>
                <a:extLst>
                  <a:ext uri="{0D108BD9-81ED-4DB2-BD59-A6C34878D82A}">
                    <a16:rowId xmlns:a16="http://schemas.microsoft.com/office/drawing/2014/main" val="888563214"/>
                  </a:ext>
                </a:extLst>
              </a:tr>
              <a:tr h="312794">
                <a:tc>
                  <a:txBody>
                    <a:bodyPr/>
                    <a:lstStyle/>
                    <a:p>
                      <a:pPr algn="ctr"/>
                      <a:r>
                        <a:rPr lang="en-US" sz="1400" dirty="0">
                          <a:latin typeface="Courier New" panose="02070309020205020404" pitchFamily="49" charset="0"/>
                          <a:cs typeface="Courier New" panose="02070309020205020404" pitchFamily="49" charset="0"/>
                        </a:rPr>
                        <a:t>821f138c</a:t>
                      </a:r>
                    </a:p>
                  </a:txBody>
                  <a:tcPr/>
                </a:tc>
                <a:tc>
                  <a:txBody>
                    <a:bodyPr/>
                    <a:lstStyle/>
                    <a:p>
                      <a:pPr algn="ctr"/>
                      <a:r>
                        <a:rPr lang="en-US" sz="1400" dirty="0">
                          <a:latin typeface="Courier New" panose="02070309020205020404" pitchFamily="49" charset="0"/>
                          <a:cs typeface="Courier New" panose="02070309020205020404" pitchFamily="49" charset="0"/>
                        </a:rPr>
                        <a:t>e2062c3d</a:t>
                      </a:r>
                    </a:p>
                  </a:txBody>
                  <a:tcPr/>
                </a:tc>
                <a:tc>
                  <a:txBody>
                    <a:bodyPr/>
                    <a:lstStyle/>
                    <a:p>
                      <a:pPr algn="ctr"/>
                      <a:r>
                        <a:rPr lang="en-US" sz="1400" dirty="0">
                          <a:latin typeface="Courier New" panose="02070309020205020404" pitchFamily="49" charset="0"/>
                          <a:cs typeface="Courier New" panose="02070309020205020404" pitchFamily="49" charset="0"/>
                        </a:rPr>
                        <a:t>ecca4f7e</a:t>
                      </a:r>
                    </a:p>
                  </a:txBody>
                  <a:tcPr/>
                </a:tc>
                <a:tc>
                  <a:txBody>
                    <a:bodyPr/>
                    <a:lstStyle/>
                    <a:p>
                      <a:pPr algn="ctr"/>
                      <a:r>
                        <a:rPr lang="en-US" sz="1400" dirty="0">
                          <a:latin typeface="Courier New" panose="02070309020205020404" pitchFamily="49" charset="0"/>
                          <a:cs typeface="Courier New" panose="02070309020205020404" pitchFamily="49" charset="0"/>
                        </a:rPr>
                        <a:t>78cff39e</a:t>
                      </a:r>
                    </a:p>
                  </a:txBody>
                  <a:tcPr/>
                </a:tc>
                <a:extLst>
                  <a:ext uri="{0D108BD9-81ED-4DB2-BD59-A6C34878D82A}">
                    <a16:rowId xmlns:a16="http://schemas.microsoft.com/office/drawing/2014/main" val="299997405"/>
                  </a:ext>
                </a:extLst>
              </a:tr>
              <a:tr h="312794">
                <a:tc>
                  <a:txBody>
                    <a:bodyPr/>
                    <a:lstStyle/>
                    <a:p>
                      <a:pPr algn="ctr"/>
                      <a:r>
                        <a:rPr lang="en-US" sz="1400" dirty="0">
                          <a:latin typeface="Courier New" panose="02070309020205020404" pitchFamily="49" charset="0"/>
                          <a:cs typeface="Courier New" panose="02070309020205020404" pitchFamily="49" charset="0"/>
                        </a:rPr>
                        <a:t>a30a3b8a</a:t>
                      </a:r>
                    </a:p>
                  </a:txBody>
                  <a:tcPr/>
                </a:tc>
                <a:tc>
                  <a:txBody>
                    <a:bodyPr/>
                    <a:lstStyle/>
                    <a:p>
                      <a:pPr algn="ctr"/>
                      <a:r>
                        <a:rPr lang="en-US" sz="1400" dirty="0">
                          <a:latin typeface="Courier New" panose="02070309020205020404" pitchFamily="49" charset="0"/>
                          <a:cs typeface="Courier New" panose="02070309020205020404" pitchFamily="49" charset="0"/>
                        </a:rPr>
                        <a:t>920a6072</a:t>
                      </a:r>
                    </a:p>
                  </a:txBody>
                  <a:tcPr/>
                </a:tc>
                <a:tc>
                  <a:txBody>
                    <a:bodyPr/>
                    <a:lstStyle/>
                    <a:p>
                      <a:pPr algn="ctr"/>
                      <a:r>
                        <a:rPr lang="en-US" sz="1400" dirty="0">
                          <a:latin typeface="Courier New" panose="02070309020205020404" pitchFamily="49" charset="0"/>
                          <a:cs typeface="Courier New" panose="02070309020205020404" pitchFamily="49" charset="0"/>
                        </a:rPr>
                        <a:t>cd7479b5</a:t>
                      </a:r>
                    </a:p>
                  </a:txBody>
                  <a:tcPr/>
                </a:tc>
                <a:tc>
                  <a:txBody>
                    <a:bodyPr/>
                    <a:lstStyle/>
                    <a:p>
                      <a:pPr algn="ctr"/>
                      <a:r>
                        <a:rPr lang="en-US" sz="1400" dirty="0">
                          <a:latin typeface="Courier New" panose="02070309020205020404" pitchFamily="49" charset="0"/>
                          <a:cs typeface="Courier New" panose="02070309020205020404" pitchFamily="49" charset="0"/>
                        </a:rPr>
                        <a:t>34932bed</a:t>
                      </a:r>
                    </a:p>
                  </a:txBody>
                  <a:tcPr/>
                </a:tc>
                <a:extLst>
                  <a:ext uri="{0D108BD9-81ED-4DB2-BD59-A6C34878D82A}">
                    <a16:rowId xmlns:a16="http://schemas.microsoft.com/office/drawing/2014/main" val="3003566747"/>
                  </a:ext>
                </a:extLst>
              </a:tr>
              <a:tr h="0">
                <a:tc>
                  <a:txBody>
                    <a:bodyPr/>
                    <a:lstStyle/>
                    <a:p>
                      <a:pPr algn="ctr"/>
                      <a:r>
                        <a:rPr lang="en-US" sz="1400" dirty="0">
                          <a:latin typeface="Courier New" panose="02070309020205020404" pitchFamily="49" charset="0"/>
                          <a:cs typeface="Courier New" panose="02070309020205020404" pitchFamily="49" charset="0"/>
                        </a:rPr>
                        <a:t>40ba4c79</a:t>
                      </a:r>
                    </a:p>
                  </a:txBody>
                  <a:tcPr/>
                </a:tc>
                <a:tc>
                  <a:txBody>
                    <a:bodyPr/>
                    <a:lstStyle/>
                    <a:p>
                      <a:pPr algn="ctr"/>
                      <a:r>
                        <a:rPr lang="en-US" sz="1400" dirty="0">
                          <a:latin typeface="Courier New" panose="02070309020205020404" pitchFamily="49" charset="0"/>
                          <a:cs typeface="Courier New" panose="02070309020205020404" pitchFamily="49" charset="0"/>
                        </a:rPr>
                        <a:t>cd343ec6</a:t>
                      </a:r>
                    </a:p>
                  </a:txBody>
                  <a:tcPr/>
                </a:tc>
                <a:tc>
                  <a:txBody>
                    <a:bodyPr/>
                    <a:lstStyle/>
                    <a:p>
                      <a:pPr algn="ctr"/>
                      <a:r>
                        <a:rPr lang="en-US" sz="1400" dirty="0">
                          <a:latin typeface="Courier New" panose="02070309020205020404" pitchFamily="49" charset="0"/>
                          <a:cs typeface="Courier New" panose="02070309020205020404" pitchFamily="49" charset="0"/>
                        </a:rPr>
                        <a:t>4c2c21ea</a:t>
                      </a:r>
                    </a:p>
                  </a:txBody>
                  <a:tcPr/>
                </a:tc>
                <a:tc>
                  <a:txBody>
                    <a:bodyPr/>
                    <a:lstStyle/>
                    <a:p>
                      <a:pPr algn="ctr"/>
                      <a:r>
                        <a:rPr lang="en-US" sz="1400" dirty="0">
                          <a:latin typeface="Courier New" panose="02070309020205020404" pitchFamily="49" charset="0"/>
                          <a:cs typeface="Courier New" panose="02070309020205020404" pitchFamily="49" charset="0"/>
                        </a:rPr>
                        <a:t>b7417df0</a:t>
                      </a:r>
                    </a:p>
                  </a:txBody>
                  <a:tcPr/>
                </a:tc>
                <a:extLst>
                  <a:ext uri="{0D108BD9-81ED-4DB2-BD59-A6C34878D82A}">
                    <a16:rowId xmlns:a16="http://schemas.microsoft.com/office/drawing/2014/main" val="1601033787"/>
                  </a:ext>
                </a:extLst>
              </a:tr>
            </a:tbl>
          </a:graphicData>
        </a:graphic>
      </p:graphicFrame>
      <p:graphicFrame>
        <p:nvGraphicFramePr>
          <p:cNvPr id="6" name="Table 6">
            <a:extLst>
              <a:ext uri="{FF2B5EF4-FFF2-40B4-BE49-F238E27FC236}">
                <a16:creationId xmlns:a16="http://schemas.microsoft.com/office/drawing/2014/main" id="{C7DC2571-7E3E-4C57-901C-E1F8CAE0F291}"/>
              </a:ext>
            </a:extLst>
          </p:cNvPr>
          <p:cNvGraphicFramePr>
            <a:graphicFrameLocks noGrp="1"/>
          </p:cNvGraphicFramePr>
          <p:nvPr>
            <p:extLst>
              <p:ext uri="{D42A27DB-BD31-4B8C-83A1-F6EECF244321}">
                <p14:modId xmlns:p14="http://schemas.microsoft.com/office/powerpoint/2010/main" val="3289027501"/>
              </p:ext>
            </p:extLst>
          </p:nvPr>
        </p:nvGraphicFramePr>
        <p:xfrm>
          <a:off x="819589" y="6221602"/>
          <a:ext cx="9987280" cy="370840"/>
        </p:xfrm>
        <a:graphic>
          <a:graphicData uri="http://schemas.openxmlformats.org/drawingml/2006/table">
            <a:tbl>
              <a:tblPr firstRow="1" bandRow="1">
                <a:tableStyleId>{5940675A-B579-460E-94D1-54222C63F5DA}</a:tableStyleId>
              </a:tblPr>
              <a:tblGrid>
                <a:gridCol w="499364">
                  <a:extLst>
                    <a:ext uri="{9D8B030D-6E8A-4147-A177-3AD203B41FA5}">
                      <a16:colId xmlns:a16="http://schemas.microsoft.com/office/drawing/2014/main" val="2895116098"/>
                    </a:ext>
                  </a:extLst>
                </a:gridCol>
                <a:gridCol w="499364">
                  <a:extLst>
                    <a:ext uri="{9D8B030D-6E8A-4147-A177-3AD203B41FA5}">
                      <a16:colId xmlns:a16="http://schemas.microsoft.com/office/drawing/2014/main" val="4254665647"/>
                    </a:ext>
                  </a:extLst>
                </a:gridCol>
                <a:gridCol w="499364">
                  <a:extLst>
                    <a:ext uri="{9D8B030D-6E8A-4147-A177-3AD203B41FA5}">
                      <a16:colId xmlns:a16="http://schemas.microsoft.com/office/drawing/2014/main" val="258342995"/>
                    </a:ext>
                  </a:extLst>
                </a:gridCol>
                <a:gridCol w="499364">
                  <a:extLst>
                    <a:ext uri="{9D8B030D-6E8A-4147-A177-3AD203B41FA5}">
                      <a16:colId xmlns:a16="http://schemas.microsoft.com/office/drawing/2014/main" val="1115060679"/>
                    </a:ext>
                  </a:extLst>
                </a:gridCol>
                <a:gridCol w="499364">
                  <a:extLst>
                    <a:ext uri="{9D8B030D-6E8A-4147-A177-3AD203B41FA5}">
                      <a16:colId xmlns:a16="http://schemas.microsoft.com/office/drawing/2014/main" val="3267613149"/>
                    </a:ext>
                  </a:extLst>
                </a:gridCol>
                <a:gridCol w="499364">
                  <a:extLst>
                    <a:ext uri="{9D8B030D-6E8A-4147-A177-3AD203B41FA5}">
                      <a16:colId xmlns:a16="http://schemas.microsoft.com/office/drawing/2014/main" val="1165168104"/>
                    </a:ext>
                  </a:extLst>
                </a:gridCol>
                <a:gridCol w="499364">
                  <a:extLst>
                    <a:ext uri="{9D8B030D-6E8A-4147-A177-3AD203B41FA5}">
                      <a16:colId xmlns:a16="http://schemas.microsoft.com/office/drawing/2014/main" val="4096460750"/>
                    </a:ext>
                  </a:extLst>
                </a:gridCol>
                <a:gridCol w="499364">
                  <a:extLst>
                    <a:ext uri="{9D8B030D-6E8A-4147-A177-3AD203B41FA5}">
                      <a16:colId xmlns:a16="http://schemas.microsoft.com/office/drawing/2014/main" val="1041812649"/>
                    </a:ext>
                  </a:extLst>
                </a:gridCol>
                <a:gridCol w="499364">
                  <a:extLst>
                    <a:ext uri="{9D8B030D-6E8A-4147-A177-3AD203B41FA5}">
                      <a16:colId xmlns:a16="http://schemas.microsoft.com/office/drawing/2014/main" val="3582424383"/>
                    </a:ext>
                  </a:extLst>
                </a:gridCol>
                <a:gridCol w="499364">
                  <a:extLst>
                    <a:ext uri="{9D8B030D-6E8A-4147-A177-3AD203B41FA5}">
                      <a16:colId xmlns:a16="http://schemas.microsoft.com/office/drawing/2014/main" val="1526619829"/>
                    </a:ext>
                  </a:extLst>
                </a:gridCol>
                <a:gridCol w="499364">
                  <a:extLst>
                    <a:ext uri="{9D8B030D-6E8A-4147-A177-3AD203B41FA5}">
                      <a16:colId xmlns:a16="http://schemas.microsoft.com/office/drawing/2014/main" val="40465178"/>
                    </a:ext>
                  </a:extLst>
                </a:gridCol>
                <a:gridCol w="499364">
                  <a:extLst>
                    <a:ext uri="{9D8B030D-6E8A-4147-A177-3AD203B41FA5}">
                      <a16:colId xmlns:a16="http://schemas.microsoft.com/office/drawing/2014/main" val="1247956724"/>
                    </a:ext>
                  </a:extLst>
                </a:gridCol>
                <a:gridCol w="499364">
                  <a:extLst>
                    <a:ext uri="{9D8B030D-6E8A-4147-A177-3AD203B41FA5}">
                      <a16:colId xmlns:a16="http://schemas.microsoft.com/office/drawing/2014/main" val="1272229459"/>
                    </a:ext>
                  </a:extLst>
                </a:gridCol>
                <a:gridCol w="499364">
                  <a:extLst>
                    <a:ext uri="{9D8B030D-6E8A-4147-A177-3AD203B41FA5}">
                      <a16:colId xmlns:a16="http://schemas.microsoft.com/office/drawing/2014/main" val="626990951"/>
                    </a:ext>
                  </a:extLst>
                </a:gridCol>
                <a:gridCol w="499364">
                  <a:extLst>
                    <a:ext uri="{9D8B030D-6E8A-4147-A177-3AD203B41FA5}">
                      <a16:colId xmlns:a16="http://schemas.microsoft.com/office/drawing/2014/main" val="586122087"/>
                    </a:ext>
                  </a:extLst>
                </a:gridCol>
                <a:gridCol w="499364">
                  <a:extLst>
                    <a:ext uri="{9D8B030D-6E8A-4147-A177-3AD203B41FA5}">
                      <a16:colId xmlns:a16="http://schemas.microsoft.com/office/drawing/2014/main" val="2725535814"/>
                    </a:ext>
                  </a:extLst>
                </a:gridCol>
                <a:gridCol w="499364">
                  <a:extLst>
                    <a:ext uri="{9D8B030D-6E8A-4147-A177-3AD203B41FA5}">
                      <a16:colId xmlns:a16="http://schemas.microsoft.com/office/drawing/2014/main" val="158829032"/>
                    </a:ext>
                  </a:extLst>
                </a:gridCol>
                <a:gridCol w="499364">
                  <a:extLst>
                    <a:ext uri="{9D8B030D-6E8A-4147-A177-3AD203B41FA5}">
                      <a16:colId xmlns:a16="http://schemas.microsoft.com/office/drawing/2014/main" val="1409010147"/>
                    </a:ext>
                  </a:extLst>
                </a:gridCol>
                <a:gridCol w="499364">
                  <a:extLst>
                    <a:ext uri="{9D8B030D-6E8A-4147-A177-3AD203B41FA5}">
                      <a16:colId xmlns:a16="http://schemas.microsoft.com/office/drawing/2014/main" val="3807256580"/>
                    </a:ext>
                  </a:extLst>
                </a:gridCol>
                <a:gridCol w="499364">
                  <a:extLst>
                    <a:ext uri="{9D8B030D-6E8A-4147-A177-3AD203B41FA5}">
                      <a16:colId xmlns:a16="http://schemas.microsoft.com/office/drawing/2014/main" val="3466520668"/>
                    </a:ext>
                  </a:extLst>
                </a:gridCol>
              </a:tblGrid>
              <a:tr h="370840">
                <a:tc>
                  <a:txBody>
                    <a:bodyPr/>
                    <a:lstStyle/>
                    <a:p>
                      <a:pPr algn="ctr"/>
                      <a:r>
                        <a:rPr lang="en-US" dirty="0" err="1"/>
                        <a:t>af</a:t>
                      </a:r>
                      <a:endParaRPr lang="en-US" dirty="0"/>
                    </a:p>
                  </a:txBody>
                  <a:tcPr/>
                </a:tc>
                <a:tc>
                  <a:txBody>
                    <a:bodyPr/>
                    <a:lstStyle/>
                    <a:p>
                      <a:pPr algn="ctr"/>
                      <a:r>
                        <a:rPr lang="en-US" dirty="0"/>
                        <a:t>05</a:t>
                      </a:r>
                    </a:p>
                  </a:txBody>
                  <a:tcPr/>
                </a:tc>
                <a:tc>
                  <a:txBody>
                    <a:bodyPr/>
                    <a:lstStyle/>
                    <a:p>
                      <a:pPr algn="ctr"/>
                      <a:r>
                        <a:rPr lang="en-US" dirty="0"/>
                        <a:t>1e</a:t>
                      </a:r>
                    </a:p>
                  </a:txBody>
                  <a:tcPr/>
                </a:tc>
                <a:tc>
                  <a:txBody>
                    <a:bodyPr/>
                    <a:lstStyle/>
                    <a:p>
                      <a:pPr algn="ctr"/>
                      <a:r>
                        <a:rPr lang="en-US" dirty="0"/>
                        <a:t>40</a:t>
                      </a:r>
                    </a:p>
                  </a:txBody>
                  <a:tcPr/>
                </a:tc>
                <a:tc>
                  <a:txBody>
                    <a:bodyPr/>
                    <a:lstStyle/>
                    <a:p>
                      <a:pPr algn="ctr"/>
                      <a:r>
                        <a:rPr lang="en-US" dirty="0"/>
                        <a:t>bb</a:t>
                      </a:r>
                    </a:p>
                  </a:txBody>
                  <a:tcPr/>
                </a:tc>
                <a:tc>
                  <a:txBody>
                    <a:bodyPr/>
                    <a:lstStyle/>
                    <a:p>
                      <a:pPr algn="ctr"/>
                      <a:r>
                        <a:rPr lang="en-US" dirty="0"/>
                        <a:t>a0</a:t>
                      </a:r>
                    </a:p>
                  </a:txBody>
                  <a:tcPr/>
                </a:tc>
                <a:tc>
                  <a:txBody>
                    <a:bodyPr/>
                    <a:lstStyle/>
                    <a:p>
                      <a:pPr algn="ctr"/>
                      <a:r>
                        <a:rPr lang="en-US" dirty="0"/>
                        <a:t>35</a:t>
                      </a:r>
                    </a:p>
                  </a:txBody>
                  <a:tcPr/>
                </a:tc>
                <a:tc>
                  <a:txBody>
                    <a:bodyPr/>
                    <a:lstStyle/>
                    <a:p>
                      <a:pPr algn="ctr"/>
                      <a:r>
                        <a:rPr lang="en-US" dirty="0"/>
                        <a:t>49</a:t>
                      </a:r>
                    </a:p>
                  </a:txBody>
                  <a:tcPr/>
                </a:tc>
                <a:tc>
                  <a:txBody>
                    <a:bodyPr/>
                    <a:lstStyle/>
                    <a:p>
                      <a:pPr algn="ctr"/>
                      <a:r>
                        <a:rPr lang="en-US" dirty="0"/>
                        <a:t>81</a:t>
                      </a:r>
                    </a:p>
                  </a:txBody>
                  <a:tcPr/>
                </a:tc>
                <a:tc>
                  <a:txBody>
                    <a:bodyPr/>
                    <a:lstStyle/>
                    <a:p>
                      <a:pPr algn="ctr"/>
                      <a:r>
                        <a:rPr lang="en-US" dirty="0"/>
                        <a:t>32</a:t>
                      </a:r>
                    </a:p>
                  </a:txBody>
                  <a:tcPr/>
                </a:tc>
                <a:tc>
                  <a:txBody>
                    <a:bodyPr/>
                    <a:lstStyle/>
                    <a:p>
                      <a:pPr algn="ctr"/>
                      <a:r>
                        <a:rPr lang="en-US" dirty="0"/>
                        <a:t>9a</a:t>
                      </a:r>
                    </a:p>
                  </a:txBody>
                  <a:tcPr/>
                </a:tc>
                <a:tc>
                  <a:txBody>
                    <a:bodyPr/>
                    <a:lstStyle/>
                    <a:p>
                      <a:pPr algn="ctr"/>
                      <a:r>
                        <a:rPr lang="en-US" dirty="0"/>
                        <a:t>80</a:t>
                      </a:r>
                    </a:p>
                  </a:txBody>
                  <a:tcPr/>
                </a:tc>
                <a:tc>
                  <a:txBody>
                    <a:bodyPr/>
                    <a:lstStyle/>
                    <a:p>
                      <a:pPr algn="ctr"/>
                      <a:r>
                        <a:rPr lang="en-US" dirty="0"/>
                        <a:t>6a</a:t>
                      </a:r>
                    </a:p>
                  </a:txBody>
                  <a:tcPr/>
                </a:tc>
                <a:tc>
                  <a:txBody>
                    <a:bodyPr/>
                    <a:lstStyle/>
                    <a:p>
                      <a:pPr algn="ctr"/>
                      <a:r>
                        <a:rPr lang="en-US" dirty="0"/>
                        <a:t>14</a:t>
                      </a:r>
                    </a:p>
                  </a:txBody>
                  <a:tcPr/>
                </a:tc>
                <a:tc>
                  <a:txBody>
                    <a:bodyPr/>
                    <a:lstStyle/>
                    <a:p>
                      <a:pPr algn="ctr"/>
                      <a:r>
                        <a:rPr lang="en-US" dirty="0"/>
                        <a:t>0e</a:t>
                      </a:r>
                    </a:p>
                  </a:txBody>
                  <a:tcPr/>
                </a:tc>
                <a:tc>
                  <a:txBody>
                    <a:bodyPr/>
                    <a:lstStyle/>
                    <a:p>
                      <a:pPr algn="ctr"/>
                      <a:r>
                        <a:rPr lang="en-US" dirty="0" err="1"/>
                        <a:t>af</a:t>
                      </a:r>
                      <a:endParaRPr lang="en-US" dirty="0"/>
                    </a:p>
                  </a:txBody>
                  <a:tcPr/>
                </a:tc>
                <a:tc>
                  <a:txBody>
                    <a:bodyPr/>
                    <a:lstStyle/>
                    <a:p>
                      <a:pPr algn="ctr"/>
                      <a:r>
                        <a:rPr lang="en-US" dirty="0"/>
                        <a:t>d2</a:t>
                      </a:r>
                    </a:p>
                  </a:txBody>
                  <a:tcPr/>
                </a:tc>
                <a:tc>
                  <a:txBody>
                    <a:bodyPr/>
                    <a:lstStyle/>
                    <a:p>
                      <a:pPr algn="ctr"/>
                      <a:r>
                        <a:rPr lang="en-US" dirty="0"/>
                        <a:t>58</a:t>
                      </a:r>
                    </a:p>
                  </a:txBody>
                  <a:tcPr/>
                </a:tc>
                <a:tc>
                  <a:txBody>
                    <a:bodyPr/>
                    <a:lstStyle/>
                    <a:p>
                      <a:pPr algn="ctr"/>
                      <a:r>
                        <a:rPr lang="en-US" dirty="0"/>
                        <a:t>a2</a:t>
                      </a:r>
                    </a:p>
                  </a:txBody>
                  <a:tcPr/>
                </a:tc>
                <a:tc>
                  <a:txBody>
                    <a:bodyPr/>
                    <a:lstStyle/>
                    <a:p>
                      <a:pPr algn="ctr"/>
                      <a:r>
                        <a:rPr lang="en-US" dirty="0"/>
                        <a:t>…</a:t>
                      </a:r>
                    </a:p>
                  </a:txBody>
                  <a:tcPr/>
                </a:tc>
                <a:extLst>
                  <a:ext uri="{0D108BD9-81ED-4DB2-BD59-A6C34878D82A}">
                    <a16:rowId xmlns:a16="http://schemas.microsoft.com/office/drawing/2014/main" val="2704515487"/>
                  </a:ext>
                </a:extLst>
              </a:tr>
            </a:tbl>
          </a:graphicData>
        </a:graphic>
      </p:graphicFrame>
      <p:sp>
        <p:nvSpPr>
          <p:cNvPr id="25" name="Arrow: Down 24">
            <a:extLst>
              <a:ext uri="{FF2B5EF4-FFF2-40B4-BE49-F238E27FC236}">
                <a16:creationId xmlns:a16="http://schemas.microsoft.com/office/drawing/2014/main" id="{867D050F-22A5-4605-816B-54981B614ED5}"/>
              </a:ext>
            </a:extLst>
          </p:cNvPr>
          <p:cNvSpPr/>
          <p:nvPr/>
        </p:nvSpPr>
        <p:spPr>
          <a:xfrm>
            <a:off x="5795167" y="5724596"/>
            <a:ext cx="283817" cy="3619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14535379-C8CC-4D90-954A-0ABE9058212B}"/>
              </a:ext>
            </a:extLst>
          </p:cNvPr>
          <p:cNvSpPr txBox="1">
            <a:spLocks/>
          </p:cNvSpPr>
          <p:nvPr/>
        </p:nvSpPr>
        <p:spPr>
          <a:xfrm>
            <a:off x="722646" y="5850761"/>
            <a:ext cx="4849974" cy="370841"/>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Then serialize them back into a stream of bytes.</a:t>
            </a:r>
          </a:p>
        </p:txBody>
      </p:sp>
      <p:sp>
        <p:nvSpPr>
          <p:cNvPr id="27" name="Content Placeholder 2">
            <a:extLst>
              <a:ext uri="{FF2B5EF4-FFF2-40B4-BE49-F238E27FC236}">
                <a16:creationId xmlns:a16="http://schemas.microsoft.com/office/drawing/2014/main" id="{5E5D91C4-A115-41DF-8CF7-0D1B8C644E25}"/>
              </a:ext>
            </a:extLst>
          </p:cNvPr>
          <p:cNvSpPr txBox="1">
            <a:spLocks/>
          </p:cNvSpPr>
          <p:nvPr/>
        </p:nvSpPr>
        <p:spPr>
          <a:xfrm>
            <a:off x="6319574" y="5850761"/>
            <a:ext cx="2466340" cy="3708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is the </a:t>
            </a:r>
            <a:r>
              <a:rPr lang="en-US" sz="2000" b="1" dirty="0"/>
              <a:t>keystream</a:t>
            </a:r>
            <a:r>
              <a:rPr lang="en-US" sz="2000" dirty="0"/>
              <a:t>.</a:t>
            </a:r>
          </a:p>
        </p:txBody>
      </p:sp>
    </p:spTree>
    <p:extLst>
      <p:ext uri="{BB962C8B-B14F-4D97-AF65-F5344CB8AC3E}">
        <p14:creationId xmlns:p14="http://schemas.microsoft.com/office/powerpoint/2010/main" val="4252863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#4: XOR to encrypt…</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4"/>
            <a:ext cx="6537960" cy="712675"/>
          </a:xfrm>
        </p:spPr>
        <p:txBody>
          <a:bodyPr anchor="t">
            <a:normAutofit/>
          </a:bodyPr>
          <a:lstStyle/>
          <a:p>
            <a:pPr marL="0" indent="0">
              <a:buNone/>
            </a:pPr>
            <a:r>
              <a:rPr lang="en-US" sz="2000" dirty="0"/>
              <a:t>XOR the keystream with the message bytes (a.k.a. </a:t>
            </a:r>
            <a:r>
              <a:rPr lang="en-US" sz="2000" i="1" dirty="0"/>
              <a:t>plaintext</a:t>
            </a:r>
            <a:r>
              <a:rPr lang="en-US" sz="2000" dirty="0"/>
              <a:t>) to create the encrypted message (a.k.a. </a:t>
            </a:r>
            <a:r>
              <a:rPr lang="en-US" sz="2000" i="1" dirty="0"/>
              <a:t>ciphertext</a:t>
            </a:r>
            <a:r>
              <a:rPr lang="en-US" sz="2000" dirty="0"/>
              <a:t>)</a:t>
            </a:r>
          </a:p>
        </p:txBody>
      </p:sp>
      <p:graphicFrame>
        <p:nvGraphicFramePr>
          <p:cNvPr id="6" name="Table 6">
            <a:extLst>
              <a:ext uri="{FF2B5EF4-FFF2-40B4-BE49-F238E27FC236}">
                <a16:creationId xmlns:a16="http://schemas.microsoft.com/office/drawing/2014/main" id="{C7DC2571-7E3E-4C57-901C-E1F8CAE0F291}"/>
              </a:ext>
            </a:extLst>
          </p:cNvPr>
          <p:cNvGraphicFramePr>
            <a:graphicFrameLocks noGrp="1"/>
          </p:cNvGraphicFramePr>
          <p:nvPr>
            <p:extLst>
              <p:ext uri="{D42A27DB-BD31-4B8C-83A1-F6EECF244321}">
                <p14:modId xmlns:p14="http://schemas.microsoft.com/office/powerpoint/2010/main" val="1177469320"/>
              </p:ext>
            </p:extLst>
          </p:nvPr>
        </p:nvGraphicFramePr>
        <p:xfrm>
          <a:off x="228600" y="3078382"/>
          <a:ext cx="9987280" cy="365760"/>
        </p:xfrm>
        <a:graphic>
          <a:graphicData uri="http://schemas.openxmlformats.org/drawingml/2006/table">
            <a:tbl>
              <a:tblPr firstRow="1" bandRow="1">
                <a:tableStyleId>{5940675A-B579-460E-94D1-54222C63F5DA}</a:tableStyleId>
              </a:tblPr>
              <a:tblGrid>
                <a:gridCol w="499364">
                  <a:extLst>
                    <a:ext uri="{9D8B030D-6E8A-4147-A177-3AD203B41FA5}">
                      <a16:colId xmlns:a16="http://schemas.microsoft.com/office/drawing/2014/main" val="2895116098"/>
                    </a:ext>
                  </a:extLst>
                </a:gridCol>
                <a:gridCol w="499364">
                  <a:extLst>
                    <a:ext uri="{9D8B030D-6E8A-4147-A177-3AD203B41FA5}">
                      <a16:colId xmlns:a16="http://schemas.microsoft.com/office/drawing/2014/main" val="4254665647"/>
                    </a:ext>
                  </a:extLst>
                </a:gridCol>
                <a:gridCol w="499364">
                  <a:extLst>
                    <a:ext uri="{9D8B030D-6E8A-4147-A177-3AD203B41FA5}">
                      <a16:colId xmlns:a16="http://schemas.microsoft.com/office/drawing/2014/main" val="258342995"/>
                    </a:ext>
                  </a:extLst>
                </a:gridCol>
                <a:gridCol w="499364">
                  <a:extLst>
                    <a:ext uri="{9D8B030D-6E8A-4147-A177-3AD203B41FA5}">
                      <a16:colId xmlns:a16="http://schemas.microsoft.com/office/drawing/2014/main" val="1115060679"/>
                    </a:ext>
                  </a:extLst>
                </a:gridCol>
                <a:gridCol w="499364">
                  <a:extLst>
                    <a:ext uri="{9D8B030D-6E8A-4147-A177-3AD203B41FA5}">
                      <a16:colId xmlns:a16="http://schemas.microsoft.com/office/drawing/2014/main" val="3267613149"/>
                    </a:ext>
                  </a:extLst>
                </a:gridCol>
                <a:gridCol w="499364">
                  <a:extLst>
                    <a:ext uri="{9D8B030D-6E8A-4147-A177-3AD203B41FA5}">
                      <a16:colId xmlns:a16="http://schemas.microsoft.com/office/drawing/2014/main" val="1165168104"/>
                    </a:ext>
                  </a:extLst>
                </a:gridCol>
                <a:gridCol w="499364">
                  <a:extLst>
                    <a:ext uri="{9D8B030D-6E8A-4147-A177-3AD203B41FA5}">
                      <a16:colId xmlns:a16="http://schemas.microsoft.com/office/drawing/2014/main" val="4096460750"/>
                    </a:ext>
                  </a:extLst>
                </a:gridCol>
                <a:gridCol w="499364">
                  <a:extLst>
                    <a:ext uri="{9D8B030D-6E8A-4147-A177-3AD203B41FA5}">
                      <a16:colId xmlns:a16="http://schemas.microsoft.com/office/drawing/2014/main" val="1041812649"/>
                    </a:ext>
                  </a:extLst>
                </a:gridCol>
                <a:gridCol w="499364">
                  <a:extLst>
                    <a:ext uri="{9D8B030D-6E8A-4147-A177-3AD203B41FA5}">
                      <a16:colId xmlns:a16="http://schemas.microsoft.com/office/drawing/2014/main" val="3582424383"/>
                    </a:ext>
                  </a:extLst>
                </a:gridCol>
                <a:gridCol w="499364">
                  <a:extLst>
                    <a:ext uri="{9D8B030D-6E8A-4147-A177-3AD203B41FA5}">
                      <a16:colId xmlns:a16="http://schemas.microsoft.com/office/drawing/2014/main" val="1526619829"/>
                    </a:ext>
                  </a:extLst>
                </a:gridCol>
                <a:gridCol w="499364">
                  <a:extLst>
                    <a:ext uri="{9D8B030D-6E8A-4147-A177-3AD203B41FA5}">
                      <a16:colId xmlns:a16="http://schemas.microsoft.com/office/drawing/2014/main" val="40465178"/>
                    </a:ext>
                  </a:extLst>
                </a:gridCol>
                <a:gridCol w="499364">
                  <a:extLst>
                    <a:ext uri="{9D8B030D-6E8A-4147-A177-3AD203B41FA5}">
                      <a16:colId xmlns:a16="http://schemas.microsoft.com/office/drawing/2014/main" val="1247956724"/>
                    </a:ext>
                  </a:extLst>
                </a:gridCol>
                <a:gridCol w="499364">
                  <a:extLst>
                    <a:ext uri="{9D8B030D-6E8A-4147-A177-3AD203B41FA5}">
                      <a16:colId xmlns:a16="http://schemas.microsoft.com/office/drawing/2014/main" val="1272229459"/>
                    </a:ext>
                  </a:extLst>
                </a:gridCol>
                <a:gridCol w="499364">
                  <a:extLst>
                    <a:ext uri="{9D8B030D-6E8A-4147-A177-3AD203B41FA5}">
                      <a16:colId xmlns:a16="http://schemas.microsoft.com/office/drawing/2014/main" val="626990951"/>
                    </a:ext>
                  </a:extLst>
                </a:gridCol>
                <a:gridCol w="499364">
                  <a:extLst>
                    <a:ext uri="{9D8B030D-6E8A-4147-A177-3AD203B41FA5}">
                      <a16:colId xmlns:a16="http://schemas.microsoft.com/office/drawing/2014/main" val="586122087"/>
                    </a:ext>
                  </a:extLst>
                </a:gridCol>
                <a:gridCol w="499364">
                  <a:extLst>
                    <a:ext uri="{9D8B030D-6E8A-4147-A177-3AD203B41FA5}">
                      <a16:colId xmlns:a16="http://schemas.microsoft.com/office/drawing/2014/main" val="2725535814"/>
                    </a:ext>
                  </a:extLst>
                </a:gridCol>
                <a:gridCol w="499364">
                  <a:extLst>
                    <a:ext uri="{9D8B030D-6E8A-4147-A177-3AD203B41FA5}">
                      <a16:colId xmlns:a16="http://schemas.microsoft.com/office/drawing/2014/main" val="158829032"/>
                    </a:ext>
                  </a:extLst>
                </a:gridCol>
                <a:gridCol w="499364">
                  <a:extLst>
                    <a:ext uri="{9D8B030D-6E8A-4147-A177-3AD203B41FA5}">
                      <a16:colId xmlns:a16="http://schemas.microsoft.com/office/drawing/2014/main" val="1409010147"/>
                    </a:ext>
                  </a:extLst>
                </a:gridCol>
                <a:gridCol w="499364">
                  <a:extLst>
                    <a:ext uri="{9D8B030D-6E8A-4147-A177-3AD203B41FA5}">
                      <a16:colId xmlns:a16="http://schemas.microsoft.com/office/drawing/2014/main" val="3807256580"/>
                    </a:ext>
                  </a:extLst>
                </a:gridCol>
                <a:gridCol w="499364">
                  <a:extLst>
                    <a:ext uri="{9D8B030D-6E8A-4147-A177-3AD203B41FA5}">
                      <a16:colId xmlns:a16="http://schemas.microsoft.com/office/drawing/2014/main" val="3466520668"/>
                    </a:ext>
                  </a:extLst>
                </a:gridCol>
              </a:tblGrid>
              <a:tr h="0">
                <a:tc>
                  <a:txBody>
                    <a:bodyPr/>
                    <a:lstStyle/>
                    <a:p>
                      <a:pPr algn="ctr"/>
                      <a:r>
                        <a:rPr lang="en-US" dirty="0" err="1"/>
                        <a:t>af</a:t>
                      </a:r>
                      <a:endParaRPr lang="en-US" dirty="0"/>
                    </a:p>
                  </a:txBody>
                  <a:tcPr/>
                </a:tc>
                <a:tc>
                  <a:txBody>
                    <a:bodyPr/>
                    <a:lstStyle/>
                    <a:p>
                      <a:pPr algn="ctr"/>
                      <a:r>
                        <a:rPr lang="en-US" dirty="0"/>
                        <a:t>05</a:t>
                      </a:r>
                    </a:p>
                  </a:txBody>
                  <a:tcPr/>
                </a:tc>
                <a:tc>
                  <a:txBody>
                    <a:bodyPr/>
                    <a:lstStyle/>
                    <a:p>
                      <a:pPr algn="ctr"/>
                      <a:r>
                        <a:rPr lang="en-US" dirty="0"/>
                        <a:t>1e</a:t>
                      </a:r>
                    </a:p>
                  </a:txBody>
                  <a:tcPr/>
                </a:tc>
                <a:tc>
                  <a:txBody>
                    <a:bodyPr/>
                    <a:lstStyle/>
                    <a:p>
                      <a:pPr algn="ctr"/>
                      <a:r>
                        <a:rPr lang="en-US" dirty="0"/>
                        <a:t>40</a:t>
                      </a:r>
                    </a:p>
                  </a:txBody>
                  <a:tcPr/>
                </a:tc>
                <a:tc>
                  <a:txBody>
                    <a:bodyPr/>
                    <a:lstStyle/>
                    <a:p>
                      <a:pPr algn="ctr"/>
                      <a:r>
                        <a:rPr lang="en-US" dirty="0"/>
                        <a:t>bb</a:t>
                      </a:r>
                    </a:p>
                  </a:txBody>
                  <a:tcPr/>
                </a:tc>
                <a:tc>
                  <a:txBody>
                    <a:bodyPr/>
                    <a:lstStyle/>
                    <a:p>
                      <a:pPr algn="ctr"/>
                      <a:r>
                        <a:rPr lang="en-US" dirty="0"/>
                        <a:t>a0</a:t>
                      </a:r>
                    </a:p>
                  </a:txBody>
                  <a:tcPr/>
                </a:tc>
                <a:tc>
                  <a:txBody>
                    <a:bodyPr/>
                    <a:lstStyle/>
                    <a:p>
                      <a:pPr algn="ctr"/>
                      <a:r>
                        <a:rPr lang="en-US" dirty="0"/>
                        <a:t>35</a:t>
                      </a:r>
                    </a:p>
                  </a:txBody>
                  <a:tcPr/>
                </a:tc>
                <a:tc>
                  <a:txBody>
                    <a:bodyPr/>
                    <a:lstStyle/>
                    <a:p>
                      <a:pPr algn="ctr"/>
                      <a:r>
                        <a:rPr lang="en-US" dirty="0"/>
                        <a:t>49</a:t>
                      </a:r>
                    </a:p>
                  </a:txBody>
                  <a:tcPr/>
                </a:tc>
                <a:tc>
                  <a:txBody>
                    <a:bodyPr/>
                    <a:lstStyle/>
                    <a:p>
                      <a:pPr algn="ctr"/>
                      <a:r>
                        <a:rPr lang="en-US" dirty="0"/>
                        <a:t>81</a:t>
                      </a:r>
                    </a:p>
                  </a:txBody>
                  <a:tcPr/>
                </a:tc>
                <a:tc>
                  <a:txBody>
                    <a:bodyPr/>
                    <a:lstStyle/>
                    <a:p>
                      <a:pPr algn="ctr"/>
                      <a:r>
                        <a:rPr lang="en-US" dirty="0"/>
                        <a:t>32</a:t>
                      </a:r>
                    </a:p>
                  </a:txBody>
                  <a:tcPr/>
                </a:tc>
                <a:tc>
                  <a:txBody>
                    <a:bodyPr/>
                    <a:lstStyle/>
                    <a:p>
                      <a:pPr algn="ctr"/>
                      <a:r>
                        <a:rPr lang="en-US" dirty="0"/>
                        <a:t>9a</a:t>
                      </a:r>
                    </a:p>
                  </a:txBody>
                  <a:tcPr/>
                </a:tc>
                <a:tc>
                  <a:txBody>
                    <a:bodyPr/>
                    <a:lstStyle/>
                    <a:p>
                      <a:pPr algn="ctr"/>
                      <a:r>
                        <a:rPr lang="en-US" dirty="0"/>
                        <a:t>80</a:t>
                      </a:r>
                    </a:p>
                  </a:txBody>
                  <a:tcPr/>
                </a:tc>
                <a:tc>
                  <a:txBody>
                    <a:bodyPr/>
                    <a:lstStyle/>
                    <a:p>
                      <a:pPr algn="ctr"/>
                      <a:r>
                        <a:rPr lang="en-US" dirty="0"/>
                        <a:t>6a</a:t>
                      </a:r>
                    </a:p>
                  </a:txBody>
                  <a:tcPr/>
                </a:tc>
                <a:tc>
                  <a:txBody>
                    <a:bodyPr/>
                    <a:lstStyle/>
                    <a:p>
                      <a:pPr algn="ctr"/>
                      <a:r>
                        <a:rPr lang="en-US" dirty="0"/>
                        <a:t>14</a:t>
                      </a:r>
                    </a:p>
                  </a:txBody>
                  <a:tcPr/>
                </a:tc>
                <a:tc>
                  <a:txBody>
                    <a:bodyPr/>
                    <a:lstStyle/>
                    <a:p>
                      <a:pPr algn="ctr"/>
                      <a:r>
                        <a:rPr lang="en-US" dirty="0"/>
                        <a:t>0e</a:t>
                      </a:r>
                    </a:p>
                  </a:txBody>
                  <a:tcPr/>
                </a:tc>
                <a:tc>
                  <a:txBody>
                    <a:bodyPr/>
                    <a:lstStyle/>
                    <a:p>
                      <a:pPr algn="ctr"/>
                      <a:r>
                        <a:rPr lang="en-US" dirty="0" err="1"/>
                        <a:t>af</a:t>
                      </a:r>
                      <a:endParaRPr lang="en-US" dirty="0"/>
                    </a:p>
                  </a:txBody>
                  <a:tcPr/>
                </a:tc>
                <a:tc>
                  <a:txBody>
                    <a:bodyPr/>
                    <a:lstStyle/>
                    <a:p>
                      <a:pPr algn="ctr"/>
                      <a:r>
                        <a:rPr lang="en-US" dirty="0"/>
                        <a:t>d2</a:t>
                      </a:r>
                    </a:p>
                  </a:txBody>
                  <a:tcPr/>
                </a:tc>
                <a:tc>
                  <a:txBody>
                    <a:bodyPr/>
                    <a:lstStyle/>
                    <a:p>
                      <a:pPr algn="ctr"/>
                      <a:r>
                        <a:rPr lang="en-US" dirty="0"/>
                        <a:t>58</a:t>
                      </a:r>
                    </a:p>
                  </a:txBody>
                  <a:tcPr/>
                </a:tc>
                <a:tc>
                  <a:txBody>
                    <a:bodyPr/>
                    <a:lstStyle/>
                    <a:p>
                      <a:pPr algn="ctr"/>
                      <a:r>
                        <a:rPr lang="en-US" dirty="0"/>
                        <a:t>a2</a:t>
                      </a:r>
                    </a:p>
                  </a:txBody>
                  <a:tcPr/>
                </a:tc>
                <a:tc>
                  <a:txBody>
                    <a:bodyPr/>
                    <a:lstStyle/>
                    <a:p>
                      <a:pPr algn="ctr"/>
                      <a:r>
                        <a:rPr lang="en-US" dirty="0"/>
                        <a:t>…</a:t>
                      </a:r>
                    </a:p>
                  </a:txBody>
                  <a:tcPr/>
                </a:tc>
                <a:extLst>
                  <a:ext uri="{0D108BD9-81ED-4DB2-BD59-A6C34878D82A}">
                    <a16:rowId xmlns:a16="http://schemas.microsoft.com/office/drawing/2014/main" val="2704515487"/>
                  </a:ext>
                </a:extLst>
              </a:tr>
            </a:tbl>
          </a:graphicData>
        </a:graphic>
      </p:graphicFrame>
      <p:sp>
        <p:nvSpPr>
          <p:cNvPr id="19" name="Content Placeholder 2">
            <a:extLst>
              <a:ext uri="{FF2B5EF4-FFF2-40B4-BE49-F238E27FC236}">
                <a16:creationId xmlns:a16="http://schemas.microsoft.com/office/drawing/2014/main" id="{52AB2229-F393-4C19-81CC-8855562B1E5C}"/>
              </a:ext>
            </a:extLst>
          </p:cNvPr>
          <p:cNvSpPr txBox="1">
            <a:spLocks/>
          </p:cNvSpPr>
          <p:nvPr/>
        </p:nvSpPr>
        <p:spPr>
          <a:xfrm>
            <a:off x="228600" y="2705931"/>
            <a:ext cx="2931160" cy="3657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Keystream</a:t>
            </a:r>
          </a:p>
        </p:txBody>
      </p:sp>
      <p:graphicFrame>
        <p:nvGraphicFramePr>
          <p:cNvPr id="22" name="Table 6">
            <a:extLst>
              <a:ext uri="{FF2B5EF4-FFF2-40B4-BE49-F238E27FC236}">
                <a16:creationId xmlns:a16="http://schemas.microsoft.com/office/drawing/2014/main" id="{E2811C4A-F041-4C2F-B330-9AEFDB03F370}"/>
              </a:ext>
            </a:extLst>
          </p:cNvPr>
          <p:cNvGraphicFramePr>
            <a:graphicFrameLocks noGrp="1"/>
          </p:cNvGraphicFramePr>
          <p:nvPr>
            <p:extLst>
              <p:ext uri="{D42A27DB-BD31-4B8C-83A1-F6EECF244321}">
                <p14:modId xmlns:p14="http://schemas.microsoft.com/office/powerpoint/2010/main" val="109560962"/>
              </p:ext>
            </p:extLst>
          </p:nvPr>
        </p:nvGraphicFramePr>
        <p:xfrm>
          <a:off x="228600" y="4552641"/>
          <a:ext cx="9987280" cy="365760"/>
        </p:xfrm>
        <a:graphic>
          <a:graphicData uri="http://schemas.openxmlformats.org/drawingml/2006/table">
            <a:tbl>
              <a:tblPr firstRow="1" bandRow="1">
                <a:tableStyleId>{5940675A-B579-460E-94D1-54222C63F5DA}</a:tableStyleId>
              </a:tblPr>
              <a:tblGrid>
                <a:gridCol w="499364">
                  <a:extLst>
                    <a:ext uri="{9D8B030D-6E8A-4147-A177-3AD203B41FA5}">
                      <a16:colId xmlns:a16="http://schemas.microsoft.com/office/drawing/2014/main" val="2895116098"/>
                    </a:ext>
                  </a:extLst>
                </a:gridCol>
                <a:gridCol w="499364">
                  <a:extLst>
                    <a:ext uri="{9D8B030D-6E8A-4147-A177-3AD203B41FA5}">
                      <a16:colId xmlns:a16="http://schemas.microsoft.com/office/drawing/2014/main" val="4254665647"/>
                    </a:ext>
                  </a:extLst>
                </a:gridCol>
                <a:gridCol w="499364">
                  <a:extLst>
                    <a:ext uri="{9D8B030D-6E8A-4147-A177-3AD203B41FA5}">
                      <a16:colId xmlns:a16="http://schemas.microsoft.com/office/drawing/2014/main" val="258342995"/>
                    </a:ext>
                  </a:extLst>
                </a:gridCol>
                <a:gridCol w="499364">
                  <a:extLst>
                    <a:ext uri="{9D8B030D-6E8A-4147-A177-3AD203B41FA5}">
                      <a16:colId xmlns:a16="http://schemas.microsoft.com/office/drawing/2014/main" val="1115060679"/>
                    </a:ext>
                  </a:extLst>
                </a:gridCol>
                <a:gridCol w="499364">
                  <a:extLst>
                    <a:ext uri="{9D8B030D-6E8A-4147-A177-3AD203B41FA5}">
                      <a16:colId xmlns:a16="http://schemas.microsoft.com/office/drawing/2014/main" val="3267613149"/>
                    </a:ext>
                  </a:extLst>
                </a:gridCol>
                <a:gridCol w="499364">
                  <a:extLst>
                    <a:ext uri="{9D8B030D-6E8A-4147-A177-3AD203B41FA5}">
                      <a16:colId xmlns:a16="http://schemas.microsoft.com/office/drawing/2014/main" val="1165168104"/>
                    </a:ext>
                  </a:extLst>
                </a:gridCol>
                <a:gridCol w="499364">
                  <a:extLst>
                    <a:ext uri="{9D8B030D-6E8A-4147-A177-3AD203B41FA5}">
                      <a16:colId xmlns:a16="http://schemas.microsoft.com/office/drawing/2014/main" val="4096460750"/>
                    </a:ext>
                  </a:extLst>
                </a:gridCol>
                <a:gridCol w="499364">
                  <a:extLst>
                    <a:ext uri="{9D8B030D-6E8A-4147-A177-3AD203B41FA5}">
                      <a16:colId xmlns:a16="http://schemas.microsoft.com/office/drawing/2014/main" val="1041812649"/>
                    </a:ext>
                  </a:extLst>
                </a:gridCol>
                <a:gridCol w="499364">
                  <a:extLst>
                    <a:ext uri="{9D8B030D-6E8A-4147-A177-3AD203B41FA5}">
                      <a16:colId xmlns:a16="http://schemas.microsoft.com/office/drawing/2014/main" val="3582424383"/>
                    </a:ext>
                  </a:extLst>
                </a:gridCol>
                <a:gridCol w="499364">
                  <a:extLst>
                    <a:ext uri="{9D8B030D-6E8A-4147-A177-3AD203B41FA5}">
                      <a16:colId xmlns:a16="http://schemas.microsoft.com/office/drawing/2014/main" val="1526619829"/>
                    </a:ext>
                  </a:extLst>
                </a:gridCol>
                <a:gridCol w="499364">
                  <a:extLst>
                    <a:ext uri="{9D8B030D-6E8A-4147-A177-3AD203B41FA5}">
                      <a16:colId xmlns:a16="http://schemas.microsoft.com/office/drawing/2014/main" val="40465178"/>
                    </a:ext>
                  </a:extLst>
                </a:gridCol>
                <a:gridCol w="499364">
                  <a:extLst>
                    <a:ext uri="{9D8B030D-6E8A-4147-A177-3AD203B41FA5}">
                      <a16:colId xmlns:a16="http://schemas.microsoft.com/office/drawing/2014/main" val="1247956724"/>
                    </a:ext>
                  </a:extLst>
                </a:gridCol>
                <a:gridCol w="499364">
                  <a:extLst>
                    <a:ext uri="{9D8B030D-6E8A-4147-A177-3AD203B41FA5}">
                      <a16:colId xmlns:a16="http://schemas.microsoft.com/office/drawing/2014/main" val="1272229459"/>
                    </a:ext>
                  </a:extLst>
                </a:gridCol>
                <a:gridCol w="499364">
                  <a:extLst>
                    <a:ext uri="{9D8B030D-6E8A-4147-A177-3AD203B41FA5}">
                      <a16:colId xmlns:a16="http://schemas.microsoft.com/office/drawing/2014/main" val="626990951"/>
                    </a:ext>
                  </a:extLst>
                </a:gridCol>
                <a:gridCol w="499364">
                  <a:extLst>
                    <a:ext uri="{9D8B030D-6E8A-4147-A177-3AD203B41FA5}">
                      <a16:colId xmlns:a16="http://schemas.microsoft.com/office/drawing/2014/main" val="586122087"/>
                    </a:ext>
                  </a:extLst>
                </a:gridCol>
                <a:gridCol w="499364">
                  <a:extLst>
                    <a:ext uri="{9D8B030D-6E8A-4147-A177-3AD203B41FA5}">
                      <a16:colId xmlns:a16="http://schemas.microsoft.com/office/drawing/2014/main" val="2725535814"/>
                    </a:ext>
                  </a:extLst>
                </a:gridCol>
                <a:gridCol w="499364">
                  <a:extLst>
                    <a:ext uri="{9D8B030D-6E8A-4147-A177-3AD203B41FA5}">
                      <a16:colId xmlns:a16="http://schemas.microsoft.com/office/drawing/2014/main" val="158829032"/>
                    </a:ext>
                  </a:extLst>
                </a:gridCol>
                <a:gridCol w="499364">
                  <a:extLst>
                    <a:ext uri="{9D8B030D-6E8A-4147-A177-3AD203B41FA5}">
                      <a16:colId xmlns:a16="http://schemas.microsoft.com/office/drawing/2014/main" val="1409010147"/>
                    </a:ext>
                  </a:extLst>
                </a:gridCol>
                <a:gridCol w="499364">
                  <a:extLst>
                    <a:ext uri="{9D8B030D-6E8A-4147-A177-3AD203B41FA5}">
                      <a16:colId xmlns:a16="http://schemas.microsoft.com/office/drawing/2014/main" val="3807256580"/>
                    </a:ext>
                  </a:extLst>
                </a:gridCol>
                <a:gridCol w="499364">
                  <a:extLst>
                    <a:ext uri="{9D8B030D-6E8A-4147-A177-3AD203B41FA5}">
                      <a16:colId xmlns:a16="http://schemas.microsoft.com/office/drawing/2014/main" val="3466520668"/>
                    </a:ext>
                  </a:extLst>
                </a:gridCol>
              </a:tblGrid>
              <a:tr h="0">
                <a:tc>
                  <a:txBody>
                    <a:bodyPr/>
                    <a:lstStyle/>
                    <a:p>
                      <a:pPr algn="ctr"/>
                      <a:r>
                        <a:rPr lang="en-US"/>
                        <a:t>4c</a:t>
                      </a:r>
                      <a:endParaRPr lang="en-US" dirty="0"/>
                    </a:p>
                  </a:txBody>
                  <a:tcPr/>
                </a:tc>
                <a:tc>
                  <a:txBody>
                    <a:bodyPr/>
                    <a:lstStyle/>
                    <a:p>
                      <a:pPr algn="ctr"/>
                      <a:r>
                        <a:rPr lang="en-US"/>
                        <a:t>61</a:t>
                      </a:r>
                      <a:endParaRPr lang="en-US" dirty="0"/>
                    </a:p>
                  </a:txBody>
                  <a:tcPr/>
                </a:tc>
                <a:tc>
                  <a:txBody>
                    <a:bodyPr/>
                    <a:lstStyle/>
                    <a:p>
                      <a:pPr algn="ctr"/>
                      <a:r>
                        <a:rPr lang="en-US"/>
                        <a:t>64</a:t>
                      </a:r>
                      <a:endParaRPr lang="en-US" dirty="0"/>
                    </a:p>
                  </a:txBody>
                  <a:tcPr/>
                </a:tc>
                <a:tc>
                  <a:txBody>
                    <a:bodyPr/>
                    <a:lstStyle/>
                    <a:p>
                      <a:pPr algn="ctr"/>
                      <a:r>
                        <a:rPr lang="en-US"/>
                        <a:t>69</a:t>
                      </a:r>
                      <a:endParaRPr lang="en-US" dirty="0"/>
                    </a:p>
                  </a:txBody>
                  <a:tcPr/>
                </a:tc>
                <a:tc>
                  <a:txBody>
                    <a:bodyPr/>
                    <a:lstStyle/>
                    <a:p>
                      <a:pPr algn="ctr"/>
                      <a:r>
                        <a:rPr lang="en-US"/>
                        <a:t>65</a:t>
                      </a:r>
                      <a:endParaRPr lang="en-US" dirty="0"/>
                    </a:p>
                  </a:txBody>
                  <a:tcPr/>
                </a:tc>
                <a:tc>
                  <a:txBody>
                    <a:bodyPr/>
                    <a:lstStyle/>
                    <a:p>
                      <a:pPr algn="ctr"/>
                      <a:r>
                        <a:rPr lang="en-US"/>
                        <a:t>73</a:t>
                      </a:r>
                      <a:endParaRPr lang="en-US" dirty="0"/>
                    </a:p>
                  </a:txBody>
                  <a:tcPr/>
                </a:tc>
                <a:tc>
                  <a:txBody>
                    <a:bodyPr/>
                    <a:lstStyle/>
                    <a:p>
                      <a:pPr algn="ctr"/>
                      <a:r>
                        <a:rPr lang="en-US"/>
                        <a:t>20</a:t>
                      </a:r>
                      <a:endParaRPr lang="en-US" dirty="0"/>
                    </a:p>
                  </a:txBody>
                  <a:tcPr/>
                </a:tc>
                <a:tc>
                  <a:txBody>
                    <a:bodyPr/>
                    <a:lstStyle/>
                    <a:p>
                      <a:pPr algn="ctr"/>
                      <a:r>
                        <a:rPr lang="en-US"/>
                        <a:t>61</a:t>
                      </a:r>
                      <a:endParaRPr lang="en-US" dirty="0"/>
                    </a:p>
                  </a:txBody>
                  <a:tcPr/>
                </a:tc>
                <a:tc>
                  <a:txBody>
                    <a:bodyPr/>
                    <a:lstStyle/>
                    <a:p>
                      <a:pPr algn="ctr"/>
                      <a:r>
                        <a:rPr lang="en-US"/>
                        <a:t>6e</a:t>
                      </a:r>
                      <a:endParaRPr lang="en-US" dirty="0"/>
                    </a:p>
                  </a:txBody>
                  <a:tcPr/>
                </a:tc>
                <a:tc>
                  <a:txBody>
                    <a:bodyPr/>
                    <a:lstStyle/>
                    <a:p>
                      <a:pPr algn="ctr"/>
                      <a:r>
                        <a:rPr lang="en-US"/>
                        <a:t>64</a:t>
                      </a:r>
                      <a:endParaRPr lang="en-US" dirty="0"/>
                    </a:p>
                  </a:txBody>
                  <a:tcPr/>
                </a:tc>
                <a:tc>
                  <a:txBody>
                    <a:bodyPr/>
                    <a:lstStyle/>
                    <a:p>
                      <a:pPr algn="ctr"/>
                      <a:r>
                        <a:rPr lang="en-US"/>
                        <a:t>20</a:t>
                      </a:r>
                      <a:endParaRPr lang="en-US" dirty="0"/>
                    </a:p>
                  </a:txBody>
                  <a:tcPr/>
                </a:tc>
                <a:tc>
                  <a:txBody>
                    <a:bodyPr/>
                    <a:lstStyle/>
                    <a:p>
                      <a:pPr algn="ctr"/>
                      <a:r>
                        <a:rPr lang="en-US"/>
                        <a:t>47</a:t>
                      </a:r>
                      <a:endParaRPr lang="en-US" dirty="0"/>
                    </a:p>
                  </a:txBody>
                  <a:tcPr/>
                </a:tc>
                <a:tc>
                  <a:txBody>
                    <a:bodyPr/>
                    <a:lstStyle/>
                    <a:p>
                      <a:pPr algn="ctr"/>
                      <a:r>
                        <a:rPr lang="en-US"/>
                        <a:t>65</a:t>
                      </a:r>
                      <a:endParaRPr lang="en-US" dirty="0"/>
                    </a:p>
                  </a:txBody>
                  <a:tcPr/>
                </a:tc>
                <a:tc>
                  <a:txBody>
                    <a:bodyPr/>
                    <a:lstStyle/>
                    <a:p>
                      <a:pPr algn="ctr"/>
                      <a:r>
                        <a:rPr lang="en-US"/>
                        <a:t>6e</a:t>
                      </a:r>
                      <a:endParaRPr lang="en-US" dirty="0"/>
                    </a:p>
                  </a:txBody>
                  <a:tcPr/>
                </a:tc>
                <a:tc>
                  <a:txBody>
                    <a:bodyPr/>
                    <a:lstStyle/>
                    <a:p>
                      <a:pPr algn="ctr"/>
                      <a:r>
                        <a:rPr lang="en-US"/>
                        <a:t>74</a:t>
                      </a:r>
                      <a:endParaRPr lang="en-US" dirty="0"/>
                    </a:p>
                  </a:txBody>
                  <a:tcPr/>
                </a:tc>
                <a:tc>
                  <a:txBody>
                    <a:bodyPr/>
                    <a:lstStyle/>
                    <a:p>
                      <a:pPr algn="ctr"/>
                      <a:r>
                        <a:rPr lang="en-US"/>
                        <a:t>6c</a:t>
                      </a:r>
                      <a:endParaRPr lang="en-US" dirty="0"/>
                    </a:p>
                  </a:txBody>
                  <a:tcPr/>
                </a:tc>
                <a:tc>
                  <a:txBody>
                    <a:bodyPr/>
                    <a:lstStyle/>
                    <a:p>
                      <a:pPr algn="ctr"/>
                      <a:r>
                        <a:rPr lang="en-US"/>
                        <a:t>65</a:t>
                      </a:r>
                      <a:endParaRPr lang="en-US" dirty="0"/>
                    </a:p>
                  </a:txBody>
                  <a:tcPr/>
                </a:tc>
                <a:tc>
                  <a:txBody>
                    <a:bodyPr/>
                    <a:lstStyle/>
                    <a:p>
                      <a:pPr algn="ctr"/>
                      <a:r>
                        <a:rPr lang="en-US"/>
                        <a:t>6d</a:t>
                      </a:r>
                      <a:endParaRPr lang="en-US" dirty="0"/>
                    </a:p>
                  </a:txBody>
                  <a:tcPr/>
                </a:tc>
                <a:tc>
                  <a:txBody>
                    <a:bodyPr/>
                    <a:lstStyle/>
                    <a:p>
                      <a:pPr algn="ctr"/>
                      <a:r>
                        <a:rPr lang="en-US" dirty="0"/>
                        <a:t>65</a:t>
                      </a:r>
                    </a:p>
                  </a:txBody>
                  <a:tcPr/>
                </a:tc>
                <a:tc>
                  <a:txBody>
                    <a:bodyPr/>
                    <a:lstStyle/>
                    <a:p>
                      <a:pPr algn="ctr"/>
                      <a:r>
                        <a:rPr lang="en-US" dirty="0"/>
                        <a:t>…</a:t>
                      </a:r>
                    </a:p>
                  </a:txBody>
                  <a:tcPr/>
                </a:tc>
                <a:extLst>
                  <a:ext uri="{0D108BD9-81ED-4DB2-BD59-A6C34878D82A}">
                    <a16:rowId xmlns:a16="http://schemas.microsoft.com/office/drawing/2014/main" val="2704515487"/>
                  </a:ext>
                </a:extLst>
              </a:tr>
            </a:tbl>
          </a:graphicData>
        </a:graphic>
      </p:graphicFrame>
      <p:sp>
        <p:nvSpPr>
          <p:cNvPr id="28" name="Content Placeholder 2">
            <a:extLst>
              <a:ext uri="{FF2B5EF4-FFF2-40B4-BE49-F238E27FC236}">
                <a16:creationId xmlns:a16="http://schemas.microsoft.com/office/drawing/2014/main" id="{79E78056-007C-4A7B-B8B4-F85A245C94E8}"/>
              </a:ext>
            </a:extLst>
          </p:cNvPr>
          <p:cNvSpPr txBox="1">
            <a:spLocks/>
          </p:cNvSpPr>
          <p:nvPr/>
        </p:nvSpPr>
        <p:spPr>
          <a:xfrm>
            <a:off x="228600" y="4159722"/>
            <a:ext cx="3093720" cy="3657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Plaintext</a:t>
            </a:r>
          </a:p>
        </p:txBody>
      </p:sp>
      <p:sp>
        <p:nvSpPr>
          <p:cNvPr id="29" name="TextBox 28">
            <a:extLst>
              <a:ext uri="{FF2B5EF4-FFF2-40B4-BE49-F238E27FC236}">
                <a16:creationId xmlns:a16="http://schemas.microsoft.com/office/drawing/2014/main" id="{8E05AA30-E241-4BB2-9639-30CC33D529AC}"/>
              </a:ext>
            </a:extLst>
          </p:cNvPr>
          <p:cNvSpPr txBox="1"/>
          <p:nvPr/>
        </p:nvSpPr>
        <p:spPr>
          <a:xfrm>
            <a:off x="4843670" y="3523398"/>
            <a:ext cx="757140" cy="1015663"/>
          </a:xfrm>
          <a:prstGeom prst="rect">
            <a:avLst/>
          </a:prstGeom>
          <a:noFill/>
        </p:spPr>
        <p:txBody>
          <a:bodyPr wrap="square" rtlCol="0">
            <a:spAutoFit/>
          </a:bodyPr>
          <a:lstStyle/>
          <a:p>
            <a:pPr algn="ctr"/>
            <a:r>
              <a:rPr lang="en-US" sz="6000" b="1" dirty="0"/>
              <a:t>^</a:t>
            </a:r>
          </a:p>
        </p:txBody>
      </p:sp>
      <p:graphicFrame>
        <p:nvGraphicFramePr>
          <p:cNvPr id="30" name="Table 6">
            <a:extLst>
              <a:ext uri="{FF2B5EF4-FFF2-40B4-BE49-F238E27FC236}">
                <a16:creationId xmlns:a16="http://schemas.microsoft.com/office/drawing/2014/main" id="{04E4E725-970A-4DF6-82C7-DB6DCD95A49B}"/>
              </a:ext>
            </a:extLst>
          </p:cNvPr>
          <p:cNvGraphicFramePr>
            <a:graphicFrameLocks noGrp="1"/>
          </p:cNvGraphicFramePr>
          <p:nvPr>
            <p:extLst>
              <p:ext uri="{D42A27DB-BD31-4B8C-83A1-F6EECF244321}">
                <p14:modId xmlns:p14="http://schemas.microsoft.com/office/powerpoint/2010/main" val="506884554"/>
              </p:ext>
            </p:extLst>
          </p:nvPr>
        </p:nvGraphicFramePr>
        <p:xfrm>
          <a:off x="228600" y="6026900"/>
          <a:ext cx="9987280" cy="365760"/>
        </p:xfrm>
        <a:graphic>
          <a:graphicData uri="http://schemas.openxmlformats.org/drawingml/2006/table">
            <a:tbl>
              <a:tblPr firstRow="1" bandRow="1">
                <a:tableStyleId>{5940675A-B579-460E-94D1-54222C63F5DA}</a:tableStyleId>
              </a:tblPr>
              <a:tblGrid>
                <a:gridCol w="499364">
                  <a:extLst>
                    <a:ext uri="{9D8B030D-6E8A-4147-A177-3AD203B41FA5}">
                      <a16:colId xmlns:a16="http://schemas.microsoft.com/office/drawing/2014/main" val="2895116098"/>
                    </a:ext>
                  </a:extLst>
                </a:gridCol>
                <a:gridCol w="499364">
                  <a:extLst>
                    <a:ext uri="{9D8B030D-6E8A-4147-A177-3AD203B41FA5}">
                      <a16:colId xmlns:a16="http://schemas.microsoft.com/office/drawing/2014/main" val="4254665647"/>
                    </a:ext>
                  </a:extLst>
                </a:gridCol>
                <a:gridCol w="499364">
                  <a:extLst>
                    <a:ext uri="{9D8B030D-6E8A-4147-A177-3AD203B41FA5}">
                      <a16:colId xmlns:a16="http://schemas.microsoft.com/office/drawing/2014/main" val="258342995"/>
                    </a:ext>
                  </a:extLst>
                </a:gridCol>
                <a:gridCol w="499364">
                  <a:extLst>
                    <a:ext uri="{9D8B030D-6E8A-4147-A177-3AD203B41FA5}">
                      <a16:colId xmlns:a16="http://schemas.microsoft.com/office/drawing/2014/main" val="1115060679"/>
                    </a:ext>
                  </a:extLst>
                </a:gridCol>
                <a:gridCol w="499364">
                  <a:extLst>
                    <a:ext uri="{9D8B030D-6E8A-4147-A177-3AD203B41FA5}">
                      <a16:colId xmlns:a16="http://schemas.microsoft.com/office/drawing/2014/main" val="3267613149"/>
                    </a:ext>
                  </a:extLst>
                </a:gridCol>
                <a:gridCol w="499364">
                  <a:extLst>
                    <a:ext uri="{9D8B030D-6E8A-4147-A177-3AD203B41FA5}">
                      <a16:colId xmlns:a16="http://schemas.microsoft.com/office/drawing/2014/main" val="1165168104"/>
                    </a:ext>
                  </a:extLst>
                </a:gridCol>
                <a:gridCol w="499364">
                  <a:extLst>
                    <a:ext uri="{9D8B030D-6E8A-4147-A177-3AD203B41FA5}">
                      <a16:colId xmlns:a16="http://schemas.microsoft.com/office/drawing/2014/main" val="4096460750"/>
                    </a:ext>
                  </a:extLst>
                </a:gridCol>
                <a:gridCol w="499364">
                  <a:extLst>
                    <a:ext uri="{9D8B030D-6E8A-4147-A177-3AD203B41FA5}">
                      <a16:colId xmlns:a16="http://schemas.microsoft.com/office/drawing/2014/main" val="1041812649"/>
                    </a:ext>
                  </a:extLst>
                </a:gridCol>
                <a:gridCol w="499364">
                  <a:extLst>
                    <a:ext uri="{9D8B030D-6E8A-4147-A177-3AD203B41FA5}">
                      <a16:colId xmlns:a16="http://schemas.microsoft.com/office/drawing/2014/main" val="3582424383"/>
                    </a:ext>
                  </a:extLst>
                </a:gridCol>
                <a:gridCol w="499364">
                  <a:extLst>
                    <a:ext uri="{9D8B030D-6E8A-4147-A177-3AD203B41FA5}">
                      <a16:colId xmlns:a16="http://schemas.microsoft.com/office/drawing/2014/main" val="1526619829"/>
                    </a:ext>
                  </a:extLst>
                </a:gridCol>
                <a:gridCol w="499364">
                  <a:extLst>
                    <a:ext uri="{9D8B030D-6E8A-4147-A177-3AD203B41FA5}">
                      <a16:colId xmlns:a16="http://schemas.microsoft.com/office/drawing/2014/main" val="40465178"/>
                    </a:ext>
                  </a:extLst>
                </a:gridCol>
                <a:gridCol w="499364">
                  <a:extLst>
                    <a:ext uri="{9D8B030D-6E8A-4147-A177-3AD203B41FA5}">
                      <a16:colId xmlns:a16="http://schemas.microsoft.com/office/drawing/2014/main" val="1247956724"/>
                    </a:ext>
                  </a:extLst>
                </a:gridCol>
                <a:gridCol w="499364">
                  <a:extLst>
                    <a:ext uri="{9D8B030D-6E8A-4147-A177-3AD203B41FA5}">
                      <a16:colId xmlns:a16="http://schemas.microsoft.com/office/drawing/2014/main" val="1272229459"/>
                    </a:ext>
                  </a:extLst>
                </a:gridCol>
                <a:gridCol w="499364">
                  <a:extLst>
                    <a:ext uri="{9D8B030D-6E8A-4147-A177-3AD203B41FA5}">
                      <a16:colId xmlns:a16="http://schemas.microsoft.com/office/drawing/2014/main" val="626990951"/>
                    </a:ext>
                  </a:extLst>
                </a:gridCol>
                <a:gridCol w="499364">
                  <a:extLst>
                    <a:ext uri="{9D8B030D-6E8A-4147-A177-3AD203B41FA5}">
                      <a16:colId xmlns:a16="http://schemas.microsoft.com/office/drawing/2014/main" val="586122087"/>
                    </a:ext>
                  </a:extLst>
                </a:gridCol>
                <a:gridCol w="499364">
                  <a:extLst>
                    <a:ext uri="{9D8B030D-6E8A-4147-A177-3AD203B41FA5}">
                      <a16:colId xmlns:a16="http://schemas.microsoft.com/office/drawing/2014/main" val="2725535814"/>
                    </a:ext>
                  </a:extLst>
                </a:gridCol>
                <a:gridCol w="499364">
                  <a:extLst>
                    <a:ext uri="{9D8B030D-6E8A-4147-A177-3AD203B41FA5}">
                      <a16:colId xmlns:a16="http://schemas.microsoft.com/office/drawing/2014/main" val="158829032"/>
                    </a:ext>
                  </a:extLst>
                </a:gridCol>
                <a:gridCol w="499364">
                  <a:extLst>
                    <a:ext uri="{9D8B030D-6E8A-4147-A177-3AD203B41FA5}">
                      <a16:colId xmlns:a16="http://schemas.microsoft.com/office/drawing/2014/main" val="1409010147"/>
                    </a:ext>
                  </a:extLst>
                </a:gridCol>
                <a:gridCol w="499364">
                  <a:extLst>
                    <a:ext uri="{9D8B030D-6E8A-4147-A177-3AD203B41FA5}">
                      <a16:colId xmlns:a16="http://schemas.microsoft.com/office/drawing/2014/main" val="3807256580"/>
                    </a:ext>
                  </a:extLst>
                </a:gridCol>
                <a:gridCol w="499364">
                  <a:extLst>
                    <a:ext uri="{9D8B030D-6E8A-4147-A177-3AD203B41FA5}">
                      <a16:colId xmlns:a16="http://schemas.microsoft.com/office/drawing/2014/main" val="3466520668"/>
                    </a:ext>
                  </a:extLst>
                </a:gridCol>
              </a:tblGrid>
              <a:tr h="0">
                <a:tc>
                  <a:txBody>
                    <a:bodyPr/>
                    <a:lstStyle/>
                    <a:p>
                      <a:pPr algn="ctr"/>
                      <a:r>
                        <a:rPr lang="en-US" dirty="0"/>
                        <a:t>e3</a:t>
                      </a:r>
                    </a:p>
                  </a:txBody>
                  <a:tcPr/>
                </a:tc>
                <a:tc>
                  <a:txBody>
                    <a:bodyPr/>
                    <a:lstStyle/>
                    <a:p>
                      <a:pPr algn="ctr"/>
                      <a:r>
                        <a:rPr lang="en-US" dirty="0"/>
                        <a:t>64</a:t>
                      </a:r>
                    </a:p>
                  </a:txBody>
                  <a:tcPr/>
                </a:tc>
                <a:tc>
                  <a:txBody>
                    <a:bodyPr/>
                    <a:lstStyle/>
                    <a:p>
                      <a:pPr algn="ctr"/>
                      <a:r>
                        <a:rPr lang="en-US" dirty="0"/>
                        <a:t>7a</a:t>
                      </a:r>
                    </a:p>
                  </a:txBody>
                  <a:tcPr/>
                </a:tc>
                <a:tc>
                  <a:txBody>
                    <a:bodyPr/>
                    <a:lstStyle/>
                    <a:p>
                      <a:pPr algn="ctr"/>
                      <a:r>
                        <a:rPr lang="en-US" dirty="0"/>
                        <a:t>29</a:t>
                      </a:r>
                    </a:p>
                  </a:txBody>
                  <a:tcPr/>
                </a:tc>
                <a:tc>
                  <a:txBody>
                    <a:bodyPr/>
                    <a:lstStyle/>
                    <a:p>
                      <a:pPr algn="ctr"/>
                      <a:r>
                        <a:rPr lang="en-US" dirty="0"/>
                        <a:t>de</a:t>
                      </a:r>
                    </a:p>
                  </a:txBody>
                  <a:tcPr/>
                </a:tc>
                <a:tc>
                  <a:txBody>
                    <a:bodyPr/>
                    <a:lstStyle/>
                    <a:p>
                      <a:pPr algn="ctr"/>
                      <a:r>
                        <a:rPr lang="en-US" dirty="0"/>
                        <a:t>d3</a:t>
                      </a:r>
                    </a:p>
                  </a:txBody>
                  <a:tcPr/>
                </a:tc>
                <a:tc>
                  <a:txBody>
                    <a:bodyPr/>
                    <a:lstStyle/>
                    <a:p>
                      <a:pPr algn="ctr"/>
                      <a:r>
                        <a:rPr lang="en-US" dirty="0"/>
                        <a:t>15</a:t>
                      </a:r>
                    </a:p>
                  </a:txBody>
                  <a:tcPr/>
                </a:tc>
                <a:tc>
                  <a:txBody>
                    <a:bodyPr/>
                    <a:lstStyle/>
                    <a:p>
                      <a:pPr algn="ctr"/>
                      <a:r>
                        <a:rPr lang="en-US" dirty="0"/>
                        <a:t>28</a:t>
                      </a:r>
                    </a:p>
                  </a:txBody>
                  <a:tcPr/>
                </a:tc>
                <a:tc>
                  <a:txBody>
                    <a:bodyPr/>
                    <a:lstStyle/>
                    <a:p>
                      <a:pPr algn="ctr"/>
                      <a:r>
                        <a:rPr lang="en-US" dirty="0" err="1"/>
                        <a:t>ef</a:t>
                      </a:r>
                      <a:endParaRPr lang="en-US" dirty="0"/>
                    </a:p>
                  </a:txBody>
                  <a:tcPr/>
                </a:tc>
                <a:tc>
                  <a:txBody>
                    <a:bodyPr/>
                    <a:lstStyle/>
                    <a:p>
                      <a:pPr algn="ctr"/>
                      <a:r>
                        <a:rPr lang="en-US" dirty="0"/>
                        <a:t>56</a:t>
                      </a:r>
                    </a:p>
                  </a:txBody>
                  <a:tcPr/>
                </a:tc>
                <a:tc>
                  <a:txBody>
                    <a:bodyPr/>
                    <a:lstStyle/>
                    <a:p>
                      <a:pPr algn="ctr"/>
                      <a:r>
                        <a:rPr lang="en-US" dirty="0" err="1"/>
                        <a:t>ba</a:t>
                      </a:r>
                      <a:endParaRPr lang="en-US" dirty="0"/>
                    </a:p>
                  </a:txBody>
                  <a:tcPr/>
                </a:tc>
                <a:tc>
                  <a:txBody>
                    <a:bodyPr/>
                    <a:lstStyle/>
                    <a:p>
                      <a:pPr algn="ctr"/>
                      <a:r>
                        <a:rPr lang="en-US" dirty="0"/>
                        <a:t>c7</a:t>
                      </a:r>
                    </a:p>
                  </a:txBody>
                  <a:tcPr/>
                </a:tc>
                <a:tc>
                  <a:txBody>
                    <a:bodyPr/>
                    <a:lstStyle/>
                    <a:p>
                      <a:pPr algn="ctr"/>
                      <a:r>
                        <a:rPr lang="en-US" dirty="0"/>
                        <a:t>0f</a:t>
                      </a:r>
                    </a:p>
                  </a:txBody>
                  <a:tcPr/>
                </a:tc>
                <a:tc>
                  <a:txBody>
                    <a:bodyPr/>
                    <a:lstStyle/>
                    <a:p>
                      <a:pPr algn="ctr"/>
                      <a:r>
                        <a:rPr lang="en-US" dirty="0"/>
                        <a:t>7a</a:t>
                      </a:r>
                    </a:p>
                  </a:txBody>
                  <a:tcPr/>
                </a:tc>
                <a:tc>
                  <a:txBody>
                    <a:bodyPr/>
                    <a:lstStyle/>
                    <a:p>
                      <a:pPr algn="ctr"/>
                      <a:r>
                        <a:rPr lang="en-US" dirty="0"/>
                        <a:t>7a</a:t>
                      </a:r>
                    </a:p>
                  </a:txBody>
                  <a:tcPr/>
                </a:tc>
                <a:tc>
                  <a:txBody>
                    <a:bodyPr/>
                    <a:lstStyle/>
                    <a:p>
                      <a:pPr algn="ctr"/>
                      <a:r>
                        <a:rPr lang="en-US" dirty="0"/>
                        <a:t>c3</a:t>
                      </a:r>
                    </a:p>
                  </a:txBody>
                  <a:tcPr/>
                </a:tc>
                <a:tc>
                  <a:txBody>
                    <a:bodyPr/>
                    <a:lstStyle/>
                    <a:p>
                      <a:pPr algn="ctr"/>
                      <a:r>
                        <a:rPr lang="en-US" dirty="0"/>
                        <a:t>b7</a:t>
                      </a:r>
                    </a:p>
                  </a:txBody>
                  <a:tcPr/>
                </a:tc>
                <a:tc>
                  <a:txBody>
                    <a:bodyPr/>
                    <a:lstStyle/>
                    <a:p>
                      <a:pPr algn="ctr"/>
                      <a:r>
                        <a:rPr lang="en-US" dirty="0"/>
                        <a:t>35</a:t>
                      </a:r>
                    </a:p>
                  </a:txBody>
                  <a:tcPr/>
                </a:tc>
                <a:tc>
                  <a:txBody>
                    <a:bodyPr/>
                    <a:lstStyle/>
                    <a:p>
                      <a:pPr algn="ctr"/>
                      <a:r>
                        <a:rPr lang="en-US" dirty="0"/>
                        <a:t>c7</a:t>
                      </a:r>
                    </a:p>
                  </a:txBody>
                  <a:tcPr/>
                </a:tc>
                <a:tc>
                  <a:txBody>
                    <a:bodyPr/>
                    <a:lstStyle/>
                    <a:p>
                      <a:pPr algn="ctr"/>
                      <a:r>
                        <a:rPr lang="en-US" dirty="0"/>
                        <a:t>…</a:t>
                      </a:r>
                    </a:p>
                  </a:txBody>
                  <a:tcPr/>
                </a:tc>
                <a:extLst>
                  <a:ext uri="{0D108BD9-81ED-4DB2-BD59-A6C34878D82A}">
                    <a16:rowId xmlns:a16="http://schemas.microsoft.com/office/drawing/2014/main" val="2704515487"/>
                  </a:ext>
                </a:extLst>
              </a:tr>
            </a:tbl>
          </a:graphicData>
        </a:graphic>
      </p:graphicFrame>
      <p:sp>
        <p:nvSpPr>
          <p:cNvPr id="31" name="Content Placeholder 2">
            <a:extLst>
              <a:ext uri="{FF2B5EF4-FFF2-40B4-BE49-F238E27FC236}">
                <a16:creationId xmlns:a16="http://schemas.microsoft.com/office/drawing/2014/main" id="{B6CB175D-7DF3-4CD9-9FE8-1C830BC63E30}"/>
              </a:ext>
            </a:extLst>
          </p:cNvPr>
          <p:cNvSpPr txBox="1">
            <a:spLocks/>
          </p:cNvSpPr>
          <p:nvPr/>
        </p:nvSpPr>
        <p:spPr>
          <a:xfrm>
            <a:off x="228600" y="5633981"/>
            <a:ext cx="3093720" cy="3657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Ciphertext</a:t>
            </a:r>
          </a:p>
        </p:txBody>
      </p:sp>
      <p:sp>
        <p:nvSpPr>
          <p:cNvPr id="32" name="TextBox 31">
            <a:extLst>
              <a:ext uri="{FF2B5EF4-FFF2-40B4-BE49-F238E27FC236}">
                <a16:creationId xmlns:a16="http://schemas.microsoft.com/office/drawing/2014/main" id="{8AAF4A79-1539-4537-8746-9DF308C1CC25}"/>
              </a:ext>
            </a:extLst>
          </p:cNvPr>
          <p:cNvSpPr txBox="1"/>
          <p:nvPr/>
        </p:nvSpPr>
        <p:spPr>
          <a:xfrm>
            <a:off x="4843670" y="4918401"/>
            <a:ext cx="757140" cy="1015663"/>
          </a:xfrm>
          <a:prstGeom prst="rect">
            <a:avLst/>
          </a:prstGeom>
          <a:noFill/>
        </p:spPr>
        <p:txBody>
          <a:bodyPr wrap="square" rtlCol="0">
            <a:spAutoFit/>
          </a:bodyPr>
          <a:lstStyle/>
          <a:p>
            <a:pPr algn="ctr"/>
            <a:r>
              <a:rPr lang="en-US" sz="6000" b="1" dirty="0"/>
              <a:t>=</a:t>
            </a:r>
          </a:p>
        </p:txBody>
      </p:sp>
    </p:spTree>
    <p:extLst>
      <p:ext uri="{BB962C8B-B14F-4D97-AF65-F5344CB8AC3E}">
        <p14:creationId xmlns:p14="http://schemas.microsoft.com/office/powerpoint/2010/main" val="146383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#5: … or to decrypt</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4"/>
            <a:ext cx="9987280" cy="712675"/>
          </a:xfrm>
        </p:spPr>
        <p:txBody>
          <a:bodyPr anchor="t">
            <a:normAutofit/>
          </a:bodyPr>
          <a:lstStyle/>
          <a:p>
            <a:pPr marL="0" indent="0">
              <a:buNone/>
            </a:pPr>
            <a:r>
              <a:rPr lang="en-US" sz="2000" dirty="0"/>
              <a:t>Because XOR is reversible, just XOR the ciphertext with the keystream to decrypt back to the </a:t>
            </a:r>
            <a:r>
              <a:rPr lang="en-US" sz="2000"/>
              <a:t>original message.</a:t>
            </a:r>
            <a:endParaRPr lang="en-US" sz="2000" dirty="0"/>
          </a:p>
        </p:txBody>
      </p:sp>
      <p:graphicFrame>
        <p:nvGraphicFramePr>
          <p:cNvPr id="6" name="Table 6">
            <a:extLst>
              <a:ext uri="{FF2B5EF4-FFF2-40B4-BE49-F238E27FC236}">
                <a16:creationId xmlns:a16="http://schemas.microsoft.com/office/drawing/2014/main" id="{C7DC2571-7E3E-4C57-901C-E1F8CAE0F291}"/>
              </a:ext>
            </a:extLst>
          </p:cNvPr>
          <p:cNvGraphicFramePr>
            <a:graphicFrameLocks noGrp="1"/>
          </p:cNvGraphicFramePr>
          <p:nvPr/>
        </p:nvGraphicFramePr>
        <p:xfrm>
          <a:off x="228600" y="3078382"/>
          <a:ext cx="9987280" cy="365760"/>
        </p:xfrm>
        <a:graphic>
          <a:graphicData uri="http://schemas.openxmlformats.org/drawingml/2006/table">
            <a:tbl>
              <a:tblPr firstRow="1" bandRow="1">
                <a:tableStyleId>{5940675A-B579-460E-94D1-54222C63F5DA}</a:tableStyleId>
              </a:tblPr>
              <a:tblGrid>
                <a:gridCol w="499364">
                  <a:extLst>
                    <a:ext uri="{9D8B030D-6E8A-4147-A177-3AD203B41FA5}">
                      <a16:colId xmlns:a16="http://schemas.microsoft.com/office/drawing/2014/main" val="2895116098"/>
                    </a:ext>
                  </a:extLst>
                </a:gridCol>
                <a:gridCol w="499364">
                  <a:extLst>
                    <a:ext uri="{9D8B030D-6E8A-4147-A177-3AD203B41FA5}">
                      <a16:colId xmlns:a16="http://schemas.microsoft.com/office/drawing/2014/main" val="4254665647"/>
                    </a:ext>
                  </a:extLst>
                </a:gridCol>
                <a:gridCol w="499364">
                  <a:extLst>
                    <a:ext uri="{9D8B030D-6E8A-4147-A177-3AD203B41FA5}">
                      <a16:colId xmlns:a16="http://schemas.microsoft.com/office/drawing/2014/main" val="258342995"/>
                    </a:ext>
                  </a:extLst>
                </a:gridCol>
                <a:gridCol w="499364">
                  <a:extLst>
                    <a:ext uri="{9D8B030D-6E8A-4147-A177-3AD203B41FA5}">
                      <a16:colId xmlns:a16="http://schemas.microsoft.com/office/drawing/2014/main" val="1115060679"/>
                    </a:ext>
                  </a:extLst>
                </a:gridCol>
                <a:gridCol w="499364">
                  <a:extLst>
                    <a:ext uri="{9D8B030D-6E8A-4147-A177-3AD203B41FA5}">
                      <a16:colId xmlns:a16="http://schemas.microsoft.com/office/drawing/2014/main" val="3267613149"/>
                    </a:ext>
                  </a:extLst>
                </a:gridCol>
                <a:gridCol w="499364">
                  <a:extLst>
                    <a:ext uri="{9D8B030D-6E8A-4147-A177-3AD203B41FA5}">
                      <a16:colId xmlns:a16="http://schemas.microsoft.com/office/drawing/2014/main" val="1165168104"/>
                    </a:ext>
                  </a:extLst>
                </a:gridCol>
                <a:gridCol w="499364">
                  <a:extLst>
                    <a:ext uri="{9D8B030D-6E8A-4147-A177-3AD203B41FA5}">
                      <a16:colId xmlns:a16="http://schemas.microsoft.com/office/drawing/2014/main" val="4096460750"/>
                    </a:ext>
                  </a:extLst>
                </a:gridCol>
                <a:gridCol w="499364">
                  <a:extLst>
                    <a:ext uri="{9D8B030D-6E8A-4147-A177-3AD203B41FA5}">
                      <a16:colId xmlns:a16="http://schemas.microsoft.com/office/drawing/2014/main" val="1041812649"/>
                    </a:ext>
                  </a:extLst>
                </a:gridCol>
                <a:gridCol w="499364">
                  <a:extLst>
                    <a:ext uri="{9D8B030D-6E8A-4147-A177-3AD203B41FA5}">
                      <a16:colId xmlns:a16="http://schemas.microsoft.com/office/drawing/2014/main" val="3582424383"/>
                    </a:ext>
                  </a:extLst>
                </a:gridCol>
                <a:gridCol w="499364">
                  <a:extLst>
                    <a:ext uri="{9D8B030D-6E8A-4147-A177-3AD203B41FA5}">
                      <a16:colId xmlns:a16="http://schemas.microsoft.com/office/drawing/2014/main" val="1526619829"/>
                    </a:ext>
                  </a:extLst>
                </a:gridCol>
                <a:gridCol w="499364">
                  <a:extLst>
                    <a:ext uri="{9D8B030D-6E8A-4147-A177-3AD203B41FA5}">
                      <a16:colId xmlns:a16="http://schemas.microsoft.com/office/drawing/2014/main" val="40465178"/>
                    </a:ext>
                  </a:extLst>
                </a:gridCol>
                <a:gridCol w="499364">
                  <a:extLst>
                    <a:ext uri="{9D8B030D-6E8A-4147-A177-3AD203B41FA5}">
                      <a16:colId xmlns:a16="http://schemas.microsoft.com/office/drawing/2014/main" val="1247956724"/>
                    </a:ext>
                  </a:extLst>
                </a:gridCol>
                <a:gridCol w="499364">
                  <a:extLst>
                    <a:ext uri="{9D8B030D-6E8A-4147-A177-3AD203B41FA5}">
                      <a16:colId xmlns:a16="http://schemas.microsoft.com/office/drawing/2014/main" val="1272229459"/>
                    </a:ext>
                  </a:extLst>
                </a:gridCol>
                <a:gridCol w="499364">
                  <a:extLst>
                    <a:ext uri="{9D8B030D-6E8A-4147-A177-3AD203B41FA5}">
                      <a16:colId xmlns:a16="http://schemas.microsoft.com/office/drawing/2014/main" val="626990951"/>
                    </a:ext>
                  </a:extLst>
                </a:gridCol>
                <a:gridCol w="499364">
                  <a:extLst>
                    <a:ext uri="{9D8B030D-6E8A-4147-A177-3AD203B41FA5}">
                      <a16:colId xmlns:a16="http://schemas.microsoft.com/office/drawing/2014/main" val="586122087"/>
                    </a:ext>
                  </a:extLst>
                </a:gridCol>
                <a:gridCol w="499364">
                  <a:extLst>
                    <a:ext uri="{9D8B030D-6E8A-4147-A177-3AD203B41FA5}">
                      <a16:colId xmlns:a16="http://schemas.microsoft.com/office/drawing/2014/main" val="2725535814"/>
                    </a:ext>
                  </a:extLst>
                </a:gridCol>
                <a:gridCol w="499364">
                  <a:extLst>
                    <a:ext uri="{9D8B030D-6E8A-4147-A177-3AD203B41FA5}">
                      <a16:colId xmlns:a16="http://schemas.microsoft.com/office/drawing/2014/main" val="158829032"/>
                    </a:ext>
                  </a:extLst>
                </a:gridCol>
                <a:gridCol w="499364">
                  <a:extLst>
                    <a:ext uri="{9D8B030D-6E8A-4147-A177-3AD203B41FA5}">
                      <a16:colId xmlns:a16="http://schemas.microsoft.com/office/drawing/2014/main" val="1409010147"/>
                    </a:ext>
                  </a:extLst>
                </a:gridCol>
                <a:gridCol w="499364">
                  <a:extLst>
                    <a:ext uri="{9D8B030D-6E8A-4147-A177-3AD203B41FA5}">
                      <a16:colId xmlns:a16="http://schemas.microsoft.com/office/drawing/2014/main" val="3807256580"/>
                    </a:ext>
                  </a:extLst>
                </a:gridCol>
                <a:gridCol w="499364">
                  <a:extLst>
                    <a:ext uri="{9D8B030D-6E8A-4147-A177-3AD203B41FA5}">
                      <a16:colId xmlns:a16="http://schemas.microsoft.com/office/drawing/2014/main" val="3466520668"/>
                    </a:ext>
                  </a:extLst>
                </a:gridCol>
              </a:tblGrid>
              <a:tr h="0">
                <a:tc>
                  <a:txBody>
                    <a:bodyPr/>
                    <a:lstStyle/>
                    <a:p>
                      <a:pPr algn="ctr"/>
                      <a:r>
                        <a:rPr lang="en-US" dirty="0" err="1"/>
                        <a:t>af</a:t>
                      </a:r>
                      <a:endParaRPr lang="en-US" dirty="0"/>
                    </a:p>
                  </a:txBody>
                  <a:tcPr/>
                </a:tc>
                <a:tc>
                  <a:txBody>
                    <a:bodyPr/>
                    <a:lstStyle/>
                    <a:p>
                      <a:pPr algn="ctr"/>
                      <a:r>
                        <a:rPr lang="en-US" dirty="0"/>
                        <a:t>05</a:t>
                      </a:r>
                    </a:p>
                  </a:txBody>
                  <a:tcPr/>
                </a:tc>
                <a:tc>
                  <a:txBody>
                    <a:bodyPr/>
                    <a:lstStyle/>
                    <a:p>
                      <a:pPr algn="ctr"/>
                      <a:r>
                        <a:rPr lang="en-US" dirty="0"/>
                        <a:t>1e</a:t>
                      </a:r>
                    </a:p>
                  </a:txBody>
                  <a:tcPr/>
                </a:tc>
                <a:tc>
                  <a:txBody>
                    <a:bodyPr/>
                    <a:lstStyle/>
                    <a:p>
                      <a:pPr algn="ctr"/>
                      <a:r>
                        <a:rPr lang="en-US" dirty="0"/>
                        <a:t>40</a:t>
                      </a:r>
                    </a:p>
                  </a:txBody>
                  <a:tcPr/>
                </a:tc>
                <a:tc>
                  <a:txBody>
                    <a:bodyPr/>
                    <a:lstStyle/>
                    <a:p>
                      <a:pPr algn="ctr"/>
                      <a:r>
                        <a:rPr lang="en-US" dirty="0"/>
                        <a:t>bb</a:t>
                      </a:r>
                    </a:p>
                  </a:txBody>
                  <a:tcPr/>
                </a:tc>
                <a:tc>
                  <a:txBody>
                    <a:bodyPr/>
                    <a:lstStyle/>
                    <a:p>
                      <a:pPr algn="ctr"/>
                      <a:r>
                        <a:rPr lang="en-US" dirty="0"/>
                        <a:t>a0</a:t>
                      </a:r>
                    </a:p>
                  </a:txBody>
                  <a:tcPr/>
                </a:tc>
                <a:tc>
                  <a:txBody>
                    <a:bodyPr/>
                    <a:lstStyle/>
                    <a:p>
                      <a:pPr algn="ctr"/>
                      <a:r>
                        <a:rPr lang="en-US" dirty="0"/>
                        <a:t>35</a:t>
                      </a:r>
                    </a:p>
                  </a:txBody>
                  <a:tcPr/>
                </a:tc>
                <a:tc>
                  <a:txBody>
                    <a:bodyPr/>
                    <a:lstStyle/>
                    <a:p>
                      <a:pPr algn="ctr"/>
                      <a:r>
                        <a:rPr lang="en-US" dirty="0"/>
                        <a:t>49</a:t>
                      </a:r>
                    </a:p>
                  </a:txBody>
                  <a:tcPr/>
                </a:tc>
                <a:tc>
                  <a:txBody>
                    <a:bodyPr/>
                    <a:lstStyle/>
                    <a:p>
                      <a:pPr algn="ctr"/>
                      <a:r>
                        <a:rPr lang="en-US" dirty="0"/>
                        <a:t>81</a:t>
                      </a:r>
                    </a:p>
                  </a:txBody>
                  <a:tcPr/>
                </a:tc>
                <a:tc>
                  <a:txBody>
                    <a:bodyPr/>
                    <a:lstStyle/>
                    <a:p>
                      <a:pPr algn="ctr"/>
                      <a:r>
                        <a:rPr lang="en-US" dirty="0"/>
                        <a:t>32</a:t>
                      </a:r>
                    </a:p>
                  </a:txBody>
                  <a:tcPr/>
                </a:tc>
                <a:tc>
                  <a:txBody>
                    <a:bodyPr/>
                    <a:lstStyle/>
                    <a:p>
                      <a:pPr algn="ctr"/>
                      <a:r>
                        <a:rPr lang="en-US" dirty="0"/>
                        <a:t>9a</a:t>
                      </a:r>
                    </a:p>
                  </a:txBody>
                  <a:tcPr/>
                </a:tc>
                <a:tc>
                  <a:txBody>
                    <a:bodyPr/>
                    <a:lstStyle/>
                    <a:p>
                      <a:pPr algn="ctr"/>
                      <a:r>
                        <a:rPr lang="en-US" dirty="0"/>
                        <a:t>80</a:t>
                      </a:r>
                    </a:p>
                  </a:txBody>
                  <a:tcPr/>
                </a:tc>
                <a:tc>
                  <a:txBody>
                    <a:bodyPr/>
                    <a:lstStyle/>
                    <a:p>
                      <a:pPr algn="ctr"/>
                      <a:r>
                        <a:rPr lang="en-US" dirty="0"/>
                        <a:t>6a</a:t>
                      </a:r>
                    </a:p>
                  </a:txBody>
                  <a:tcPr/>
                </a:tc>
                <a:tc>
                  <a:txBody>
                    <a:bodyPr/>
                    <a:lstStyle/>
                    <a:p>
                      <a:pPr algn="ctr"/>
                      <a:r>
                        <a:rPr lang="en-US" dirty="0"/>
                        <a:t>14</a:t>
                      </a:r>
                    </a:p>
                  </a:txBody>
                  <a:tcPr/>
                </a:tc>
                <a:tc>
                  <a:txBody>
                    <a:bodyPr/>
                    <a:lstStyle/>
                    <a:p>
                      <a:pPr algn="ctr"/>
                      <a:r>
                        <a:rPr lang="en-US" dirty="0"/>
                        <a:t>0e</a:t>
                      </a:r>
                    </a:p>
                  </a:txBody>
                  <a:tcPr/>
                </a:tc>
                <a:tc>
                  <a:txBody>
                    <a:bodyPr/>
                    <a:lstStyle/>
                    <a:p>
                      <a:pPr algn="ctr"/>
                      <a:r>
                        <a:rPr lang="en-US" dirty="0" err="1"/>
                        <a:t>af</a:t>
                      </a:r>
                      <a:endParaRPr lang="en-US" dirty="0"/>
                    </a:p>
                  </a:txBody>
                  <a:tcPr/>
                </a:tc>
                <a:tc>
                  <a:txBody>
                    <a:bodyPr/>
                    <a:lstStyle/>
                    <a:p>
                      <a:pPr algn="ctr"/>
                      <a:r>
                        <a:rPr lang="en-US" dirty="0"/>
                        <a:t>d2</a:t>
                      </a:r>
                    </a:p>
                  </a:txBody>
                  <a:tcPr/>
                </a:tc>
                <a:tc>
                  <a:txBody>
                    <a:bodyPr/>
                    <a:lstStyle/>
                    <a:p>
                      <a:pPr algn="ctr"/>
                      <a:r>
                        <a:rPr lang="en-US" dirty="0"/>
                        <a:t>58</a:t>
                      </a:r>
                    </a:p>
                  </a:txBody>
                  <a:tcPr/>
                </a:tc>
                <a:tc>
                  <a:txBody>
                    <a:bodyPr/>
                    <a:lstStyle/>
                    <a:p>
                      <a:pPr algn="ctr"/>
                      <a:r>
                        <a:rPr lang="en-US" dirty="0"/>
                        <a:t>a2</a:t>
                      </a:r>
                    </a:p>
                  </a:txBody>
                  <a:tcPr/>
                </a:tc>
                <a:tc>
                  <a:txBody>
                    <a:bodyPr/>
                    <a:lstStyle/>
                    <a:p>
                      <a:pPr algn="ctr"/>
                      <a:r>
                        <a:rPr lang="en-US" dirty="0"/>
                        <a:t>…</a:t>
                      </a:r>
                    </a:p>
                  </a:txBody>
                  <a:tcPr/>
                </a:tc>
                <a:extLst>
                  <a:ext uri="{0D108BD9-81ED-4DB2-BD59-A6C34878D82A}">
                    <a16:rowId xmlns:a16="http://schemas.microsoft.com/office/drawing/2014/main" val="2704515487"/>
                  </a:ext>
                </a:extLst>
              </a:tr>
            </a:tbl>
          </a:graphicData>
        </a:graphic>
      </p:graphicFrame>
      <p:sp>
        <p:nvSpPr>
          <p:cNvPr id="19" name="Content Placeholder 2">
            <a:extLst>
              <a:ext uri="{FF2B5EF4-FFF2-40B4-BE49-F238E27FC236}">
                <a16:creationId xmlns:a16="http://schemas.microsoft.com/office/drawing/2014/main" id="{52AB2229-F393-4C19-81CC-8855562B1E5C}"/>
              </a:ext>
            </a:extLst>
          </p:cNvPr>
          <p:cNvSpPr txBox="1">
            <a:spLocks/>
          </p:cNvSpPr>
          <p:nvPr/>
        </p:nvSpPr>
        <p:spPr>
          <a:xfrm>
            <a:off x="228600" y="2705931"/>
            <a:ext cx="2931160" cy="3657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Keystream</a:t>
            </a:r>
          </a:p>
        </p:txBody>
      </p:sp>
      <p:graphicFrame>
        <p:nvGraphicFramePr>
          <p:cNvPr id="22" name="Table 6">
            <a:extLst>
              <a:ext uri="{FF2B5EF4-FFF2-40B4-BE49-F238E27FC236}">
                <a16:creationId xmlns:a16="http://schemas.microsoft.com/office/drawing/2014/main" id="{E2811C4A-F041-4C2F-B330-9AEFDB03F370}"/>
              </a:ext>
            </a:extLst>
          </p:cNvPr>
          <p:cNvGraphicFramePr>
            <a:graphicFrameLocks noGrp="1"/>
          </p:cNvGraphicFramePr>
          <p:nvPr>
            <p:extLst>
              <p:ext uri="{D42A27DB-BD31-4B8C-83A1-F6EECF244321}">
                <p14:modId xmlns:p14="http://schemas.microsoft.com/office/powerpoint/2010/main" val="3759285667"/>
              </p:ext>
            </p:extLst>
          </p:nvPr>
        </p:nvGraphicFramePr>
        <p:xfrm>
          <a:off x="228600" y="4552641"/>
          <a:ext cx="9987280" cy="365760"/>
        </p:xfrm>
        <a:graphic>
          <a:graphicData uri="http://schemas.openxmlformats.org/drawingml/2006/table">
            <a:tbl>
              <a:tblPr firstRow="1" bandRow="1">
                <a:tableStyleId>{5940675A-B579-460E-94D1-54222C63F5DA}</a:tableStyleId>
              </a:tblPr>
              <a:tblGrid>
                <a:gridCol w="499364">
                  <a:extLst>
                    <a:ext uri="{9D8B030D-6E8A-4147-A177-3AD203B41FA5}">
                      <a16:colId xmlns:a16="http://schemas.microsoft.com/office/drawing/2014/main" val="2895116098"/>
                    </a:ext>
                  </a:extLst>
                </a:gridCol>
                <a:gridCol w="499364">
                  <a:extLst>
                    <a:ext uri="{9D8B030D-6E8A-4147-A177-3AD203B41FA5}">
                      <a16:colId xmlns:a16="http://schemas.microsoft.com/office/drawing/2014/main" val="4254665647"/>
                    </a:ext>
                  </a:extLst>
                </a:gridCol>
                <a:gridCol w="499364">
                  <a:extLst>
                    <a:ext uri="{9D8B030D-6E8A-4147-A177-3AD203B41FA5}">
                      <a16:colId xmlns:a16="http://schemas.microsoft.com/office/drawing/2014/main" val="258342995"/>
                    </a:ext>
                  </a:extLst>
                </a:gridCol>
                <a:gridCol w="499364">
                  <a:extLst>
                    <a:ext uri="{9D8B030D-6E8A-4147-A177-3AD203B41FA5}">
                      <a16:colId xmlns:a16="http://schemas.microsoft.com/office/drawing/2014/main" val="1115060679"/>
                    </a:ext>
                  </a:extLst>
                </a:gridCol>
                <a:gridCol w="499364">
                  <a:extLst>
                    <a:ext uri="{9D8B030D-6E8A-4147-A177-3AD203B41FA5}">
                      <a16:colId xmlns:a16="http://schemas.microsoft.com/office/drawing/2014/main" val="3267613149"/>
                    </a:ext>
                  </a:extLst>
                </a:gridCol>
                <a:gridCol w="499364">
                  <a:extLst>
                    <a:ext uri="{9D8B030D-6E8A-4147-A177-3AD203B41FA5}">
                      <a16:colId xmlns:a16="http://schemas.microsoft.com/office/drawing/2014/main" val="1165168104"/>
                    </a:ext>
                  </a:extLst>
                </a:gridCol>
                <a:gridCol w="499364">
                  <a:extLst>
                    <a:ext uri="{9D8B030D-6E8A-4147-A177-3AD203B41FA5}">
                      <a16:colId xmlns:a16="http://schemas.microsoft.com/office/drawing/2014/main" val="4096460750"/>
                    </a:ext>
                  </a:extLst>
                </a:gridCol>
                <a:gridCol w="499364">
                  <a:extLst>
                    <a:ext uri="{9D8B030D-6E8A-4147-A177-3AD203B41FA5}">
                      <a16:colId xmlns:a16="http://schemas.microsoft.com/office/drawing/2014/main" val="1041812649"/>
                    </a:ext>
                  </a:extLst>
                </a:gridCol>
                <a:gridCol w="499364">
                  <a:extLst>
                    <a:ext uri="{9D8B030D-6E8A-4147-A177-3AD203B41FA5}">
                      <a16:colId xmlns:a16="http://schemas.microsoft.com/office/drawing/2014/main" val="3582424383"/>
                    </a:ext>
                  </a:extLst>
                </a:gridCol>
                <a:gridCol w="499364">
                  <a:extLst>
                    <a:ext uri="{9D8B030D-6E8A-4147-A177-3AD203B41FA5}">
                      <a16:colId xmlns:a16="http://schemas.microsoft.com/office/drawing/2014/main" val="1526619829"/>
                    </a:ext>
                  </a:extLst>
                </a:gridCol>
                <a:gridCol w="499364">
                  <a:extLst>
                    <a:ext uri="{9D8B030D-6E8A-4147-A177-3AD203B41FA5}">
                      <a16:colId xmlns:a16="http://schemas.microsoft.com/office/drawing/2014/main" val="40465178"/>
                    </a:ext>
                  </a:extLst>
                </a:gridCol>
                <a:gridCol w="499364">
                  <a:extLst>
                    <a:ext uri="{9D8B030D-6E8A-4147-A177-3AD203B41FA5}">
                      <a16:colId xmlns:a16="http://schemas.microsoft.com/office/drawing/2014/main" val="1247956724"/>
                    </a:ext>
                  </a:extLst>
                </a:gridCol>
                <a:gridCol w="499364">
                  <a:extLst>
                    <a:ext uri="{9D8B030D-6E8A-4147-A177-3AD203B41FA5}">
                      <a16:colId xmlns:a16="http://schemas.microsoft.com/office/drawing/2014/main" val="1272229459"/>
                    </a:ext>
                  </a:extLst>
                </a:gridCol>
                <a:gridCol w="499364">
                  <a:extLst>
                    <a:ext uri="{9D8B030D-6E8A-4147-A177-3AD203B41FA5}">
                      <a16:colId xmlns:a16="http://schemas.microsoft.com/office/drawing/2014/main" val="626990951"/>
                    </a:ext>
                  </a:extLst>
                </a:gridCol>
                <a:gridCol w="499364">
                  <a:extLst>
                    <a:ext uri="{9D8B030D-6E8A-4147-A177-3AD203B41FA5}">
                      <a16:colId xmlns:a16="http://schemas.microsoft.com/office/drawing/2014/main" val="586122087"/>
                    </a:ext>
                  </a:extLst>
                </a:gridCol>
                <a:gridCol w="499364">
                  <a:extLst>
                    <a:ext uri="{9D8B030D-6E8A-4147-A177-3AD203B41FA5}">
                      <a16:colId xmlns:a16="http://schemas.microsoft.com/office/drawing/2014/main" val="2725535814"/>
                    </a:ext>
                  </a:extLst>
                </a:gridCol>
                <a:gridCol w="499364">
                  <a:extLst>
                    <a:ext uri="{9D8B030D-6E8A-4147-A177-3AD203B41FA5}">
                      <a16:colId xmlns:a16="http://schemas.microsoft.com/office/drawing/2014/main" val="158829032"/>
                    </a:ext>
                  </a:extLst>
                </a:gridCol>
                <a:gridCol w="499364">
                  <a:extLst>
                    <a:ext uri="{9D8B030D-6E8A-4147-A177-3AD203B41FA5}">
                      <a16:colId xmlns:a16="http://schemas.microsoft.com/office/drawing/2014/main" val="1409010147"/>
                    </a:ext>
                  </a:extLst>
                </a:gridCol>
                <a:gridCol w="499364">
                  <a:extLst>
                    <a:ext uri="{9D8B030D-6E8A-4147-A177-3AD203B41FA5}">
                      <a16:colId xmlns:a16="http://schemas.microsoft.com/office/drawing/2014/main" val="3807256580"/>
                    </a:ext>
                  </a:extLst>
                </a:gridCol>
                <a:gridCol w="499364">
                  <a:extLst>
                    <a:ext uri="{9D8B030D-6E8A-4147-A177-3AD203B41FA5}">
                      <a16:colId xmlns:a16="http://schemas.microsoft.com/office/drawing/2014/main" val="3466520668"/>
                    </a:ext>
                  </a:extLst>
                </a:gridCol>
              </a:tblGrid>
              <a:tr h="0">
                <a:tc>
                  <a:txBody>
                    <a:bodyPr/>
                    <a:lstStyle/>
                    <a:p>
                      <a:pPr algn="ctr"/>
                      <a:r>
                        <a:rPr lang="en-US" dirty="0"/>
                        <a:t>e3</a:t>
                      </a:r>
                    </a:p>
                  </a:txBody>
                  <a:tcPr/>
                </a:tc>
                <a:tc>
                  <a:txBody>
                    <a:bodyPr/>
                    <a:lstStyle/>
                    <a:p>
                      <a:pPr algn="ctr"/>
                      <a:r>
                        <a:rPr lang="en-US" dirty="0"/>
                        <a:t>64</a:t>
                      </a:r>
                    </a:p>
                  </a:txBody>
                  <a:tcPr/>
                </a:tc>
                <a:tc>
                  <a:txBody>
                    <a:bodyPr/>
                    <a:lstStyle/>
                    <a:p>
                      <a:pPr algn="ctr"/>
                      <a:r>
                        <a:rPr lang="en-US" dirty="0"/>
                        <a:t>7a</a:t>
                      </a:r>
                    </a:p>
                  </a:txBody>
                  <a:tcPr/>
                </a:tc>
                <a:tc>
                  <a:txBody>
                    <a:bodyPr/>
                    <a:lstStyle/>
                    <a:p>
                      <a:pPr algn="ctr"/>
                      <a:r>
                        <a:rPr lang="en-US" dirty="0"/>
                        <a:t>29</a:t>
                      </a:r>
                    </a:p>
                  </a:txBody>
                  <a:tcPr/>
                </a:tc>
                <a:tc>
                  <a:txBody>
                    <a:bodyPr/>
                    <a:lstStyle/>
                    <a:p>
                      <a:pPr algn="ctr"/>
                      <a:r>
                        <a:rPr lang="en-US" dirty="0"/>
                        <a:t>de</a:t>
                      </a:r>
                    </a:p>
                  </a:txBody>
                  <a:tcPr/>
                </a:tc>
                <a:tc>
                  <a:txBody>
                    <a:bodyPr/>
                    <a:lstStyle/>
                    <a:p>
                      <a:pPr algn="ctr"/>
                      <a:r>
                        <a:rPr lang="en-US" dirty="0"/>
                        <a:t>d3</a:t>
                      </a:r>
                    </a:p>
                  </a:txBody>
                  <a:tcPr/>
                </a:tc>
                <a:tc>
                  <a:txBody>
                    <a:bodyPr/>
                    <a:lstStyle/>
                    <a:p>
                      <a:pPr algn="ctr"/>
                      <a:r>
                        <a:rPr lang="en-US" dirty="0"/>
                        <a:t>15</a:t>
                      </a:r>
                    </a:p>
                  </a:txBody>
                  <a:tcPr/>
                </a:tc>
                <a:tc>
                  <a:txBody>
                    <a:bodyPr/>
                    <a:lstStyle/>
                    <a:p>
                      <a:pPr algn="ctr"/>
                      <a:r>
                        <a:rPr lang="en-US" dirty="0"/>
                        <a:t>28</a:t>
                      </a:r>
                    </a:p>
                  </a:txBody>
                  <a:tcPr/>
                </a:tc>
                <a:tc>
                  <a:txBody>
                    <a:bodyPr/>
                    <a:lstStyle/>
                    <a:p>
                      <a:pPr algn="ctr"/>
                      <a:r>
                        <a:rPr lang="en-US" dirty="0" err="1"/>
                        <a:t>ef</a:t>
                      </a:r>
                      <a:endParaRPr lang="en-US" dirty="0"/>
                    </a:p>
                  </a:txBody>
                  <a:tcPr/>
                </a:tc>
                <a:tc>
                  <a:txBody>
                    <a:bodyPr/>
                    <a:lstStyle/>
                    <a:p>
                      <a:pPr algn="ctr"/>
                      <a:r>
                        <a:rPr lang="en-US" dirty="0"/>
                        <a:t>56</a:t>
                      </a:r>
                    </a:p>
                  </a:txBody>
                  <a:tcPr/>
                </a:tc>
                <a:tc>
                  <a:txBody>
                    <a:bodyPr/>
                    <a:lstStyle/>
                    <a:p>
                      <a:pPr algn="ctr"/>
                      <a:r>
                        <a:rPr lang="en-US" dirty="0" err="1"/>
                        <a:t>ba</a:t>
                      </a:r>
                      <a:endParaRPr lang="en-US" dirty="0"/>
                    </a:p>
                  </a:txBody>
                  <a:tcPr/>
                </a:tc>
                <a:tc>
                  <a:txBody>
                    <a:bodyPr/>
                    <a:lstStyle/>
                    <a:p>
                      <a:pPr algn="ctr"/>
                      <a:r>
                        <a:rPr lang="en-US" dirty="0"/>
                        <a:t>c7</a:t>
                      </a:r>
                    </a:p>
                  </a:txBody>
                  <a:tcPr/>
                </a:tc>
                <a:tc>
                  <a:txBody>
                    <a:bodyPr/>
                    <a:lstStyle/>
                    <a:p>
                      <a:pPr algn="ctr"/>
                      <a:r>
                        <a:rPr lang="en-US" dirty="0"/>
                        <a:t>0f</a:t>
                      </a:r>
                    </a:p>
                  </a:txBody>
                  <a:tcPr/>
                </a:tc>
                <a:tc>
                  <a:txBody>
                    <a:bodyPr/>
                    <a:lstStyle/>
                    <a:p>
                      <a:pPr algn="ctr"/>
                      <a:r>
                        <a:rPr lang="en-US" dirty="0"/>
                        <a:t>7a</a:t>
                      </a:r>
                    </a:p>
                  </a:txBody>
                  <a:tcPr/>
                </a:tc>
                <a:tc>
                  <a:txBody>
                    <a:bodyPr/>
                    <a:lstStyle/>
                    <a:p>
                      <a:pPr algn="ctr"/>
                      <a:r>
                        <a:rPr lang="en-US" dirty="0"/>
                        <a:t>7a</a:t>
                      </a:r>
                    </a:p>
                  </a:txBody>
                  <a:tcPr/>
                </a:tc>
                <a:tc>
                  <a:txBody>
                    <a:bodyPr/>
                    <a:lstStyle/>
                    <a:p>
                      <a:pPr algn="ctr"/>
                      <a:r>
                        <a:rPr lang="en-US" dirty="0"/>
                        <a:t>c3</a:t>
                      </a:r>
                    </a:p>
                  </a:txBody>
                  <a:tcPr/>
                </a:tc>
                <a:tc>
                  <a:txBody>
                    <a:bodyPr/>
                    <a:lstStyle/>
                    <a:p>
                      <a:pPr algn="ctr"/>
                      <a:r>
                        <a:rPr lang="en-US" dirty="0"/>
                        <a:t>b7</a:t>
                      </a:r>
                    </a:p>
                  </a:txBody>
                  <a:tcPr/>
                </a:tc>
                <a:tc>
                  <a:txBody>
                    <a:bodyPr/>
                    <a:lstStyle/>
                    <a:p>
                      <a:pPr algn="ctr"/>
                      <a:r>
                        <a:rPr lang="en-US" dirty="0"/>
                        <a:t>35</a:t>
                      </a:r>
                    </a:p>
                  </a:txBody>
                  <a:tcPr/>
                </a:tc>
                <a:tc>
                  <a:txBody>
                    <a:bodyPr/>
                    <a:lstStyle/>
                    <a:p>
                      <a:pPr algn="ctr"/>
                      <a:r>
                        <a:rPr lang="en-US" dirty="0"/>
                        <a:t>c7</a:t>
                      </a:r>
                    </a:p>
                  </a:txBody>
                  <a:tcPr/>
                </a:tc>
                <a:tc>
                  <a:txBody>
                    <a:bodyPr/>
                    <a:lstStyle/>
                    <a:p>
                      <a:pPr algn="ctr"/>
                      <a:r>
                        <a:rPr lang="en-US" dirty="0"/>
                        <a:t>…</a:t>
                      </a:r>
                    </a:p>
                  </a:txBody>
                  <a:tcPr/>
                </a:tc>
                <a:extLst>
                  <a:ext uri="{0D108BD9-81ED-4DB2-BD59-A6C34878D82A}">
                    <a16:rowId xmlns:a16="http://schemas.microsoft.com/office/drawing/2014/main" val="2704515487"/>
                  </a:ext>
                </a:extLst>
              </a:tr>
            </a:tbl>
          </a:graphicData>
        </a:graphic>
      </p:graphicFrame>
      <p:sp>
        <p:nvSpPr>
          <p:cNvPr id="28" name="Content Placeholder 2">
            <a:extLst>
              <a:ext uri="{FF2B5EF4-FFF2-40B4-BE49-F238E27FC236}">
                <a16:creationId xmlns:a16="http://schemas.microsoft.com/office/drawing/2014/main" id="{79E78056-007C-4A7B-B8B4-F85A245C94E8}"/>
              </a:ext>
            </a:extLst>
          </p:cNvPr>
          <p:cNvSpPr txBox="1">
            <a:spLocks/>
          </p:cNvSpPr>
          <p:nvPr/>
        </p:nvSpPr>
        <p:spPr>
          <a:xfrm>
            <a:off x="228600" y="4159722"/>
            <a:ext cx="3093720" cy="3657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Ciphertext</a:t>
            </a:r>
          </a:p>
        </p:txBody>
      </p:sp>
      <p:sp>
        <p:nvSpPr>
          <p:cNvPr id="29" name="TextBox 28">
            <a:extLst>
              <a:ext uri="{FF2B5EF4-FFF2-40B4-BE49-F238E27FC236}">
                <a16:creationId xmlns:a16="http://schemas.microsoft.com/office/drawing/2014/main" id="{8E05AA30-E241-4BB2-9639-30CC33D529AC}"/>
              </a:ext>
            </a:extLst>
          </p:cNvPr>
          <p:cNvSpPr txBox="1"/>
          <p:nvPr/>
        </p:nvSpPr>
        <p:spPr>
          <a:xfrm>
            <a:off x="4843670" y="3523398"/>
            <a:ext cx="757140" cy="1015663"/>
          </a:xfrm>
          <a:prstGeom prst="rect">
            <a:avLst/>
          </a:prstGeom>
          <a:noFill/>
        </p:spPr>
        <p:txBody>
          <a:bodyPr wrap="square" rtlCol="0">
            <a:spAutoFit/>
          </a:bodyPr>
          <a:lstStyle/>
          <a:p>
            <a:pPr algn="ctr"/>
            <a:r>
              <a:rPr lang="en-US" sz="6000" b="1" dirty="0"/>
              <a:t>^</a:t>
            </a:r>
          </a:p>
        </p:txBody>
      </p:sp>
      <p:graphicFrame>
        <p:nvGraphicFramePr>
          <p:cNvPr id="30" name="Table 6">
            <a:extLst>
              <a:ext uri="{FF2B5EF4-FFF2-40B4-BE49-F238E27FC236}">
                <a16:creationId xmlns:a16="http://schemas.microsoft.com/office/drawing/2014/main" id="{04E4E725-970A-4DF6-82C7-DB6DCD95A49B}"/>
              </a:ext>
            </a:extLst>
          </p:cNvPr>
          <p:cNvGraphicFramePr>
            <a:graphicFrameLocks noGrp="1"/>
          </p:cNvGraphicFramePr>
          <p:nvPr>
            <p:extLst>
              <p:ext uri="{D42A27DB-BD31-4B8C-83A1-F6EECF244321}">
                <p14:modId xmlns:p14="http://schemas.microsoft.com/office/powerpoint/2010/main" val="2654682281"/>
              </p:ext>
            </p:extLst>
          </p:nvPr>
        </p:nvGraphicFramePr>
        <p:xfrm>
          <a:off x="228600" y="6026900"/>
          <a:ext cx="9987280" cy="365760"/>
        </p:xfrm>
        <a:graphic>
          <a:graphicData uri="http://schemas.openxmlformats.org/drawingml/2006/table">
            <a:tbl>
              <a:tblPr firstRow="1" bandRow="1">
                <a:tableStyleId>{5940675A-B579-460E-94D1-54222C63F5DA}</a:tableStyleId>
              </a:tblPr>
              <a:tblGrid>
                <a:gridCol w="499364">
                  <a:extLst>
                    <a:ext uri="{9D8B030D-6E8A-4147-A177-3AD203B41FA5}">
                      <a16:colId xmlns:a16="http://schemas.microsoft.com/office/drawing/2014/main" val="2895116098"/>
                    </a:ext>
                  </a:extLst>
                </a:gridCol>
                <a:gridCol w="499364">
                  <a:extLst>
                    <a:ext uri="{9D8B030D-6E8A-4147-A177-3AD203B41FA5}">
                      <a16:colId xmlns:a16="http://schemas.microsoft.com/office/drawing/2014/main" val="4254665647"/>
                    </a:ext>
                  </a:extLst>
                </a:gridCol>
                <a:gridCol w="499364">
                  <a:extLst>
                    <a:ext uri="{9D8B030D-6E8A-4147-A177-3AD203B41FA5}">
                      <a16:colId xmlns:a16="http://schemas.microsoft.com/office/drawing/2014/main" val="258342995"/>
                    </a:ext>
                  </a:extLst>
                </a:gridCol>
                <a:gridCol w="499364">
                  <a:extLst>
                    <a:ext uri="{9D8B030D-6E8A-4147-A177-3AD203B41FA5}">
                      <a16:colId xmlns:a16="http://schemas.microsoft.com/office/drawing/2014/main" val="1115060679"/>
                    </a:ext>
                  </a:extLst>
                </a:gridCol>
                <a:gridCol w="499364">
                  <a:extLst>
                    <a:ext uri="{9D8B030D-6E8A-4147-A177-3AD203B41FA5}">
                      <a16:colId xmlns:a16="http://schemas.microsoft.com/office/drawing/2014/main" val="3267613149"/>
                    </a:ext>
                  </a:extLst>
                </a:gridCol>
                <a:gridCol w="499364">
                  <a:extLst>
                    <a:ext uri="{9D8B030D-6E8A-4147-A177-3AD203B41FA5}">
                      <a16:colId xmlns:a16="http://schemas.microsoft.com/office/drawing/2014/main" val="1165168104"/>
                    </a:ext>
                  </a:extLst>
                </a:gridCol>
                <a:gridCol w="499364">
                  <a:extLst>
                    <a:ext uri="{9D8B030D-6E8A-4147-A177-3AD203B41FA5}">
                      <a16:colId xmlns:a16="http://schemas.microsoft.com/office/drawing/2014/main" val="4096460750"/>
                    </a:ext>
                  </a:extLst>
                </a:gridCol>
                <a:gridCol w="499364">
                  <a:extLst>
                    <a:ext uri="{9D8B030D-6E8A-4147-A177-3AD203B41FA5}">
                      <a16:colId xmlns:a16="http://schemas.microsoft.com/office/drawing/2014/main" val="1041812649"/>
                    </a:ext>
                  </a:extLst>
                </a:gridCol>
                <a:gridCol w="499364">
                  <a:extLst>
                    <a:ext uri="{9D8B030D-6E8A-4147-A177-3AD203B41FA5}">
                      <a16:colId xmlns:a16="http://schemas.microsoft.com/office/drawing/2014/main" val="3582424383"/>
                    </a:ext>
                  </a:extLst>
                </a:gridCol>
                <a:gridCol w="499364">
                  <a:extLst>
                    <a:ext uri="{9D8B030D-6E8A-4147-A177-3AD203B41FA5}">
                      <a16:colId xmlns:a16="http://schemas.microsoft.com/office/drawing/2014/main" val="1526619829"/>
                    </a:ext>
                  </a:extLst>
                </a:gridCol>
                <a:gridCol w="499364">
                  <a:extLst>
                    <a:ext uri="{9D8B030D-6E8A-4147-A177-3AD203B41FA5}">
                      <a16:colId xmlns:a16="http://schemas.microsoft.com/office/drawing/2014/main" val="40465178"/>
                    </a:ext>
                  </a:extLst>
                </a:gridCol>
                <a:gridCol w="499364">
                  <a:extLst>
                    <a:ext uri="{9D8B030D-6E8A-4147-A177-3AD203B41FA5}">
                      <a16:colId xmlns:a16="http://schemas.microsoft.com/office/drawing/2014/main" val="1247956724"/>
                    </a:ext>
                  </a:extLst>
                </a:gridCol>
                <a:gridCol w="499364">
                  <a:extLst>
                    <a:ext uri="{9D8B030D-6E8A-4147-A177-3AD203B41FA5}">
                      <a16:colId xmlns:a16="http://schemas.microsoft.com/office/drawing/2014/main" val="1272229459"/>
                    </a:ext>
                  </a:extLst>
                </a:gridCol>
                <a:gridCol w="499364">
                  <a:extLst>
                    <a:ext uri="{9D8B030D-6E8A-4147-A177-3AD203B41FA5}">
                      <a16:colId xmlns:a16="http://schemas.microsoft.com/office/drawing/2014/main" val="626990951"/>
                    </a:ext>
                  </a:extLst>
                </a:gridCol>
                <a:gridCol w="499364">
                  <a:extLst>
                    <a:ext uri="{9D8B030D-6E8A-4147-A177-3AD203B41FA5}">
                      <a16:colId xmlns:a16="http://schemas.microsoft.com/office/drawing/2014/main" val="586122087"/>
                    </a:ext>
                  </a:extLst>
                </a:gridCol>
                <a:gridCol w="499364">
                  <a:extLst>
                    <a:ext uri="{9D8B030D-6E8A-4147-A177-3AD203B41FA5}">
                      <a16:colId xmlns:a16="http://schemas.microsoft.com/office/drawing/2014/main" val="2725535814"/>
                    </a:ext>
                  </a:extLst>
                </a:gridCol>
                <a:gridCol w="499364">
                  <a:extLst>
                    <a:ext uri="{9D8B030D-6E8A-4147-A177-3AD203B41FA5}">
                      <a16:colId xmlns:a16="http://schemas.microsoft.com/office/drawing/2014/main" val="158829032"/>
                    </a:ext>
                  </a:extLst>
                </a:gridCol>
                <a:gridCol w="499364">
                  <a:extLst>
                    <a:ext uri="{9D8B030D-6E8A-4147-A177-3AD203B41FA5}">
                      <a16:colId xmlns:a16="http://schemas.microsoft.com/office/drawing/2014/main" val="1409010147"/>
                    </a:ext>
                  </a:extLst>
                </a:gridCol>
                <a:gridCol w="499364">
                  <a:extLst>
                    <a:ext uri="{9D8B030D-6E8A-4147-A177-3AD203B41FA5}">
                      <a16:colId xmlns:a16="http://schemas.microsoft.com/office/drawing/2014/main" val="3807256580"/>
                    </a:ext>
                  </a:extLst>
                </a:gridCol>
                <a:gridCol w="499364">
                  <a:extLst>
                    <a:ext uri="{9D8B030D-6E8A-4147-A177-3AD203B41FA5}">
                      <a16:colId xmlns:a16="http://schemas.microsoft.com/office/drawing/2014/main" val="3466520668"/>
                    </a:ext>
                  </a:extLst>
                </a:gridCol>
              </a:tblGrid>
              <a:tr h="0">
                <a:tc>
                  <a:txBody>
                    <a:bodyPr/>
                    <a:lstStyle/>
                    <a:p>
                      <a:pPr algn="ctr"/>
                      <a:r>
                        <a:rPr lang="en-US" dirty="0"/>
                        <a:t>4c</a:t>
                      </a:r>
                    </a:p>
                  </a:txBody>
                  <a:tcPr/>
                </a:tc>
                <a:tc>
                  <a:txBody>
                    <a:bodyPr/>
                    <a:lstStyle/>
                    <a:p>
                      <a:pPr algn="ctr"/>
                      <a:r>
                        <a:rPr lang="en-US"/>
                        <a:t>61</a:t>
                      </a:r>
                      <a:endParaRPr lang="en-US" dirty="0"/>
                    </a:p>
                  </a:txBody>
                  <a:tcPr/>
                </a:tc>
                <a:tc>
                  <a:txBody>
                    <a:bodyPr/>
                    <a:lstStyle/>
                    <a:p>
                      <a:pPr algn="ctr"/>
                      <a:r>
                        <a:rPr lang="en-US" dirty="0"/>
                        <a:t>64</a:t>
                      </a:r>
                    </a:p>
                  </a:txBody>
                  <a:tcPr/>
                </a:tc>
                <a:tc>
                  <a:txBody>
                    <a:bodyPr/>
                    <a:lstStyle/>
                    <a:p>
                      <a:pPr algn="ctr"/>
                      <a:r>
                        <a:rPr lang="en-US" dirty="0"/>
                        <a:t>69</a:t>
                      </a:r>
                    </a:p>
                  </a:txBody>
                  <a:tcPr/>
                </a:tc>
                <a:tc>
                  <a:txBody>
                    <a:bodyPr/>
                    <a:lstStyle/>
                    <a:p>
                      <a:pPr algn="ctr"/>
                      <a:r>
                        <a:rPr lang="en-US"/>
                        <a:t>65</a:t>
                      </a:r>
                      <a:endParaRPr lang="en-US" dirty="0"/>
                    </a:p>
                  </a:txBody>
                  <a:tcPr/>
                </a:tc>
                <a:tc>
                  <a:txBody>
                    <a:bodyPr/>
                    <a:lstStyle/>
                    <a:p>
                      <a:pPr algn="ctr"/>
                      <a:r>
                        <a:rPr lang="en-US" dirty="0"/>
                        <a:t>73</a:t>
                      </a:r>
                    </a:p>
                  </a:txBody>
                  <a:tcPr/>
                </a:tc>
                <a:tc>
                  <a:txBody>
                    <a:bodyPr/>
                    <a:lstStyle/>
                    <a:p>
                      <a:pPr algn="ctr"/>
                      <a:r>
                        <a:rPr lang="en-US" dirty="0"/>
                        <a:t>20</a:t>
                      </a:r>
                    </a:p>
                  </a:txBody>
                  <a:tcPr/>
                </a:tc>
                <a:tc>
                  <a:txBody>
                    <a:bodyPr/>
                    <a:lstStyle/>
                    <a:p>
                      <a:pPr algn="ctr"/>
                      <a:r>
                        <a:rPr lang="en-US"/>
                        <a:t>61</a:t>
                      </a:r>
                      <a:endParaRPr lang="en-US" dirty="0"/>
                    </a:p>
                  </a:txBody>
                  <a:tcPr/>
                </a:tc>
                <a:tc>
                  <a:txBody>
                    <a:bodyPr/>
                    <a:lstStyle/>
                    <a:p>
                      <a:pPr algn="ctr"/>
                      <a:r>
                        <a:rPr lang="en-US" dirty="0"/>
                        <a:t>6e</a:t>
                      </a:r>
                    </a:p>
                  </a:txBody>
                  <a:tcPr/>
                </a:tc>
                <a:tc>
                  <a:txBody>
                    <a:bodyPr/>
                    <a:lstStyle/>
                    <a:p>
                      <a:pPr algn="ctr"/>
                      <a:r>
                        <a:rPr lang="en-US"/>
                        <a:t>64</a:t>
                      </a:r>
                      <a:endParaRPr lang="en-US" dirty="0"/>
                    </a:p>
                  </a:txBody>
                  <a:tcPr/>
                </a:tc>
                <a:tc>
                  <a:txBody>
                    <a:bodyPr/>
                    <a:lstStyle/>
                    <a:p>
                      <a:pPr algn="ctr"/>
                      <a:r>
                        <a:rPr lang="en-US" dirty="0"/>
                        <a:t>20</a:t>
                      </a:r>
                    </a:p>
                  </a:txBody>
                  <a:tcPr/>
                </a:tc>
                <a:tc>
                  <a:txBody>
                    <a:bodyPr/>
                    <a:lstStyle/>
                    <a:p>
                      <a:pPr algn="ctr"/>
                      <a:r>
                        <a:rPr lang="en-US" dirty="0"/>
                        <a:t>47</a:t>
                      </a:r>
                    </a:p>
                  </a:txBody>
                  <a:tcPr/>
                </a:tc>
                <a:tc>
                  <a:txBody>
                    <a:bodyPr/>
                    <a:lstStyle/>
                    <a:p>
                      <a:pPr algn="ctr"/>
                      <a:r>
                        <a:rPr lang="en-US"/>
                        <a:t>65</a:t>
                      </a:r>
                      <a:endParaRPr lang="en-US" dirty="0"/>
                    </a:p>
                  </a:txBody>
                  <a:tcPr/>
                </a:tc>
                <a:tc>
                  <a:txBody>
                    <a:bodyPr/>
                    <a:lstStyle/>
                    <a:p>
                      <a:pPr algn="ctr"/>
                      <a:r>
                        <a:rPr lang="en-US" dirty="0"/>
                        <a:t>6e</a:t>
                      </a:r>
                    </a:p>
                  </a:txBody>
                  <a:tcPr/>
                </a:tc>
                <a:tc>
                  <a:txBody>
                    <a:bodyPr/>
                    <a:lstStyle/>
                    <a:p>
                      <a:pPr algn="ctr"/>
                      <a:r>
                        <a:rPr lang="en-US"/>
                        <a:t>74</a:t>
                      </a:r>
                      <a:endParaRPr lang="en-US" dirty="0"/>
                    </a:p>
                  </a:txBody>
                  <a:tcPr/>
                </a:tc>
                <a:tc>
                  <a:txBody>
                    <a:bodyPr/>
                    <a:lstStyle/>
                    <a:p>
                      <a:pPr algn="ctr"/>
                      <a:r>
                        <a:rPr lang="en-US" dirty="0"/>
                        <a:t>6c</a:t>
                      </a:r>
                    </a:p>
                  </a:txBody>
                  <a:tcPr/>
                </a:tc>
                <a:tc>
                  <a:txBody>
                    <a:bodyPr/>
                    <a:lstStyle/>
                    <a:p>
                      <a:pPr algn="ctr"/>
                      <a:r>
                        <a:rPr lang="en-US" dirty="0"/>
                        <a:t>65</a:t>
                      </a:r>
                    </a:p>
                  </a:txBody>
                  <a:tcPr/>
                </a:tc>
                <a:tc>
                  <a:txBody>
                    <a:bodyPr/>
                    <a:lstStyle/>
                    <a:p>
                      <a:pPr algn="ctr"/>
                      <a:r>
                        <a:rPr lang="en-US" dirty="0"/>
                        <a:t>6d</a:t>
                      </a:r>
                    </a:p>
                  </a:txBody>
                  <a:tcPr/>
                </a:tc>
                <a:tc>
                  <a:txBody>
                    <a:bodyPr/>
                    <a:lstStyle/>
                    <a:p>
                      <a:pPr algn="ctr"/>
                      <a:r>
                        <a:rPr lang="en-US" dirty="0"/>
                        <a:t>65</a:t>
                      </a:r>
                    </a:p>
                  </a:txBody>
                  <a:tcPr/>
                </a:tc>
                <a:tc>
                  <a:txBody>
                    <a:bodyPr/>
                    <a:lstStyle/>
                    <a:p>
                      <a:pPr algn="ctr"/>
                      <a:r>
                        <a:rPr lang="en-US" dirty="0"/>
                        <a:t>…</a:t>
                      </a:r>
                    </a:p>
                  </a:txBody>
                  <a:tcPr/>
                </a:tc>
                <a:extLst>
                  <a:ext uri="{0D108BD9-81ED-4DB2-BD59-A6C34878D82A}">
                    <a16:rowId xmlns:a16="http://schemas.microsoft.com/office/drawing/2014/main" val="2704515487"/>
                  </a:ext>
                </a:extLst>
              </a:tr>
            </a:tbl>
          </a:graphicData>
        </a:graphic>
      </p:graphicFrame>
      <p:sp>
        <p:nvSpPr>
          <p:cNvPr id="31" name="Content Placeholder 2">
            <a:extLst>
              <a:ext uri="{FF2B5EF4-FFF2-40B4-BE49-F238E27FC236}">
                <a16:creationId xmlns:a16="http://schemas.microsoft.com/office/drawing/2014/main" id="{B6CB175D-7DF3-4CD9-9FE8-1C830BC63E30}"/>
              </a:ext>
            </a:extLst>
          </p:cNvPr>
          <p:cNvSpPr txBox="1">
            <a:spLocks/>
          </p:cNvSpPr>
          <p:nvPr/>
        </p:nvSpPr>
        <p:spPr>
          <a:xfrm>
            <a:off x="228600" y="5633981"/>
            <a:ext cx="3093720" cy="3657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Plaintext</a:t>
            </a:r>
          </a:p>
        </p:txBody>
      </p:sp>
      <p:sp>
        <p:nvSpPr>
          <p:cNvPr id="32" name="TextBox 31">
            <a:extLst>
              <a:ext uri="{FF2B5EF4-FFF2-40B4-BE49-F238E27FC236}">
                <a16:creationId xmlns:a16="http://schemas.microsoft.com/office/drawing/2014/main" id="{8AAF4A79-1539-4537-8746-9DF308C1CC25}"/>
              </a:ext>
            </a:extLst>
          </p:cNvPr>
          <p:cNvSpPr txBox="1"/>
          <p:nvPr/>
        </p:nvSpPr>
        <p:spPr>
          <a:xfrm>
            <a:off x="4843670" y="4918401"/>
            <a:ext cx="757140" cy="1015663"/>
          </a:xfrm>
          <a:prstGeom prst="rect">
            <a:avLst/>
          </a:prstGeom>
          <a:noFill/>
        </p:spPr>
        <p:txBody>
          <a:bodyPr wrap="square" rtlCol="0">
            <a:spAutoFit/>
          </a:bodyPr>
          <a:lstStyle/>
          <a:p>
            <a:pPr algn="ctr"/>
            <a:r>
              <a:rPr lang="en-US" sz="6000" b="1" dirty="0"/>
              <a:t>=</a:t>
            </a:r>
          </a:p>
        </p:txBody>
      </p:sp>
    </p:spTree>
    <p:extLst>
      <p:ext uri="{BB962C8B-B14F-4D97-AF65-F5344CB8AC3E}">
        <p14:creationId xmlns:p14="http://schemas.microsoft.com/office/powerpoint/2010/main" val="231598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C3F8E-FD2B-4E20-B291-5DC01A41E2D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How does it work?</a:t>
            </a:r>
          </a:p>
        </p:txBody>
      </p:sp>
      <p:sp>
        <p:nvSpPr>
          <p:cNvPr id="3" name="Content Placeholder 2">
            <a:extLst>
              <a:ext uri="{FF2B5EF4-FFF2-40B4-BE49-F238E27FC236}">
                <a16:creationId xmlns:a16="http://schemas.microsoft.com/office/drawing/2014/main" id="{F28D0FEB-DDDE-4F00-B082-AE7255E913B5}"/>
              </a:ext>
            </a:extLst>
          </p:cNvPr>
          <p:cNvSpPr>
            <a:spLocks noGrp="1"/>
          </p:cNvSpPr>
          <p:nvPr>
            <p:ph idx="1"/>
          </p:nvPr>
        </p:nvSpPr>
        <p:spPr>
          <a:xfrm>
            <a:off x="1371599" y="2318197"/>
            <a:ext cx="9724031" cy="3683358"/>
          </a:xfrm>
        </p:spPr>
        <p:txBody>
          <a:bodyPr anchor="t">
            <a:normAutofit fontScale="92500" lnSpcReduction="10000"/>
          </a:bodyPr>
          <a:lstStyle/>
          <a:p>
            <a:pPr marL="457200" indent="-457200">
              <a:buFont typeface="+mj-lt"/>
              <a:buAutoNum type="arabicPeriod"/>
            </a:pPr>
            <a:r>
              <a:rPr lang="en-US" sz="2000" dirty="0"/>
              <a:t>Message is split into 64-byte chunks</a:t>
            </a:r>
          </a:p>
          <a:p>
            <a:pPr marL="457200" indent="-457200">
              <a:buFont typeface="+mj-lt"/>
              <a:buAutoNum type="arabicPeriod"/>
            </a:pPr>
            <a:endParaRPr lang="en-US" sz="2000" dirty="0"/>
          </a:p>
          <a:p>
            <a:pPr marL="457200" indent="-457200">
              <a:buFont typeface="+mj-lt"/>
              <a:buAutoNum type="arabicPeriod"/>
            </a:pPr>
            <a:r>
              <a:rPr lang="en-US" sz="2000" dirty="0"/>
              <a:t>Key &amp; nonce are used to build the same amount of 64-byte input blocks</a:t>
            </a:r>
          </a:p>
          <a:p>
            <a:pPr marL="457200" indent="-457200">
              <a:buFont typeface="+mj-lt"/>
              <a:buAutoNum type="arabicPeriod"/>
            </a:pPr>
            <a:endParaRPr lang="en-US" sz="2000" dirty="0"/>
          </a:p>
          <a:p>
            <a:pPr marL="457200" indent="-457200">
              <a:buFont typeface="+mj-lt"/>
              <a:buAutoNum type="arabicPeriod"/>
            </a:pPr>
            <a:r>
              <a:rPr lang="en-US" sz="2000" dirty="0"/>
              <a:t>Each input block is </a:t>
            </a:r>
            <a:r>
              <a:rPr lang="en-US" sz="2000" dirty="0">
                <a:solidFill>
                  <a:srgbClr val="FF0000"/>
                </a:solidFill>
              </a:rPr>
              <a:t>transformed</a:t>
            </a:r>
            <a:r>
              <a:rPr lang="en-US" sz="2000" dirty="0"/>
              <a:t> into a 64-byte output block. These are collectively called the “key stream”.</a:t>
            </a:r>
          </a:p>
          <a:p>
            <a:pPr marL="457200" indent="-457200">
              <a:buFont typeface="+mj-lt"/>
              <a:buAutoNum type="arabicPeriod"/>
            </a:pPr>
            <a:endParaRPr lang="en-US" sz="2000" dirty="0"/>
          </a:p>
          <a:p>
            <a:pPr marL="457200" indent="-457200">
              <a:buFont typeface="+mj-lt"/>
              <a:buAutoNum type="arabicPeriod"/>
            </a:pPr>
            <a:r>
              <a:rPr lang="en-US" sz="2000" dirty="0"/>
              <a:t>The key stream is XORed with the message to turn the message into ciphertext.</a:t>
            </a:r>
          </a:p>
          <a:p>
            <a:pPr marL="457200" indent="-457200">
              <a:buFont typeface="+mj-lt"/>
              <a:buAutoNum type="arabicPeriod"/>
            </a:pPr>
            <a:endParaRPr lang="en-US" sz="2000" dirty="0"/>
          </a:p>
          <a:p>
            <a:pPr marL="457200" indent="-457200">
              <a:buFont typeface="+mj-lt"/>
              <a:buAutoNum type="arabicPeriod"/>
            </a:pPr>
            <a:r>
              <a:rPr lang="en-US" sz="2000" dirty="0"/>
              <a:t>Decryption works the same! Just XOR the key stream with the ciphertext instead of the message.</a:t>
            </a:r>
          </a:p>
        </p:txBody>
      </p:sp>
    </p:spTree>
    <p:extLst>
      <p:ext uri="{BB962C8B-B14F-4D97-AF65-F5344CB8AC3E}">
        <p14:creationId xmlns:p14="http://schemas.microsoft.com/office/powerpoint/2010/main" val="306144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19C45-E480-483A-8C8F-A094640909D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The data structures</a:t>
            </a:r>
          </a:p>
        </p:txBody>
      </p:sp>
      <p:sp>
        <p:nvSpPr>
          <p:cNvPr id="3" name="Content Placeholder 2">
            <a:extLst>
              <a:ext uri="{FF2B5EF4-FFF2-40B4-BE49-F238E27FC236}">
                <a16:creationId xmlns:a16="http://schemas.microsoft.com/office/drawing/2014/main" id="{16186B94-B9FE-4296-8B45-F94DF9F64506}"/>
              </a:ext>
            </a:extLst>
          </p:cNvPr>
          <p:cNvSpPr>
            <a:spLocks noGrp="1"/>
          </p:cNvSpPr>
          <p:nvPr>
            <p:ph idx="1"/>
          </p:nvPr>
        </p:nvSpPr>
        <p:spPr>
          <a:xfrm>
            <a:off x="1371600" y="2318197"/>
            <a:ext cx="6285080" cy="3683358"/>
          </a:xfrm>
        </p:spPr>
        <p:txBody>
          <a:bodyPr anchor="t">
            <a:normAutofit/>
          </a:bodyPr>
          <a:lstStyle/>
          <a:p>
            <a:pPr marL="0" indent="0">
              <a:buNone/>
            </a:pPr>
            <a:r>
              <a:rPr lang="en-US" sz="2000" i="1" dirty="0"/>
              <a:t>Word</a:t>
            </a:r>
            <a:r>
              <a:rPr lang="en-US" sz="2000" dirty="0"/>
              <a:t>:</a:t>
            </a:r>
          </a:p>
          <a:p>
            <a:r>
              <a:rPr lang="en-US" sz="2000" dirty="0"/>
              <a:t>An unsigned integer representing four bytes</a:t>
            </a:r>
          </a:p>
          <a:p>
            <a:r>
              <a:rPr lang="en-US" sz="2000" dirty="0"/>
              <a:t>Assumes bytes are </a:t>
            </a:r>
            <a:r>
              <a:rPr lang="en-US" sz="2000" i="1" dirty="0"/>
              <a:t>little-endian</a:t>
            </a:r>
          </a:p>
          <a:p>
            <a:pPr marL="0" indent="0">
              <a:buNone/>
            </a:pPr>
            <a:endParaRPr lang="en-US" sz="2000" dirty="0"/>
          </a:p>
          <a:p>
            <a:pPr marL="0" indent="0">
              <a:buNone/>
            </a:pPr>
            <a:endParaRPr lang="en-US" sz="2000" dirty="0"/>
          </a:p>
          <a:p>
            <a:pPr marL="0" indent="0">
              <a:buNone/>
            </a:pPr>
            <a:r>
              <a:rPr lang="en-US" sz="2000" i="1" dirty="0"/>
              <a:t>Block</a:t>
            </a:r>
            <a:r>
              <a:rPr lang="en-US" sz="2000" dirty="0"/>
              <a:t>:</a:t>
            </a:r>
          </a:p>
          <a:p>
            <a:r>
              <a:rPr lang="en-US" sz="2000" dirty="0"/>
              <a:t>A sequence of 16 words (64 bytes)</a:t>
            </a:r>
          </a:p>
          <a:p>
            <a:r>
              <a:rPr lang="en-US" sz="2000" dirty="0"/>
              <a:t>Usually represented as a 4x4 grid</a:t>
            </a:r>
          </a:p>
        </p:txBody>
      </p:sp>
      <p:pic>
        <p:nvPicPr>
          <p:cNvPr id="5" name="Picture 4">
            <a:extLst>
              <a:ext uri="{FF2B5EF4-FFF2-40B4-BE49-F238E27FC236}">
                <a16:creationId xmlns:a16="http://schemas.microsoft.com/office/drawing/2014/main" id="{23D62B3B-1FA6-4EEE-9A49-A3E08C730C89}"/>
              </a:ext>
            </a:extLst>
          </p:cNvPr>
          <p:cNvPicPr>
            <a:picLocks noChangeAspect="1"/>
          </p:cNvPicPr>
          <p:nvPr/>
        </p:nvPicPr>
        <p:blipFill>
          <a:blip r:embed="rId3"/>
          <a:stretch>
            <a:fillRect/>
          </a:stretch>
        </p:blipFill>
        <p:spPr>
          <a:xfrm>
            <a:off x="7922570" y="2405746"/>
            <a:ext cx="4003540" cy="1535192"/>
          </a:xfrm>
          <a:prstGeom prst="rect">
            <a:avLst/>
          </a:prstGeom>
        </p:spPr>
      </p:pic>
      <p:pic>
        <p:nvPicPr>
          <p:cNvPr id="9" name="Picture 8">
            <a:extLst>
              <a:ext uri="{FF2B5EF4-FFF2-40B4-BE49-F238E27FC236}">
                <a16:creationId xmlns:a16="http://schemas.microsoft.com/office/drawing/2014/main" id="{A01AF730-B1D0-4E65-A650-28E6EDEC226D}"/>
              </a:ext>
            </a:extLst>
          </p:cNvPr>
          <p:cNvPicPr>
            <a:picLocks noChangeAspect="1"/>
          </p:cNvPicPr>
          <p:nvPr/>
        </p:nvPicPr>
        <p:blipFill>
          <a:blip r:embed="rId4"/>
          <a:stretch>
            <a:fillRect/>
          </a:stretch>
        </p:blipFill>
        <p:spPr>
          <a:xfrm>
            <a:off x="8181265" y="5599539"/>
            <a:ext cx="3486150" cy="971550"/>
          </a:xfrm>
          <a:prstGeom prst="rect">
            <a:avLst/>
          </a:prstGeom>
        </p:spPr>
      </p:pic>
      <p:pic>
        <p:nvPicPr>
          <p:cNvPr id="11" name="Picture 10">
            <a:extLst>
              <a:ext uri="{FF2B5EF4-FFF2-40B4-BE49-F238E27FC236}">
                <a16:creationId xmlns:a16="http://schemas.microsoft.com/office/drawing/2014/main" id="{D51B115F-E3A5-4ADE-8193-0163BA78712B}"/>
              </a:ext>
            </a:extLst>
          </p:cNvPr>
          <p:cNvPicPr>
            <a:picLocks noChangeAspect="1"/>
          </p:cNvPicPr>
          <p:nvPr/>
        </p:nvPicPr>
        <p:blipFill>
          <a:blip r:embed="rId5"/>
          <a:stretch>
            <a:fillRect/>
          </a:stretch>
        </p:blipFill>
        <p:spPr>
          <a:xfrm>
            <a:off x="8695615" y="4280650"/>
            <a:ext cx="2457450" cy="971550"/>
          </a:xfrm>
          <a:prstGeom prst="rect">
            <a:avLst/>
          </a:prstGeom>
        </p:spPr>
      </p:pic>
    </p:spTree>
    <p:extLst>
      <p:ext uri="{BB962C8B-B14F-4D97-AF65-F5344CB8AC3E}">
        <p14:creationId xmlns:p14="http://schemas.microsoft.com/office/powerpoint/2010/main" val="277941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EE54D-0269-48E0-A053-E044EAA824A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The basic operations</a:t>
            </a:r>
          </a:p>
        </p:txBody>
      </p:sp>
      <p:sp>
        <p:nvSpPr>
          <p:cNvPr id="3" name="Content Placeholder 2">
            <a:extLst>
              <a:ext uri="{FF2B5EF4-FFF2-40B4-BE49-F238E27FC236}">
                <a16:creationId xmlns:a16="http://schemas.microsoft.com/office/drawing/2014/main" id="{7718374B-190C-4E0E-8280-32D70B1A2410}"/>
              </a:ext>
            </a:extLst>
          </p:cNvPr>
          <p:cNvSpPr>
            <a:spLocks noGrp="1"/>
          </p:cNvSpPr>
          <p:nvPr>
            <p:ph idx="1"/>
          </p:nvPr>
        </p:nvSpPr>
        <p:spPr>
          <a:xfrm>
            <a:off x="1371599" y="2318197"/>
            <a:ext cx="9724031" cy="3683358"/>
          </a:xfrm>
        </p:spPr>
        <p:txBody>
          <a:bodyPr anchor="t">
            <a:normAutofit/>
          </a:bodyPr>
          <a:lstStyle/>
          <a:p>
            <a:pPr marL="0" indent="0">
              <a:buNone/>
            </a:pPr>
            <a:r>
              <a:rPr lang="en-US" sz="2000" dirty="0"/>
              <a:t>w</a:t>
            </a:r>
            <a:r>
              <a:rPr lang="en-US" sz="2000" baseline="-25000" dirty="0"/>
              <a:t>1</a:t>
            </a:r>
            <a:r>
              <a:rPr lang="en-US" sz="2000" dirty="0"/>
              <a:t> + w</a:t>
            </a:r>
            <a:r>
              <a:rPr lang="en-US" sz="2000" baseline="-25000" dirty="0"/>
              <a:t>2</a:t>
            </a:r>
            <a:r>
              <a:rPr lang="en-US" sz="2000" dirty="0"/>
              <a:t>: addition (modulo 2^32) on two words</a:t>
            </a:r>
          </a:p>
          <a:p>
            <a:pPr marL="0" indent="0">
              <a:buNone/>
            </a:pPr>
            <a:endParaRPr lang="en-US" sz="2000" dirty="0"/>
          </a:p>
          <a:p>
            <a:pPr marL="0" indent="0">
              <a:buNone/>
            </a:pPr>
            <a:endParaRPr lang="en-US" sz="2000" dirty="0"/>
          </a:p>
          <a:p>
            <a:pPr marL="0" indent="0">
              <a:buNone/>
            </a:pPr>
            <a:r>
              <a:rPr lang="en-US" sz="2000" dirty="0"/>
              <a:t>w &lt;&lt;&lt; k: left-rotate a word’s bits by k spaces</a:t>
            </a:r>
          </a:p>
          <a:p>
            <a:pPr marL="0" indent="0">
              <a:buNone/>
            </a:pPr>
            <a:endParaRPr lang="en-US" sz="2000" dirty="0"/>
          </a:p>
          <a:p>
            <a:pPr marL="0" indent="0">
              <a:buNone/>
            </a:pPr>
            <a:endParaRPr lang="en-US" sz="2000" dirty="0"/>
          </a:p>
          <a:p>
            <a:pPr marL="0" indent="0">
              <a:buNone/>
            </a:pPr>
            <a:r>
              <a:rPr lang="en-US" sz="2000" dirty="0"/>
              <a:t>w</a:t>
            </a:r>
            <a:r>
              <a:rPr lang="en-US" sz="2000" baseline="-25000" dirty="0"/>
              <a:t>1</a:t>
            </a:r>
            <a:r>
              <a:rPr lang="en-US" sz="2000" dirty="0"/>
              <a:t> ^ w</a:t>
            </a:r>
            <a:r>
              <a:rPr lang="en-US" sz="2000" baseline="-25000" dirty="0"/>
              <a:t>2</a:t>
            </a:r>
            <a:r>
              <a:rPr lang="en-US" sz="2000" dirty="0"/>
              <a:t>: XOR two words together</a:t>
            </a:r>
          </a:p>
        </p:txBody>
      </p:sp>
      <p:pic>
        <p:nvPicPr>
          <p:cNvPr id="5" name="Picture 4">
            <a:extLst>
              <a:ext uri="{FF2B5EF4-FFF2-40B4-BE49-F238E27FC236}">
                <a16:creationId xmlns:a16="http://schemas.microsoft.com/office/drawing/2014/main" id="{2409AD37-B0EF-4337-8B6A-B5B7BA874A6D}"/>
              </a:ext>
            </a:extLst>
          </p:cNvPr>
          <p:cNvPicPr>
            <a:picLocks noChangeAspect="1"/>
          </p:cNvPicPr>
          <p:nvPr/>
        </p:nvPicPr>
        <p:blipFill>
          <a:blip r:embed="rId3"/>
          <a:stretch>
            <a:fillRect/>
          </a:stretch>
        </p:blipFill>
        <p:spPr>
          <a:xfrm>
            <a:off x="7733305" y="2318197"/>
            <a:ext cx="3362325" cy="971550"/>
          </a:xfrm>
          <a:prstGeom prst="rect">
            <a:avLst/>
          </a:prstGeom>
        </p:spPr>
      </p:pic>
      <p:pic>
        <p:nvPicPr>
          <p:cNvPr id="6" name="Picture 5">
            <a:extLst>
              <a:ext uri="{FF2B5EF4-FFF2-40B4-BE49-F238E27FC236}">
                <a16:creationId xmlns:a16="http://schemas.microsoft.com/office/drawing/2014/main" id="{FB9D9B88-FA9F-46FE-8CCA-4A192DA88627}"/>
              </a:ext>
            </a:extLst>
          </p:cNvPr>
          <p:cNvPicPr>
            <a:picLocks noChangeAspect="1"/>
          </p:cNvPicPr>
          <p:nvPr/>
        </p:nvPicPr>
        <p:blipFill>
          <a:blip r:embed="rId4"/>
          <a:stretch>
            <a:fillRect/>
          </a:stretch>
        </p:blipFill>
        <p:spPr>
          <a:xfrm>
            <a:off x="7733305" y="3637166"/>
            <a:ext cx="3362325" cy="590550"/>
          </a:xfrm>
          <a:prstGeom prst="rect">
            <a:avLst/>
          </a:prstGeom>
        </p:spPr>
      </p:pic>
      <p:pic>
        <p:nvPicPr>
          <p:cNvPr id="7" name="Picture 6">
            <a:extLst>
              <a:ext uri="{FF2B5EF4-FFF2-40B4-BE49-F238E27FC236}">
                <a16:creationId xmlns:a16="http://schemas.microsoft.com/office/drawing/2014/main" id="{4979B2CF-E9FF-4E3E-B982-418BF1272258}"/>
              </a:ext>
            </a:extLst>
          </p:cNvPr>
          <p:cNvPicPr>
            <a:picLocks noChangeAspect="1"/>
          </p:cNvPicPr>
          <p:nvPr/>
        </p:nvPicPr>
        <p:blipFill>
          <a:blip r:embed="rId5"/>
          <a:stretch>
            <a:fillRect/>
          </a:stretch>
        </p:blipFill>
        <p:spPr>
          <a:xfrm>
            <a:off x="7733304" y="4717940"/>
            <a:ext cx="3362325" cy="971550"/>
          </a:xfrm>
          <a:prstGeom prst="rect">
            <a:avLst/>
          </a:prstGeom>
        </p:spPr>
      </p:pic>
    </p:spTree>
    <p:extLst>
      <p:ext uri="{BB962C8B-B14F-4D97-AF65-F5344CB8AC3E}">
        <p14:creationId xmlns:p14="http://schemas.microsoft.com/office/powerpoint/2010/main" val="3350628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BA413-C50E-4BE3-BF1E-75F01CF7CCF3}"/>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#1: Split message into chunks</a:t>
            </a:r>
          </a:p>
        </p:txBody>
      </p:sp>
      <p:sp>
        <p:nvSpPr>
          <p:cNvPr id="3" name="Content Placeholder 2">
            <a:extLst>
              <a:ext uri="{FF2B5EF4-FFF2-40B4-BE49-F238E27FC236}">
                <a16:creationId xmlns:a16="http://schemas.microsoft.com/office/drawing/2014/main" id="{61728D81-80BB-4B98-8D37-C0E979EFF23F}"/>
              </a:ext>
            </a:extLst>
          </p:cNvPr>
          <p:cNvSpPr>
            <a:spLocks noGrp="1"/>
          </p:cNvSpPr>
          <p:nvPr>
            <p:ph idx="1"/>
          </p:nvPr>
        </p:nvSpPr>
        <p:spPr>
          <a:xfrm>
            <a:off x="1371599" y="2318197"/>
            <a:ext cx="9724031" cy="3060138"/>
          </a:xfrm>
        </p:spPr>
        <p:txBody>
          <a:bodyPr anchor="t">
            <a:normAutofit/>
          </a:bodyPr>
          <a:lstStyle/>
          <a:p>
            <a:pPr marL="0" indent="0">
              <a:buNone/>
            </a:pPr>
            <a:r>
              <a:rPr lang="en-US" sz="2000" dirty="0"/>
              <a:t>Plaintext message: “</a:t>
            </a:r>
            <a:r>
              <a:rPr lang="en-US" sz="2000" i="1" dirty="0"/>
              <a:t>Ladies and Gentlemen of the class of ‘99: If I could offer you only one tip for the future, sunscreen would be it.</a:t>
            </a:r>
            <a:r>
              <a:rPr lang="en-US" sz="2000" dirty="0"/>
              <a:t>”</a:t>
            </a:r>
          </a:p>
          <a:p>
            <a:pPr marL="0" indent="0">
              <a:buNone/>
            </a:pPr>
            <a:endParaRPr lang="en-US" sz="2000" dirty="0"/>
          </a:p>
          <a:p>
            <a:pPr marL="0" indent="0">
              <a:buNone/>
            </a:pPr>
            <a:r>
              <a:rPr lang="en-US" sz="2000" dirty="0"/>
              <a:t>Message bytes: </a:t>
            </a:r>
            <a:r>
              <a:rPr lang="en-US" sz="1600" dirty="0">
                <a:latin typeface="Courier New" panose="02070309020205020404" pitchFamily="49" charset="0"/>
                <a:cs typeface="Courier New" panose="02070309020205020404" pitchFamily="49" charset="0"/>
              </a:rPr>
              <a:t>4c616469657320616e642047656e746c656d656e206f662074686520636c617373206f6620e2809839393a204966204920636f756c64206f6666657220796f75206f6e6c79206f6e652074697020666f7220746865206675747572652c2073756e73637265656e20776f756c642062652069742e</a:t>
            </a:r>
          </a:p>
          <a:p>
            <a:pPr marL="0" indent="0">
              <a:buNone/>
            </a:pPr>
            <a:endParaRPr lang="en-US" sz="2000" dirty="0"/>
          </a:p>
          <a:p>
            <a:pPr marL="0" indent="0">
              <a:buNone/>
            </a:pPr>
            <a:r>
              <a:rPr lang="en-US" sz="2000" dirty="0"/>
              <a:t>Message blocks:</a:t>
            </a:r>
          </a:p>
        </p:txBody>
      </p:sp>
      <p:pic>
        <p:nvPicPr>
          <p:cNvPr id="5" name="Picture 4">
            <a:extLst>
              <a:ext uri="{FF2B5EF4-FFF2-40B4-BE49-F238E27FC236}">
                <a16:creationId xmlns:a16="http://schemas.microsoft.com/office/drawing/2014/main" id="{59045C25-BAF5-407B-8C93-C585309C8673}"/>
              </a:ext>
            </a:extLst>
          </p:cNvPr>
          <p:cNvPicPr>
            <a:picLocks noChangeAspect="1"/>
          </p:cNvPicPr>
          <p:nvPr/>
        </p:nvPicPr>
        <p:blipFill>
          <a:blip r:embed="rId3"/>
          <a:stretch>
            <a:fillRect/>
          </a:stretch>
        </p:blipFill>
        <p:spPr>
          <a:xfrm>
            <a:off x="1371599" y="5244962"/>
            <a:ext cx="9185562" cy="976934"/>
          </a:xfrm>
          <a:prstGeom prst="rect">
            <a:avLst/>
          </a:prstGeom>
        </p:spPr>
      </p:pic>
    </p:spTree>
    <p:extLst>
      <p:ext uri="{BB962C8B-B14F-4D97-AF65-F5344CB8AC3E}">
        <p14:creationId xmlns:p14="http://schemas.microsoft.com/office/powerpoint/2010/main" val="201448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9CDE7-AA69-4C69-A4A0-33594AF9AC8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#2: Build input blocks from key/nonce</a:t>
            </a:r>
          </a:p>
        </p:txBody>
      </p:sp>
      <p:sp>
        <p:nvSpPr>
          <p:cNvPr id="3" name="Content Placeholder 2">
            <a:extLst>
              <a:ext uri="{FF2B5EF4-FFF2-40B4-BE49-F238E27FC236}">
                <a16:creationId xmlns:a16="http://schemas.microsoft.com/office/drawing/2014/main" id="{DADDEC4E-FB92-43D1-ADCF-2CAB6F9B1233}"/>
              </a:ext>
            </a:extLst>
          </p:cNvPr>
          <p:cNvSpPr>
            <a:spLocks noGrp="1"/>
          </p:cNvSpPr>
          <p:nvPr>
            <p:ph idx="1"/>
          </p:nvPr>
        </p:nvSpPr>
        <p:spPr>
          <a:xfrm>
            <a:off x="89452" y="1731788"/>
            <a:ext cx="5665306" cy="3683358"/>
          </a:xfrm>
        </p:spPr>
        <p:txBody>
          <a:bodyPr anchor="t">
            <a:normAutofit fontScale="92500" lnSpcReduction="10000"/>
          </a:bodyPr>
          <a:lstStyle/>
          <a:p>
            <a:pPr marL="0" indent="0">
              <a:buNone/>
            </a:pPr>
            <a:r>
              <a:rPr lang="en-US" sz="2000" b="1" dirty="0"/>
              <a:t>Fixed constant</a:t>
            </a:r>
            <a:r>
              <a:rPr lang="en-US" sz="2000" dirty="0"/>
              <a:t>: “</a:t>
            </a:r>
            <a:r>
              <a:rPr lang="en-US" sz="2000" dirty="0">
                <a:solidFill>
                  <a:srgbClr val="7030A0"/>
                </a:solidFill>
                <a:latin typeface="Courier New" panose="02070309020205020404" pitchFamily="49" charset="0"/>
                <a:cs typeface="Courier New" panose="02070309020205020404" pitchFamily="49" charset="0"/>
              </a:rPr>
              <a:t>expand 32-byte k</a:t>
            </a:r>
            <a:r>
              <a:rPr lang="en-US" sz="2000" dirty="0"/>
              <a:t>”</a:t>
            </a:r>
          </a:p>
          <a:p>
            <a:pPr marL="0" indent="0">
              <a:buNone/>
            </a:pPr>
            <a:endParaRPr lang="en-US" sz="2000" dirty="0"/>
          </a:p>
          <a:p>
            <a:pPr marL="0" indent="0">
              <a:buNone/>
            </a:pPr>
            <a:r>
              <a:rPr lang="en-US" sz="2000" b="1" dirty="0"/>
              <a:t>32-byte key</a:t>
            </a:r>
            <a:r>
              <a:rPr lang="en-US" sz="2000" dirty="0"/>
              <a:t>:</a:t>
            </a:r>
          </a:p>
          <a:p>
            <a:pPr marL="0" indent="0">
              <a:buNone/>
            </a:pPr>
            <a:r>
              <a:rPr lang="en-US" sz="2000" dirty="0">
                <a:solidFill>
                  <a:srgbClr val="FF0000"/>
                </a:solidFill>
                <a:latin typeface="Courier New" panose="02070309020205020404" pitchFamily="49" charset="0"/>
                <a:cs typeface="Courier New" panose="02070309020205020404" pitchFamily="49" charset="0"/>
              </a:rPr>
              <a:t>03020100 07060504 0b0a0908 0f0e0d0c</a:t>
            </a:r>
            <a:br>
              <a:rPr lang="en-US" sz="2000" dirty="0">
                <a:solidFill>
                  <a:srgbClr val="FF0000"/>
                </a:solidFill>
                <a:latin typeface="Courier New" panose="02070309020205020404" pitchFamily="49" charset="0"/>
                <a:cs typeface="Courier New" panose="02070309020205020404" pitchFamily="49" charset="0"/>
              </a:rPr>
            </a:br>
            <a:r>
              <a:rPr lang="en-US" sz="2000" dirty="0">
                <a:solidFill>
                  <a:srgbClr val="FF0000"/>
                </a:solidFill>
                <a:latin typeface="Courier New" panose="02070309020205020404" pitchFamily="49" charset="0"/>
                <a:cs typeface="Courier New" panose="02070309020205020404" pitchFamily="49" charset="0"/>
              </a:rPr>
              <a:t>13121110 17161514 1b1a1918 1f1e1d1c</a:t>
            </a:r>
          </a:p>
          <a:p>
            <a:pPr marL="0" indent="0">
              <a:buNone/>
            </a:pPr>
            <a:endParaRPr lang="en-US" sz="2000" dirty="0"/>
          </a:p>
          <a:p>
            <a:pPr marL="0" indent="0">
              <a:buNone/>
            </a:pPr>
            <a:r>
              <a:rPr lang="en-US" sz="2000" b="1" dirty="0"/>
              <a:t>4-byte block counter</a:t>
            </a:r>
            <a:r>
              <a:rPr lang="en-US" sz="2000" dirty="0"/>
              <a:t>: Counts up from </a:t>
            </a:r>
            <a:r>
              <a:rPr lang="en-US" sz="2000" dirty="0">
                <a:solidFill>
                  <a:srgbClr val="00B050"/>
                </a:solidFill>
              </a:rPr>
              <a:t>zero</a:t>
            </a:r>
            <a:endParaRPr lang="en-US" sz="2000" dirty="0"/>
          </a:p>
          <a:p>
            <a:pPr marL="0" indent="0">
              <a:buNone/>
            </a:pPr>
            <a:endParaRPr lang="en-US" sz="2000" dirty="0">
              <a:solidFill>
                <a:srgbClr val="00B050"/>
              </a:solidFill>
            </a:endParaRPr>
          </a:p>
          <a:p>
            <a:pPr marL="0" indent="0">
              <a:buNone/>
            </a:pPr>
            <a:r>
              <a:rPr lang="en-US" sz="2000" b="1" dirty="0"/>
              <a:t>12-byte nonce</a:t>
            </a:r>
            <a:r>
              <a:rPr lang="en-US" sz="2000" dirty="0"/>
              <a:t>: </a:t>
            </a:r>
          </a:p>
          <a:p>
            <a:pPr marL="0" indent="0">
              <a:buNone/>
            </a:pPr>
            <a:r>
              <a:rPr lang="en-US" sz="2000" dirty="0">
                <a:solidFill>
                  <a:srgbClr val="00B0F0"/>
                </a:solidFill>
                <a:latin typeface="Courier New" panose="02070309020205020404" pitchFamily="49" charset="0"/>
                <a:cs typeface="Courier New" panose="02070309020205020404" pitchFamily="49" charset="0"/>
              </a:rPr>
              <a:t>00000000 4a000000 00000000</a:t>
            </a:r>
          </a:p>
        </p:txBody>
      </p:sp>
      <p:graphicFrame>
        <p:nvGraphicFramePr>
          <p:cNvPr id="5" name="Table 5">
            <a:extLst>
              <a:ext uri="{FF2B5EF4-FFF2-40B4-BE49-F238E27FC236}">
                <a16:creationId xmlns:a16="http://schemas.microsoft.com/office/drawing/2014/main" id="{2206C933-62B9-4822-ADF9-ADCBB626D948}"/>
              </a:ext>
            </a:extLst>
          </p:cNvPr>
          <p:cNvGraphicFramePr>
            <a:graphicFrameLocks noGrp="1"/>
          </p:cNvGraphicFramePr>
          <p:nvPr>
            <p:extLst>
              <p:ext uri="{D42A27DB-BD31-4B8C-83A1-F6EECF244321}">
                <p14:modId xmlns:p14="http://schemas.microsoft.com/office/powerpoint/2010/main" val="1142509834"/>
              </p:ext>
            </p:extLst>
          </p:nvPr>
        </p:nvGraphicFramePr>
        <p:xfrm>
          <a:off x="841028" y="5415146"/>
          <a:ext cx="10509939" cy="134112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3321877838"/>
                    </a:ext>
                  </a:extLst>
                </a:gridCol>
                <a:gridCol w="1188720">
                  <a:extLst>
                    <a:ext uri="{9D8B030D-6E8A-4147-A177-3AD203B41FA5}">
                      <a16:colId xmlns:a16="http://schemas.microsoft.com/office/drawing/2014/main" val="2359623950"/>
                    </a:ext>
                  </a:extLst>
                </a:gridCol>
                <a:gridCol w="1188720">
                  <a:extLst>
                    <a:ext uri="{9D8B030D-6E8A-4147-A177-3AD203B41FA5}">
                      <a16:colId xmlns:a16="http://schemas.microsoft.com/office/drawing/2014/main" val="3524929798"/>
                    </a:ext>
                  </a:extLst>
                </a:gridCol>
                <a:gridCol w="1188720">
                  <a:extLst>
                    <a:ext uri="{9D8B030D-6E8A-4147-A177-3AD203B41FA5}">
                      <a16:colId xmlns:a16="http://schemas.microsoft.com/office/drawing/2014/main" val="2236543350"/>
                    </a:ext>
                  </a:extLst>
                </a:gridCol>
                <a:gridCol w="1000179">
                  <a:extLst>
                    <a:ext uri="{9D8B030D-6E8A-4147-A177-3AD203B41FA5}">
                      <a16:colId xmlns:a16="http://schemas.microsoft.com/office/drawing/2014/main" val="29462559"/>
                    </a:ext>
                  </a:extLst>
                </a:gridCol>
                <a:gridCol w="1188720">
                  <a:extLst>
                    <a:ext uri="{9D8B030D-6E8A-4147-A177-3AD203B41FA5}">
                      <a16:colId xmlns:a16="http://schemas.microsoft.com/office/drawing/2014/main" val="3433147103"/>
                    </a:ext>
                  </a:extLst>
                </a:gridCol>
                <a:gridCol w="1188720">
                  <a:extLst>
                    <a:ext uri="{9D8B030D-6E8A-4147-A177-3AD203B41FA5}">
                      <a16:colId xmlns:a16="http://schemas.microsoft.com/office/drawing/2014/main" val="3184308888"/>
                    </a:ext>
                  </a:extLst>
                </a:gridCol>
                <a:gridCol w="1188720">
                  <a:extLst>
                    <a:ext uri="{9D8B030D-6E8A-4147-A177-3AD203B41FA5}">
                      <a16:colId xmlns:a16="http://schemas.microsoft.com/office/drawing/2014/main" val="1140442593"/>
                    </a:ext>
                  </a:extLst>
                </a:gridCol>
                <a:gridCol w="1188720">
                  <a:extLst>
                    <a:ext uri="{9D8B030D-6E8A-4147-A177-3AD203B41FA5}">
                      <a16:colId xmlns:a16="http://schemas.microsoft.com/office/drawing/2014/main" val="2957192391"/>
                    </a:ext>
                  </a:extLst>
                </a:gridCol>
              </a:tblGrid>
              <a:tr h="220730">
                <a:tc>
                  <a:txBody>
                    <a:bodyPr/>
                    <a:lstStyle/>
                    <a:p>
                      <a:pPr algn="ctr"/>
                      <a:r>
                        <a:rPr lang="en-US" sz="1600" baseline="0" dirty="0">
                          <a:solidFill>
                            <a:srgbClr val="7030A0"/>
                          </a:solidFill>
                          <a:latin typeface="Courier New" panose="02070309020205020404" pitchFamily="49" charset="0"/>
                          <a:cs typeface="Courier New" panose="02070309020205020404" pitchFamily="49" charset="0"/>
                        </a:rPr>
                        <a:t>61707865</a:t>
                      </a:r>
                    </a:p>
                  </a:txBody>
                  <a:tcPr anchor="ctr"/>
                </a:tc>
                <a:tc>
                  <a:txBody>
                    <a:bodyPr/>
                    <a:lstStyle/>
                    <a:p>
                      <a:pPr algn="ctr"/>
                      <a:r>
                        <a:rPr lang="en-US" sz="1600" baseline="0" dirty="0">
                          <a:solidFill>
                            <a:srgbClr val="7030A0"/>
                          </a:solidFill>
                          <a:latin typeface="Courier New" panose="02070309020205020404" pitchFamily="49" charset="0"/>
                          <a:cs typeface="Courier New" panose="02070309020205020404" pitchFamily="49" charset="0"/>
                        </a:rPr>
                        <a:t>3320646e</a:t>
                      </a:r>
                    </a:p>
                  </a:txBody>
                  <a:tcPr anchor="ctr"/>
                </a:tc>
                <a:tc>
                  <a:txBody>
                    <a:bodyPr/>
                    <a:lstStyle/>
                    <a:p>
                      <a:pPr algn="ctr"/>
                      <a:r>
                        <a:rPr lang="en-US" sz="1600" baseline="0" dirty="0">
                          <a:solidFill>
                            <a:srgbClr val="7030A0"/>
                          </a:solidFill>
                          <a:latin typeface="Courier New" panose="02070309020205020404" pitchFamily="49" charset="0"/>
                          <a:cs typeface="Courier New" panose="02070309020205020404" pitchFamily="49" charset="0"/>
                        </a:rPr>
                        <a:t>79622d32</a:t>
                      </a:r>
                    </a:p>
                  </a:txBody>
                  <a:tcPr anchor="ctr"/>
                </a:tc>
                <a:tc>
                  <a:txBody>
                    <a:bodyPr/>
                    <a:lstStyle/>
                    <a:p>
                      <a:pPr algn="ctr"/>
                      <a:r>
                        <a:rPr lang="en-US" sz="1600" baseline="0" dirty="0">
                          <a:solidFill>
                            <a:srgbClr val="7030A0"/>
                          </a:solidFill>
                          <a:latin typeface="Courier New" panose="02070309020205020404" pitchFamily="49" charset="0"/>
                          <a:cs typeface="Courier New" panose="02070309020205020404" pitchFamily="49" charset="0"/>
                        </a:rPr>
                        <a:t>6b206574</a:t>
                      </a:r>
                    </a:p>
                  </a:txBody>
                  <a:tcPr anchor="ctr"/>
                </a:tc>
                <a:tc>
                  <a:txBody>
                    <a:bodyPr/>
                    <a:lstStyle/>
                    <a:p>
                      <a:pPr algn="ctr"/>
                      <a:endParaRPr lang="en-US" sz="1600" baseline="0" dirty="0">
                        <a:solidFill>
                          <a:srgbClr val="7030A0"/>
                        </a:solidFill>
                        <a:latin typeface="Courier New" panose="02070309020205020404" pitchFamily="49" charset="0"/>
                        <a:cs typeface="Courier New" panose="02070309020205020404" pitchFamily="49" charset="0"/>
                      </a:endParaRPr>
                    </a:p>
                  </a:txBody>
                  <a:tcPr anchor="ctr">
                    <a:lnT w="12700" cmpd="sng">
                      <a:noFill/>
                    </a:lnT>
                    <a:lnB w="12700" cmpd="sng">
                      <a:noFill/>
                    </a:lnB>
                  </a:tcPr>
                </a:tc>
                <a:tc>
                  <a:txBody>
                    <a:bodyPr/>
                    <a:lstStyle/>
                    <a:p>
                      <a:pPr algn="ctr"/>
                      <a:r>
                        <a:rPr lang="en-US" sz="1600" baseline="0" dirty="0">
                          <a:solidFill>
                            <a:srgbClr val="7030A0"/>
                          </a:solidFill>
                          <a:latin typeface="Courier New" panose="02070309020205020404" pitchFamily="49" charset="0"/>
                          <a:cs typeface="Courier New" panose="02070309020205020404" pitchFamily="49" charset="0"/>
                        </a:rPr>
                        <a:t>61707865</a:t>
                      </a:r>
                    </a:p>
                  </a:txBody>
                  <a:tcPr anchor="ctr"/>
                </a:tc>
                <a:tc>
                  <a:txBody>
                    <a:bodyPr/>
                    <a:lstStyle/>
                    <a:p>
                      <a:pPr algn="ctr"/>
                      <a:r>
                        <a:rPr lang="en-US" sz="1600" baseline="0" dirty="0">
                          <a:solidFill>
                            <a:srgbClr val="7030A0"/>
                          </a:solidFill>
                          <a:latin typeface="Courier New" panose="02070309020205020404" pitchFamily="49" charset="0"/>
                          <a:cs typeface="Courier New" panose="02070309020205020404" pitchFamily="49" charset="0"/>
                        </a:rPr>
                        <a:t>3320646e</a:t>
                      </a:r>
                    </a:p>
                  </a:txBody>
                  <a:tcPr anchor="ctr"/>
                </a:tc>
                <a:tc>
                  <a:txBody>
                    <a:bodyPr/>
                    <a:lstStyle/>
                    <a:p>
                      <a:pPr algn="ctr"/>
                      <a:r>
                        <a:rPr lang="en-US" sz="1600" baseline="0" dirty="0">
                          <a:solidFill>
                            <a:srgbClr val="7030A0"/>
                          </a:solidFill>
                          <a:latin typeface="Courier New" panose="02070309020205020404" pitchFamily="49" charset="0"/>
                          <a:cs typeface="Courier New" panose="02070309020205020404" pitchFamily="49" charset="0"/>
                        </a:rPr>
                        <a:t>79622d32</a:t>
                      </a:r>
                    </a:p>
                  </a:txBody>
                  <a:tcPr anchor="ctr"/>
                </a:tc>
                <a:tc>
                  <a:txBody>
                    <a:bodyPr/>
                    <a:lstStyle/>
                    <a:p>
                      <a:pPr algn="ctr"/>
                      <a:r>
                        <a:rPr lang="en-US" sz="1600" baseline="0" dirty="0">
                          <a:solidFill>
                            <a:srgbClr val="7030A0"/>
                          </a:solidFill>
                          <a:latin typeface="Courier New" panose="02070309020205020404" pitchFamily="49" charset="0"/>
                          <a:cs typeface="Courier New" panose="02070309020205020404" pitchFamily="49" charset="0"/>
                        </a:rPr>
                        <a:t>6b206574</a:t>
                      </a:r>
                    </a:p>
                  </a:txBody>
                  <a:tcPr anchor="ctr"/>
                </a:tc>
                <a:extLst>
                  <a:ext uri="{0D108BD9-81ED-4DB2-BD59-A6C34878D82A}">
                    <a16:rowId xmlns:a16="http://schemas.microsoft.com/office/drawing/2014/main" val="931182958"/>
                  </a:ext>
                </a:extLst>
              </a:tr>
              <a:tr h="220730">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03020100</a:t>
                      </a:r>
                    </a:p>
                  </a:txBody>
                  <a:tcPr anchor="ctr"/>
                </a:tc>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07060504</a:t>
                      </a:r>
                    </a:p>
                  </a:txBody>
                  <a:tcPr anchor="ctr"/>
                </a:tc>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0b0a0908</a:t>
                      </a:r>
                    </a:p>
                  </a:txBody>
                  <a:tcPr anchor="ctr"/>
                </a:tc>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0f0e0d0c</a:t>
                      </a:r>
                    </a:p>
                  </a:txBody>
                  <a:tcPr anchor="ctr"/>
                </a:tc>
                <a:tc>
                  <a:txBody>
                    <a:bodyPr/>
                    <a:lstStyle/>
                    <a:p>
                      <a:pPr algn="ctr"/>
                      <a:endParaRPr lang="en-US" sz="1600" baseline="0" dirty="0">
                        <a:solidFill>
                          <a:srgbClr val="FF0000"/>
                        </a:solidFill>
                        <a:latin typeface="Courier New" panose="02070309020205020404" pitchFamily="49" charset="0"/>
                        <a:cs typeface="Courier New" panose="02070309020205020404" pitchFamily="49" charset="0"/>
                      </a:endParaRPr>
                    </a:p>
                  </a:txBody>
                  <a:tcPr anchor="ctr">
                    <a:lnT w="12700" cmpd="sng">
                      <a:noFill/>
                    </a:lnT>
                    <a:lnB w="12700" cmpd="sng">
                      <a:noFill/>
                    </a:lnB>
                  </a:tcPr>
                </a:tc>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03020100</a:t>
                      </a:r>
                    </a:p>
                  </a:txBody>
                  <a:tcPr anchor="ctr"/>
                </a:tc>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07060504</a:t>
                      </a:r>
                    </a:p>
                  </a:txBody>
                  <a:tcPr anchor="ctr"/>
                </a:tc>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0b0a0908</a:t>
                      </a:r>
                    </a:p>
                  </a:txBody>
                  <a:tcPr anchor="ctr"/>
                </a:tc>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0f0e0d0c</a:t>
                      </a:r>
                    </a:p>
                  </a:txBody>
                  <a:tcPr anchor="ctr"/>
                </a:tc>
                <a:extLst>
                  <a:ext uri="{0D108BD9-81ED-4DB2-BD59-A6C34878D82A}">
                    <a16:rowId xmlns:a16="http://schemas.microsoft.com/office/drawing/2014/main" val="913265951"/>
                  </a:ext>
                </a:extLst>
              </a:tr>
              <a:tr h="220730">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13121110</a:t>
                      </a:r>
                    </a:p>
                  </a:txBody>
                  <a:tcPr anchor="ctr"/>
                </a:tc>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17161514</a:t>
                      </a:r>
                    </a:p>
                  </a:txBody>
                  <a:tcPr anchor="ctr"/>
                </a:tc>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1b1a1918</a:t>
                      </a:r>
                    </a:p>
                  </a:txBody>
                  <a:tcPr anchor="ctr"/>
                </a:tc>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1f1e1d1c</a:t>
                      </a:r>
                    </a:p>
                  </a:txBody>
                  <a:tcPr anchor="ctr"/>
                </a:tc>
                <a:tc>
                  <a:txBody>
                    <a:bodyPr/>
                    <a:lstStyle/>
                    <a:p>
                      <a:pPr algn="ctr"/>
                      <a:endParaRPr lang="en-US" sz="1600" baseline="0" dirty="0">
                        <a:solidFill>
                          <a:srgbClr val="FF0000"/>
                        </a:solidFill>
                        <a:latin typeface="Courier New" panose="02070309020205020404" pitchFamily="49" charset="0"/>
                        <a:cs typeface="Courier New" panose="02070309020205020404" pitchFamily="49" charset="0"/>
                      </a:endParaRPr>
                    </a:p>
                  </a:txBody>
                  <a:tcPr anchor="ctr">
                    <a:lnT w="12700" cmpd="sng">
                      <a:noFill/>
                    </a:lnT>
                    <a:lnB w="12700" cmpd="sng">
                      <a:noFill/>
                    </a:lnB>
                  </a:tcPr>
                </a:tc>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13121110</a:t>
                      </a:r>
                    </a:p>
                  </a:txBody>
                  <a:tcPr anchor="ctr"/>
                </a:tc>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17161514</a:t>
                      </a:r>
                    </a:p>
                  </a:txBody>
                  <a:tcPr anchor="ctr"/>
                </a:tc>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1b1a1918</a:t>
                      </a:r>
                    </a:p>
                  </a:txBody>
                  <a:tcPr anchor="ctr"/>
                </a:tc>
                <a:tc>
                  <a:txBody>
                    <a:bodyPr/>
                    <a:lstStyle/>
                    <a:p>
                      <a:pPr algn="ctr"/>
                      <a:r>
                        <a:rPr lang="en-US" sz="1600" baseline="0" dirty="0">
                          <a:solidFill>
                            <a:srgbClr val="FF0000"/>
                          </a:solidFill>
                          <a:latin typeface="Courier New" panose="02070309020205020404" pitchFamily="49" charset="0"/>
                          <a:cs typeface="Courier New" panose="02070309020205020404" pitchFamily="49" charset="0"/>
                        </a:rPr>
                        <a:t>1f1e1d1c</a:t>
                      </a:r>
                    </a:p>
                  </a:txBody>
                  <a:tcPr anchor="ctr"/>
                </a:tc>
                <a:extLst>
                  <a:ext uri="{0D108BD9-81ED-4DB2-BD59-A6C34878D82A}">
                    <a16:rowId xmlns:a16="http://schemas.microsoft.com/office/drawing/2014/main" val="2626101711"/>
                  </a:ext>
                </a:extLst>
              </a:tr>
              <a:tr h="220730">
                <a:tc>
                  <a:txBody>
                    <a:bodyPr/>
                    <a:lstStyle/>
                    <a:p>
                      <a:pPr algn="ctr"/>
                      <a:r>
                        <a:rPr lang="en-US" sz="1600" dirty="0">
                          <a:solidFill>
                            <a:srgbClr val="00B050"/>
                          </a:solidFill>
                          <a:latin typeface="Courier New" panose="02070309020205020404" pitchFamily="49" charset="0"/>
                          <a:cs typeface="Courier New" panose="02070309020205020404" pitchFamily="49" charset="0"/>
                        </a:rPr>
                        <a:t>00000000</a:t>
                      </a:r>
                    </a:p>
                  </a:txBody>
                  <a:tcPr anchor="ctr"/>
                </a:tc>
                <a:tc>
                  <a:txBody>
                    <a:bodyPr/>
                    <a:lstStyle/>
                    <a:p>
                      <a:pPr algn="ctr"/>
                      <a:r>
                        <a:rPr lang="en-US" sz="1600" baseline="0" dirty="0">
                          <a:solidFill>
                            <a:srgbClr val="00B0F0"/>
                          </a:solidFill>
                          <a:latin typeface="Courier New" panose="02070309020205020404" pitchFamily="49" charset="0"/>
                          <a:cs typeface="Courier New" panose="02070309020205020404" pitchFamily="49" charset="0"/>
                        </a:rPr>
                        <a:t>00000000</a:t>
                      </a:r>
                    </a:p>
                  </a:txBody>
                  <a:tcPr anchor="ctr"/>
                </a:tc>
                <a:tc>
                  <a:txBody>
                    <a:bodyPr/>
                    <a:lstStyle/>
                    <a:p>
                      <a:pPr algn="ctr"/>
                      <a:r>
                        <a:rPr lang="en-US" sz="1600" baseline="0" dirty="0">
                          <a:solidFill>
                            <a:srgbClr val="00B0F0"/>
                          </a:solidFill>
                          <a:latin typeface="Courier New" panose="02070309020205020404" pitchFamily="49" charset="0"/>
                          <a:cs typeface="Courier New" panose="02070309020205020404" pitchFamily="49" charset="0"/>
                        </a:rPr>
                        <a:t>4a000000</a:t>
                      </a:r>
                    </a:p>
                  </a:txBody>
                  <a:tcPr anchor="ctr"/>
                </a:tc>
                <a:tc>
                  <a:txBody>
                    <a:bodyPr/>
                    <a:lstStyle/>
                    <a:p>
                      <a:pPr algn="ctr"/>
                      <a:r>
                        <a:rPr lang="en-US" sz="1600" baseline="0" dirty="0">
                          <a:solidFill>
                            <a:srgbClr val="00B0F0"/>
                          </a:solidFill>
                          <a:latin typeface="Courier New" panose="02070309020205020404" pitchFamily="49" charset="0"/>
                          <a:cs typeface="Courier New" panose="02070309020205020404" pitchFamily="49" charset="0"/>
                        </a:rPr>
                        <a:t>00000000</a:t>
                      </a:r>
                    </a:p>
                  </a:txBody>
                  <a:tcPr anchor="ctr"/>
                </a:tc>
                <a:tc>
                  <a:txBody>
                    <a:bodyPr/>
                    <a:lstStyle/>
                    <a:p>
                      <a:pPr algn="ctr"/>
                      <a:endParaRPr lang="en-US" sz="1600" dirty="0">
                        <a:latin typeface="Courier New" panose="02070309020205020404" pitchFamily="49" charset="0"/>
                        <a:cs typeface="Courier New" panose="02070309020205020404" pitchFamily="49" charset="0"/>
                      </a:endParaRPr>
                    </a:p>
                  </a:txBody>
                  <a:tcPr anchor="ctr">
                    <a:lnT w="12700" cmpd="sng">
                      <a:noFill/>
                    </a:lnT>
                    <a:lnB w="12700" cmpd="sng">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latin typeface="Courier New" panose="02070309020205020404" pitchFamily="49" charset="0"/>
                          <a:cs typeface="Courier New" panose="02070309020205020404" pitchFamily="49" charset="0"/>
                        </a:rPr>
                        <a:t>00000001</a:t>
                      </a:r>
                    </a:p>
                  </a:txBody>
                  <a:tcPr anchor="ctr"/>
                </a:tc>
                <a:tc>
                  <a:txBody>
                    <a:bodyPr/>
                    <a:lstStyle/>
                    <a:p>
                      <a:pPr algn="ctr"/>
                      <a:r>
                        <a:rPr lang="en-US" sz="1600" baseline="0" dirty="0">
                          <a:solidFill>
                            <a:srgbClr val="00B0F0"/>
                          </a:solidFill>
                          <a:latin typeface="Courier New" panose="02070309020205020404" pitchFamily="49" charset="0"/>
                          <a:cs typeface="Courier New" panose="02070309020205020404" pitchFamily="49" charset="0"/>
                        </a:rPr>
                        <a:t>00000000</a:t>
                      </a:r>
                    </a:p>
                  </a:txBody>
                  <a:tcPr anchor="ctr"/>
                </a:tc>
                <a:tc>
                  <a:txBody>
                    <a:bodyPr/>
                    <a:lstStyle/>
                    <a:p>
                      <a:pPr algn="ctr"/>
                      <a:r>
                        <a:rPr lang="en-US" sz="1600" baseline="0" dirty="0">
                          <a:solidFill>
                            <a:srgbClr val="00B0F0"/>
                          </a:solidFill>
                          <a:latin typeface="Courier New" panose="02070309020205020404" pitchFamily="49" charset="0"/>
                          <a:cs typeface="Courier New" panose="02070309020205020404" pitchFamily="49" charset="0"/>
                        </a:rPr>
                        <a:t>4a000000</a:t>
                      </a:r>
                    </a:p>
                  </a:txBody>
                  <a:tcPr anchor="ctr"/>
                </a:tc>
                <a:tc>
                  <a:txBody>
                    <a:bodyPr/>
                    <a:lstStyle/>
                    <a:p>
                      <a:pPr algn="ctr"/>
                      <a:r>
                        <a:rPr lang="en-US" sz="1600" baseline="0" dirty="0">
                          <a:solidFill>
                            <a:srgbClr val="00B0F0"/>
                          </a:solidFill>
                          <a:latin typeface="Courier New" panose="02070309020205020404" pitchFamily="49" charset="0"/>
                          <a:cs typeface="Courier New" panose="02070309020205020404" pitchFamily="49" charset="0"/>
                        </a:rPr>
                        <a:t>00000000</a:t>
                      </a:r>
                    </a:p>
                  </a:txBody>
                  <a:tcPr anchor="ctr"/>
                </a:tc>
                <a:extLst>
                  <a:ext uri="{0D108BD9-81ED-4DB2-BD59-A6C34878D82A}">
                    <a16:rowId xmlns:a16="http://schemas.microsoft.com/office/drawing/2014/main" val="4282082121"/>
                  </a:ext>
                </a:extLst>
              </a:tr>
            </a:tbl>
          </a:graphicData>
        </a:graphic>
      </p:graphicFrame>
    </p:spTree>
    <p:extLst>
      <p:ext uri="{BB962C8B-B14F-4D97-AF65-F5344CB8AC3E}">
        <p14:creationId xmlns:p14="http://schemas.microsoft.com/office/powerpoint/2010/main" val="3235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150559"/>
          </a:xfrm>
        </p:spPr>
        <p:txBody>
          <a:bodyPr anchor="t">
            <a:normAutofit/>
          </a:bodyPr>
          <a:lstStyle/>
          <a:p>
            <a:r>
              <a:rPr lang="en-US" sz="2000" dirty="0"/>
              <a:t>Round #1: Column Round</a:t>
            </a:r>
          </a:p>
          <a:p>
            <a:pPr lvl="1"/>
            <a:r>
              <a:rPr lang="en-US" sz="1900" dirty="0"/>
              <a:t>12 operations per column</a:t>
            </a:r>
          </a:p>
        </p:txBody>
      </p:sp>
      <p:sp>
        <p:nvSpPr>
          <p:cNvPr id="13" name="Content Placeholder 2">
            <a:extLst>
              <a:ext uri="{FF2B5EF4-FFF2-40B4-BE49-F238E27FC236}">
                <a16:creationId xmlns:a16="http://schemas.microsoft.com/office/drawing/2014/main" id="{9C2BFF88-22EF-4FBD-B409-37030CD1740D}"/>
              </a:ext>
            </a:extLst>
          </p:cNvPr>
          <p:cNvSpPr txBox="1">
            <a:spLocks/>
          </p:cNvSpPr>
          <p:nvPr/>
        </p:nvSpPr>
        <p:spPr>
          <a:xfrm>
            <a:off x="228600" y="3070465"/>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BC730B4D-868B-4757-A7FB-9365501AA4B7}"/>
              </a:ext>
            </a:extLst>
          </p:cNvPr>
          <p:cNvGraphicFramePr>
            <a:graphicFrameLocks noGrp="1"/>
          </p:cNvGraphicFramePr>
          <p:nvPr>
            <p:extLst>
              <p:ext uri="{D42A27DB-BD31-4B8C-83A1-F6EECF244321}">
                <p14:modId xmlns:p14="http://schemas.microsoft.com/office/powerpoint/2010/main" val="1373644751"/>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dirty="0">
                          <a:latin typeface="Courier New" panose="02070309020205020404" pitchFamily="49" charset="0"/>
                          <a:cs typeface="Courier New" panose="02070309020205020404" pitchFamily="49" charset="0"/>
                        </a:rPr>
                        <a:t>61707865</a:t>
                      </a:r>
                    </a:p>
                  </a:txBody>
                  <a:tcPr/>
                </a:tc>
                <a:tc>
                  <a:txBody>
                    <a:bodyPr/>
                    <a:lstStyle/>
                    <a:p>
                      <a:pPr algn="ctr"/>
                      <a:r>
                        <a:rPr lang="en-US" dirty="0">
                          <a:latin typeface="Courier New" panose="02070309020205020404" pitchFamily="49" charset="0"/>
                          <a:cs typeface="Courier New" panose="02070309020205020404" pitchFamily="49" charset="0"/>
                        </a:rPr>
                        <a:t>3320646e</a:t>
                      </a:r>
                    </a:p>
                  </a:txBody>
                  <a:tcPr/>
                </a:tc>
                <a:tc>
                  <a:txBody>
                    <a:bodyPr/>
                    <a:lstStyle/>
                    <a:p>
                      <a:pPr algn="ctr"/>
                      <a:r>
                        <a:rPr lang="en-US" dirty="0">
                          <a:latin typeface="Courier New" panose="02070309020205020404" pitchFamily="49" charset="0"/>
                          <a:cs typeface="Courier New" panose="02070309020205020404" pitchFamily="49" charset="0"/>
                        </a:rPr>
                        <a:t>79622d32</a:t>
                      </a:r>
                    </a:p>
                  </a:txBody>
                  <a:tcPr/>
                </a:tc>
                <a:tc>
                  <a:txBody>
                    <a:bodyPr/>
                    <a:lstStyle/>
                    <a:p>
                      <a:pPr algn="ctr"/>
                      <a:r>
                        <a:rPr lang="en-US" dirty="0">
                          <a:latin typeface="Courier New" panose="02070309020205020404" pitchFamily="49" charset="0"/>
                          <a:cs typeface="Courier New" panose="02070309020205020404" pitchFamily="49" charset="0"/>
                        </a:rPr>
                        <a:t>6b206574</a:t>
                      </a:r>
                    </a:p>
                  </a:txBody>
                  <a:tcPr/>
                </a:tc>
                <a:extLst>
                  <a:ext uri="{0D108BD9-81ED-4DB2-BD59-A6C34878D82A}">
                    <a16:rowId xmlns:a16="http://schemas.microsoft.com/office/drawing/2014/main" val="888563214"/>
                  </a:ext>
                </a:extLst>
              </a:tr>
              <a:tr h="312794">
                <a:tc>
                  <a:txBody>
                    <a:bodyPr/>
                    <a:lstStyle/>
                    <a:p>
                      <a:pPr algn="ctr"/>
                      <a:r>
                        <a:rPr lang="en-US" dirty="0">
                          <a:latin typeface="Courier New" panose="02070309020205020404" pitchFamily="49" charset="0"/>
                          <a:cs typeface="Courier New" panose="02070309020205020404" pitchFamily="49" charset="0"/>
                        </a:rPr>
                        <a:t>03020100</a:t>
                      </a:r>
                    </a:p>
                  </a:txBody>
                  <a:tcPr/>
                </a:tc>
                <a:tc>
                  <a:txBody>
                    <a:bodyPr/>
                    <a:lstStyle/>
                    <a:p>
                      <a:pPr algn="ctr"/>
                      <a:r>
                        <a:rPr lang="en-US" dirty="0">
                          <a:latin typeface="Courier New" panose="02070309020205020404" pitchFamily="49" charset="0"/>
                          <a:cs typeface="Courier New" panose="02070309020205020404" pitchFamily="49" charset="0"/>
                        </a:rPr>
                        <a:t>07060504</a:t>
                      </a:r>
                    </a:p>
                  </a:txBody>
                  <a:tcPr/>
                </a:tc>
                <a:tc>
                  <a:txBody>
                    <a:bodyPr/>
                    <a:lstStyle/>
                    <a:p>
                      <a:pPr algn="ctr"/>
                      <a:r>
                        <a:rPr lang="en-US" dirty="0">
                          <a:latin typeface="Courier New" panose="02070309020205020404" pitchFamily="49" charset="0"/>
                          <a:cs typeface="Courier New" panose="02070309020205020404" pitchFamily="49" charset="0"/>
                        </a:rPr>
                        <a:t>0b0a0908</a:t>
                      </a:r>
                    </a:p>
                  </a:txBody>
                  <a:tcPr/>
                </a:tc>
                <a:tc>
                  <a:txBody>
                    <a:bodyPr/>
                    <a:lstStyle/>
                    <a:p>
                      <a:pPr algn="ctr"/>
                      <a:r>
                        <a:rPr lang="en-US" dirty="0">
                          <a:latin typeface="Courier New" panose="02070309020205020404" pitchFamily="49" charset="0"/>
                          <a:cs typeface="Courier New" panose="02070309020205020404" pitchFamily="49" charset="0"/>
                        </a:rPr>
                        <a:t>0f0e0d0c</a:t>
                      </a:r>
                    </a:p>
                  </a:txBody>
                  <a:tcPr/>
                </a:tc>
                <a:extLst>
                  <a:ext uri="{0D108BD9-81ED-4DB2-BD59-A6C34878D82A}">
                    <a16:rowId xmlns:a16="http://schemas.microsoft.com/office/drawing/2014/main" val="299997405"/>
                  </a:ext>
                </a:extLst>
              </a:tr>
              <a:tr h="312794">
                <a:tc>
                  <a:txBody>
                    <a:bodyPr/>
                    <a:lstStyle/>
                    <a:p>
                      <a:pPr algn="ctr"/>
                      <a:r>
                        <a:rPr lang="en-US" dirty="0">
                          <a:latin typeface="Courier New" panose="02070309020205020404" pitchFamily="49" charset="0"/>
                          <a:cs typeface="Courier New" panose="02070309020205020404" pitchFamily="49" charset="0"/>
                        </a:rPr>
                        <a:t>13121110</a:t>
                      </a:r>
                    </a:p>
                  </a:txBody>
                  <a:tcPr/>
                </a:tc>
                <a:tc>
                  <a:txBody>
                    <a:bodyPr/>
                    <a:lstStyle/>
                    <a:p>
                      <a:pPr algn="ctr"/>
                      <a:r>
                        <a:rPr lang="en-US" dirty="0">
                          <a:latin typeface="Courier New" panose="02070309020205020404" pitchFamily="49" charset="0"/>
                          <a:cs typeface="Courier New" panose="02070309020205020404" pitchFamily="49" charset="0"/>
                        </a:rPr>
                        <a:t>17161514</a:t>
                      </a:r>
                    </a:p>
                  </a:txBody>
                  <a:tcPr/>
                </a:tc>
                <a:tc>
                  <a:txBody>
                    <a:bodyPr/>
                    <a:lstStyle/>
                    <a:p>
                      <a:pPr algn="ctr"/>
                      <a:r>
                        <a:rPr lang="en-US" dirty="0">
                          <a:latin typeface="Courier New" panose="02070309020205020404" pitchFamily="49" charset="0"/>
                          <a:cs typeface="Courier New" panose="02070309020205020404" pitchFamily="49" charset="0"/>
                        </a:rPr>
                        <a:t>1b1a1918</a:t>
                      </a:r>
                    </a:p>
                  </a:txBody>
                  <a:tcPr/>
                </a:tc>
                <a:tc>
                  <a:txBody>
                    <a:bodyPr/>
                    <a:lstStyle/>
                    <a:p>
                      <a:pPr algn="ctr"/>
                      <a:r>
                        <a:rPr lang="en-US" dirty="0">
                          <a:latin typeface="Courier New" panose="02070309020205020404" pitchFamily="49" charset="0"/>
                          <a:cs typeface="Courier New" panose="02070309020205020404" pitchFamily="49" charset="0"/>
                        </a:rPr>
                        <a:t>1f1e1d1c</a:t>
                      </a:r>
                    </a:p>
                  </a:txBody>
                  <a:tcPr/>
                </a:tc>
                <a:extLst>
                  <a:ext uri="{0D108BD9-81ED-4DB2-BD59-A6C34878D82A}">
                    <a16:rowId xmlns:a16="http://schemas.microsoft.com/office/drawing/2014/main" val="3003566747"/>
                  </a:ext>
                </a:extLst>
              </a:tr>
              <a:tr h="312794">
                <a:tc>
                  <a:txBody>
                    <a:bodyPr/>
                    <a:lstStyle/>
                    <a:p>
                      <a:pPr algn="ctr"/>
                      <a:r>
                        <a:rPr lang="en-US" dirty="0">
                          <a:latin typeface="Courier New" panose="02070309020205020404" pitchFamily="49" charset="0"/>
                          <a:cs typeface="Courier New" panose="02070309020205020404" pitchFamily="49" charset="0"/>
                        </a:rPr>
                        <a:t>00000000</a:t>
                      </a:r>
                    </a:p>
                  </a:txBody>
                  <a:tcPr/>
                </a:tc>
                <a:tc>
                  <a:txBody>
                    <a:bodyPr/>
                    <a:lstStyle/>
                    <a:p>
                      <a:pPr algn="ctr"/>
                      <a:r>
                        <a:rPr lang="en-US" dirty="0">
                          <a:latin typeface="Courier New" panose="02070309020205020404" pitchFamily="49" charset="0"/>
                          <a:cs typeface="Courier New" panose="02070309020205020404" pitchFamily="49" charset="0"/>
                        </a:rPr>
                        <a:t>00000000</a:t>
                      </a:r>
                    </a:p>
                  </a:txBody>
                  <a:tcPr/>
                </a:tc>
                <a:tc>
                  <a:txBody>
                    <a:bodyPr/>
                    <a:lstStyle/>
                    <a:p>
                      <a:pPr algn="ctr"/>
                      <a:r>
                        <a:rPr lang="en-US" dirty="0">
                          <a:latin typeface="Courier New" panose="02070309020205020404" pitchFamily="49" charset="0"/>
                          <a:cs typeface="Courier New" panose="02070309020205020404" pitchFamily="49" charset="0"/>
                        </a:rPr>
                        <a:t>4a000000</a:t>
                      </a:r>
                    </a:p>
                  </a:txBody>
                  <a:tcPr/>
                </a:tc>
                <a:tc>
                  <a:txBody>
                    <a:bodyPr/>
                    <a:lstStyle/>
                    <a:p>
                      <a:pPr algn="ctr"/>
                      <a:r>
                        <a:rPr lang="en-US" dirty="0">
                          <a:latin typeface="Courier New" panose="02070309020205020404" pitchFamily="49" charset="0"/>
                          <a:cs typeface="Courier New" panose="02070309020205020404" pitchFamily="49" charset="0"/>
                        </a:rPr>
                        <a:t>00000000</a:t>
                      </a:r>
                    </a:p>
                  </a:txBody>
                  <a:tcPr/>
                </a:tc>
                <a:extLst>
                  <a:ext uri="{0D108BD9-81ED-4DB2-BD59-A6C34878D82A}">
                    <a16:rowId xmlns:a16="http://schemas.microsoft.com/office/drawing/2014/main" val="1601033787"/>
                  </a:ext>
                </a:extLst>
              </a:tr>
            </a:tbl>
          </a:graphicData>
        </a:graphic>
      </p:graphicFrame>
    </p:spTree>
    <p:extLst>
      <p:ext uri="{BB962C8B-B14F-4D97-AF65-F5344CB8AC3E}">
        <p14:creationId xmlns:p14="http://schemas.microsoft.com/office/powerpoint/2010/main" val="326858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DA9FBF-F6A8-479F-83D6-67DF03167D7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#3: Transform input blocks to output blocks</a:t>
            </a:r>
          </a:p>
        </p:txBody>
      </p:sp>
      <p:sp>
        <p:nvSpPr>
          <p:cNvPr id="3" name="Content Placeholder 2">
            <a:extLst>
              <a:ext uri="{FF2B5EF4-FFF2-40B4-BE49-F238E27FC236}">
                <a16:creationId xmlns:a16="http://schemas.microsoft.com/office/drawing/2014/main" id="{D05172D4-720E-41A1-B662-BB1C89780469}"/>
              </a:ext>
            </a:extLst>
          </p:cNvPr>
          <p:cNvSpPr>
            <a:spLocks noGrp="1"/>
          </p:cNvSpPr>
          <p:nvPr>
            <p:ph idx="1"/>
          </p:nvPr>
        </p:nvSpPr>
        <p:spPr>
          <a:xfrm>
            <a:off x="228600" y="1771545"/>
            <a:ext cx="4949688" cy="1150559"/>
          </a:xfrm>
        </p:spPr>
        <p:txBody>
          <a:bodyPr anchor="t">
            <a:normAutofit/>
          </a:bodyPr>
          <a:lstStyle/>
          <a:p>
            <a:r>
              <a:rPr lang="en-US" sz="2000" dirty="0"/>
              <a:t>Round #1: Column Round</a:t>
            </a:r>
          </a:p>
          <a:p>
            <a:pPr lvl="1"/>
            <a:r>
              <a:rPr lang="en-US" sz="1900" dirty="0"/>
              <a:t>12 operations per column</a:t>
            </a:r>
          </a:p>
        </p:txBody>
      </p:sp>
      <p:sp>
        <p:nvSpPr>
          <p:cNvPr id="13" name="Content Placeholder 2">
            <a:extLst>
              <a:ext uri="{FF2B5EF4-FFF2-40B4-BE49-F238E27FC236}">
                <a16:creationId xmlns:a16="http://schemas.microsoft.com/office/drawing/2014/main" id="{9C2BFF88-22EF-4FBD-B409-37030CD1740D}"/>
              </a:ext>
            </a:extLst>
          </p:cNvPr>
          <p:cNvSpPr txBox="1">
            <a:spLocks/>
          </p:cNvSpPr>
          <p:nvPr/>
        </p:nvSpPr>
        <p:spPr>
          <a:xfrm>
            <a:off x="238539" y="3070465"/>
            <a:ext cx="4949688" cy="36583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1" i="0" strike="noStrike" kern="1200" cap="none" spc="0" normalizeH="0" baseline="0" noProof="0" dirty="0">
                <a:ln>
                  <a:noFill/>
                </a:ln>
                <a:effectLst/>
                <a:uLnTx/>
                <a:uFillTx/>
                <a:latin typeface="Calibri" panose="020F0502020204030204"/>
                <a:ea typeface="+mn-ea"/>
                <a:cs typeface="+mn-cs"/>
              </a:rPr>
              <a:t>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000" b="0" i="0" u="none" strike="noStrike" kern="1200" cap="none" spc="0" normalizeH="0" baseline="0" noProof="0" dirty="0">
                <a:ln>
                  <a:noFill/>
                </a:ln>
                <a:solidFill>
                  <a:srgbClr val="0070C0"/>
                </a:solidFill>
                <a:effectLst/>
                <a:uLnTx/>
                <a:uFillTx/>
                <a:latin typeface="Calibri" panose="020F0502020204030204"/>
                <a:ea typeface="+mn-ea"/>
                <a:cs typeface="+mn-cs"/>
              </a:rPr>
              <a:t>b</a:t>
            </a:r>
          </a:p>
        </p:txBody>
      </p:sp>
      <p:graphicFrame>
        <p:nvGraphicFramePr>
          <p:cNvPr id="11" name="Table 4">
            <a:extLst>
              <a:ext uri="{FF2B5EF4-FFF2-40B4-BE49-F238E27FC236}">
                <a16:creationId xmlns:a16="http://schemas.microsoft.com/office/drawing/2014/main" id="{A702CD32-B1E4-4C90-A8A5-D0323FBD2EC1}"/>
              </a:ext>
            </a:extLst>
          </p:cNvPr>
          <p:cNvGraphicFramePr>
            <a:graphicFrameLocks noGrp="1"/>
          </p:cNvGraphicFramePr>
          <p:nvPr>
            <p:extLst>
              <p:ext uri="{D42A27DB-BD31-4B8C-83A1-F6EECF244321}">
                <p14:modId xmlns:p14="http://schemas.microsoft.com/office/powerpoint/2010/main" val="769447899"/>
              </p:ext>
            </p:extLst>
          </p:nvPr>
        </p:nvGraphicFramePr>
        <p:xfrm>
          <a:off x="6400800" y="2346824"/>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dirty="0">
                          <a:solidFill>
                            <a:srgbClr val="FF0000"/>
                          </a:solidFill>
                          <a:latin typeface="Courier New" panose="02070309020205020404" pitchFamily="49" charset="0"/>
                          <a:cs typeface="Courier New" panose="02070309020205020404" pitchFamily="49" charset="0"/>
                        </a:rPr>
                        <a:t>61707865</a:t>
                      </a:r>
                    </a:p>
                  </a:txBody>
                  <a:tcPr/>
                </a:tc>
                <a:tc>
                  <a:txBody>
                    <a:bodyPr/>
                    <a:lstStyle/>
                    <a:p>
                      <a:pPr algn="ctr"/>
                      <a:r>
                        <a:rPr lang="en-US" dirty="0">
                          <a:solidFill>
                            <a:srgbClr val="FF0000"/>
                          </a:solidFill>
                          <a:latin typeface="Courier New" panose="02070309020205020404" pitchFamily="49" charset="0"/>
                          <a:cs typeface="Courier New" panose="02070309020205020404" pitchFamily="49" charset="0"/>
                        </a:rPr>
                        <a:t>3320646e</a:t>
                      </a:r>
                    </a:p>
                  </a:txBody>
                  <a:tcPr/>
                </a:tc>
                <a:tc>
                  <a:txBody>
                    <a:bodyPr/>
                    <a:lstStyle/>
                    <a:p>
                      <a:pPr algn="ctr"/>
                      <a:r>
                        <a:rPr lang="en-US" dirty="0">
                          <a:solidFill>
                            <a:srgbClr val="FF0000"/>
                          </a:solidFill>
                          <a:latin typeface="Courier New" panose="02070309020205020404" pitchFamily="49" charset="0"/>
                          <a:cs typeface="Courier New" panose="02070309020205020404" pitchFamily="49" charset="0"/>
                        </a:rPr>
                        <a:t>79622d32</a:t>
                      </a:r>
                    </a:p>
                  </a:txBody>
                  <a:tcPr/>
                </a:tc>
                <a:tc>
                  <a:txBody>
                    <a:bodyPr/>
                    <a:lstStyle/>
                    <a:p>
                      <a:pPr algn="ctr"/>
                      <a:r>
                        <a:rPr lang="en-US" dirty="0">
                          <a:solidFill>
                            <a:srgbClr val="FF0000"/>
                          </a:solidFill>
                          <a:latin typeface="Courier New" panose="02070309020205020404" pitchFamily="49" charset="0"/>
                          <a:cs typeface="Courier New" panose="02070309020205020404" pitchFamily="49" charset="0"/>
                        </a:rPr>
                        <a:t>6b206574</a:t>
                      </a:r>
                    </a:p>
                  </a:txBody>
                  <a:tcPr/>
                </a:tc>
                <a:extLst>
                  <a:ext uri="{0D108BD9-81ED-4DB2-BD59-A6C34878D82A}">
                    <a16:rowId xmlns:a16="http://schemas.microsoft.com/office/drawing/2014/main" val="888563214"/>
                  </a:ext>
                </a:extLst>
              </a:tr>
              <a:tr h="312794">
                <a:tc>
                  <a:txBody>
                    <a:bodyPr/>
                    <a:lstStyle/>
                    <a:p>
                      <a:pPr algn="ctr"/>
                      <a:r>
                        <a:rPr lang="en-US" dirty="0">
                          <a:solidFill>
                            <a:srgbClr val="0070C0"/>
                          </a:solidFill>
                          <a:latin typeface="Courier New" panose="02070309020205020404" pitchFamily="49" charset="0"/>
                          <a:cs typeface="Courier New" panose="02070309020205020404" pitchFamily="49" charset="0"/>
                        </a:rPr>
                        <a:t>03020100</a:t>
                      </a:r>
                    </a:p>
                  </a:txBody>
                  <a:tcPr/>
                </a:tc>
                <a:tc>
                  <a:txBody>
                    <a:bodyPr/>
                    <a:lstStyle/>
                    <a:p>
                      <a:pPr algn="ctr"/>
                      <a:r>
                        <a:rPr lang="en-US" dirty="0">
                          <a:solidFill>
                            <a:srgbClr val="00B0F0"/>
                          </a:solidFill>
                          <a:latin typeface="Courier New" panose="02070309020205020404" pitchFamily="49" charset="0"/>
                          <a:cs typeface="Courier New" panose="02070309020205020404" pitchFamily="49" charset="0"/>
                        </a:rPr>
                        <a:t>07060504</a:t>
                      </a:r>
                    </a:p>
                  </a:txBody>
                  <a:tcPr/>
                </a:tc>
                <a:tc>
                  <a:txBody>
                    <a:bodyPr/>
                    <a:lstStyle/>
                    <a:p>
                      <a:pPr algn="ctr"/>
                      <a:r>
                        <a:rPr lang="en-US" dirty="0">
                          <a:solidFill>
                            <a:srgbClr val="00B0F0"/>
                          </a:solidFill>
                          <a:latin typeface="Courier New" panose="02070309020205020404" pitchFamily="49" charset="0"/>
                          <a:cs typeface="Courier New" panose="02070309020205020404" pitchFamily="49" charset="0"/>
                        </a:rPr>
                        <a:t>0b0a0908</a:t>
                      </a:r>
                    </a:p>
                  </a:txBody>
                  <a:tcPr/>
                </a:tc>
                <a:tc>
                  <a:txBody>
                    <a:bodyPr/>
                    <a:lstStyle/>
                    <a:p>
                      <a:pPr algn="ctr"/>
                      <a:r>
                        <a:rPr lang="en-US" dirty="0">
                          <a:solidFill>
                            <a:srgbClr val="00B0F0"/>
                          </a:solidFill>
                          <a:latin typeface="Courier New" panose="02070309020205020404" pitchFamily="49" charset="0"/>
                          <a:cs typeface="Courier New" panose="02070309020205020404" pitchFamily="49" charset="0"/>
                        </a:rPr>
                        <a:t>0f0e0d0c</a:t>
                      </a:r>
                    </a:p>
                  </a:txBody>
                  <a:tcPr/>
                </a:tc>
                <a:extLst>
                  <a:ext uri="{0D108BD9-81ED-4DB2-BD59-A6C34878D82A}">
                    <a16:rowId xmlns:a16="http://schemas.microsoft.com/office/drawing/2014/main" val="299997405"/>
                  </a:ext>
                </a:extLst>
              </a:tr>
              <a:tr h="312794">
                <a:tc>
                  <a:txBody>
                    <a:bodyPr/>
                    <a:lstStyle/>
                    <a:p>
                      <a:pPr algn="ctr"/>
                      <a:r>
                        <a:rPr lang="en-US" dirty="0">
                          <a:latin typeface="Courier New" panose="02070309020205020404" pitchFamily="49" charset="0"/>
                          <a:cs typeface="Courier New" panose="02070309020205020404" pitchFamily="49" charset="0"/>
                        </a:rPr>
                        <a:t>13121110</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17161514</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1b1a1918</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1f1e1d1c</a:t>
                      </a:r>
                    </a:p>
                  </a:txBody>
                  <a:tcPr/>
                </a:tc>
                <a:extLst>
                  <a:ext uri="{0D108BD9-81ED-4DB2-BD59-A6C34878D82A}">
                    <a16:rowId xmlns:a16="http://schemas.microsoft.com/office/drawing/2014/main" val="3003566747"/>
                  </a:ext>
                </a:extLst>
              </a:tr>
              <a:tr h="312794">
                <a:tc>
                  <a:txBody>
                    <a:bodyPr/>
                    <a:lstStyle/>
                    <a:p>
                      <a:pPr algn="ctr"/>
                      <a:r>
                        <a:rPr lang="en-US" dirty="0">
                          <a:latin typeface="Courier New" panose="02070309020205020404" pitchFamily="49" charset="0"/>
                          <a:cs typeface="Courier New" panose="02070309020205020404" pitchFamily="49" charset="0"/>
                        </a:rPr>
                        <a:t>00000000</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00000000</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4a000000</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00000000</a:t>
                      </a:r>
                    </a:p>
                  </a:txBody>
                  <a:tcPr/>
                </a:tc>
                <a:extLst>
                  <a:ext uri="{0D108BD9-81ED-4DB2-BD59-A6C34878D82A}">
                    <a16:rowId xmlns:a16="http://schemas.microsoft.com/office/drawing/2014/main" val="1601033787"/>
                  </a:ext>
                </a:extLst>
              </a:tr>
            </a:tbl>
          </a:graphicData>
        </a:graphic>
      </p:graphicFrame>
      <p:graphicFrame>
        <p:nvGraphicFramePr>
          <p:cNvPr id="15" name="Table 4">
            <a:extLst>
              <a:ext uri="{FF2B5EF4-FFF2-40B4-BE49-F238E27FC236}">
                <a16:creationId xmlns:a16="http://schemas.microsoft.com/office/drawing/2014/main" id="{3DEFCB4A-D1DC-4C8B-9FA7-5C875A75DB92}"/>
              </a:ext>
            </a:extLst>
          </p:cNvPr>
          <p:cNvGraphicFramePr>
            <a:graphicFrameLocks noGrp="1"/>
          </p:cNvGraphicFramePr>
          <p:nvPr>
            <p:extLst>
              <p:ext uri="{D42A27DB-BD31-4B8C-83A1-F6EECF244321}">
                <p14:modId xmlns:p14="http://schemas.microsoft.com/office/powerpoint/2010/main" val="1755373934"/>
              </p:ext>
            </p:extLst>
          </p:nvPr>
        </p:nvGraphicFramePr>
        <p:xfrm>
          <a:off x="6400800" y="4899628"/>
          <a:ext cx="5353880" cy="1463040"/>
        </p:xfrm>
        <a:graphic>
          <a:graphicData uri="http://schemas.openxmlformats.org/drawingml/2006/table">
            <a:tbl>
              <a:tblPr firstRow="1" bandRow="1">
                <a:tableStyleId>{5940675A-B579-460E-94D1-54222C63F5DA}</a:tableStyleId>
              </a:tblPr>
              <a:tblGrid>
                <a:gridCol w="1338470">
                  <a:extLst>
                    <a:ext uri="{9D8B030D-6E8A-4147-A177-3AD203B41FA5}">
                      <a16:colId xmlns:a16="http://schemas.microsoft.com/office/drawing/2014/main" val="114361471"/>
                    </a:ext>
                  </a:extLst>
                </a:gridCol>
                <a:gridCol w="1338470">
                  <a:extLst>
                    <a:ext uri="{9D8B030D-6E8A-4147-A177-3AD203B41FA5}">
                      <a16:colId xmlns:a16="http://schemas.microsoft.com/office/drawing/2014/main" val="2691565149"/>
                    </a:ext>
                  </a:extLst>
                </a:gridCol>
                <a:gridCol w="1338470">
                  <a:extLst>
                    <a:ext uri="{9D8B030D-6E8A-4147-A177-3AD203B41FA5}">
                      <a16:colId xmlns:a16="http://schemas.microsoft.com/office/drawing/2014/main" val="760848239"/>
                    </a:ext>
                  </a:extLst>
                </a:gridCol>
                <a:gridCol w="1338470">
                  <a:extLst>
                    <a:ext uri="{9D8B030D-6E8A-4147-A177-3AD203B41FA5}">
                      <a16:colId xmlns:a16="http://schemas.microsoft.com/office/drawing/2014/main" val="346659901"/>
                    </a:ext>
                  </a:extLst>
                </a:gridCol>
              </a:tblGrid>
              <a:tr h="312794">
                <a:tc>
                  <a:txBody>
                    <a:bodyPr/>
                    <a:lstStyle/>
                    <a:p>
                      <a:pPr algn="ctr"/>
                      <a:r>
                        <a:rPr lang="en-US" b="1" dirty="0">
                          <a:solidFill>
                            <a:schemeClr val="tx1"/>
                          </a:solidFill>
                          <a:latin typeface="Courier New" panose="02070309020205020404" pitchFamily="49" charset="0"/>
                          <a:cs typeface="Courier New" panose="02070309020205020404" pitchFamily="49" charset="0"/>
                        </a:rPr>
                        <a:t>64727965</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3a266972</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846c363a</a:t>
                      </a:r>
                    </a:p>
                  </a:txBody>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7a2e7280</a:t>
                      </a:r>
                    </a:p>
                  </a:txBody>
                  <a:tcPr/>
                </a:tc>
                <a:extLst>
                  <a:ext uri="{0D108BD9-81ED-4DB2-BD59-A6C34878D82A}">
                    <a16:rowId xmlns:a16="http://schemas.microsoft.com/office/drawing/2014/main" val="888563214"/>
                  </a:ext>
                </a:extLst>
              </a:tr>
              <a:tr h="312794">
                <a:tc>
                  <a:txBody>
                    <a:bodyPr/>
                    <a:lstStyle/>
                    <a:p>
                      <a:pPr algn="ctr"/>
                      <a:r>
                        <a:rPr lang="en-US" dirty="0">
                          <a:solidFill>
                            <a:schemeClr val="tx1"/>
                          </a:solidFill>
                          <a:latin typeface="Courier New" panose="02070309020205020404" pitchFamily="49" charset="0"/>
                          <a:cs typeface="Courier New" panose="02070309020205020404" pitchFamily="49" charset="0"/>
                        </a:rPr>
                        <a:t>03020100</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07060504</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0b0a0908</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0f0e0d0c</a:t>
                      </a:r>
                    </a:p>
                  </a:txBody>
                  <a:tcPr/>
                </a:tc>
                <a:extLst>
                  <a:ext uri="{0D108BD9-81ED-4DB2-BD59-A6C34878D82A}">
                    <a16:rowId xmlns:a16="http://schemas.microsoft.com/office/drawing/2014/main" val="299997405"/>
                  </a:ext>
                </a:extLst>
              </a:tr>
              <a:tr h="312794">
                <a:tc>
                  <a:txBody>
                    <a:bodyPr/>
                    <a:lstStyle/>
                    <a:p>
                      <a:pPr algn="ctr"/>
                      <a:r>
                        <a:rPr lang="en-US" dirty="0">
                          <a:solidFill>
                            <a:schemeClr val="tx1"/>
                          </a:solidFill>
                          <a:latin typeface="Courier New" panose="02070309020205020404" pitchFamily="49" charset="0"/>
                          <a:cs typeface="Courier New" panose="02070309020205020404" pitchFamily="49" charset="0"/>
                        </a:rPr>
                        <a:t>13121110</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17161514</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1b1a1918</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1f1e1d1c</a:t>
                      </a:r>
                    </a:p>
                  </a:txBody>
                  <a:tcPr/>
                </a:tc>
                <a:extLst>
                  <a:ext uri="{0D108BD9-81ED-4DB2-BD59-A6C34878D82A}">
                    <a16:rowId xmlns:a16="http://schemas.microsoft.com/office/drawing/2014/main" val="3003566747"/>
                  </a:ext>
                </a:extLst>
              </a:tr>
              <a:tr h="312794">
                <a:tc>
                  <a:txBody>
                    <a:bodyPr/>
                    <a:lstStyle/>
                    <a:p>
                      <a:pPr algn="ctr"/>
                      <a:r>
                        <a:rPr lang="en-US" dirty="0">
                          <a:solidFill>
                            <a:schemeClr val="tx1"/>
                          </a:solidFill>
                          <a:latin typeface="Courier New" panose="02070309020205020404" pitchFamily="49" charset="0"/>
                          <a:cs typeface="Courier New" panose="02070309020205020404" pitchFamily="49" charset="0"/>
                        </a:rPr>
                        <a:t>00000000</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00000000</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4a000000</a:t>
                      </a:r>
                    </a:p>
                  </a:txBody>
                  <a:tcPr/>
                </a:tc>
                <a:tc>
                  <a:txBody>
                    <a:bodyPr/>
                    <a:lstStyle/>
                    <a:p>
                      <a:pPr algn="ctr"/>
                      <a:r>
                        <a:rPr lang="en-US" dirty="0">
                          <a:solidFill>
                            <a:schemeClr val="tx1"/>
                          </a:solidFill>
                          <a:latin typeface="Courier New" panose="02070309020205020404" pitchFamily="49" charset="0"/>
                          <a:cs typeface="Courier New" panose="02070309020205020404" pitchFamily="49" charset="0"/>
                        </a:rPr>
                        <a:t>00000000</a:t>
                      </a:r>
                    </a:p>
                  </a:txBody>
                  <a:tcPr/>
                </a:tc>
                <a:extLst>
                  <a:ext uri="{0D108BD9-81ED-4DB2-BD59-A6C34878D82A}">
                    <a16:rowId xmlns:a16="http://schemas.microsoft.com/office/drawing/2014/main" val="1601033787"/>
                  </a:ext>
                </a:extLst>
              </a:tr>
            </a:tbl>
          </a:graphicData>
        </a:graphic>
      </p:graphicFrame>
      <p:sp>
        <p:nvSpPr>
          <p:cNvPr id="17" name="Arrow: Down 16">
            <a:extLst>
              <a:ext uri="{FF2B5EF4-FFF2-40B4-BE49-F238E27FC236}">
                <a16:creationId xmlns:a16="http://schemas.microsoft.com/office/drawing/2014/main" id="{54B3DB4D-3D40-48AA-8B1E-53F802B99338}"/>
              </a:ext>
            </a:extLst>
          </p:cNvPr>
          <p:cNvSpPr/>
          <p:nvPr/>
        </p:nvSpPr>
        <p:spPr>
          <a:xfrm>
            <a:off x="8733183" y="3917279"/>
            <a:ext cx="689114" cy="824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Curved Left 17">
            <a:extLst>
              <a:ext uri="{FF2B5EF4-FFF2-40B4-BE49-F238E27FC236}">
                <a16:creationId xmlns:a16="http://schemas.microsoft.com/office/drawing/2014/main" id="{3B5E722A-8067-4D48-A3B8-70E61DC0716F}"/>
              </a:ext>
            </a:extLst>
          </p:cNvPr>
          <p:cNvSpPr/>
          <p:nvPr/>
        </p:nvSpPr>
        <p:spPr>
          <a:xfrm rot="10800000">
            <a:off x="5869411" y="2456280"/>
            <a:ext cx="453173" cy="4658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C45C5368-FEC3-425C-B91C-78856E072FA0}"/>
              </a:ext>
            </a:extLst>
          </p:cNvPr>
          <p:cNvSpPr txBox="1"/>
          <p:nvPr/>
        </p:nvSpPr>
        <p:spPr>
          <a:xfrm>
            <a:off x="5524083" y="2427582"/>
            <a:ext cx="437319" cy="523220"/>
          </a:xfrm>
          <a:prstGeom prst="rect">
            <a:avLst/>
          </a:prstGeom>
          <a:noFill/>
        </p:spPr>
        <p:txBody>
          <a:bodyPr wrap="square" rtlCol="0">
            <a:spAutoFit/>
          </a:bodyPr>
          <a:lstStyle/>
          <a:p>
            <a:r>
              <a:rPr lang="en-US" sz="2800" b="1" dirty="0"/>
              <a:t>+</a:t>
            </a:r>
          </a:p>
        </p:txBody>
      </p:sp>
    </p:spTree>
    <p:extLst>
      <p:ext uri="{BB962C8B-B14F-4D97-AF65-F5344CB8AC3E}">
        <p14:creationId xmlns:p14="http://schemas.microsoft.com/office/powerpoint/2010/main" val="4229217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827</TotalTime>
  <Words>2527</Words>
  <Application>Microsoft Office PowerPoint</Application>
  <PresentationFormat>Widescreen</PresentationFormat>
  <Paragraphs>1071</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Courier New</vt:lpstr>
      <vt:lpstr>Office Theme</vt:lpstr>
      <vt:lpstr>Chacha20</vt:lpstr>
      <vt:lpstr>What is Chacha20?</vt:lpstr>
      <vt:lpstr>How does it work?</vt:lpstr>
      <vt:lpstr>The data structures</vt:lpstr>
      <vt:lpstr>The basic operations</vt:lpstr>
      <vt:lpstr>#1: Split message into chunks</vt:lpstr>
      <vt:lpstr>#2: Build input blocks from key/nonce</vt:lpstr>
      <vt:lpstr>#3: Transform input blocks to output blocks</vt:lpstr>
      <vt:lpstr>#3: Transform input blocks to output blocks</vt:lpstr>
      <vt:lpstr>#3: Transform input blocks to output blocks</vt:lpstr>
      <vt:lpstr>#3: Transform input blocks to output blocks</vt:lpstr>
      <vt:lpstr>#3: Transform input blocks to output blocks</vt:lpstr>
      <vt:lpstr>#3: Transform input blocks to output blocks</vt:lpstr>
      <vt:lpstr>#3: Transform input blocks to output blocks</vt:lpstr>
      <vt:lpstr>#3: Transform input blocks to output blocks</vt:lpstr>
      <vt:lpstr>#3: Transform input blocks to output blocks</vt:lpstr>
      <vt:lpstr>#3: Transform input blocks to output blocks</vt:lpstr>
      <vt:lpstr>#3: Transform input blocks to output blocks</vt:lpstr>
      <vt:lpstr>#3: Transform input blocks to output blocks</vt:lpstr>
      <vt:lpstr>#3: Transform input blocks to output blocks</vt:lpstr>
      <vt:lpstr>#3: Transform input blocks to output blocks</vt:lpstr>
      <vt:lpstr>#3: Transform input blocks to output blocks</vt:lpstr>
      <vt:lpstr>#3: Transform input blocks to output blocks</vt:lpstr>
      <vt:lpstr>#3: Transform input blocks to output blocks</vt:lpstr>
      <vt:lpstr>#3: Transform input blocks to output blocks</vt:lpstr>
      <vt:lpstr>#4: XOR to encrypt…</vt:lpstr>
      <vt:lpstr>#5: … or to decrypt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Chacha20</dc:title>
  <dc:creator>Aaron Fihn</dc:creator>
  <cp:lastModifiedBy>Aaron Fihn</cp:lastModifiedBy>
  <cp:revision>31</cp:revision>
  <dcterms:created xsi:type="dcterms:W3CDTF">2022-04-18T17:37:37Z</dcterms:created>
  <dcterms:modified xsi:type="dcterms:W3CDTF">2022-04-24T14:29:27Z</dcterms:modified>
</cp:coreProperties>
</file>