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8" r:id="rId4"/>
    <p:sldId id="286" r:id="rId5"/>
    <p:sldId id="287" r:id="rId6"/>
    <p:sldId id="281" r:id="rId7"/>
    <p:sldId id="261" r:id="rId8"/>
    <p:sldId id="288" r:id="rId9"/>
    <p:sldId id="289" r:id="rId10"/>
    <p:sldId id="290" r:id="rId11"/>
    <p:sldId id="292" r:id="rId12"/>
    <p:sldId id="293" r:id="rId13"/>
    <p:sldId id="294" r:id="rId14"/>
    <p:sldId id="282" r:id="rId15"/>
    <p:sldId id="295" r:id="rId16"/>
    <p:sldId id="296" r:id="rId17"/>
    <p:sldId id="300" r:id="rId18"/>
    <p:sldId id="297" r:id="rId19"/>
    <p:sldId id="298" r:id="rId20"/>
    <p:sldId id="284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F6F6F6"/>
    <a:srgbClr val="E4E4E4"/>
    <a:srgbClr val="D1D1D1"/>
    <a:srgbClr val="9B9B9B"/>
    <a:srgbClr val="7E7E7E"/>
    <a:srgbClr val="585858"/>
    <a:srgbClr val="EAEAEA"/>
    <a:srgbClr val="E8E8E8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7" autoAdjust="0"/>
    <p:restoredTop sz="96318" autoAdjust="0"/>
  </p:normalViewPr>
  <p:slideViewPr>
    <p:cSldViewPr snapToGrid="0">
      <p:cViewPr varScale="1">
        <p:scale>
          <a:sx n="79" d="100"/>
          <a:sy n="79" d="100"/>
        </p:scale>
        <p:origin x="701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ACDE6-6932-49AA-A088-66A6E994A6EA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AB2566D4-50AD-4DFD-83DD-E60AAFF514BD}">
      <dgm:prSet phldrT="[文字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標記生字</a:t>
          </a:r>
        </a:p>
      </dgm:t>
    </dgm:pt>
    <dgm:pt modelId="{00AF596F-F4A6-41D1-ABDC-87A9DD953503}" type="parTrans" cxnId="{BAFE739D-B72D-458C-BAEF-EBD9A33D5FA1}">
      <dgm:prSet/>
      <dgm:spPr/>
      <dgm:t>
        <a:bodyPr/>
        <a:lstStyle/>
        <a:p>
          <a:endParaRPr lang="zh-TW" altLang="en-US"/>
        </a:p>
      </dgm:t>
    </dgm:pt>
    <dgm:pt modelId="{C10C1870-AC19-4EBE-8AE6-CE6D16E1C715}" type="sibTrans" cxnId="{BAFE739D-B72D-458C-BAEF-EBD9A33D5FA1}">
      <dgm:prSet/>
      <dgm:spPr/>
      <dgm:t>
        <a:bodyPr/>
        <a:lstStyle/>
        <a:p>
          <a:endParaRPr lang="zh-TW" altLang="en-US"/>
        </a:p>
      </dgm:t>
    </dgm:pt>
    <dgm:pt modelId="{888017E0-D03B-4B07-91A6-71276F903156}">
      <dgm:prSet phldrT="[文字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線上查詢</a:t>
          </a:r>
          <a:endParaRPr lang="en-US" altLang="zh-TW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75B7C6-2C4F-4FBD-9E3C-8017949770B0}" type="parTrans" cxnId="{791C83E2-C549-41A7-AC08-FAF0448BB9CF}">
      <dgm:prSet/>
      <dgm:spPr/>
      <dgm:t>
        <a:bodyPr/>
        <a:lstStyle/>
        <a:p>
          <a:endParaRPr lang="zh-TW" altLang="en-US"/>
        </a:p>
      </dgm:t>
    </dgm:pt>
    <dgm:pt modelId="{ABFC086D-B588-44A8-A672-D8A571AD4A3C}" type="sibTrans" cxnId="{791C83E2-C549-41A7-AC08-FAF0448BB9CF}">
      <dgm:prSet/>
      <dgm:spPr/>
      <dgm:t>
        <a:bodyPr/>
        <a:lstStyle/>
        <a:p>
          <a:endParaRPr lang="zh-TW" altLang="en-US"/>
        </a:p>
      </dgm:t>
    </dgm:pt>
    <dgm:pt modelId="{15124603-279A-43B9-9516-A0C9FA5A0E06}">
      <dgm:prSet phldrT="[文字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生字表</a:t>
          </a:r>
          <a:endParaRPr lang="en-US" altLang="zh-TW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E0602F-4374-444A-823E-7E220A1B74EA}" type="parTrans" cxnId="{95A1BF29-F6C5-45DB-99D3-7541F4B47580}">
      <dgm:prSet/>
      <dgm:spPr/>
      <dgm:t>
        <a:bodyPr/>
        <a:lstStyle/>
        <a:p>
          <a:endParaRPr lang="zh-TW" altLang="en-US"/>
        </a:p>
      </dgm:t>
    </dgm:pt>
    <dgm:pt modelId="{46615936-D72E-4072-AD7A-5EF884E9A1C6}" type="sibTrans" cxnId="{95A1BF29-F6C5-45DB-99D3-7541F4B47580}">
      <dgm:prSet/>
      <dgm:spPr/>
      <dgm:t>
        <a:bodyPr/>
        <a:lstStyle/>
        <a:p>
          <a:endParaRPr lang="zh-TW" altLang="en-US"/>
        </a:p>
      </dgm:t>
    </dgm:pt>
    <dgm:pt modelId="{CA45EE57-B0C5-46E8-ABDD-65E14B710D91}" type="pres">
      <dgm:prSet presAssocID="{DA0ACDE6-6932-49AA-A088-66A6E994A6EA}" presName="Name0" presStyleCnt="0">
        <dgm:presLayoutVars>
          <dgm:dir/>
          <dgm:animLvl val="lvl"/>
          <dgm:resizeHandles val="exact"/>
        </dgm:presLayoutVars>
      </dgm:prSet>
      <dgm:spPr/>
    </dgm:pt>
    <dgm:pt modelId="{E078E693-F37B-4128-BA3F-426D74241C0F}" type="pres">
      <dgm:prSet presAssocID="{AB2566D4-50AD-4DFD-83DD-E60AAFF514B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66F928E-DD7A-4F8B-8FBC-B57D7AEB3C93}" type="pres">
      <dgm:prSet presAssocID="{C10C1870-AC19-4EBE-8AE6-CE6D16E1C715}" presName="parTxOnlySpace" presStyleCnt="0"/>
      <dgm:spPr/>
    </dgm:pt>
    <dgm:pt modelId="{AD53A0CE-5D5B-4FD4-BBD0-7EAE510797AD}" type="pres">
      <dgm:prSet presAssocID="{888017E0-D03B-4B07-91A6-71276F90315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00842FF-53A6-4B67-AA57-31A20A89B694}" type="pres">
      <dgm:prSet presAssocID="{ABFC086D-B588-44A8-A672-D8A571AD4A3C}" presName="parTxOnlySpace" presStyleCnt="0"/>
      <dgm:spPr/>
    </dgm:pt>
    <dgm:pt modelId="{C9468C1D-F400-41D5-A718-373D83A147EB}" type="pres">
      <dgm:prSet presAssocID="{15124603-279A-43B9-9516-A0C9FA5A0E0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725960A-25D4-44CA-8687-F0EBC270C925}" type="presOf" srcId="{DA0ACDE6-6932-49AA-A088-66A6E994A6EA}" destId="{CA45EE57-B0C5-46E8-ABDD-65E14B710D91}" srcOrd="0" destOrd="0" presId="urn:microsoft.com/office/officeart/2005/8/layout/chevron1"/>
    <dgm:cxn modelId="{95A1BF29-F6C5-45DB-99D3-7541F4B47580}" srcId="{DA0ACDE6-6932-49AA-A088-66A6E994A6EA}" destId="{15124603-279A-43B9-9516-A0C9FA5A0E06}" srcOrd="2" destOrd="0" parTransId="{6EE0602F-4374-444A-823E-7E220A1B74EA}" sibTransId="{46615936-D72E-4072-AD7A-5EF884E9A1C6}"/>
    <dgm:cxn modelId="{138F085D-93D0-4839-9D7F-FA94BE8F4E05}" type="presOf" srcId="{15124603-279A-43B9-9516-A0C9FA5A0E06}" destId="{C9468C1D-F400-41D5-A718-373D83A147EB}" srcOrd="0" destOrd="0" presId="urn:microsoft.com/office/officeart/2005/8/layout/chevron1"/>
    <dgm:cxn modelId="{2A245F65-E5C0-4EBF-86CF-640555206FCF}" type="presOf" srcId="{888017E0-D03B-4B07-91A6-71276F903156}" destId="{AD53A0CE-5D5B-4FD4-BBD0-7EAE510797AD}" srcOrd="0" destOrd="0" presId="urn:microsoft.com/office/officeart/2005/8/layout/chevron1"/>
    <dgm:cxn modelId="{8A46277A-58CC-403C-8BE2-E58E3C13C62E}" type="presOf" srcId="{AB2566D4-50AD-4DFD-83DD-E60AAFF514BD}" destId="{E078E693-F37B-4128-BA3F-426D74241C0F}" srcOrd="0" destOrd="0" presId="urn:microsoft.com/office/officeart/2005/8/layout/chevron1"/>
    <dgm:cxn modelId="{BAFE739D-B72D-458C-BAEF-EBD9A33D5FA1}" srcId="{DA0ACDE6-6932-49AA-A088-66A6E994A6EA}" destId="{AB2566D4-50AD-4DFD-83DD-E60AAFF514BD}" srcOrd="0" destOrd="0" parTransId="{00AF596F-F4A6-41D1-ABDC-87A9DD953503}" sibTransId="{C10C1870-AC19-4EBE-8AE6-CE6D16E1C715}"/>
    <dgm:cxn modelId="{791C83E2-C549-41A7-AC08-FAF0448BB9CF}" srcId="{DA0ACDE6-6932-49AA-A088-66A6E994A6EA}" destId="{888017E0-D03B-4B07-91A6-71276F903156}" srcOrd="1" destOrd="0" parTransId="{9C75B7C6-2C4F-4FBD-9E3C-8017949770B0}" sibTransId="{ABFC086D-B588-44A8-A672-D8A571AD4A3C}"/>
    <dgm:cxn modelId="{5386A478-1A22-46FF-8373-D202683A364C}" type="presParOf" srcId="{CA45EE57-B0C5-46E8-ABDD-65E14B710D91}" destId="{E078E693-F37B-4128-BA3F-426D74241C0F}" srcOrd="0" destOrd="0" presId="urn:microsoft.com/office/officeart/2005/8/layout/chevron1"/>
    <dgm:cxn modelId="{A6AFC52F-E450-48D2-9141-3067EC91A9A0}" type="presParOf" srcId="{CA45EE57-B0C5-46E8-ABDD-65E14B710D91}" destId="{666F928E-DD7A-4F8B-8FBC-B57D7AEB3C93}" srcOrd="1" destOrd="0" presId="urn:microsoft.com/office/officeart/2005/8/layout/chevron1"/>
    <dgm:cxn modelId="{14A2E1D2-DF13-4790-A09D-64AC3EA692FA}" type="presParOf" srcId="{CA45EE57-B0C5-46E8-ABDD-65E14B710D91}" destId="{AD53A0CE-5D5B-4FD4-BBD0-7EAE510797AD}" srcOrd="2" destOrd="0" presId="urn:microsoft.com/office/officeart/2005/8/layout/chevron1"/>
    <dgm:cxn modelId="{6BFBE9D2-E7D2-4BA0-96C9-30B1CDD95ABB}" type="presParOf" srcId="{CA45EE57-B0C5-46E8-ABDD-65E14B710D91}" destId="{600842FF-53A6-4B67-AA57-31A20A89B694}" srcOrd="3" destOrd="0" presId="urn:microsoft.com/office/officeart/2005/8/layout/chevron1"/>
    <dgm:cxn modelId="{5983F3F9-1E88-4307-898A-1E7DCA07086B}" type="presParOf" srcId="{CA45EE57-B0C5-46E8-ABDD-65E14B710D91}" destId="{C9468C1D-F400-41D5-A718-373D83A147E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AE2D7-746D-4966-A3D9-2F70AC082FE8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8BB2E4E4-EA7C-44C9-BD59-9E205A1E7B43}">
      <dgm:prSet phldrT="[文字]"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爬蟲</a:t>
          </a:r>
          <a:endParaRPr lang="zh-TW" altLang="en-US" dirty="0"/>
        </a:p>
      </dgm:t>
    </dgm:pt>
    <dgm:pt modelId="{A71382B1-7117-40F1-9E09-90B7C1B8AC5F}" type="parTrans" cxnId="{76295BF3-ACBD-4DE7-8080-B3E92C240C11}">
      <dgm:prSet/>
      <dgm:spPr/>
      <dgm:t>
        <a:bodyPr/>
        <a:lstStyle/>
        <a:p>
          <a:endParaRPr lang="zh-TW" altLang="en-US"/>
        </a:p>
      </dgm:t>
    </dgm:pt>
    <dgm:pt modelId="{9979C179-FF0A-4CAD-B271-DF324CD0AAF3}" type="sibTrans" cxnId="{76295BF3-ACBD-4DE7-8080-B3E92C240C11}">
      <dgm:prSet/>
      <dgm:spPr/>
      <dgm:t>
        <a:bodyPr/>
        <a:lstStyle/>
        <a:p>
          <a:endParaRPr lang="zh-TW" altLang="en-US"/>
        </a:p>
      </dgm:t>
    </dgm:pt>
    <dgm:pt modelId="{613FED4C-A8E0-4359-A52E-010C1276D447}">
      <dgm:prSet phldrT="[文字]"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資料處理</a:t>
          </a:r>
          <a:endParaRPr lang="zh-TW" altLang="en-US" dirty="0"/>
        </a:p>
      </dgm:t>
    </dgm:pt>
    <dgm:pt modelId="{2CF5C2C3-91D3-42A0-AAAD-C1B114A7A99D}" type="parTrans" cxnId="{D8EADF69-D50F-4243-B541-4283B8E19C95}">
      <dgm:prSet/>
      <dgm:spPr/>
      <dgm:t>
        <a:bodyPr/>
        <a:lstStyle/>
        <a:p>
          <a:endParaRPr lang="zh-TW" altLang="en-US"/>
        </a:p>
      </dgm:t>
    </dgm:pt>
    <dgm:pt modelId="{1A170CF0-0E85-4C92-9396-8385BB59B973}" type="sibTrans" cxnId="{D8EADF69-D50F-4243-B541-4283B8E19C95}">
      <dgm:prSet/>
      <dgm:spPr/>
      <dgm:t>
        <a:bodyPr/>
        <a:lstStyle/>
        <a:p>
          <a:endParaRPr lang="zh-TW" altLang="en-US"/>
        </a:p>
      </dgm:t>
    </dgm:pt>
    <dgm:pt modelId="{8A5F7B08-BD34-4522-BF99-DF2A95B997F6}">
      <dgm:prSet phldrT="[文字]"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寫入生字表</a:t>
          </a:r>
          <a:endParaRPr lang="zh-TW" altLang="en-US" dirty="0"/>
        </a:p>
      </dgm:t>
    </dgm:pt>
    <dgm:pt modelId="{5F6B375D-F089-4E24-81FE-8DEFB2F4E539}" type="parTrans" cxnId="{09B43692-5E30-4AEB-9AF7-E1CA34BDA6B4}">
      <dgm:prSet/>
      <dgm:spPr/>
      <dgm:t>
        <a:bodyPr/>
        <a:lstStyle/>
        <a:p>
          <a:endParaRPr lang="zh-TW" altLang="en-US"/>
        </a:p>
      </dgm:t>
    </dgm:pt>
    <dgm:pt modelId="{376801BE-96D4-4723-A9C3-80C0B1EF5AE5}" type="sibTrans" cxnId="{09B43692-5E30-4AEB-9AF7-E1CA34BDA6B4}">
      <dgm:prSet/>
      <dgm:spPr/>
      <dgm:t>
        <a:bodyPr/>
        <a:lstStyle/>
        <a:p>
          <a:endParaRPr lang="zh-TW" altLang="en-US"/>
        </a:p>
      </dgm:t>
    </dgm:pt>
    <dgm:pt modelId="{3A8E5115-1C0C-4434-9008-3FAD7241D369}" type="pres">
      <dgm:prSet presAssocID="{03DAE2D7-746D-4966-A3D9-2F70AC082FE8}" presName="Name0" presStyleCnt="0">
        <dgm:presLayoutVars>
          <dgm:dir/>
          <dgm:resizeHandles val="exact"/>
        </dgm:presLayoutVars>
      </dgm:prSet>
      <dgm:spPr/>
    </dgm:pt>
    <dgm:pt modelId="{5D612E5F-0DC8-4785-9E0E-00171D001F2C}" type="pres">
      <dgm:prSet presAssocID="{8BB2E4E4-EA7C-44C9-BD59-9E205A1E7B43}" presName="node" presStyleLbl="node1" presStyleIdx="0" presStyleCnt="3">
        <dgm:presLayoutVars>
          <dgm:bulletEnabled val="1"/>
        </dgm:presLayoutVars>
      </dgm:prSet>
      <dgm:spPr/>
    </dgm:pt>
    <dgm:pt modelId="{29F4E4E2-71FF-42FF-AD86-DC207C6DCFD6}" type="pres">
      <dgm:prSet presAssocID="{9979C179-FF0A-4CAD-B271-DF324CD0AAF3}" presName="sibTrans" presStyleLbl="sibTrans2D1" presStyleIdx="0" presStyleCnt="2"/>
      <dgm:spPr/>
    </dgm:pt>
    <dgm:pt modelId="{12575686-21AC-46BA-B90E-9670D3B441B4}" type="pres">
      <dgm:prSet presAssocID="{9979C179-FF0A-4CAD-B271-DF324CD0AAF3}" presName="connectorText" presStyleLbl="sibTrans2D1" presStyleIdx="0" presStyleCnt="2"/>
      <dgm:spPr/>
    </dgm:pt>
    <dgm:pt modelId="{5BBCB23D-1101-4463-B188-D394A4C5D785}" type="pres">
      <dgm:prSet presAssocID="{613FED4C-A8E0-4359-A52E-010C1276D447}" presName="node" presStyleLbl="node1" presStyleIdx="1" presStyleCnt="3">
        <dgm:presLayoutVars>
          <dgm:bulletEnabled val="1"/>
        </dgm:presLayoutVars>
      </dgm:prSet>
      <dgm:spPr/>
    </dgm:pt>
    <dgm:pt modelId="{FCA5B699-0B01-4E0F-B3D5-C85DD19619DF}" type="pres">
      <dgm:prSet presAssocID="{1A170CF0-0E85-4C92-9396-8385BB59B973}" presName="sibTrans" presStyleLbl="sibTrans2D1" presStyleIdx="1" presStyleCnt="2"/>
      <dgm:spPr/>
    </dgm:pt>
    <dgm:pt modelId="{1A80A305-30C7-46FE-AA7D-57D010D4F569}" type="pres">
      <dgm:prSet presAssocID="{1A170CF0-0E85-4C92-9396-8385BB59B973}" presName="connectorText" presStyleLbl="sibTrans2D1" presStyleIdx="1" presStyleCnt="2"/>
      <dgm:spPr/>
    </dgm:pt>
    <dgm:pt modelId="{4B9C1808-3F08-4B73-8F60-82B23928337C}" type="pres">
      <dgm:prSet presAssocID="{8A5F7B08-BD34-4522-BF99-DF2A95B997F6}" presName="node" presStyleLbl="node1" presStyleIdx="2" presStyleCnt="3">
        <dgm:presLayoutVars>
          <dgm:bulletEnabled val="1"/>
        </dgm:presLayoutVars>
      </dgm:prSet>
      <dgm:spPr/>
    </dgm:pt>
  </dgm:ptLst>
  <dgm:cxnLst>
    <dgm:cxn modelId="{04E59818-8F15-45D2-8B88-7A046B3E9EB8}" type="presOf" srcId="{8BB2E4E4-EA7C-44C9-BD59-9E205A1E7B43}" destId="{5D612E5F-0DC8-4785-9E0E-00171D001F2C}" srcOrd="0" destOrd="0" presId="urn:microsoft.com/office/officeart/2005/8/layout/process1"/>
    <dgm:cxn modelId="{BA23FA40-A15B-42D1-BE49-A81EBD464568}" type="presOf" srcId="{9979C179-FF0A-4CAD-B271-DF324CD0AAF3}" destId="{29F4E4E2-71FF-42FF-AD86-DC207C6DCFD6}" srcOrd="0" destOrd="0" presId="urn:microsoft.com/office/officeart/2005/8/layout/process1"/>
    <dgm:cxn modelId="{12447564-623E-477D-8157-D991318F8996}" type="presOf" srcId="{613FED4C-A8E0-4359-A52E-010C1276D447}" destId="{5BBCB23D-1101-4463-B188-D394A4C5D785}" srcOrd="0" destOrd="0" presId="urn:microsoft.com/office/officeart/2005/8/layout/process1"/>
    <dgm:cxn modelId="{D8EADF69-D50F-4243-B541-4283B8E19C95}" srcId="{03DAE2D7-746D-4966-A3D9-2F70AC082FE8}" destId="{613FED4C-A8E0-4359-A52E-010C1276D447}" srcOrd="1" destOrd="0" parTransId="{2CF5C2C3-91D3-42A0-AAAD-C1B114A7A99D}" sibTransId="{1A170CF0-0E85-4C92-9396-8385BB59B973}"/>
    <dgm:cxn modelId="{09B43692-5E30-4AEB-9AF7-E1CA34BDA6B4}" srcId="{03DAE2D7-746D-4966-A3D9-2F70AC082FE8}" destId="{8A5F7B08-BD34-4522-BF99-DF2A95B997F6}" srcOrd="2" destOrd="0" parTransId="{5F6B375D-F089-4E24-81FE-8DEFB2F4E539}" sibTransId="{376801BE-96D4-4723-A9C3-80C0B1EF5AE5}"/>
    <dgm:cxn modelId="{C1647394-206B-4F24-B644-B88B976FD96B}" type="presOf" srcId="{9979C179-FF0A-4CAD-B271-DF324CD0AAF3}" destId="{12575686-21AC-46BA-B90E-9670D3B441B4}" srcOrd="1" destOrd="0" presId="urn:microsoft.com/office/officeart/2005/8/layout/process1"/>
    <dgm:cxn modelId="{ADCAEBA6-838D-4DB0-8041-E96F0E58512A}" type="presOf" srcId="{8A5F7B08-BD34-4522-BF99-DF2A95B997F6}" destId="{4B9C1808-3F08-4B73-8F60-82B23928337C}" srcOrd="0" destOrd="0" presId="urn:microsoft.com/office/officeart/2005/8/layout/process1"/>
    <dgm:cxn modelId="{A39E6AB6-663F-4948-A09E-B40866E3DDEC}" type="presOf" srcId="{1A170CF0-0E85-4C92-9396-8385BB59B973}" destId="{FCA5B699-0B01-4E0F-B3D5-C85DD19619DF}" srcOrd="0" destOrd="0" presId="urn:microsoft.com/office/officeart/2005/8/layout/process1"/>
    <dgm:cxn modelId="{4C6DFAD4-C27D-4BEE-93A7-18E48DA54B8C}" type="presOf" srcId="{03DAE2D7-746D-4966-A3D9-2F70AC082FE8}" destId="{3A8E5115-1C0C-4434-9008-3FAD7241D369}" srcOrd="0" destOrd="0" presId="urn:microsoft.com/office/officeart/2005/8/layout/process1"/>
    <dgm:cxn modelId="{C26FB1DB-4D43-422C-82AB-7E9253979FD7}" type="presOf" srcId="{1A170CF0-0E85-4C92-9396-8385BB59B973}" destId="{1A80A305-30C7-46FE-AA7D-57D010D4F569}" srcOrd="1" destOrd="0" presId="urn:microsoft.com/office/officeart/2005/8/layout/process1"/>
    <dgm:cxn modelId="{76295BF3-ACBD-4DE7-8080-B3E92C240C11}" srcId="{03DAE2D7-746D-4966-A3D9-2F70AC082FE8}" destId="{8BB2E4E4-EA7C-44C9-BD59-9E205A1E7B43}" srcOrd="0" destOrd="0" parTransId="{A71382B1-7117-40F1-9E09-90B7C1B8AC5F}" sibTransId="{9979C179-FF0A-4CAD-B271-DF324CD0AAF3}"/>
    <dgm:cxn modelId="{DD34FF4F-6725-41BC-99A4-86C5F6DB6A9F}" type="presParOf" srcId="{3A8E5115-1C0C-4434-9008-3FAD7241D369}" destId="{5D612E5F-0DC8-4785-9E0E-00171D001F2C}" srcOrd="0" destOrd="0" presId="urn:microsoft.com/office/officeart/2005/8/layout/process1"/>
    <dgm:cxn modelId="{491B0981-67F1-4A5A-B20C-1A920AD54F87}" type="presParOf" srcId="{3A8E5115-1C0C-4434-9008-3FAD7241D369}" destId="{29F4E4E2-71FF-42FF-AD86-DC207C6DCFD6}" srcOrd="1" destOrd="0" presId="urn:microsoft.com/office/officeart/2005/8/layout/process1"/>
    <dgm:cxn modelId="{3DC43552-3513-4AC9-9746-CB5ADBEE629B}" type="presParOf" srcId="{29F4E4E2-71FF-42FF-AD86-DC207C6DCFD6}" destId="{12575686-21AC-46BA-B90E-9670D3B441B4}" srcOrd="0" destOrd="0" presId="urn:microsoft.com/office/officeart/2005/8/layout/process1"/>
    <dgm:cxn modelId="{267AF477-F4B1-46FE-9135-AFE94FA630C1}" type="presParOf" srcId="{3A8E5115-1C0C-4434-9008-3FAD7241D369}" destId="{5BBCB23D-1101-4463-B188-D394A4C5D785}" srcOrd="2" destOrd="0" presId="urn:microsoft.com/office/officeart/2005/8/layout/process1"/>
    <dgm:cxn modelId="{52F71060-E21E-4D10-9ADB-CB6CF70E5F5E}" type="presParOf" srcId="{3A8E5115-1C0C-4434-9008-3FAD7241D369}" destId="{FCA5B699-0B01-4E0F-B3D5-C85DD19619DF}" srcOrd="3" destOrd="0" presId="urn:microsoft.com/office/officeart/2005/8/layout/process1"/>
    <dgm:cxn modelId="{B2CBF847-220C-406E-B04B-2C6B0B12EA55}" type="presParOf" srcId="{FCA5B699-0B01-4E0F-B3D5-C85DD19619DF}" destId="{1A80A305-30C7-46FE-AA7D-57D010D4F569}" srcOrd="0" destOrd="0" presId="urn:microsoft.com/office/officeart/2005/8/layout/process1"/>
    <dgm:cxn modelId="{54EE48FA-F34C-4E16-A006-8B4062AB0D95}" type="presParOf" srcId="{3A8E5115-1C0C-4434-9008-3FAD7241D369}" destId="{4B9C1808-3F08-4B73-8F60-82B23928337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8E693-F37B-4128-BA3F-426D74241C0F}">
      <dsp:nvSpPr>
        <dsp:cNvPr id="0" name=""/>
        <dsp:cNvSpPr/>
      </dsp:nvSpPr>
      <dsp:spPr>
        <a:xfrm>
          <a:off x="2548" y="730573"/>
          <a:ext cx="3105019" cy="1242007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標記生字</a:t>
          </a:r>
        </a:p>
      </dsp:txBody>
      <dsp:txXfrm>
        <a:off x="623552" y="730573"/>
        <a:ext cx="1863012" cy="1242007"/>
      </dsp:txXfrm>
    </dsp:sp>
    <dsp:sp modelId="{AD53A0CE-5D5B-4FD4-BBD0-7EAE510797AD}">
      <dsp:nvSpPr>
        <dsp:cNvPr id="0" name=""/>
        <dsp:cNvSpPr/>
      </dsp:nvSpPr>
      <dsp:spPr>
        <a:xfrm>
          <a:off x="2797066" y="730573"/>
          <a:ext cx="3105019" cy="1242007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線上查詢</a:t>
          </a:r>
          <a:endParaRPr lang="en-US" altLang="zh-TW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18070" y="730573"/>
        <a:ext cx="1863012" cy="1242007"/>
      </dsp:txXfrm>
    </dsp:sp>
    <dsp:sp modelId="{C9468C1D-F400-41D5-A718-373D83A147EB}">
      <dsp:nvSpPr>
        <dsp:cNvPr id="0" name=""/>
        <dsp:cNvSpPr/>
      </dsp:nvSpPr>
      <dsp:spPr>
        <a:xfrm>
          <a:off x="5591583" y="730573"/>
          <a:ext cx="3105019" cy="1242007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生字表</a:t>
          </a:r>
          <a:endParaRPr lang="en-US" altLang="zh-TW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212587" y="730573"/>
        <a:ext cx="1863012" cy="1242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12E5F-0DC8-4785-9E0E-00171D001F2C}">
      <dsp:nvSpPr>
        <dsp:cNvPr id="0" name=""/>
        <dsp:cNvSpPr/>
      </dsp:nvSpPr>
      <dsp:spPr>
        <a:xfrm>
          <a:off x="4719" y="931512"/>
          <a:ext cx="1410514" cy="8463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爬蟲</a:t>
          </a:r>
          <a:endParaRPr lang="zh-TW" altLang="en-US" sz="1900" kern="1200" dirty="0"/>
        </a:p>
      </dsp:txBody>
      <dsp:txXfrm>
        <a:off x="29507" y="956300"/>
        <a:ext cx="1360938" cy="796732"/>
      </dsp:txXfrm>
    </dsp:sp>
    <dsp:sp modelId="{29F4E4E2-71FF-42FF-AD86-DC207C6DCFD6}">
      <dsp:nvSpPr>
        <dsp:cNvPr id="0" name=""/>
        <dsp:cNvSpPr/>
      </dsp:nvSpPr>
      <dsp:spPr>
        <a:xfrm>
          <a:off x="1556285" y="1179762"/>
          <a:ext cx="299029" cy="349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1556285" y="1249723"/>
        <a:ext cx="209320" cy="209885"/>
      </dsp:txXfrm>
    </dsp:sp>
    <dsp:sp modelId="{5BBCB23D-1101-4463-B188-D394A4C5D785}">
      <dsp:nvSpPr>
        <dsp:cNvPr id="0" name=""/>
        <dsp:cNvSpPr/>
      </dsp:nvSpPr>
      <dsp:spPr>
        <a:xfrm>
          <a:off x="1979439" y="931512"/>
          <a:ext cx="1410514" cy="8463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資料處理</a:t>
          </a:r>
          <a:endParaRPr lang="zh-TW" altLang="en-US" sz="1900" kern="1200" dirty="0"/>
        </a:p>
      </dsp:txBody>
      <dsp:txXfrm>
        <a:off x="2004227" y="956300"/>
        <a:ext cx="1360938" cy="796732"/>
      </dsp:txXfrm>
    </dsp:sp>
    <dsp:sp modelId="{FCA5B699-0B01-4E0F-B3D5-C85DD19619DF}">
      <dsp:nvSpPr>
        <dsp:cNvPr id="0" name=""/>
        <dsp:cNvSpPr/>
      </dsp:nvSpPr>
      <dsp:spPr>
        <a:xfrm>
          <a:off x="3531005" y="1179762"/>
          <a:ext cx="299029" cy="349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3531005" y="1249723"/>
        <a:ext cx="209320" cy="209885"/>
      </dsp:txXfrm>
    </dsp:sp>
    <dsp:sp modelId="{4B9C1808-3F08-4B73-8F60-82B23928337C}">
      <dsp:nvSpPr>
        <dsp:cNvPr id="0" name=""/>
        <dsp:cNvSpPr/>
      </dsp:nvSpPr>
      <dsp:spPr>
        <a:xfrm>
          <a:off x="3954159" y="931512"/>
          <a:ext cx="1410514" cy="8463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寫入生字表</a:t>
          </a:r>
          <a:endParaRPr lang="zh-TW" altLang="en-US" sz="1900" kern="1200" dirty="0"/>
        </a:p>
      </dsp:txBody>
      <dsp:txXfrm>
        <a:off x="3978947" y="956300"/>
        <a:ext cx="1360938" cy="79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6AE11-D084-4F25-945E-F843C66F8F07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E0475-C778-4B88-ABEB-2E2A83AAD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0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82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517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8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idioms.thefreedictionary.com</a:t>
            </a:r>
            <a:r>
              <a:rPr lang="en-US" altLang="zh-CN" dirty="0"/>
              <a:t>/</a:t>
            </a:r>
            <a:r>
              <a:rPr lang="en-US" altLang="zh-CN" dirty="0" err="1"/>
              <a:t>leave+out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42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idioms.thefreedictionary.com</a:t>
            </a:r>
            <a:r>
              <a:rPr lang="en-US" altLang="zh-CN" dirty="0"/>
              <a:t>/</a:t>
            </a:r>
            <a:r>
              <a:rPr lang="en-US" altLang="zh-CN" dirty="0" err="1"/>
              <a:t>leave+out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735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30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idioms.thefreedictionary.com</a:t>
            </a:r>
            <a:r>
              <a:rPr lang="en-US" altLang="zh-CN" dirty="0"/>
              <a:t>/</a:t>
            </a:r>
            <a:r>
              <a:rPr lang="en-US" altLang="zh-CN" dirty="0" err="1"/>
              <a:t>leave+out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0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175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idioms.thefreedictionary.com</a:t>
            </a:r>
            <a:r>
              <a:rPr lang="en-US" altLang="zh-CN" dirty="0"/>
              <a:t>/</a:t>
            </a:r>
            <a:r>
              <a:rPr lang="en-US" altLang="zh-CN" dirty="0" err="1"/>
              <a:t>leave+out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02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51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2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26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7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9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6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7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68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9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22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notesSlide" Target="../notesSlides/notesSlide11.xml"/><Relationship Id="rId7" Type="http://schemas.openxmlformats.org/officeDocument/2006/relationships/diagramLayout" Target="../diagrams/layout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diagramData" Target="../diagrams/data2.xml"/><Relationship Id="rId5" Type="http://schemas.openxmlformats.org/officeDocument/2006/relationships/image" Target="../media/image11.png"/><Relationship Id="rId10" Type="http://schemas.microsoft.com/office/2007/relationships/diagramDrawing" Target="../diagrams/drawing2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98446" TargetMode="External"/><Relationship Id="rId3" Type="http://schemas.openxmlformats.org/officeDocument/2006/relationships/notesSlide" Target="../notesSlides/notesSlide19.xml"/><Relationship Id="rId7" Type="http://schemas.openxmlformats.org/officeDocument/2006/relationships/hyperlink" Target="https://iter01.com/554275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6" Type="http://schemas.openxmlformats.org/officeDocument/2006/relationships/hyperlink" Target="https://chwang12341.medium.com/%E7%B5%A6%E8%87%AA%E5%B7%B1%E7%9A%84python%E5%B0%8F%E7%AD%86%E8%A8%98-%E5%BC%B7%E5%A4%A7%E7%9A%84%E6%95%B8%E6%93%9A%E8%99%95%E7%90%86%E5%B7%A5%E5%85%B7-%E6%AD%A3%E5%89%87%E8%A1%A8%E9%81%94%E5%BC%8F-regular-expression-regex%E8%A9%B3%E7%B4%B0%E6%95%99%E5%AD%B8-a5d20341a0b2" TargetMode="External"/><Relationship Id="rId11" Type="http://schemas.openxmlformats.org/officeDocument/2006/relationships/hyperlink" Target="https://iter01.com/557757.html" TargetMode="External"/><Relationship Id="rId5" Type="http://schemas.openxmlformats.org/officeDocument/2006/relationships/hyperlink" Target="https://medium.com/marketingdatascience/selenium%E6%95%99%E5%AD%B8-%E4%B8%80-%E5%A6%82%E4%BD%95%E4%BD%BF%E7%94%A8webdriver-send-keys-988816ce9bed" TargetMode="External"/><Relationship Id="rId10" Type="http://schemas.openxmlformats.org/officeDocument/2006/relationships/hyperlink" Target="https://www.twblogs.net/a/5d6d0176bd9eee5327ff0641" TargetMode="External"/><Relationship Id="rId4" Type="http://schemas.openxmlformats.org/officeDocument/2006/relationships/image" Target="../media/image15.jpg"/><Relationship Id="rId9" Type="http://schemas.openxmlformats.org/officeDocument/2006/relationships/hyperlink" Target="https://selflearningsuccess.com/pythonstring/#islower%E3%80%81isupper_%E8%BE%A8%E5%88%A5%E8%8B%B1%E6%96%87%E5%AD%97%E6%AF%8D%E5%A4%A7%E5%B0%8F%E5%AF%A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359D750-12D5-42E3-ACAF-F60E8A0A32B5}"/>
              </a:ext>
            </a:extLst>
          </p:cNvPr>
          <p:cNvSpPr/>
          <p:nvPr/>
        </p:nvSpPr>
        <p:spPr>
          <a:xfrm>
            <a:off x="-936607" y="-133469"/>
            <a:ext cx="13332247" cy="12790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A9B6FD4-500A-4374-B12A-B8958F487A33}"/>
              </a:ext>
            </a:extLst>
          </p:cNvPr>
          <p:cNvSpPr/>
          <p:nvPr/>
        </p:nvSpPr>
        <p:spPr>
          <a:xfrm>
            <a:off x="10706100" y="372726"/>
            <a:ext cx="495300" cy="495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3D6673-22ED-48B5-8DAB-BC712CB49852}"/>
              </a:ext>
            </a:extLst>
          </p:cNvPr>
          <p:cNvSpPr/>
          <p:nvPr/>
        </p:nvSpPr>
        <p:spPr>
          <a:xfrm>
            <a:off x="940607" y="1873263"/>
            <a:ext cx="2737290" cy="27372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37D620A-734B-4798-ACE4-4ECD5634B79D}"/>
              </a:ext>
            </a:extLst>
          </p:cNvPr>
          <p:cNvSpPr/>
          <p:nvPr/>
        </p:nvSpPr>
        <p:spPr>
          <a:xfrm>
            <a:off x="540557" y="3028950"/>
            <a:ext cx="800100" cy="800100"/>
          </a:xfrm>
          <a:prstGeom prst="ellips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DA93E8-229A-4E74-8C5B-F3F6CD4655FB}"/>
              </a:ext>
            </a:extLst>
          </p:cNvPr>
          <p:cNvSpPr txBox="1"/>
          <p:nvPr/>
        </p:nvSpPr>
        <p:spPr>
          <a:xfrm>
            <a:off x="4141352" y="2559671"/>
            <a:ext cx="59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英文單字查詢</a:t>
            </a:r>
            <a:endParaRPr lang="zh-CN" altLang="en-US" sz="7200" spc="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5D970BA2-DE7B-4979-B2B8-FCE6185FD869}"/>
              </a:ext>
            </a:extLst>
          </p:cNvPr>
          <p:cNvSpPr/>
          <p:nvPr/>
        </p:nvSpPr>
        <p:spPr>
          <a:xfrm rot="5400000">
            <a:off x="10493048" y="2982884"/>
            <a:ext cx="538328" cy="353904"/>
          </a:xfrm>
          <a:prstGeom prst="triangl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E5FADFD-D334-4AA7-BAF5-E59162C02373}"/>
              </a:ext>
            </a:extLst>
          </p:cNvPr>
          <p:cNvSpPr/>
          <p:nvPr/>
        </p:nvSpPr>
        <p:spPr>
          <a:xfrm>
            <a:off x="10318553" y="5012840"/>
            <a:ext cx="1151725" cy="11517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8FFA06-1529-4E20-8679-4F0D56D92167}"/>
              </a:ext>
            </a:extLst>
          </p:cNvPr>
          <p:cNvSpPr txBox="1"/>
          <p:nvPr/>
        </p:nvSpPr>
        <p:spPr>
          <a:xfrm>
            <a:off x="7419019" y="5493451"/>
            <a:ext cx="299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spc="200" dirty="0" err="1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B08A01160</a:t>
            </a:r>
            <a:r>
              <a:rPr lang="en-US" altLang="zh-CN" sz="1400" i="1" spc="200" dirty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TW" altLang="en-US" sz="1400" i="1" spc="200" dirty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法學三 謝佳宜</a:t>
            </a:r>
          </a:p>
          <a:p>
            <a:r>
              <a:rPr lang="en-US" altLang="zh-CN" sz="1400" i="1" spc="200" dirty="0" err="1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B08A01211</a:t>
            </a:r>
            <a:r>
              <a:rPr lang="en-US" altLang="zh-CN" sz="1400" i="1" spc="200" dirty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zh-TW" altLang="en-US" sz="1400" i="1" spc="200" dirty="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司法三 王均洋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C6C9F37-0BF0-416D-B776-8C3F5AF02D07}"/>
              </a:ext>
            </a:extLst>
          </p:cNvPr>
          <p:cNvSpPr/>
          <p:nvPr/>
        </p:nvSpPr>
        <p:spPr>
          <a:xfrm>
            <a:off x="3274178" y="5542002"/>
            <a:ext cx="379981" cy="379981"/>
          </a:xfrm>
          <a:prstGeom prst="ellipse">
            <a:avLst/>
          </a:prstGeom>
          <a:solidFill>
            <a:srgbClr val="7E7E7E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00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extLst mod="1">
    <p:ext uri="{E180D4A7-C9FB-4DFB-919C-405C955672EB}">
      <p14:showEvtLst xmlns:p14="http://schemas.microsoft.com/office/powerpoint/2010/main">
        <p14:playEvt time="1347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50A894A-88A7-4A4A-81D1-90AD26D0CFFC}"/>
              </a:ext>
            </a:extLst>
          </p:cNvPr>
          <p:cNvSpPr/>
          <p:nvPr/>
        </p:nvSpPr>
        <p:spPr>
          <a:xfrm>
            <a:off x="-768558" y="-342900"/>
            <a:ext cx="14414916" cy="14314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87F595-AB8D-49DD-9C06-291879118B36}"/>
              </a:ext>
            </a:extLst>
          </p:cNvPr>
          <p:cNvSpPr txBox="1"/>
          <p:nvPr/>
        </p:nvSpPr>
        <p:spPr>
          <a:xfrm>
            <a:off x="722895" y="2890391"/>
            <a:ext cx="10831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第二步、第三步：</a:t>
            </a:r>
            <a:endParaRPr lang="en-US" altLang="zh-TW" sz="3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至線上英文字典查詢，並依指定格式寫入生字表。</a:t>
            </a:r>
            <a:endParaRPr lang="en-US" altLang="zh-TW" sz="3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9A29CE-A9F1-4F20-80B7-0639F7A273D1}"/>
              </a:ext>
            </a:extLst>
          </p:cNvPr>
          <p:cNvGrpSpPr/>
          <p:nvPr/>
        </p:nvGrpSpPr>
        <p:grpSpPr>
          <a:xfrm>
            <a:off x="9827745" y="5353665"/>
            <a:ext cx="4728509" cy="3459037"/>
            <a:chOff x="10280847" y="4867614"/>
            <a:chExt cx="3711904" cy="371190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59910CD-771B-4EAF-87F6-442F7E984A89}"/>
                </a:ext>
              </a:extLst>
            </p:cNvPr>
            <p:cNvSpPr/>
            <p:nvPr/>
          </p:nvSpPr>
          <p:spPr>
            <a:xfrm>
              <a:off x="11636251" y="6223018"/>
              <a:ext cx="1001097" cy="1001097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235D63D-9519-41FA-9271-DD8873EEDEB7}"/>
                </a:ext>
              </a:extLst>
            </p:cNvPr>
            <p:cNvSpPr/>
            <p:nvPr/>
          </p:nvSpPr>
          <p:spPr>
            <a:xfrm>
              <a:off x="11410350" y="5997117"/>
              <a:ext cx="1452898" cy="1452898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573E18E-C537-406B-AF91-808676B023F7}"/>
                </a:ext>
              </a:extLst>
            </p:cNvPr>
            <p:cNvSpPr/>
            <p:nvPr/>
          </p:nvSpPr>
          <p:spPr>
            <a:xfrm>
              <a:off x="11184450" y="5771217"/>
              <a:ext cx="1904699" cy="1904699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23B1C8-4009-4A0F-9A1D-04A37FD9782C}"/>
                </a:ext>
              </a:extLst>
            </p:cNvPr>
            <p:cNvSpPr/>
            <p:nvPr/>
          </p:nvSpPr>
          <p:spPr>
            <a:xfrm>
              <a:off x="10958549" y="5545316"/>
              <a:ext cx="2356501" cy="2356501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F04F5D-A2D6-49DB-8443-4D157E4BEEEB}"/>
                </a:ext>
              </a:extLst>
            </p:cNvPr>
            <p:cNvSpPr/>
            <p:nvPr/>
          </p:nvSpPr>
          <p:spPr>
            <a:xfrm>
              <a:off x="10732648" y="5319415"/>
              <a:ext cx="2808302" cy="2808302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ABBD9F-30FA-4B65-BA6D-95A05674911B}"/>
                </a:ext>
              </a:extLst>
            </p:cNvPr>
            <p:cNvSpPr/>
            <p:nvPr/>
          </p:nvSpPr>
          <p:spPr>
            <a:xfrm>
              <a:off x="10506748" y="5093515"/>
              <a:ext cx="3260103" cy="3260103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47CB391-6E29-419B-95E9-A3FB865D4CAB}"/>
                </a:ext>
              </a:extLst>
            </p:cNvPr>
            <p:cNvSpPr/>
            <p:nvPr/>
          </p:nvSpPr>
          <p:spPr>
            <a:xfrm>
              <a:off x="10280847" y="4867614"/>
              <a:ext cx="3711904" cy="3711904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268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50A894A-88A7-4A4A-81D1-90AD26D0CFFC}"/>
              </a:ext>
            </a:extLst>
          </p:cNvPr>
          <p:cNvSpPr/>
          <p:nvPr/>
        </p:nvSpPr>
        <p:spPr>
          <a:xfrm>
            <a:off x="-768558" y="-342900"/>
            <a:ext cx="14414916" cy="14314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87F595-AB8D-49DD-9C06-291879118B36}"/>
              </a:ext>
            </a:extLst>
          </p:cNvPr>
          <p:cNvSpPr txBox="1"/>
          <p:nvPr/>
        </p:nvSpPr>
        <p:spPr>
          <a:xfrm>
            <a:off x="306702" y="1476059"/>
            <a:ext cx="7660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單字： </a:t>
            </a:r>
            <a:r>
              <a:rPr lang="en-US" altLang="zh-TW" sz="28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Cambridge Dictionary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9A29CE-A9F1-4F20-80B7-0639F7A273D1}"/>
              </a:ext>
            </a:extLst>
          </p:cNvPr>
          <p:cNvGrpSpPr/>
          <p:nvPr/>
        </p:nvGrpSpPr>
        <p:grpSpPr>
          <a:xfrm>
            <a:off x="9827745" y="5353665"/>
            <a:ext cx="4728509" cy="3459037"/>
            <a:chOff x="10280847" y="4867614"/>
            <a:chExt cx="3711904" cy="371190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59910CD-771B-4EAF-87F6-442F7E984A89}"/>
                </a:ext>
              </a:extLst>
            </p:cNvPr>
            <p:cNvSpPr/>
            <p:nvPr/>
          </p:nvSpPr>
          <p:spPr>
            <a:xfrm>
              <a:off x="11636251" y="6223018"/>
              <a:ext cx="1001097" cy="1001097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235D63D-9519-41FA-9271-DD8873EEDEB7}"/>
                </a:ext>
              </a:extLst>
            </p:cNvPr>
            <p:cNvSpPr/>
            <p:nvPr/>
          </p:nvSpPr>
          <p:spPr>
            <a:xfrm>
              <a:off x="11410350" y="5997117"/>
              <a:ext cx="1452898" cy="1452898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573E18E-C537-406B-AF91-808676B023F7}"/>
                </a:ext>
              </a:extLst>
            </p:cNvPr>
            <p:cNvSpPr/>
            <p:nvPr/>
          </p:nvSpPr>
          <p:spPr>
            <a:xfrm>
              <a:off x="11184450" y="5771217"/>
              <a:ext cx="1904699" cy="1904699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23B1C8-4009-4A0F-9A1D-04A37FD9782C}"/>
                </a:ext>
              </a:extLst>
            </p:cNvPr>
            <p:cNvSpPr/>
            <p:nvPr/>
          </p:nvSpPr>
          <p:spPr>
            <a:xfrm>
              <a:off x="10958549" y="5545316"/>
              <a:ext cx="2356501" cy="2356501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F04F5D-A2D6-49DB-8443-4D157E4BEEEB}"/>
                </a:ext>
              </a:extLst>
            </p:cNvPr>
            <p:cNvSpPr/>
            <p:nvPr/>
          </p:nvSpPr>
          <p:spPr>
            <a:xfrm>
              <a:off x="10732648" y="5319415"/>
              <a:ext cx="2808302" cy="2808302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ABBD9F-30FA-4B65-BA6D-95A05674911B}"/>
                </a:ext>
              </a:extLst>
            </p:cNvPr>
            <p:cNvSpPr/>
            <p:nvPr/>
          </p:nvSpPr>
          <p:spPr>
            <a:xfrm>
              <a:off x="10506748" y="5093515"/>
              <a:ext cx="3260103" cy="3260103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47CB391-6E29-419B-95E9-A3FB865D4CAB}"/>
                </a:ext>
              </a:extLst>
            </p:cNvPr>
            <p:cNvSpPr/>
            <p:nvPr/>
          </p:nvSpPr>
          <p:spPr>
            <a:xfrm>
              <a:off x="10280847" y="4867614"/>
              <a:ext cx="3711904" cy="3711904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圖片 25">
            <a:extLst>
              <a:ext uri="{FF2B5EF4-FFF2-40B4-BE49-F238E27FC236}">
                <a16:creationId xmlns:a16="http://schemas.microsoft.com/office/drawing/2014/main" id="{66964320-294D-4982-BDEA-64E5FD6EDB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76" t="42958" r="24527" b="30450"/>
          <a:stretch/>
        </p:blipFill>
        <p:spPr>
          <a:xfrm>
            <a:off x="896917" y="4193212"/>
            <a:ext cx="4761409" cy="1361818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6CF4E621-859A-460A-AE6C-5CF01E23CA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918" t="37315" r="25744" b="36739"/>
          <a:stretch/>
        </p:blipFill>
        <p:spPr>
          <a:xfrm>
            <a:off x="6250315" y="4193212"/>
            <a:ext cx="4728509" cy="1370964"/>
          </a:xfrm>
          <a:prstGeom prst="rect">
            <a:avLst/>
          </a:prstGeom>
        </p:spPr>
      </p:pic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3CBE1B47-B2EE-4E45-9373-8EDD1E711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660987"/>
              </p:ext>
            </p:extLst>
          </p:nvPr>
        </p:nvGraphicFramePr>
        <p:xfrm>
          <a:off x="3411303" y="1755843"/>
          <a:ext cx="5369393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9822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50A894A-88A7-4A4A-81D1-90AD26D0CFFC}"/>
              </a:ext>
            </a:extLst>
          </p:cNvPr>
          <p:cNvSpPr/>
          <p:nvPr/>
        </p:nvSpPr>
        <p:spPr>
          <a:xfrm>
            <a:off x="-768558" y="-342900"/>
            <a:ext cx="14414916" cy="14314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87F595-AB8D-49DD-9C06-291879118B36}"/>
              </a:ext>
            </a:extLst>
          </p:cNvPr>
          <p:cNvSpPr txBox="1"/>
          <p:nvPr/>
        </p:nvSpPr>
        <p:spPr>
          <a:xfrm>
            <a:off x="306702" y="1476059"/>
            <a:ext cx="806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片語： </a:t>
            </a:r>
            <a:r>
              <a:rPr lang="en-US" altLang="zh-TW" sz="28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Free Dictionary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9A29CE-A9F1-4F20-80B7-0639F7A273D1}"/>
              </a:ext>
            </a:extLst>
          </p:cNvPr>
          <p:cNvGrpSpPr/>
          <p:nvPr/>
        </p:nvGrpSpPr>
        <p:grpSpPr>
          <a:xfrm>
            <a:off x="9827745" y="5353665"/>
            <a:ext cx="4728509" cy="3459037"/>
            <a:chOff x="10280847" y="4867614"/>
            <a:chExt cx="3711904" cy="371190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59910CD-771B-4EAF-87F6-442F7E984A89}"/>
                </a:ext>
              </a:extLst>
            </p:cNvPr>
            <p:cNvSpPr/>
            <p:nvPr/>
          </p:nvSpPr>
          <p:spPr>
            <a:xfrm>
              <a:off x="11636251" y="6223018"/>
              <a:ext cx="1001097" cy="1001097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235D63D-9519-41FA-9271-DD8873EEDEB7}"/>
                </a:ext>
              </a:extLst>
            </p:cNvPr>
            <p:cNvSpPr/>
            <p:nvPr/>
          </p:nvSpPr>
          <p:spPr>
            <a:xfrm>
              <a:off x="11410350" y="5997117"/>
              <a:ext cx="1452898" cy="1452898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573E18E-C537-406B-AF91-808676B023F7}"/>
                </a:ext>
              </a:extLst>
            </p:cNvPr>
            <p:cNvSpPr/>
            <p:nvPr/>
          </p:nvSpPr>
          <p:spPr>
            <a:xfrm>
              <a:off x="11184450" y="5771217"/>
              <a:ext cx="1904699" cy="1904699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23B1C8-4009-4A0F-9A1D-04A37FD9782C}"/>
                </a:ext>
              </a:extLst>
            </p:cNvPr>
            <p:cNvSpPr/>
            <p:nvPr/>
          </p:nvSpPr>
          <p:spPr>
            <a:xfrm>
              <a:off x="10958549" y="5545316"/>
              <a:ext cx="2356501" cy="2356501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F04F5D-A2D6-49DB-8443-4D157E4BEEEB}"/>
                </a:ext>
              </a:extLst>
            </p:cNvPr>
            <p:cNvSpPr/>
            <p:nvPr/>
          </p:nvSpPr>
          <p:spPr>
            <a:xfrm>
              <a:off x="10732648" y="5319415"/>
              <a:ext cx="2808302" cy="2808302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ABBD9F-30FA-4B65-BA6D-95A05674911B}"/>
                </a:ext>
              </a:extLst>
            </p:cNvPr>
            <p:cNvSpPr/>
            <p:nvPr/>
          </p:nvSpPr>
          <p:spPr>
            <a:xfrm>
              <a:off x="10506748" y="5093515"/>
              <a:ext cx="3260103" cy="3260103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47CB391-6E29-419B-95E9-A3FB865D4CAB}"/>
                </a:ext>
              </a:extLst>
            </p:cNvPr>
            <p:cNvSpPr/>
            <p:nvPr/>
          </p:nvSpPr>
          <p:spPr>
            <a:xfrm>
              <a:off x="10280847" y="4867614"/>
              <a:ext cx="3711904" cy="3711904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DB74F5D7-E5E9-4D89-B724-37E0E546284B}"/>
              </a:ext>
            </a:extLst>
          </p:cNvPr>
          <p:cNvSpPr txBox="1">
            <a:spLocks/>
          </p:cNvSpPr>
          <p:nvPr/>
        </p:nvSpPr>
        <p:spPr>
          <a:xfrm>
            <a:off x="1044574" y="2159540"/>
            <a:ext cx="8639286" cy="4112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前置處理</a:t>
            </a:r>
            <a:endParaRPr lang="en-US" altLang="zh-TW" sz="18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8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因為畫底線的片語可能有受詞，因此需先移除。</a:t>
            </a:r>
            <a:endParaRPr lang="en-US" altLang="zh-TW" sz="18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18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8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作法</a:t>
            </a:r>
            <a:endParaRPr lang="en-US" altLang="zh-TW" sz="18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8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將單字以空格分段後判斷其是否為受格或反身代名詞等。</a:t>
            </a:r>
            <a:endParaRPr lang="en-US" altLang="zh-TW" sz="18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18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8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US" altLang="zh-TW" sz="18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put it on</a:t>
            </a:r>
            <a:r>
              <a:rPr lang="zh-TW" altLang="en-US" sz="18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18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put on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18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8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缺陷</a:t>
            </a:r>
            <a:endParaRPr lang="en-US" altLang="zh-TW" sz="18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8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若受詞非上述固定單字則無法判斷的問題仍待解決</a:t>
            </a:r>
            <a:endParaRPr lang="en-US" altLang="zh-TW" sz="18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86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50A894A-88A7-4A4A-81D1-90AD26D0CFFC}"/>
              </a:ext>
            </a:extLst>
          </p:cNvPr>
          <p:cNvSpPr/>
          <p:nvPr/>
        </p:nvSpPr>
        <p:spPr>
          <a:xfrm>
            <a:off x="-768558" y="-342900"/>
            <a:ext cx="14414916" cy="14314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87F595-AB8D-49DD-9C06-291879118B36}"/>
              </a:ext>
            </a:extLst>
          </p:cNvPr>
          <p:cNvSpPr txBox="1"/>
          <p:nvPr/>
        </p:nvSpPr>
        <p:spPr>
          <a:xfrm>
            <a:off x="306702" y="1476059"/>
            <a:ext cx="8166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片語： </a:t>
            </a:r>
            <a:r>
              <a:rPr lang="en-US" altLang="zh-TW" sz="28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Free Dictionary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9A29CE-A9F1-4F20-80B7-0639F7A273D1}"/>
              </a:ext>
            </a:extLst>
          </p:cNvPr>
          <p:cNvGrpSpPr/>
          <p:nvPr/>
        </p:nvGrpSpPr>
        <p:grpSpPr>
          <a:xfrm>
            <a:off x="9827745" y="5353665"/>
            <a:ext cx="4728509" cy="3459037"/>
            <a:chOff x="10280847" y="4867614"/>
            <a:chExt cx="3711904" cy="371190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59910CD-771B-4EAF-87F6-442F7E984A89}"/>
                </a:ext>
              </a:extLst>
            </p:cNvPr>
            <p:cNvSpPr/>
            <p:nvPr/>
          </p:nvSpPr>
          <p:spPr>
            <a:xfrm>
              <a:off x="11636251" y="6223018"/>
              <a:ext cx="1001097" cy="1001097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235D63D-9519-41FA-9271-DD8873EEDEB7}"/>
                </a:ext>
              </a:extLst>
            </p:cNvPr>
            <p:cNvSpPr/>
            <p:nvPr/>
          </p:nvSpPr>
          <p:spPr>
            <a:xfrm>
              <a:off x="11410350" y="5997117"/>
              <a:ext cx="1452898" cy="1452898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573E18E-C537-406B-AF91-808676B023F7}"/>
                </a:ext>
              </a:extLst>
            </p:cNvPr>
            <p:cNvSpPr/>
            <p:nvPr/>
          </p:nvSpPr>
          <p:spPr>
            <a:xfrm>
              <a:off x="11184450" y="5771217"/>
              <a:ext cx="1904699" cy="1904699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23B1C8-4009-4A0F-9A1D-04A37FD9782C}"/>
                </a:ext>
              </a:extLst>
            </p:cNvPr>
            <p:cNvSpPr/>
            <p:nvPr/>
          </p:nvSpPr>
          <p:spPr>
            <a:xfrm>
              <a:off x="10958549" y="5545316"/>
              <a:ext cx="2356501" cy="2356501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F04F5D-A2D6-49DB-8443-4D157E4BEEEB}"/>
                </a:ext>
              </a:extLst>
            </p:cNvPr>
            <p:cNvSpPr/>
            <p:nvPr/>
          </p:nvSpPr>
          <p:spPr>
            <a:xfrm>
              <a:off x="10732648" y="5319415"/>
              <a:ext cx="2808302" cy="2808302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ABBD9F-30FA-4B65-BA6D-95A05674911B}"/>
                </a:ext>
              </a:extLst>
            </p:cNvPr>
            <p:cNvSpPr/>
            <p:nvPr/>
          </p:nvSpPr>
          <p:spPr>
            <a:xfrm>
              <a:off x="10506748" y="5093515"/>
              <a:ext cx="3260103" cy="3260103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47CB391-6E29-419B-95E9-A3FB865D4CAB}"/>
                </a:ext>
              </a:extLst>
            </p:cNvPr>
            <p:cNvSpPr/>
            <p:nvPr/>
          </p:nvSpPr>
          <p:spPr>
            <a:xfrm>
              <a:off x="10280847" y="4867614"/>
              <a:ext cx="3711904" cy="3711904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53C404AA-193C-49A0-A155-F46F262B7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942" y="2375937"/>
            <a:ext cx="5692115" cy="2317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9CBF55F-AEA3-42E6-BE03-D205899AA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915" y="5069739"/>
            <a:ext cx="8564170" cy="14098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665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0C10CF5-26DB-4D3D-A2FE-827DF5C8A41F}"/>
              </a:ext>
            </a:extLst>
          </p:cNvPr>
          <p:cNvSpPr/>
          <p:nvPr/>
        </p:nvSpPr>
        <p:spPr>
          <a:xfrm>
            <a:off x="2654710" y="-2499852"/>
            <a:ext cx="11857703" cy="118577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09600" dist="38100" dir="10800000" sx="102000" sy="102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F843D-24A7-4C92-AEC4-7CF125328CF9}"/>
              </a:ext>
            </a:extLst>
          </p:cNvPr>
          <p:cNvSpPr/>
          <p:nvPr/>
        </p:nvSpPr>
        <p:spPr>
          <a:xfrm>
            <a:off x="1187049" y="4196991"/>
            <a:ext cx="3348275" cy="1346804"/>
          </a:xfrm>
          <a:prstGeom prst="rect">
            <a:avLst/>
          </a:prstGeom>
          <a:solidFill>
            <a:srgbClr val="D1D1D1">
              <a:alpha val="4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AF690A-51B7-41B1-95EB-186EFF952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1" y="1714499"/>
            <a:ext cx="3343731" cy="3429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33D2D4-77A4-4AD2-9D05-D0D0CA288214}"/>
              </a:ext>
            </a:extLst>
          </p:cNvPr>
          <p:cNvSpPr txBox="1"/>
          <p:nvPr/>
        </p:nvSpPr>
        <p:spPr>
          <a:xfrm>
            <a:off x="5533727" y="1592827"/>
            <a:ext cx="164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8585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7200" dirty="0">
              <a:solidFill>
                <a:srgbClr val="58585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D1CEBB-AC3A-476E-8500-AB50FE7505CA}"/>
              </a:ext>
            </a:extLst>
          </p:cNvPr>
          <p:cNvSpPr txBox="1"/>
          <p:nvPr/>
        </p:nvSpPr>
        <p:spPr>
          <a:xfrm>
            <a:off x="5533725" y="2908484"/>
            <a:ext cx="4248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spc="600" dirty="0">
                <a:solidFill>
                  <a:srgbClr val="7E7E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CN" altLang="en-US" sz="4400" b="1" spc="600" dirty="0">
              <a:solidFill>
                <a:srgbClr val="7E7E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36945C3-BBDA-41FD-BCED-AC9C08F3E4E1}"/>
              </a:ext>
            </a:extLst>
          </p:cNvPr>
          <p:cNvSpPr/>
          <p:nvPr/>
        </p:nvSpPr>
        <p:spPr>
          <a:xfrm rot="5400000">
            <a:off x="10586365" y="3189576"/>
            <a:ext cx="527723" cy="286115"/>
          </a:xfrm>
          <a:prstGeom prst="triangl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BEACD10-58AB-4025-8C7F-018E33D64A3E}"/>
              </a:ext>
            </a:extLst>
          </p:cNvPr>
          <p:cNvGrpSpPr/>
          <p:nvPr/>
        </p:nvGrpSpPr>
        <p:grpSpPr>
          <a:xfrm>
            <a:off x="5636760" y="4768616"/>
            <a:ext cx="1400473" cy="422615"/>
            <a:chOff x="5636760" y="4768616"/>
            <a:chExt cx="1400473" cy="42261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BF9347-E605-4384-85FC-515872C74B56}"/>
                </a:ext>
              </a:extLst>
            </p:cNvPr>
            <p:cNvSpPr/>
            <p:nvPr/>
          </p:nvSpPr>
          <p:spPr>
            <a:xfrm>
              <a:off x="5636760" y="4768616"/>
              <a:ext cx="1400473" cy="422615"/>
            </a:xfrm>
            <a:prstGeom prst="rect">
              <a:avLst/>
            </a:prstGeom>
            <a:noFill/>
            <a:ln w="6350">
              <a:solidFill>
                <a:srgbClr val="585858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184458C-DDF1-4EA3-B1CD-394D0E583D13}"/>
                </a:ext>
              </a:extLst>
            </p:cNvPr>
            <p:cNvSpPr txBox="1"/>
            <p:nvPr/>
          </p:nvSpPr>
          <p:spPr>
            <a:xfrm>
              <a:off x="5636760" y="4795257"/>
              <a:ext cx="1149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300" dirty="0">
                  <a:solidFill>
                    <a:srgbClr val="7E7E7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START</a:t>
              </a:r>
              <a:endParaRPr lang="zh-CN" altLang="en-US" spc="300" dirty="0">
                <a:solidFill>
                  <a:srgbClr val="7E7E7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24EBD927-3B14-400F-BED7-7B0C42AB5E47}"/>
                </a:ext>
              </a:extLst>
            </p:cNvPr>
            <p:cNvSpPr/>
            <p:nvPr/>
          </p:nvSpPr>
          <p:spPr>
            <a:xfrm>
              <a:off x="6798469" y="4883944"/>
              <a:ext cx="100012" cy="180975"/>
            </a:xfrm>
            <a:prstGeom prst="chevron">
              <a:avLst>
                <a:gd name="adj" fmla="val 61905"/>
              </a:avLst>
            </a:prstGeom>
            <a:solidFill>
              <a:srgbClr val="7E7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532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50A894A-88A7-4A4A-81D1-90AD26D0CFFC}"/>
              </a:ext>
            </a:extLst>
          </p:cNvPr>
          <p:cNvSpPr/>
          <p:nvPr/>
        </p:nvSpPr>
        <p:spPr>
          <a:xfrm>
            <a:off x="-768558" y="-342900"/>
            <a:ext cx="14414916" cy="14314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87F595-AB8D-49DD-9C06-291879118B36}"/>
              </a:ext>
            </a:extLst>
          </p:cNvPr>
          <p:cNvSpPr txBox="1"/>
          <p:nvPr/>
        </p:nvSpPr>
        <p:spPr>
          <a:xfrm>
            <a:off x="306702" y="1476059"/>
            <a:ext cx="5539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匯出成編訂好格式的單字表</a:t>
            </a:r>
            <a:endParaRPr lang="en-US" altLang="zh-TW" sz="2800" dirty="0">
              <a:solidFill>
                <a:srgbClr val="5858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9A29CE-A9F1-4F20-80B7-0639F7A273D1}"/>
              </a:ext>
            </a:extLst>
          </p:cNvPr>
          <p:cNvGrpSpPr/>
          <p:nvPr/>
        </p:nvGrpSpPr>
        <p:grpSpPr>
          <a:xfrm>
            <a:off x="9827745" y="5353665"/>
            <a:ext cx="4728509" cy="3459037"/>
            <a:chOff x="10280847" y="4867614"/>
            <a:chExt cx="3711904" cy="371190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59910CD-771B-4EAF-87F6-442F7E984A89}"/>
                </a:ext>
              </a:extLst>
            </p:cNvPr>
            <p:cNvSpPr/>
            <p:nvPr/>
          </p:nvSpPr>
          <p:spPr>
            <a:xfrm>
              <a:off x="11636251" y="6223018"/>
              <a:ext cx="1001097" cy="1001097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235D63D-9519-41FA-9271-DD8873EEDEB7}"/>
                </a:ext>
              </a:extLst>
            </p:cNvPr>
            <p:cNvSpPr/>
            <p:nvPr/>
          </p:nvSpPr>
          <p:spPr>
            <a:xfrm>
              <a:off x="11410350" y="5997117"/>
              <a:ext cx="1452898" cy="1452898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573E18E-C537-406B-AF91-808676B023F7}"/>
                </a:ext>
              </a:extLst>
            </p:cNvPr>
            <p:cNvSpPr/>
            <p:nvPr/>
          </p:nvSpPr>
          <p:spPr>
            <a:xfrm>
              <a:off x="11184450" y="5771217"/>
              <a:ext cx="1904699" cy="1904699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23B1C8-4009-4A0F-9A1D-04A37FD9782C}"/>
                </a:ext>
              </a:extLst>
            </p:cNvPr>
            <p:cNvSpPr/>
            <p:nvPr/>
          </p:nvSpPr>
          <p:spPr>
            <a:xfrm>
              <a:off x="10958549" y="5545316"/>
              <a:ext cx="2356501" cy="2356501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F04F5D-A2D6-49DB-8443-4D157E4BEEEB}"/>
                </a:ext>
              </a:extLst>
            </p:cNvPr>
            <p:cNvSpPr/>
            <p:nvPr/>
          </p:nvSpPr>
          <p:spPr>
            <a:xfrm>
              <a:off x="10732648" y="5319415"/>
              <a:ext cx="2808302" cy="2808302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ABBD9F-30FA-4B65-BA6D-95A05674911B}"/>
                </a:ext>
              </a:extLst>
            </p:cNvPr>
            <p:cNvSpPr/>
            <p:nvPr/>
          </p:nvSpPr>
          <p:spPr>
            <a:xfrm>
              <a:off x="10506748" y="5093515"/>
              <a:ext cx="3260103" cy="3260103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47CB391-6E29-419B-95E9-A3FB865D4CAB}"/>
                </a:ext>
              </a:extLst>
            </p:cNvPr>
            <p:cNvSpPr/>
            <p:nvPr/>
          </p:nvSpPr>
          <p:spPr>
            <a:xfrm>
              <a:off x="10280847" y="4867614"/>
              <a:ext cx="3711904" cy="3711904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ADF96CB-D9F2-4E03-9520-7E082789B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752" y="1964180"/>
            <a:ext cx="4657094" cy="42315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774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0C10CF5-26DB-4D3D-A2FE-827DF5C8A41F}"/>
              </a:ext>
            </a:extLst>
          </p:cNvPr>
          <p:cNvSpPr/>
          <p:nvPr/>
        </p:nvSpPr>
        <p:spPr>
          <a:xfrm>
            <a:off x="2654710" y="-2499852"/>
            <a:ext cx="11857703" cy="118577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09600" dist="38100" dir="10800000" sx="102000" sy="102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F843D-24A7-4C92-AEC4-7CF125328CF9}"/>
              </a:ext>
            </a:extLst>
          </p:cNvPr>
          <p:cNvSpPr/>
          <p:nvPr/>
        </p:nvSpPr>
        <p:spPr>
          <a:xfrm>
            <a:off x="1187049" y="4196991"/>
            <a:ext cx="3348275" cy="1346804"/>
          </a:xfrm>
          <a:prstGeom prst="rect">
            <a:avLst/>
          </a:prstGeom>
          <a:solidFill>
            <a:srgbClr val="D1D1D1">
              <a:alpha val="4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AF690A-51B7-41B1-95EB-186EFF952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1" y="1714499"/>
            <a:ext cx="3343731" cy="3429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33D2D4-77A4-4AD2-9D05-D0D0CA288214}"/>
              </a:ext>
            </a:extLst>
          </p:cNvPr>
          <p:cNvSpPr txBox="1"/>
          <p:nvPr/>
        </p:nvSpPr>
        <p:spPr>
          <a:xfrm>
            <a:off x="5533727" y="1592827"/>
            <a:ext cx="164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8585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TW" sz="7200" dirty="0">
                <a:solidFill>
                  <a:srgbClr val="58585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endParaRPr lang="zh-CN" altLang="en-US" sz="7200" dirty="0">
              <a:solidFill>
                <a:srgbClr val="58585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D1CEBB-AC3A-476E-8500-AB50FE7505CA}"/>
              </a:ext>
            </a:extLst>
          </p:cNvPr>
          <p:cNvSpPr txBox="1"/>
          <p:nvPr/>
        </p:nvSpPr>
        <p:spPr>
          <a:xfrm>
            <a:off x="5533725" y="2908484"/>
            <a:ext cx="4248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600" dirty="0">
                <a:solidFill>
                  <a:srgbClr val="7E7E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討論與結論 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36945C3-BBDA-41FD-BCED-AC9C08F3E4E1}"/>
              </a:ext>
            </a:extLst>
          </p:cNvPr>
          <p:cNvSpPr/>
          <p:nvPr/>
        </p:nvSpPr>
        <p:spPr>
          <a:xfrm rot="5400000">
            <a:off x="10586365" y="3189576"/>
            <a:ext cx="527723" cy="286115"/>
          </a:xfrm>
          <a:prstGeom prst="triangl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BEACD10-58AB-4025-8C7F-018E33D64A3E}"/>
              </a:ext>
            </a:extLst>
          </p:cNvPr>
          <p:cNvGrpSpPr/>
          <p:nvPr/>
        </p:nvGrpSpPr>
        <p:grpSpPr>
          <a:xfrm>
            <a:off x="5636760" y="4768616"/>
            <a:ext cx="1400473" cy="422615"/>
            <a:chOff x="5636760" y="4768616"/>
            <a:chExt cx="1400473" cy="42261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BF9347-E605-4384-85FC-515872C74B56}"/>
                </a:ext>
              </a:extLst>
            </p:cNvPr>
            <p:cNvSpPr/>
            <p:nvPr/>
          </p:nvSpPr>
          <p:spPr>
            <a:xfrm>
              <a:off x="5636760" y="4768616"/>
              <a:ext cx="1400473" cy="422615"/>
            </a:xfrm>
            <a:prstGeom prst="rect">
              <a:avLst/>
            </a:prstGeom>
            <a:noFill/>
            <a:ln w="6350">
              <a:solidFill>
                <a:srgbClr val="585858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184458C-DDF1-4EA3-B1CD-394D0E583D13}"/>
                </a:ext>
              </a:extLst>
            </p:cNvPr>
            <p:cNvSpPr txBox="1"/>
            <p:nvPr/>
          </p:nvSpPr>
          <p:spPr>
            <a:xfrm>
              <a:off x="5636760" y="4795257"/>
              <a:ext cx="1149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300" dirty="0">
                  <a:solidFill>
                    <a:srgbClr val="7E7E7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START</a:t>
              </a:r>
              <a:endParaRPr lang="zh-CN" altLang="en-US" spc="300" dirty="0">
                <a:solidFill>
                  <a:srgbClr val="7E7E7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24EBD927-3B14-400F-BED7-7B0C42AB5E47}"/>
                </a:ext>
              </a:extLst>
            </p:cNvPr>
            <p:cNvSpPr/>
            <p:nvPr/>
          </p:nvSpPr>
          <p:spPr>
            <a:xfrm>
              <a:off x="6798469" y="4883944"/>
              <a:ext cx="100012" cy="180975"/>
            </a:xfrm>
            <a:prstGeom prst="chevron">
              <a:avLst>
                <a:gd name="adj" fmla="val 61905"/>
              </a:avLst>
            </a:prstGeom>
            <a:solidFill>
              <a:srgbClr val="7E7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648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50A894A-88A7-4A4A-81D1-90AD26D0CFFC}"/>
              </a:ext>
            </a:extLst>
          </p:cNvPr>
          <p:cNvSpPr/>
          <p:nvPr/>
        </p:nvSpPr>
        <p:spPr>
          <a:xfrm>
            <a:off x="-768558" y="-342900"/>
            <a:ext cx="14414916" cy="14314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9A29CE-A9F1-4F20-80B7-0639F7A273D1}"/>
              </a:ext>
            </a:extLst>
          </p:cNvPr>
          <p:cNvGrpSpPr/>
          <p:nvPr/>
        </p:nvGrpSpPr>
        <p:grpSpPr>
          <a:xfrm>
            <a:off x="9827745" y="5353665"/>
            <a:ext cx="4728509" cy="3459037"/>
            <a:chOff x="10280847" y="4867614"/>
            <a:chExt cx="3711904" cy="371190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59910CD-771B-4EAF-87F6-442F7E984A89}"/>
                </a:ext>
              </a:extLst>
            </p:cNvPr>
            <p:cNvSpPr/>
            <p:nvPr/>
          </p:nvSpPr>
          <p:spPr>
            <a:xfrm>
              <a:off x="11636251" y="6223018"/>
              <a:ext cx="1001097" cy="1001097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235D63D-9519-41FA-9271-DD8873EEDEB7}"/>
                </a:ext>
              </a:extLst>
            </p:cNvPr>
            <p:cNvSpPr/>
            <p:nvPr/>
          </p:nvSpPr>
          <p:spPr>
            <a:xfrm>
              <a:off x="11410350" y="5997117"/>
              <a:ext cx="1452898" cy="1452898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573E18E-C537-406B-AF91-808676B023F7}"/>
                </a:ext>
              </a:extLst>
            </p:cNvPr>
            <p:cNvSpPr/>
            <p:nvPr/>
          </p:nvSpPr>
          <p:spPr>
            <a:xfrm>
              <a:off x="11184450" y="5771217"/>
              <a:ext cx="1904699" cy="1904699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23B1C8-4009-4A0F-9A1D-04A37FD9782C}"/>
                </a:ext>
              </a:extLst>
            </p:cNvPr>
            <p:cNvSpPr/>
            <p:nvPr/>
          </p:nvSpPr>
          <p:spPr>
            <a:xfrm>
              <a:off x="10958549" y="5545316"/>
              <a:ext cx="2356501" cy="2356501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F04F5D-A2D6-49DB-8443-4D157E4BEEEB}"/>
                </a:ext>
              </a:extLst>
            </p:cNvPr>
            <p:cNvSpPr/>
            <p:nvPr/>
          </p:nvSpPr>
          <p:spPr>
            <a:xfrm>
              <a:off x="10732648" y="5319415"/>
              <a:ext cx="2808302" cy="2808302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ABBD9F-30FA-4B65-BA6D-95A05674911B}"/>
                </a:ext>
              </a:extLst>
            </p:cNvPr>
            <p:cNvSpPr/>
            <p:nvPr/>
          </p:nvSpPr>
          <p:spPr>
            <a:xfrm>
              <a:off x="10506748" y="5093515"/>
              <a:ext cx="3260103" cy="3260103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47CB391-6E29-419B-95E9-A3FB865D4CAB}"/>
                </a:ext>
              </a:extLst>
            </p:cNvPr>
            <p:cNvSpPr/>
            <p:nvPr/>
          </p:nvSpPr>
          <p:spPr>
            <a:xfrm>
              <a:off x="10280847" y="4867614"/>
              <a:ext cx="3711904" cy="3711904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1">
            <a:extLst>
              <a:ext uri="{FF2B5EF4-FFF2-40B4-BE49-F238E27FC236}">
                <a16:creationId xmlns:a16="http://schemas.microsoft.com/office/drawing/2014/main" id="{B5995293-FDF9-4F24-8F6E-21D8DE112BC8}"/>
              </a:ext>
            </a:extLst>
          </p:cNvPr>
          <p:cNvSpPr txBox="1"/>
          <p:nvPr/>
        </p:nvSpPr>
        <p:spPr>
          <a:xfrm>
            <a:off x="1435134" y="1655069"/>
            <a:ext cx="9321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完成大部分目標，但仍有部分有待修改或延伸。</a:t>
            </a:r>
            <a:endParaRPr lang="en-US" altLang="zh-TW" sz="3200" dirty="0">
              <a:solidFill>
                <a:srgbClr val="5858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FBF254-142B-4484-8E28-97F20237BEA1}"/>
              </a:ext>
            </a:extLst>
          </p:cNvPr>
          <p:cNvSpPr txBox="1"/>
          <p:nvPr/>
        </p:nvSpPr>
        <p:spPr>
          <a:xfrm>
            <a:off x="3326189" y="2450356"/>
            <a:ext cx="55396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2800" dirty="0">
              <a:solidFill>
                <a:srgbClr val="5858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片語受詞問題</a:t>
            </a:r>
            <a:endParaRPr lang="en-US" altLang="zh-TW" sz="2800" dirty="0">
              <a:solidFill>
                <a:srgbClr val="5858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solidFill>
                <a:srgbClr val="5858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片語能夠有中文解釋</a:t>
            </a:r>
            <a:endParaRPr lang="en-US" altLang="zh-TW" sz="2800" dirty="0">
              <a:solidFill>
                <a:srgbClr val="5858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rgbClr val="5858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程式運行速度</a:t>
            </a:r>
            <a:endParaRPr lang="en-US" altLang="zh-TW" sz="2800" dirty="0">
              <a:solidFill>
                <a:srgbClr val="5858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solidFill>
                <a:srgbClr val="5858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72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0C10CF5-26DB-4D3D-A2FE-827DF5C8A41F}"/>
              </a:ext>
            </a:extLst>
          </p:cNvPr>
          <p:cNvSpPr/>
          <p:nvPr/>
        </p:nvSpPr>
        <p:spPr>
          <a:xfrm>
            <a:off x="2654710" y="-2499852"/>
            <a:ext cx="11857703" cy="118577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09600" dist="38100" dir="10800000" sx="102000" sy="102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F843D-24A7-4C92-AEC4-7CF125328CF9}"/>
              </a:ext>
            </a:extLst>
          </p:cNvPr>
          <p:cNvSpPr/>
          <p:nvPr/>
        </p:nvSpPr>
        <p:spPr>
          <a:xfrm>
            <a:off x="1187049" y="4196991"/>
            <a:ext cx="3348275" cy="1346804"/>
          </a:xfrm>
          <a:prstGeom prst="rect">
            <a:avLst/>
          </a:prstGeom>
          <a:solidFill>
            <a:srgbClr val="D1D1D1">
              <a:alpha val="4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AF690A-51B7-41B1-95EB-186EFF952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1" y="1714499"/>
            <a:ext cx="3343731" cy="3429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33D2D4-77A4-4AD2-9D05-D0D0CA288214}"/>
              </a:ext>
            </a:extLst>
          </p:cNvPr>
          <p:cNvSpPr txBox="1"/>
          <p:nvPr/>
        </p:nvSpPr>
        <p:spPr>
          <a:xfrm>
            <a:off x="5533727" y="1592827"/>
            <a:ext cx="164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8585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TW" sz="7200" dirty="0">
                <a:solidFill>
                  <a:srgbClr val="58585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</a:t>
            </a:r>
            <a:endParaRPr lang="zh-CN" altLang="en-US" sz="7200" dirty="0">
              <a:solidFill>
                <a:srgbClr val="58585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D1CEBB-AC3A-476E-8500-AB50FE7505CA}"/>
              </a:ext>
            </a:extLst>
          </p:cNvPr>
          <p:cNvSpPr txBox="1"/>
          <p:nvPr/>
        </p:nvSpPr>
        <p:spPr>
          <a:xfrm>
            <a:off x="5533725" y="2908484"/>
            <a:ext cx="4248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spc="600" dirty="0">
                <a:solidFill>
                  <a:srgbClr val="7E7E7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zh-CN" altLang="en-US" sz="4400" b="1" spc="600" dirty="0">
              <a:solidFill>
                <a:srgbClr val="7E7E7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36945C3-BBDA-41FD-BCED-AC9C08F3E4E1}"/>
              </a:ext>
            </a:extLst>
          </p:cNvPr>
          <p:cNvSpPr/>
          <p:nvPr/>
        </p:nvSpPr>
        <p:spPr>
          <a:xfrm rot="5400000">
            <a:off x="10586365" y="3189576"/>
            <a:ext cx="527723" cy="286115"/>
          </a:xfrm>
          <a:prstGeom prst="triangl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BEACD10-58AB-4025-8C7F-018E33D64A3E}"/>
              </a:ext>
            </a:extLst>
          </p:cNvPr>
          <p:cNvGrpSpPr/>
          <p:nvPr/>
        </p:nvGrpSpPr>
        <p:grpSpPr>
          <a:xfrm>
            <a:off x="5636760" y="4768616"/>
            <a:ext cx="1400473" cy="422615"/>
            <a:chOff x="5636760" y="4768616"/>
            <a:chExt cx="1400473" cy="42261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BF9347-E605-4384-85FC-515872C74B56}"/>
                </a:ext>
              </a:extLst>
            </p:cNvPr>
            <p:cNvSpPr/>
            <p:nvPr/>
          </p:nvSpPr>
          <p:spPr>
            <a:xfrm>
              <a:off x="5636760" y="4768616"/>
              <a:ext cx="1400473" cy="422615"/>
            </a:xfrm>
            <a:prstGeom prst="rect">
              <a:avLst/>
            </a:prstGeom>
            <a:noFill/>
            <a:ln w="6350">
              <a:solidFill>
                <a:srgbClr val="585858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184458C-DDF1-4EA3-B1CD-394D0E583D13}"/>
                </a:ext>
              </a:extLst>
            </p:cNvPr>
            <p:cNvSpPr txBox="1"/>
            <p:nvPr/>
          </p:nvSpPr>
          <p:spPr>
            <a:xfrm>
              <a:off x="5636760" y="4795257"/>
              <a:ext cx="1149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300" dirty="0">
                  <a:solidFill>
                    <a:srgbClr val="7E7E7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START</a:t>
              </a:r>
              <a:endParaRPr lang="zh-CN" altLang="en-US" spc="300" dirty="0">
                <a:solidFill>
                  <a:srgbClr val="7E7E7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24EBD927-3B14-400F-BED7-7B0C42AB5E47}"/>
                </a:ext>
              </a:extLst>
            </p:cNvPr>
            <p:cNvSpPr/>
            <p:nvPr/>
          </p:nvSpPr>
          <p:spPr>
            <a:xfrm>
              <a:off x="6798469" y="4883944"/>
              <a:ext cx="100012" cy="180975"/>
            </a:xfrm>
            <a:prstGeom prst="chevron">
              <a:avLst>
                <a:gd name="adj" fmla="val 61905"/>
              </a:avLst>
            </a:prstGeom>
            <a:solidFill>
              <a:srgbClr val="7E7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903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B98651-244D-43A4-A89E-38C01ECA6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E0DFF77-1E78-48A1-9F0E-37321DC6A589}"/>
              </a:ext>
            </a:extLst>
          </p:cNvPr>
          <p:cNvSpPr/>
          <p:nvPr/>
        </p:nvSpPr>
        <p:spPr>
          <a:xfrm>
            <a:off x="571500" y="704850"/>
            <a:ext cx="11125200" cy="558165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2159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8B7027-DAB9-42C5-8AA1-098883D5C0EE}"/>
              </a:ext>
            </a:extLst>
          </p:cNvPr>
          <p:cNvSpPr txBox="1"/>
          <p:nvPr/>
        </p:nvSpPr>
        <p:spPr>
          <a:xfrm>
            <a:off x="1464110" y="1789388"/>
            <a:ext cx="92637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動態網頁爬蟲第一道鎖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— Selenium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教學：如何使用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Webdriver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、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send_keys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Python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程式碼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)</a:t>
            </a:r>
            <a:endParaRPr lang="zh-CN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C99650-336D-4CC2-B731-ADC899B8E778}"/>
              </a:ext>
            </a:extLst>
          </p:cNvPr>
          <p:cNvSpPr txBox="1"/>
          <p:nvPr/>
        </p:nvSpPr>
        <p:spPr>
          <a:xfrm>
            <a:off x="1272142" y="2576101"/>
            <a:ext cx="9647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sz="16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給自己的</a:t>
            </a:r>
            <a:r>
              <a:rPr lang="en-US" altLang="zh-CN" sz="16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Python</a:t>
            </a:r>
            <a:r>
              <a:rPr lang="zh-CN" altLang="en-US" sz="16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小筆記 </a:t>
            </a:r>
            <a:r>
              <a:rPr lang="en-US" altLang="zh-CN" sz="16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— </a:t>
            </a:r>
            <a:r>
              <a:rPr lang="zh-CN" altLang="en-US" sz="16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強大的數據處理工具 </a:t>
            </a:r>
            <a:r>
              <a:rPr lang="en-US" altLang="zh-CN" sz="16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— </a:t>
            </a:r>
            <a:r>
              <a:rPr lang="zh-CN" altLang="en-US" sz="16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正則表達式 </a:t>
            </a:r>
            <a:r>
              <a:rPr lang="en-US" altLang="zh-CN" sz="16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— Regular Expression — regex</a:t>
            </a:r>
            <a:r>
              <a:rPr lang="zh-CN" altLang="en-US" sz="16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詳細教學</a:t>
            </a:r>
            <a:endParaRPr lang="zh-CN" altLang="en-US" sz="1600" dirty="0">
              <a:solidFill>
                <a:srgbClr val="5858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71DA385F-C09E-41E7-9D8F-D3B5C72B0E7E}"/>
              </a:ext>
            </a:extLst>
          </p:cNvPr>
          <p:cNvSpPr txBox="1"/>
          <p:nvPr/>
        </p:nvSpPr>
        <p:spPr>
          <a:xfrm>
            <a:off x="1460561" y="3201231"/>
            <a:ext cx="92637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最全總結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|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聊聊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Python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辦公自動化之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Word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（上）</a:t>
            </a:r>
            <a:endParaRPr lang="zh-CN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629C59D9-24EB-42BB-9D87-D8A07C9A37B7}"/>
              </a:ext>
            </a:extLst>
          </p:cNvPr>
          <p:cNvSpPr txBox="1"/>
          <p:nvPr/>
        </p:nvSpPr>
        <p:spPr>
          <a:xfrm>
            <a:off x="1460561" y="5733218"/>
            <a:ext cx="92637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Python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查找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Word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文件中红色和加粗的文字</a:t>
            </a:r>
            <a:endParaRPr lang="zh-CN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9">
            <a:extLst>
              <a:ext uri="{FF2B5EF4-FFF2-40B4-BE49-F238E27FC236}">
                <a16:creationId xmlns:a16="http://schemas.microsoft.com/office/drawing/2014/main" id="{707CC8E5-8CF4-47F4-9E4C-27AFE3D7DEC7}"/>
              </a:ext>
            </a:extLst>
          </p:cNvPr>
          <p:cNvSpPr txBox="1"/>
          <p:nvPr/>
        </p:nvSpPr>
        <p:spPr>
          <a:xfrm>
            <a:off x="1460561" y="4552389"/>
            <a:ext cx="92637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Python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字串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(string)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基礎與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20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種常見操作</a:t>
            </a:r>
            <a:endParaRPr lang="zh-CN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D36F892A-E2D0-43DE-B4D4-2D3FAAA564B6}"/>
              </a:ext>
            </a:extLst>
          </p:cNvPr>
          <p:cNvSpPr txBox="1"/>
          <p:nvPr/>
        </p:nvSpPr>
        <p:spPr>
          <a:xfrm>
            <a:off x="1460561" y="5095221"/>
            <a:ext cx="92637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python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判斷字符串是中文還是英文</a:t>
            </a:r>
            <a:endParaRPr lang="zh-CN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4562EC58-ACD7-431D-A0F1-F28BB8C2BE9E}"/>
              </a:ext>
            </a:extLst>
          </p:cNvPr>
          <p:cNvSpPr txBox="1"/>
          <p:nvPr/>
        </p:nvSpPr>
        <p:spPr>
          <a:xfrm>
            <a:off x="1460561" y="3898541"/>
            <a:ext cx="92637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最全總結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|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聊聊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Python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辦公自動化之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Word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（中）</a:t>
            </a:r>
            <a:endParaRPr lang="zh-CN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63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0C10CF5-26DB-4D3D-A2FE-827DF5C8A41F}"/>
              </a:ext>
            </a:extLst>
          </p:cNvPr>
          <p:cNvSpPr/>
          <p:nvPr/>
        </p:nvSpPr>
        <p:spPr>
          <a:xfrm>
            <a:off x="2654710" y="-2499852"/>
            <a:ext cx="11857703" cy="118577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09600" dist="38100" dir="10800000" sx="102000" sy="102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F843D-24A7-4C92-AEC4-7CF125328CF9}"/>
              </a:ext>
            </a:extLst>
          </p:cNvPr>
          <p:cNvSpPr/>
          <p:nvPr/>
        </p:nvSpPr>
        <p:spPr>
          <a:xfrm>
            <a:off x="1187049" y="4196991"/>
            <a:ext cx="3348275" cy="1346804"/>
          </a:xfrm>
          <a:prstGeom prst="rect">
            <a:avLst/>
          </a:prstGeom>
          <a:solidFill>
            <a:srgbClr val="D1D1D1">
              <a:alpha val="4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AF690A-51B7-41B1-95EB-186EFF952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1" y="1714499"/>
            <a:ext cx="3343731" cy="3429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33D2D4-77A4-4AD2-9D05-D0D0CA288214}"/>
              </a:ext>
            </a:extLst>
          </p:cNvPr>
          <p:cNvSpPr txBox="1"/>
          <p:nvPr/>
        </p:nvSpPr>
        <p:spPr>
          <a:xfrm>
            <a:off x="5533727" y="1592827"/>
            <a:ext cx="164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8585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7200" dirty="0">
              <a:solidFill>
                <a:srgbClr val="58585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D1CEBB-AC3A-476E-8500-AB50FE7505CA}"/>
              </a:ext>
            </a:extLst>
          </p:cNvPr>
          <p:cNvSpPr txBox="1"/>
          <p:nvPr/>
        </p:nvSpPr>
        <p:spPr>
          <a:xfrm>
            <a:off x="5533725" y="2908484"/>
            <a:ext cx="4248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600" dirty="0">
                <a:solidFill>
                  <a:srgbClr val="7E7E7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動機與目的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36945C3-BBDA-41FD-BCED-AC9C08F3E4E1}"/>
              </a:ext>
            </a:extLst>
          </p:cNvPr>
          <p:cNvSpPr/>
          <p:nvPr/>
        </p:nvSpPr>
        <p:spPr>
          <a:xfrm rot="5400000">
            <a:off x="10586365" y="3189576"/>
            <a:ext cx="527723" cy="286115"/>
          </a:xfrm>
          <a:prstGeom prst="triangl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BEACD10-58AB-4025-8C7F-018E33D64A3E}"/>
              </a:ext>
            </a:extLst>
          </p:cNvPr>
          <p:cNvGrpSpPr/>
          <p:nvPr/>
        </p:nvGrpSpPr>
        <p:grpSpPr>
          <a:xfrm>
            <a:off x="5636760" y="4768616"/>
            <a:ext cx="1400473" cy="422615"/>
            <a:chOff x="5636760" y="4768616"/>
            <a:chExt cx="1400473" cy="42261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BF9347-E605-4384-85FC-515872C74B56}"/>
                </a:ext>
              </a:extLst>
            </p:cNvPr>
            <p:cNvSpPr/>
            <p:nvPr/>
          </p:nvSpPr>
          <p:spPr>
            <a:xfrm>
              <a:off x="5636760" y="4768616"/>
              <a:ext cx="1400473" cy="422615"/>
            </a:xfrm>
            <a:prstGeom prst="rect">
              <a:avLst/>
            </a:prstGeom>
            <a:noFill/>
            <a:ln w="6350">
              <a:solidFill>
                <a:srgbClr val="585858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184458C-DDF1-4EA3-B1CD-394D0E583D13}"/>
                </a:ext>
              </a:extLst>
            </p:cNvPr>
            <p:cNvSpPr txBox="1"/>
            <p:nvPr/>
          </p:nvSpPr>
          <p:spPr>
            <a:xfrm>
              <a:off x="5636760" y="4795257"/>
              <a:ext cx="1149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300" dirty="0">
                  <a:solidFill>
                    <a:srgbClr val="7E7E7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START</a:t>
              </a:r>
              <a:endParaRPr lang="zh-CN" altLang="en-US" spc="300" dirty="0">
                <a:solidFill>
                  <a:srgbClr val="7E7E7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24EBD927-3B14-400F-BED7-7B0C42AB5E47}"/>
                </a:ext>
              </a:extLst>
            </p:cNvPr>
            <p:cNvSpPr/>
            <p:nvPr/>
          </p:nvSpPr>
          <p:spPr>
            <a:xfrm>
              <a:off x="6798469" y="4883944"/>
              <a:ext cx="100012" cy="180975"/>
            </a:xfrm>
            <a:prstGeom prst="chevron">
              <a:avLst>
                <a:gd name="adj" fmla="val 61905"/>
              </a:avLst>
            </a:prstGeom>
            <a:solidFill>
              <a:srgbClr val="7E7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77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359D750-12D5-42E3-ACAF-F60E8A0A32B5}"/>
              </a:ext>
            </a:extLst>
          </p:cNvPr>
          <p:cNvSpPr/>
          <p:nvPr/>
        </p:nvSpPr>
        <p:spPr>
          <a:xfrm>
            <a:off x="-936607" y="-133469"/>
            <a:ext cx="13332247" cy="12790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A9B6FD4-500A-4374-B12A-B8958F487A33}"/>
              </a:ext>
            </a:extLst>
          </p:cNvPr>
          <p:cNvSpPr/>
          <p:nvPr/>
        </p:nvSpPr>
        <p:spPr>
          <a:xfrm>
            <a:off x="10706100" y="372726"/>
            <a:ext cx="495300" cy="495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3D6673-22ED-48B5-8DAB-BC712CB49852}"/>
              </a:ext>
            </a:extLst>
          </p:cNvPr>
          <p:cNvSpPr/>
          <p:nvPr/>
        </p:nvSpPr>
        <p:spPr>
          <a:xfrm>
            <a:off x="940607" y="1873263"/>
            <a:ext cx="2737290" cy="27372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239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37D620A-734B-4798-ACE4-4ECD5634B79D}"/>
              </a:ext>
            </a:extLst>
          </p:cNvPr>
          <p:cNvSpPr/>
          <p:nvPr/>
        </p:nvSpPr>
        <p:spPr>
          <a:xfrm>
            <a:off x="540557" y="3028950"/>
            <a:ext cx="800100" cy="800100"/>
          </a:xfrm>
          <a:prstGeom prst="ellips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DA93E8-229A-4E74-8C5B-F3F6CD4655FB}"/>
              </a:ext>
            </a:extLst>
          </p:cNvPr>
          <p:cNvSpPr txBox="1"/>
          <p:nvPr/>
        </p:nvSpPr>
        <p:spPr>
          <a:xfrm>
            <a:off x="4141352" y="2559671"/>
            <a:ext cx="59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spc="4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謝謝觀看</a:t>
            </a:r>
            <a:endParaRPr lang="zh-CN" altLang="en-US" sz="7200" spc="4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5D970BA2-DE7B-4979-B2B8-FCE6185FD869}"/>
              </a:ext>
            </a:extLst>
          </p:cNvPr>
          <p:cNvSpPr/>
          <p:nvPr/>
        </p:nvSpPr>
        <p:spPr>
          <a:xfrm rot="5400000">
            <a:off x="10493048" y="2982884"/>
            <a:ext cx="538328" cy="353904"/>
          </a:xfrm>
          <a:prstGeom prst="triangl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E5FADFD-D334-4AA7-BAF5-E59162C02373}"/>
              </a:ext>
            </a:extLst>
          </p:cNvPr>
          <p:cNvSpPr/>
          <p:nvPr/>
        </p:nvSpPr>
        <p:spPr>
          <a:xfrm>
            <a:off x="10318553" y="5012840"/>
            <a:ext cx="1151725" cy="11517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C6C9F37-0BF0-416D-B776-8C3F5AF02D07}"/>
              </a:ext>
            </a:extLst>
          </p:cNvPr>
          <p:cNvSpPr/>
          <p:nvPr/>
        </p:nvSpPr>
        <p:spPr>
          <a:xfrm>
            <a:off x="3274178" y="5542002"/>
            <a:ext cx="379981" cy="379981"/>
          </a:xfrm>
          <a:prstGeom prst="ellipse">
            <a:avLst/>
          </a:prstGeom>
          <a:solidFill>
            <a:srgbClr val="7E7E7E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607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50A894A-88A7-4A4A-81D1-90AD26D0CFFC}"/>
              </a:ext>
            </a:extLst>
          </p:cNvPr>
          <p:cNvSpPr/>
          <p:nvPr/>
        </p:nvSpPr>
        <p:spPr>
          <a:xfrm>
            <a:off x="-768558" y="-342900"/>
            <a:ext cx="14414916" cy="14314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8CE578-9624-459C-993C-4C425D766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1" y="1552416"/>
            <a:ext cx="5484969" cy="3753167"/>
          </a:xfrm>
          <a:prstGeom prst="rect">
            <a:avLst/>
          </a:prstGeom>
          <a:effectLst>
            <a:outerShdw blurRad="228600" dist="38100" dir="16200000" sx="102000" sy="102000" rotWithShape="0">
              <a:prstClr val="black">
                <a:alpha val="15000"/>
              </a:prst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387F595-AB8D-49DD-9C06-291879118B36}"/>
              </a:ext>
            </a:extLst>
          </p:cNvPr>
          <p:cNvSpPr txBox="1"/>
          <p:nvPr/>
        </p:nvSpPr>
        <p:spPr>
          <a:xfrm>
            <a:off x="6821226" y="2514687"/>
            <a:ext cx="4657411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對翻譯感興趣，找網路文章練習，想整理出一份生字表。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9A29CE-A9F1-4F20-80B7-0639F7A273D1}"/>
              </a:ext>
            </a:extLst>
          </p:cNvPr>
          <p:cNvGrpSpPr/>
          <p:nvPr/>
        </p:nvGrpSpPr>
        <p:grpSpPr>
          <a:xfrm>
            <a:off x="9827745" y="5353665"/>
            <a:ext cx="4728509" cy="3459037"/>
            <a:chOff x="10280847" y="4867614"/>
            <a:chExt cx="3711904" cy="371190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59910CD-771B-4EAF-87F6-442F7E984A89}"/>
                </a:ext>
              </a:extLst>
            </p:cNvPr>
            <p:cNvSpPr/>
            <p:nvPr/>
          </p:nvSpPr>
          <p:spPr>
            <a:xfrm>
              <a:off x="11636251" y="6223018"/>
              <a:ext cx="1001097" cy="1001097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235D63D-9519-41FA-9271-DD8873EEDEB7}"/>
                </a:ext>
              </a:extLst>
            </p:cNvPr>
            <p:cNvSpPr/>
            <p:nvPr/>
          </p:nvSpPr>
          <p:spPr>
            <a:xfrm>
              <a:off x="11410350" y="5997117"/>
              <a:ext cx="1452898" cy="1452898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573E18E-C537-406B-AF91-808676B023F7}"/>
                </a:ext>
              </a:extLst>
            </p:cNvPr>
            <p:cNvSpPr/>
            <p:nvPr/>
          </p:nvSpPr>
          <p:spPr>
            <a:xfrm>
              <a:off x="11184450" y="5771217"/>
              <a:ext cx="1904699" cy="1904699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23B1C8-4009-4A0F-9A1D-04A37FD9782C}"/>
                </a:ext>
              </a:extLst>
            </p:cNvPr>
            <p:cNvSpPr/>
            <p:nvPr/>
          </p:nvSpPr>
          <p:spPr>
            <a:xfrm>
              <a:off x="10958549" y="5545316"/>
              <a:ext cx="2356501" cy="2356501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F04F5D-A2D6-49DB-8443-4D157E4BEEEB}"/>
                </a:ext>
              </a:extLst>
            </p:cNvPr>
            <p:cNvSpPr/>
            <p:nvPr/>
          </p:nvSpPr>
          <p:spPr>
            <a:xfrm>
              <a:off x="10732648" y="5319415"/>
              <a:ext cx="2808302" cy="2808302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ABBD9F-30FA-4B65-BA6D-95A05674911B}"/>
                </a:ext>
              </a:extLst>
            </p:cNvPr>
            <p:cNvSpPr/>
            <p:nvPr/>
          </p:nvSpPr>
          <p:spPr>
            <a:xfrm>
              <a:off x="10506748" y="5093515"/>
              <a:ext cx="3260103" cy="3260103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47CB391-6E29-419B-95E9-A3FB865D4CAB}"/>
                </a:ext>
              </a:extLst>
            </p:cNvPr>
            <p:cNvSpPr/>
            <p:nvPr/>
          </p:nvSpPr>
          <p:spPr>
            <a:xfrm>
              <a:off x="10280847" y="4867614"/>
              <a:ext cx="3711904" cy="3711904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8724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50A894A-88A7-4A4A-81D1-90AD26D0CFFC}"/>
              </a:ext>
            </a:extLst>
          </p:cNvPr>
          <p:cNvSpPr/>
          <p:nvPr/>
        </p:nvSpPr>
        <p:spPr>
          <a:xfrm>
            <a:off x="-768558" y="-342900"/>
            <a:ext cx="14414916" cy="14314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8CE578-9624-459C-993C-4C425D766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2" y="1552416"/>
            <a:ext cx="5170446" cy="3753167"/>
          </a:xfrm>
          <a:prstGeom prst="rect">
            <a:avLst/>
          </a:prstGeom>
          <a:effectLst>
            <a:outerShdw blurRad="228600" dist="38100" dir="16200000" sx="102000" sy="102000" rotWithShape="0">
              <a:prstClr val="black">
                <a:alpha val="15000"/>
              </a:prst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387F595-AB8D-49DD-9C06-291879118B36}"/>
              </a:ext>
            </a:extLst>
          </p:cNvPr>
          <p:cNvSpPr txBox="1"/>
          <p:nvPr/>
        </p:nvSpPr>
        <p:spPr>
          <a:xfrm>
            <a:off x="6931237" y="1890372"/>
            <a:ext cx="4657411" cy="307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原本做生字表的流程：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1.</a:t>
            </a:r>
            <a:r>
              <a:rPr lang="zh-TW" altLang="en-US" sz="20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複製生字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2.</a:t>
            </a:r>
            <a:r>
              <a:rPr lang="zh-TW" altLang="en-US" sz="20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查線上英文字典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3.</a:t>
            </a:r>
            <a:r>
              <a:rPr lang="zh-TW" altLang="en-US" sz="20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複製至生字表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4.</a:t>
            </a:r>
            <a:r>
              <a:rPr lang="zh-TW" altLang="en-US" sz="20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整理格式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9A29CE-A9F1-4F20-80B7-0639F7A273D1}"/>
              </a:ext>
            </a:extLst>
          </p:cNvPr>
          <p:cNvGrpSpPr/>
          <p:nvPr/>
        </p:nvGrpSpPr>
        <p:grpSpPr>
          <a:xfrm>
            <a:off x="9827745" y="5353665"/>
            <a:ext cx="4728509" cy="3459037"/>
            <a:chOff x="10280847" y="4867614"/>
            <a:chExt cx="3711904" cy="371190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59910CD-771B-4EAF-87F6-442F7E984A89}"/>
                </a:ext>
              </a:extLst>
            </p:cNvPr>
            <p:cNvSpPr/>
            <p:nvPr/>
          </p:nvSpPr>
          <p:spPr>
            <a:xfrm>
              <a:off x="11636251" y="6223018"/>
              <a:ext cx="1001097" cy="1001097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235D63D-9519-41FA-9271-DD8873EEDEB7}"/>
                </a:ext>
              </a:extLst>
            </p:cNvPr>
            <p:cNvSpPr/>
            <p:nvPr/>
          </p:nvSpPr>
          <p:spPr>
            <a:xfrm>
              <a:off x="11410350" y="5997117"/>
              <a:ext cx="1452898" cy="1452898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573E18E-C537-406B-AF91-808676B023F7}"/>
                </a:ext>
              </a:extLst>
            </p:cNvPr>
            <p:cNvSpPr/>
            <p:nvPr/>
          </p:nvSpPr>
          <p:spPr>
            <a:xfrm>
              <a:off x="11184450" y="5771217"/>
              <a:ext cx="1904699" cy="1904699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23B1C8-4009-4A0F-9A1D-04A37FD9782C}"/>
                </a:ext>
              </a:extLst>
            </p:cNvPr>
            <p:cNvSpPr/>
            <p:nvPr/>
          </p:nvSpPr>
          <p:spPr>
            <a:xfrm>
              <a:off x="10958549" y="5545316"/>
              <a:ext cx="2356501" cy="2356501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F04F5D-A2D6-49DB-8443-4D157E4BEEEB}"/>
                </a:ext>
              </a:extLst>
            </p:cNvPr>
            <p:cNvSpPr/>
            <p:nvPr/>
          </p:nvSpPr>
          <p:spPr>
            <a:xfrm>
              <a:off x="10732648" y="5319415"/>
              <a:ext cx="2808302" cy="2808302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ABBD9F-30FA-4B65-BA6D-95A05674911B}"/>
                </a:ext>
              </a:extLst>
            </p:cNvPr>
            <p:cNvSpPr/>
            <p:nvPr/>
          </p:nvSpPr>
          <p:spPr>
            <a:xfrm>
              <a:off x="10506748" y="5093515"/>
              <a:ext cx="3260103" cy="3260103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47CB391-6E29-419B-95E9-A3FB865D4CAB}"/>
                </a:ext>
              </a:extLst>
            </p:cNvPr>
            <p:cNvSpPr/>
            <p:nvPr/>
          </p:nvSpPr>
          <p:spPr>
            <a:xfrm>
              <a:off x="10280847" y="4867614"/>
              <a:ext cx="3711904" cy="3711904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9181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50A894A-88A7-4A4A-81D1-90AD26D0CFFC}"/>
              </a:ext>
            </a:extLst>
          </p:cNvPr>
          <p:cNvSpPr/>
          <p:nvPr/>
        </p:nvSpPr>
        <p:spPr>
          <a:xfrm>
            <a:off x="-768558" y="-342900"/>
            <a:ext cx="14414916" cy="14314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8CE578-9624-459C-993C-4C425D766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2" y="1569407"/>
            <a:ext cx="5170446" cy="3719184"/>
          </a:xfrm>
          <a:prstGeom prst="rect">
            <a:avLst/>
          </a:prstGeom>
          <a:effectLst>
            <a:outerShdw blurRad="228600" dist="38100" dir="16200000" sx="102000" sy="102000" rotWithShape="0">
              <a:prstClr val="black">
                <a:alpha val="15000"/>
              </a:prst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387F595-AB8D-49DD-9C06-291879118B36}"/>
              </a:ext>
            </a:extLst>
          </p:cNvPr>
          <p:cNvSpPr txBox="1"/>
          <p:nvPr/>
        </p:nvSpPr>
        <p:spPr>
          <a:xfrm>
            <a:off x="6931237" y="1890372"/>
            <a:ext cx="4728509" cy="307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希望達成之功能：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1.</a:t>
            </a:r>
            <a:r>
              <a:rPr lang="zh-TW" altLang="en-US" sz="20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螢光筆標記之生字，自動複製到生字表。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2. </a:t>
            </a:r>
            <a:r>
              <a:rPr lang="zh-TW" altLang="en-US" sz="2000" dirty="0">
                <a:solidFill>
                  <a:srgbClr val="585858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按照生字順序，自動至線上英文字典，把所有英英、英中翻譯及例句複製到生字表。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9A29CE-A9F1-4F20-80B7-0639F7A273D1}"/>
              </a:ext>
            </a:extLst>
          </p:cNvPr>
          <p:cNvGrpSpPr/>
          <p:nvPr/>
        </p:nvGrpSpPr>
        <p:grpSpPr>
          <a:xfrm>
            <a:off x="9827745" y="5353665"/>
            <a:ext cx="4728509" cy="3459037"/>
            <a:chOff x="10280847" y="4867614"/>
            <a:chExt cx="3711904" cy="371190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59910CD-771B-4EAF-87F6-442F7E984A89}"/>
                </a:ext>
              </a:extLst>
            </p:cNvPr>
            <p:cNvSpPr/>
            <p:nvPr/>
          </p:nvSpPr>
          <p:spPr>
            <a:xfrm>
              <a:off x="11636251" y="6223018"/>
              <a:ext cx="1001097" cy="1001097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235D63D-9519-41FA-9271-DD8873EEDEB7}"/>
                </a:ext>
              </a:extLst>
            </p:cNvPr>
            <p:cNvSpPr/>
            <p:nvPr/>
          </p:nvSpPr>
          <p:spPr>
            <a:xfrm>
              <a:off x="11410350" y="5997117"/>
              <a:ext cx="1452898" cy="1452898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573E18E-C537-406B-AF91-808676B023F7}"/>
                </a:ext>
              </a:extLst>
            </p:cNvPr>
            <p:cNvSpPr/>
            <p:nvPr/>
          </p:nvSpPr>
          <p:spPr>
            <a:xfrm>
              <a:off x="11184450" y="5771217"/>
              <a:ext cx="1904699" cy="1904699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23B1C8-4009-4A0F-9A1D-04A37FD9782C}"/>
                </a:ext>
              </a:extLst>
            </p:cNvPr>
            <p:cNvSpPr/>
            <p:nvPr/>
          </p:nvSpPr>
          <p:spPr>
            <a:xfrm>
              <a:off x="10958549" y="5545316"/>
              <a:ext cx="2356501" cy="2356501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F04F5D-A2D6-49DB-8443-4D157E4BEEEB}"/>
                </a:ext>
              </a:extLst>
            </p:cNvPr>
            <p:cNvSpPr/>
            <p:nvPr/>
          </p:nvSpPr>
          <p:spPr>
            <a:xfrm>
              <a:off x="10732648" y="5319415"/>
              <a:ext cx="2808302" cy="2808302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ABBD9F-30FA-4B65-BA6D-95A05674911B}"/>
                </a:ext>
              </a:extLst>
            </p:cNvPr>
            <p:cNvSpPr/>
            <p:nvPr/>
          </p:nvSpPr>
          <p:spPr>
            <a:xfrm>
              <a:off x="10506748" y="5093515"/>
              <a:ext cx="3260103" cy="3260103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47CB391-6E29-419B-95E9-A3FB865D4CAB}"/>
                </a:ext>
              </a:extLst>
            </p:cNvPr>
            <p:cNvSpPr/>
            <p:nvPr/>
          </p:nvSpPr>
          <p:spPr>
            <a:xfrm>
              <a:off x="10280847" y="4867614"/>
              <a:ext cx="3711904" cy="3711904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9933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0C10CF5-26DB-4D3D-A2FE-827DF5C8A41F}"/>
              </a:ext>
            </a:extLst>
          </p:cNvPr>
          <p:cNvSpPr/>
          <p:nvPr/>
        </p:nvSpPr>
        <p:spPr>
          <a:xfrm>
            <a:off x="2654710" y="-2499852"/>
            <a:ext cx="11857703" cy="118577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09600" dist="38100" dir="10800000" sx="102000" sy="102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F843D-24A7-4C92-AEC4-7CF125328CF9}"/>
              </a:ext>
            </a:extLst>
          </p:cNvPr>
          <p:cNvSpPr/>
          <p:nvPr/>
        </p:nvSpPr>
        <p:spPr>
          <a:xfrm>
            <a:off x="1187049" y="4196991"/>
            <a:ext cx="3348275" cy="1346804"/>
          </a:xfrm>
          <a:prstGeom prst="rect">
            <a:avLst/>
          </a:prstGeom>
          <a:solidFill>
            <a:srgbClr val="D1D1D1">
              <a:alpha val="4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AF690A-51B7-41B1-95EB-186EFF952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1" y="1714499"/>
            <a:ext cx="3343731" cy="3429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33D2D4-77A4-4AD2-9D05-D0D0CA288214}"/>
              </a:ext>
            </a:extLst>
          </p:cNvPr>
          <p:cNvSpPr txBox="1"/>
          <p:nvPr/>
        </p:nvSpPr>
        <p:spPr>
          <a:xfrm>
            <a:off x="5533727" y="1592827"/>
            <a:ext cx="164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8585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7200" dirty="0">
              <a:solidFill>
                <a:srgbClr val="58585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D1CEBB-AC3A-476E-8500-AB50FE7505CA}"/>
              </a:ext>
            </a:extLst>
          </p:cNvPr>
          <p:cNvSpPr txBox="1"/>
          <p:nvPr/>
        </p:nvSpPr>
        <p:spPr>
          <a:xfrm>
            <a:off x="5533725" y="2908484"/>
            <a:ext cx="4248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600" dirty="0">
                <a:solidFill>
                  <a:srgbClr val="7E7E7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方法與素材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36945C3-BBDA-41FD-BCED-AC9C08F3E4E1}"/>
              </a:ext>
            </a:extLst>
          </p:cNvPr>
          <p:cNvSpPr/>
          <p:nvPr/>
        </p:nvSpPr>
        <p:spPr>
          <a:xfrm rot="5400000">
            <a:off x="10586365" y="3189576"/>
            <a:ext cx="527723" cy="286115"/>
          </a:xfrm>
          <a:prstGeom prst="triangl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BEACD10-58AB-4025-8C7F-018E33D64A3E}"/>
              </a:ext>
            </a:extLst>
          </p:cNvPr>
          <p:cNvGrpSpPr/>
          <p:nvPr/>
        </p:nvGrpSpPr>
        <p:grpSpPr>
          <a:xfrm>
            <a:off x="5636760" y="4768616"/>
            <a:ext cx="1400473" cy="422615"/>
            <a:chOff x="5636760" y="4768616"/>
            <a:chExt cx="1400473" cy="42261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BF9347-E605-4384-85FC-515872C74B56}"/>
                </a:ext>
              </a:extLst>
            </p:cNvPr>
            <p:cNvSpPr/>
            <p:nvPr/>
          </p:nvSpPr>
          <p:spPr>
            <a:xfrm>
              <a:off x="5636760" y="4768616"/>
              <a:ext cx="1400473" cy="422615"/>
            </a:xfrm>
            <a:prstGeom prst="rect">
              <a:avLst/>
            </a:prstGeom>
            <a:noFill/>
            <a:ln w="6350">
              <a:solidFill>
                <a:srgbClr val="585858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184458C-DDF1-4EA3-B1CD-394D0E583D13}"/>
                </a:ext>
              </a:extLst>
            </p:cNvPr>
            <p:cNvSpPr txBox="1"/>
            <p:nvPr/>
          </p:nvSpPr>
          <p:spPr>
            <a:xfrm>
              <a:off x="5636760" y="4795257"/>
              <a:ext cx="1149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300" dirty="0">
                  <a:solidFill>
                    <a:srgbClr val="7E7E7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START</a:t>
              </a:r>
              <a:endParaRPr lang="zh-CN" altLang="en-US" spc="300" dirty="0">
                <a:solidFill>
                  <a:srgbClr val="7E7E7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24EBD927-3B14-400F-BED7-7B0C42AB5E47}"/>
                </a:ext>
              </a:extLst>
            </p:cNvPr>
            <p:cNvSpPr/>
            <p:nvPr/>
          </p:nvSpPr>
          <p:spPr>
            <a:xfrm>
              <a:off x="6798469" y="4883944"/>
              <a:ext cx="100012" cy="180975"/>
            </a:xfrm>
            <a:prstGeom prst="chevron">
              <a:avLst>
                <a:gd name="adj" fmla="val 61905"/>
              </a:avLst>
            </a:prstGeom>
            <a:solidFill>
              <a:srgbClr val="7E7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0595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7E3A51-0D3E-493C-B562-37CEC9C1A03B}"/>
              </a:ext>
            </a:extLst>
          </p:cNvPr>
          <p:cNvSpPr/>
          <p:nvPr/>
        </p:nvSpPr>
        <p:spPr>
          <a:xfrm>
            <a:off x="-685800" y="-4076700"/>
            <a:ext cx="13563600" cy="815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dist="38100" dir="54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AC6885-9BB6-4F19-8296-F6DE5D4446C1}"/>
              </a:ext>
            </a:extLst>
          </p:cNvPr>
          <p:cNvSpPr txBox="1"/>
          <p:nvPr/>
        </p:nvSpPr>
        <p:spPr>
          <a:xfrm>
            <a:off x="3243160" y="1492647"/>
            <a:ext cx="570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操作流程：分三步驟 </a:t>
            </a:r>
            <a:endParaRPr lang="en-US" altLang="zh-TW" sz="3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003D744D-7650-4ECB-8C6B-5FA5082748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117678"/>
              </p:ext>
            </p:extLst>
          </p:nvPr>
        </p:nvGraphicFramePr>
        <p:xfrm>
          <a:off x="1746423" y="2077422"/>
          <a:ext cx="8699152" cy="2703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4076BD8D-60E4-4997-8980-2A55D7EBDA65}"/>
              </a:ext>
            </a:extLst>
          </p:cNvPr>
          <p:cNvSpPr txBox="1">
            <a:spLocks/>
          </p:cNvSpPr>
          <p:nvPr/>
        </p:nvSpPr>
        <p:spPr>
          <a:xfrm>
            <a:off x="1916036" y="4221399"/>
            <a:ext cx="2654248" cy="218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第一步：</a:t>
            </a: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0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sz="20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檔讀取標記的生字。</a:t>
            </a: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D7DDB0DB-35C5-4F6C-9B32-76D35781DA3A}"/>
              </a:ext>
            </a:extLst>
          </p:cNvPr>
          <p:cNvSpPr txBox="1">
            <a:spLocks/>
          </p:cNvSpPr>
          <p:nvPr/>
        </p:nvSpPr>
        <p:spPr>
          <a:xfrm>
            <a:off x="4739896" y="4184676"/>
            <a:ext cx="2749831" cy="1934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第二步：</a:t>
            </a: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至線上英文字典查詢，分成：</a:t>
            </a: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單字：</a:t>
            </a:r>
            <a:r>
              <a:rPr lang="en-US" altLang="zh-TW" sz="20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Cambridge 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片語：</a:t>
            </a:r>
            <a:r>
              <a:rPr lang="en-US" altLang="zh-TW" sz="20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Free</a:t>
            </a: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881EA27-7636-49FC-9909-3D14CFBCAA3D}"/>
              </a:ext>
            </a:extLst>
          </p:cNvPr>
          <p:cNvSpPr txBox="1">
            <a:spLocks/>
          </p:cNvSpPr>
          <p:nvPr/>
        </p:nvSpPr>
        <p:spPr>
          <a:xfrm>
            <a:off x="7614967" y="4214547"/>
            <a:ext cx="2749831" cy="218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第三步：</a:t>
            </a: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rgbClr val="62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查好生字，依指定格式彙整成生字表。</a:t>
            </a: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itchFamily="18" charset="2"/>
              <a:buNone/>
            </a:pPr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solidFill>
                <a:srgbClr val="62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43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7E3A51-0D3E-493C-B562-37CEC9C1A03B}"/>
              </a:ext>
            </a:extLst>
          </p:cNvPr>
          <p:cNvSpPr/>
          <p:nvPr/>
        </p:nvSpPr>
        <p:spPr>
          <a:xfrm>
            <a:off x="-685800" y="-4076700"/>
            <a:ext cx="13563600" cy="815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dist="38100" dir="5400000" sx="101000" sy="10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AC6885-9BB6-4F19-8296-F6DE5D4446C1}"/>
              </a:ext>
            </a:extLst>
          </p:cNvPr>
          <p:cNvSpPr txBox="1"/>
          <p:nvPr/>
        </p:nvSpPr>
        <p:spPr>
          <a:xfrm>
            <a:off x="3243160" y="1492647"/>
            <a:ext cx="5705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素材</a:t>
            </a:r>
            <a:endParaRPr lang="en-US" altLang="zh-TW" sz="4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1408457-60BC-4536-82B5-C2526D3662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9" b="2834"/>
          <a:stretch/>
        </p:blipFill>
        <p:spPr>
          <a:xfrm>
            <a:off x="4919184" y="4575550"/>
            <a:ext cx="2353632" cy="157960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CC6ECB2-7C9F-43C4-B5AD-58E8C81C5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52" t="38890" r="35067"/>
          <a:stretch/>
        </p:blipFill>
        <p:spPr>
          <a:xfrm>
            <a:off x="8295185" y="3413533"/>
            <a:ext cx="1307307" cy="139893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EEC98DC-0A7C-4FE6-A445-591407E541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02" y="3429000"/>
            <a:ext cx="3478555" cy="116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89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50A894A-88A7-4A4A-81D1-90AD26D0CFFC}"/>
              </a:ext>
            </a:extLst>
          </p:cNvPr>
          <p:cNvSpPr/>
          <p:nvPr/>
        </p:nvSpPr>
        <p:spPr>
          <a:xfrm>
            <a:off x="-768558" y="-342900"/>
            <a:ext cx="14414916" cy="14314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87F595-AB8D-49DD-9C06-291879118B36}"/>
              </a:ext>
            </a:extLst>
          </p:cNvPr>
          <p:cNvSpPr txBox="1"/>
          <p:nvPr/>
        </p:nvSpPr>
        <p:spPr>
          <a:xfrm>
            <a:off x="306702" y="1476059"/>
            <a:ext cx="680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第一步：從</a:t>
            </a:r>
            <a:r>
              <a:rPr lang="en-US" altLang="zh-TW" sz="32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sz="3200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檔讀取標記的生字。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9A29CE-A9F1-4F20-80B7-0639F7A273D1}"/>
              </a:ext>
            </a:extLst>
          </p:cNvPr>
          <p:cNvGrpSpPr/>
          <p:nvPr/>
        </p:nvGrpSpPr>
        <p:grpSpPr>
          <a:xfrm>
            <a:off x="9827745" y="5353665"/>
            <a:ext cx="4728509" cy="3459037"/>
            <a:chOff x="10280847" y="4867614"/>
            <a:chExt cx="3711904" cy="371190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59910CD-771B-4EAF-87F6-442F7E984A89}"/>
                </a:ext>
              </a:extLst>
            </p:cNvPr>
            <p:cNvSpPr/>
            <p:nvPr/>
          </p:nvSpPr>
          <p:spPr>
            <a:xfrm>
              <a:off x="11636251" y="6223018"/>
              <a:ext cx="1001097" cy="1001097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235D63D-9519-41FA-9271-DD8873EEDEB7}"/>
                </a:ext>
              </a:extLst>
            </p:cNvPr>
            <p:cNvSpPr/>
            <p:nvPr/>
          </p:nvSpPr>
          <p:spPr>
            <a:xfrm>
              <a:off x="11410350" y="5997117"/>
              <a:ext cx="1452898" cy="1452898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573E18E-C537-406B-AF91-808676B023F7}"/>
                </a:ext>
              </a:extLst>
            </p:cNvPr>
            <p:cNvSpPr/>
            <p:nvPr/>
          </p:nvSpPr>
          <p:spPr>
            <a:xfrm>
              <a:off x="11184450" y="5771217"/>
              <a:ext cx="1904699" cy="1904699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023B1C8-4009-4A0F-9A1D-04A37FD9782C}"/>
                </a:ext>
              </a:extLst>
            </p:cNvPr>
            <p:cNvSpPr/>
            <p:nvPr/>
          </p:nvSpPr>
          <p:spPr>
            <a:xfrm>
              <a:off x="10958549" y="5545316"/>
              <a:ext cx="2356501" cy="2356501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F04F5D-A2D6-49DB-8443-4D157E4BEEEB}"/>
                </a:ext>
              </a:extLst>
            </p:cNvPr>
            <p:cNvSpPr/>
            <p:nvPr/>
          </p:nvSpPr>
          <p:spPr>
            <a:xfrm>
              <a:off x="10732648" y="5319415"/>
              <a:ext cx="2808302" cy="2808302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5ABBD9F-30FA-4B65-BA6D-95A05674911B}"/>
                </a:ext>
              </a:extLst>
            </p:cNvPr>
            <p:cNvSpPr/>
            <p:nvPr/>
          </p:nvSpPr>
          <p:spPr>
            <a:xfrm>
              <a:off x="10506748" y="5093515"/>
              <a:ext cx="3260103" cy="3260103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47CB391-6E29-419B-95E9-A3FB865D4CAB}"/>
                </a:ext>
              </a:extLst>
            </p:cNvPr>
            <p:cNvSpPr/>
            <p:nvPr/>
          </p:nvSpPr>
          <p:spPr>
            <a:xfrm>
              <a:off x="10280847" y="4867614"/>
              <a:ext cx="3711904" cy="3711904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9A5BBAF7-1421-436B-B725-99BCBDEDBB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39" t="30067" r="30135" b="28203"/>
          <a:stretch/>
        </p:blipFill>
        <p:spPr>
          <a:xfrm>
            <a:off x="306702" y="2520080"/>
            <a:ext cx="4794422" cy="286186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CBF58DF-4BD5-46FD-9968-3A830C5EB0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324" t="32624" r="25338" b="25646"/>
          <a:stretch/>
        </p:blipFill>
        <p:spPr>
          <a:xfrm>
            <a:off x="5731207" y="2491805"/>
            <a:ext cx="6137189" cy="28618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0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6|0.6|0.9|0.6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6|0.6|0.9|0.6|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6|0.6|0.9|0.6|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6|0.6|0.9|0.6|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6|0.6|0.9|0.6|0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6|0.6|0.5|0.6|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6|0.6|0.9|0.6|0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6|0.6|0.5|0.6|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6|0.6|0.9|0.6|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6|0.6|0.5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7|0.8|0.8|0.6|0.7|0.7|0.6|0.7|0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9|0.7|0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7|0.6|0.6|0.6|0.5|0.4|0.6|0.4|0.7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9|1.2|0.6|0.5|0.8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6|0.6|0.9|0.6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6|0.6|0.9|0.6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6|0.6|0.9|0.6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|0.8|0.6|0.6|0.8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8|0.7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8|0.7|0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508</Words>
  <Application>Microsoft Office PowerPoint</Application>
  <PresentationFormat>寬螢幕</PresentationFormat>
  <Paragraphs>140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等线</vt:lpstr>
      <vt:lpstr>微软雅黑</vt:lpstr>
      <vt:lpstr>字魂36号-正文宋楷</vt:lpstr>
      <vt:lpstr>时尚中黑简体</vt:lpstr>
      <vt:lpstr>思源黑体 CN Light</vt:lpstr>
      <vt:lpstr>思源黑体 CN Medium</vt:lpstr>
      <vt:lpstr>微軟正黑體</vt:lpstr>
      <vt:lpstr>Arial</vt:lpstr>
      <vt:lpstr>Calibri</vt:lpstr>
      <vt:lpstr>Wingdings 2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均洋 王</cp:lastModifiedBy>
  <cp:revision>206</cp:revision>
  <dcterms:created xsi:type="dcterms:W3CDTF">2019-09-18T02:31:44Z</dcterms:created>
  <dcterms:modified xsi:type="dcterms:W3CDTF">2021-12-30T01:49:18Z</dcterms:modified>
</cp:coreProperties>
</file>