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B3B"/>
    <a:srgbClr val="3FCDFF"/>
    <a:srgbClr val="E7C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265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241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2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26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17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6915E0-E9DB-45C1-AEE1-3A78E3BFCA70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0DBEAD-330E-4DA9-88B3-85B252EB10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14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choxue.com/choxueproduct-livestat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basketball.biji.co/index.php?q=tools&amp;act=team-info&amp;id=338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E4EB-AD36-4F40-AF48-7C7E6F4A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171" y="1175994"/>
            <a:ext cx="9144000" cy="268663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籃球攻守記錄表：</a:t>
            </a:r>
            <a:br>
              <a:rPr lang="en-US" altLang="zh-CN" dirty="0"/>
            </a:br>
            <a:r>
              <a:rPr lang="zh-CN" altLang="en-US" dirty="0"/>
              <a:t>數據糾錯與數據上傳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3F6CB-59DC-4E2B-98B9-92D075B172E6}"/>
              </a:ext>
            </a:extLst>
          </p:cNvPr>
          <p:cNvSpPr txBox="1"/>
          <p:nvPr/>
        </p:nvSpPr>
        <p:spPr>
          <a:xfrm>
            <a:off x="8323870" y="5081047"/>
            <a:ext cx="2677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司法四    張妙峰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989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E1B79E73-679D-45D1-BEAA-C8875CB4BD00}"/>
              </a:ext>
            </a:extLst>
          </p:cNvPr>
          <p:cNvGrpSpPr/>
          <p:nvPr/>
        </p:nvGrpSpPr>
        <p:grpSpPr>
          <a:xfrm>
            <a:off x="1607071" y="2582942"/>
            <a:ext cx="2271030" cy="3091993"/>
            <a:chOff x="1188606" y="2582942"/>
            <a:chExt cx="2271030" cy="3091993"/>
          </a:xfrm>
        </p:grpSpPr>
        <p:sp>
          <p:nvSpPr>
            <p:cNvPr id="17" name="流程圖: 程序 16">
              <a:extLst>
                <a:ext uri="{FF2B5EF4-FFF2-40B4-BE49-F238E27FC236}">
                  <a16:creationId xmlns:a16="http://schemas.microsoft.com/office/drawing/2014/main" id="{FBA7BC17-443C-40AE-86BE-60D72CBDDC1C}"/>
                </a:ext>
              </a:extLst>
            </p:cNvPr>
            <p:cNvSpPr/>
            <p:nvPr/>
          </p:nvSpPr>
          <p:spPr>
            <a:xfrm>
              <a:off x="1188606" y="3108487"/>
              <a:ext cx="2271030" cy="2566448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圖形 6" descr="籃球">
              <a:extLst>
                <a:ext uri="{FF2B5EF4-FFF2-40B4-BE49-F238E27FC236}">
                  <a16:creationId xmlns:a16="http://schemas.microsoft.com/office/drawing/2014/main" id="{24A43A9D-5540-4752-B620-A756395C1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8577" y="2582942"/>
              <a:ext cx="1051087" cy="1051087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B357072-A59D-4193-8277-50A260133613}"/>
              </a:ext>
            </a:extLst>
          </p:cNvPr>
          <p:cNvGrpSpPr/>
          <p:nvPr/>
        </p:nvGrpSpPr>
        <p:grpSpPr>
          <a:xfrm>
            <a:off x="5336249" y="2646573"/>
            <a:ext cx="2271030" cy="3028362"/>
            <a:chOff x="4960485" y="2646573"/>
            <a:chExt cx="2271030" cy="3028362"/>
          </a:xfrm>
        </p:grpSpPr>
        <p:pic>
          <p:nvPicPr>
            <p:cNvPr id="6" name="圖形 5" descr="籃球">
              <a:extLst>
                <a:ext uri="{FF2B5EF4-FFF2-40B4-BE49-F238E27FC236}">
                  <a16:creationId xmlns:a16="http://schemas.microsoft.com/office/drawing/2014/main" id="{D18B776D-5FFC-4592-B88B-F6D7BFFAA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0456" y="2646573"/>
              <a:ext cx="1051087" cy="1051087"/>
            </a:xfrm>
            <a:prstGeom prst="rect">
              <a:avLst/>
            </a:prstGeom>
          </p:spPr>
        </p:pic>
        <p:sp>
          <p:nvSpPr>
            <p:cNvPr id="19" name="流程圖: 程序 18">
              <a:extLst>
                <a:ext uri="{FF2B5EF4-FFF2-40B4-BE49-F238E27FC236}">
                  <a16:creationId xmlns:a16="http://schemas.microsoft.com/office/drawing/2014/main" id="{B4A2FAC3-70DD-42E0-B205-F69A6B8296AF}"/>
                </a:ext>
              </a:extLst>
            </p:cNvPr>
            <p:cNvSpPr/>
            <p:nvPr/>
          </p:nvSpPr>
          <p:spPr>
            <a:xfrm>
              <a:off x="4960485" y="3108487"/>
              <a:ext cx="2271030" cy="2566448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E967AC0-16EE-4288-83DE-8D0D795FDECE}"/>
              </a:ext>
            </a:extLst>
          </p:cNvPr>
          <p:cNvGrpSpPr/>
          <p:nvPr/>
        </p:nvGrpSpPr>
        <p:grpSpPr>
          <a:xfrm>
            <a:off x="8923871" y="2582942"/>
            <a:ext cx="2271030" cy="3091993"/>
            <a:chOff x="8774092" y="2582942"/>
            <a:chExt cx="2271030" cy="3091993"/>
          </a:xfrm>
        </p:grpSpPr>
        <p:pic>
          <p:nvPicPr>
            <p:cNvPr id="4" name="圖形 3" descr="籃球">
              <a:extLst>
                <a:ext uri="{FF2B5EF4-FFF2-40B4-BE49-F238E27FC236}">
                  <a16:creationId xmlns:a16="http://schemas.microsoft.com/office/drawing/2014/main" id="{7790D8C9-3254-4E35-9124-5DAFAB55D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4063" y="2582942"/>
              <a:ext cx="1051087" cy="1051087"/>
            </a:xfrm>
            <a:prstGeom prst="rect">
              <a:avLst/>
            </a:prstGeom>
          </p:spPr>
        </p:pic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7E5CD872-28A1-4895-BC27-A8846EF68567}"/>
                </a:ext>
              </a:extLst>
            </p:cNvPr>
            <p:cNvSpPr/>
            <p:nvPr/>
          </p:nvSpPr>
          <p:spPr>
            <a:xfrm>
              <a:off x="8774092" y="3108487"/>
              <a:ext cx="2271030" cy="2566448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C3B3EB0-7664-49EC-9651-2D380B7887FC}"/>
              </a:ext>
            </a:extLst>
          </p:cNvPr>
          <p:cNvSpPr/>
          <p:nvPr/>
        </p:nvSpPr>
        <p:spPr>
          <a:xfrm>
            <a:off x="2132614" y="3697660"/>
            <a:ext cx="1051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/>
              <a:t>動機</a:t>
            </a:r>
            <a:endParaRPr lang="en-US" altLang="zh-CN" sz="3000" dirty="0"/>
          </a:p>
          <a:p>
            <a:pPr algn="ctr"/>
            <a:r>
              <a:rPr lang="zh-CN" altLang="en-US" sz="3000" dirty="0"/>
              <a:t>與</a:t>
            </a:r>
            <a:endParaRPr lang="en-US" altLang="zh-CN" sz="3000" dirty="0"/>
          </a:p>
          <a:p>
            <a:pPr algn="ctr"/>
            <a:r>
              <a:rPr lang="zh-CN" altLang="en-US" sz="3000" dirty="0"/>
              <a:t>目的</a:t>
            </a:r>
            <a:endParaRPr lang="en-US" sz="3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D11A20-E9B3-45C7-9732-E1350111275A}"/>
              </a:ext>
            </a:extLst>
          </p:cNvPr>
          <p:cNvSpPr/>
          <p:nvPr/>
        </p:nvSpPr>
        <p:spPr>
          <a:xfrm>
            <a:off x="5946219" y="3697660"/>
            <a:ext cx="1051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/>
              <a:t>方法</a:t>
            </a:r>
            <a:endParaRPr lang="en-US" altLang="zh-CN" sz="3000" dirty="0"/>
          </a:p>
          <a:p>
            <a:pPr algn="ctr"/>
            <a:r>
              <a:rPr lang="zh-CN" altLang="en-US" sz="3000" dirty="0"/>
              <a:t>與</a:t>
            </a:r>
            <a:endParaRPr lang="en-US" altLang="zh-CN" sz="3000" dirty="0"/>
          </a:p>
          <a:p>
            <a:pPr algn="ctr"/>
            <a:r>
              <a:rPr lang="zh-CN" altLang="en-US" sz="3000" dirty="0"/>
              <a:t>素材</a:t>
            </a:r>
            <a:endParaRPr lang="en-US" altLang="zh-CN" sz="3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83549F-B881-4E3C-9DFA-12B6C3AA9370}"/>
              </a:ext>
            </a:extLst>
          </p:cNvPr>
          <p:cNvSpPr/>
          <p:nvPr/>
        </p:nvSpPr>
        <p:spPr>
          <a:xfrm>
            <a:off x="9533841" y="3883879"/>
            <a:ext cx="1051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/>
              <a:t>參考資料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2964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024A6C-1766-490B-ABBB-D97B586770A1}"/>
              </a:ext>
            </a:extLst>
          </p:cNvPr>
          <p:cNvSpPr txBox="1"/>
          <p:nvPr/>
        </p:nvSpPr>
        <p:spPr>
          <a:xfrm>
            <a:off x="1253765" y="622170"/>
            <a:ext cx="3638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動機與目的</a:t>
            </a:r>
            <a:endParaRPr 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AB7EF4-1F4A-4A6D-A4C2-EF132919175C}"/>
              </a:ext>
            </a:extLst>
          </p:cNvPr>
          <p:cNvSpPr txBox="1"/>
          <p:nvPr/>
        </p:nvSpPr>
        <p:spPr>
          <a:xfrm>
            <a:off x="1253765" y="1663780"/>
            <a:ext cx="4374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數據整理 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糾錯數據</a:t>
            </a:r>
            <a:endParaRPr lang="en-US" altLang="zh-CN" sz="2400" dirty="0"/>
          </a:p>
          <a:p>
            <a:endParaRPr 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53F3D2-38E1-4E37-BC9F-3A116609B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00" r="66070" b="7835"/>
          <a:stretch/>
        </p:blipFill>
        <p:spPr>
          <a:xfrm>
            <a:off x="3995592" y="490054"/>
            <a:ext cx="5159212" cy="58778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5E7A01-B87D-440A-A677-8AD96CBEF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9" r="66289" b="8728"/>
          <a:stretch/>
        </p:blipFill>
        <p:spPr>
          <a:xfrm>
            <a:off x="7629426" y="135094"/>
            <a:ext cx="4110087" cy="43762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ED9D83D-145C-4197-A59D-D7D4BF6B8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97" r="12938" b="17310"/>
          <a:stretch/>
        </p:blipFill>
        <p:spPr>
          <a:xfrm>
            <a:off x="951322" y="2288588"/>
            <a:ext cx="10975574" cy="42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A8FE20-1082-4DCD-AD19-85AD628166EF}"/>
              </a:ext>
            </a:extLst>
          </p:cNvPr>
          <p:cNvSpPr/>
          <p:nvPr/>
        </p:nvSpPr>
        <p:spPr>
          <a:xfrm>
            <a:off x="1049517" y="5257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/>
              <a:t>方法與素材</a:t>
            </a:r>
            <a:endParaRPr lang="en-US" altLang="zh-CN" sz="3600" dirty="0"/>
          </a:p>
        </p:txBody>
      </p:sp>
      <p:sp>
        <p:nvSpPr>
          <p:cNvPr id="3" name="圖說文字: 向右箭號 2">
            <a:extLst>
              <a:ext uri="{FF2B5EF4-FFF2-40B4-BE49-F238E27FC236}">
                <a16:creationId xmlns:a16="http://schemas.microsoft.com/office/drawing/2014/main" id="{C7408478-EEC5-4A7A-9603-B5C4E27D79E4}"/>
              </a:ext>
            </a:extLst>
          </p:cNvPr>
          <p:cNvSpPr/>
          <p:nvPr/>
        </p:nvSpPr>
        <p:spPr>
          <a:xfrm>
            <a:off x="875122" y="2658352"/>
            <a:ext cx="2837468" cy="2620651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dirty="0"/>
              <a:t>HTML</a:t>
            </a:r>
          </a:p>
          <a:p>
            <a:pPr algn="ctr"/>
            <a:endParaRPr lang="en-US" altLang="zh-CN" dirty="0"/>
          </a:p>
        </p:txBody>
      </p:sp>
      <p:sp>
        <p:nvSpPr>
          <p:cNvPr id="5" name="圖說文字: 向右箭號 4">
            <a:extLst>
              <a:ext uri="{FF2B5EF4-FFF2-40B4-BE49-F238E27FC236}">
                <a16:creationId xmlns:a16="http://schemas.microsoft.com/office/drawing/2014/main" id="{026B3D5E-B705-42AE-9954-9F7C1684C347}"/>
              </a:ext>
            </a:extLst>
          </p:cNvPr>
          <p:cNvSpPr/>
          <p:nvPr/>
        </p:nvSpPr>
        <p:spPr>
          <a:xfrm>
            <a:off x="3814713" y="2658352"/>
            <a:ext cx="2837468" cy="2620651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CSS</a:t>
            </a:r>
          </a:p>
        </p:txBody>
      </p:sp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7B896ED9-E408-43B7-AC83-16EE7748828F}"/>
              </a:ext>
            </a:extLst>
          </p:cNvPr>
          <p:cNvSpPr/>
          <p:nvPr/>
        </p:nvSpPr>
        <p:spPr>
          <a:xfrm>
            <a:off x="6754304" y="2658352"/>
            <a:ext cx="2837468" cy="2620651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Javascript</a:t>
            </a:r>
            <a:endParaRPr lang="en-US" altLang="zh-CN" sz="3000" dirty="0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063082C4-2AC6-4F7F-9E08-36F27A695895}"/>
              </a:ext>
            </a:extLst>
          </p:cNvPr>
          <p:cNvSpPr/>
          <p:nvPr/>
        </p:nvSpPr>
        <p:spPr>
          <a:xfrm>
            <a:off x="9693895" y="2658352"/>
            <a:ext cx="1929354" cy="262065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App </a:t>
            </a:r>
          </a:p>
          <a:p>
            <a:pPr algn="ctr"/>
            <a:r>
              <a:rPr lang="zh-CN" altLang="en-US" sz="3500" dirty="0"/>
              <a:t>平台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8974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AB5D45-AFB7-4B2F-955C-DD54EEBD79A9}"/>
              </a:ext>
            </a:extLst>
          </p:cNvPr>
          <p:cNvSpPr/>
          <p:nvPr/>
        </p:nvSpPr>
        <p:spPr>
          <a:xfrm>
            <a:off x="697585" y="75413"/>
            <a:ext cx="11378152" cy="65377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35F4B9-8EE8-4C68-87EB-3C37780C70B6}"/>
              </a:ext>
            </a:extLst>
          </p:cNvPr>
          <p:cNvSpPr/>
          <p:nvPr/>
        </p:nvSpPr>
        <p:spPr>
          <a:xfrm>
            <a:off x="1288018" y="467677"/>
            <a:ext cx="1178351" cy="490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R.SCORE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4EF38D1A-0389-4948-832E-EE9022051F2A}"/>
              </a:ext>
            </a:extLst>
          </p:cNvPr>
          <p:cNvSpPr/>
          <p:nvPr/>
        </p:nvSpPr>
        <p:spPr>
          <a:xfrm>
            <a:off x="2805283" y="297994"/>
            <a:ext cx="819980" cy="82956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+2</a:t>
            </a: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29E1EC8C-B258-4A61-A5DC-DFC719F88D40}"/>
              </a:ext>
            </a:extLst>
          </p:cNvPr>
          <p:cNvSpPr/>
          <p:nvPr/>
        </p:nvSpPr>
        <p:spPr>
          <a:xfrm>
            <a:off x="3833875" y="311874"/>
            <a:ext cx="819980" cy="82956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+3</a:t>
            </a:r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88A64E0B-D7D6-4E16-8ADF-936B366AAB7F}"/>
              </a:ext>
            </a:extLst>
          </p:cNvPr>
          <p:cNvSpPr/>
          <p:nvPr/>
        </p:nvSpPr>
        <p:spPr>
          <a:xfrm>
            <a:off x="4893445" y="311874"/>
            <a:ext cx="819980" cy="82956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+1</a:t>
            </a:r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A3EDF7CE-37B6-4CD8-969D-3AD5C146CF01}"/>
              </a:ext>
            </a:extLst>
          </p:cNvPr>
          <p:cNvSpPr/>
          <p:nvPr/>
        </p:nvSpPr>
        <p:spPr>
          <a:xfrm>
            <a:off x="5953015" y="311874"/>
            <a:ext cx="819980" cy="82956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42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9EB049D-E4C1-47EB-B29E-3A440D5A946B}"/>
              </a:ext>
            </a:extLst>
          </p:cNvPr>
          <p:cNvGrpSpPr/>
          <p:nvPr/>
        </p:nvGrpSpPr>
        <p:grpSpPr>
          <a:xfrm>
            <a:off x="798749" y="1573758"/>
            <a:ext cx="1656050" cy="4841484"/>
            <a:chOff x="1084082" y="1704641"/>
            <a:chExt cx="1656050" cy="4841484"/>
          </a:xfrm>
        </p:grpSpPr>
        <p:sp>
          <p:nvSpPr>
            <p:cNvPr id="15" name="流程圖: 程序 14">
              <a:extLst>
                <a:ext uri="{FF2B5EF4-FFF2-40B4-BE49-F238E27FC236}">
                  <a16:creationId xmlns:a16="http://schemas.microsoft.com/office/drawing/2014/main" id="{177A9EEC-3D1B-4B09-BCB1-7656FA3547AE}"/>
                </a:ext>
              </a:extLst>
            </p:cNvPr>
            <p:cNvSpPr/>
            <p:nvPr/>
          </p:nvSpPr>
          <p:spPr>
            <a:xfrm>
              <a:off x="1580249" y="1704641"/>
              <a:ext cx="593888" cy="584462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72866E67-E34C-4278-BF0C-2641D9805C21}"/>
                </a:ext>
              </a:extLst>
            </p:cNvPr>
            <p:cNvSpPr/>
            <p:nvPr/>
          </p:nvSpPr>
          <p:spPr>
            <a:xfrm>
              <a:off x="1084082" y="6078130"/>
              <a:ext cx="1656050" cy="467995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SUBSTITUTION</a:t>
              </a:r>
            </a:p>
          </p:txBody>
        </p:sp>
        <p:sp>
          <p:nvSpPr>
            <p:cNvPr id="21" name="流程圖: 程序 20">
              <a:extLst>
                <a:ext uri="{FF2B5EF4-FFF2-40B4-BE49-F238E27FC236}">
                  <a16:creationId xmlns:a16="http://schemas.microsoft.com/office/drawing/2014/main" id="{0D5EA33E-8D18-4A49-A640-F42B41F13174}"/>
                </a:ext>
              </a:extLst>
            </p:cNvPr>
            <p:cNvSpPr/>
            <p:nvPr/>
          </p:nvSpPr>
          <p:spPr>
            <a:xfrm>
              <a:off x="1580249" y="2544617"/>
              <a:ext cx="593888" cy="584462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E559ACFA-3F56-4F91-915D-3545539C6AF8}"/>
                </a:ext>
              </a:extLst>
            </p:cNvPr>
            <p:cNvSpPr/>
            <p:nvPr/>
          </p:nvSpPr>
          <p:spPr>
            <a:xfrm>
              <a:off x="1580249" y="3384593"/>
              <a:ext cx="593888" cy="584462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23" name="流程圖: 程序 22">
              <a:extLst>
                <a:ext uri="{FF2B5EF4-FFF2-40B4-BE49-F238E27FC236}">
                  <a16:creationId xmlns:a16="http://schemas.microsoft.com/office/drawing/2014/main" id="{6AD2A997-3887-433C-8B18-C3AE365B9DF6}"/>
                </a:ext>
              </a:extLst>
            </p:cNvPr>
            <p:cNvSpPr/>
            <p:nvPr/>
          </p:nvSpPr>
          <p:spPr>
            <a:xfrm>
              <a:off x="1614501" y="4296023"/>
              <a:ext cx="593888" cy="584462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rgbClr val="00B050"/>
                  </a:solidFill>
                </a:rPr>
                <a:t>67</a:t>
              </a:r>
            </a:p>
          </p:txBody>
        </p:sp>
        <p:sp>
          <p:nvSpPr>
            <p:cNvPr id="24" name="流程圖: 程序 23">
              <a:extLst>
                <a:ext uri="{FF2B5EF4-FFF2-40B4-BE49-F238E27FC236}">
                  <a16:creationId xmlns:a16="http://schemas.microsoft.com/office/drawing/2014/main" id="{6D36B654-1714-4E7D-A2DB-87B2E678D645}"/>
                </a:ext>
              </a:extLst>
            </p:cNvPr>
            <p:cNvSpPr/>
            <p:nvPr/>
          </p:nvSpPr>
          <p:spPr>
            <a:xfrm>
              <a:off x="1614501" y="5273887"/>
              <a:ext cx="593888" cy="584462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rgbClr val="00B050"/>
                  </a:solidFill>
                </a:rPr>
                <a:t>93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E4036F9-44DE-41D8-8E38-4349A05DAF9E}"/>
              </a:ext>
            </a:extLst>
          </p:cNvPr>
          <p:cNvSpPr txBox="1"/>
          <p:nvPr/>
        </p:nvSpPr>
        <p:spPr>
          <a:xfrm>
            <a:off x="9511607" y="216570"/>
            <a:ext cx="13415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</a:p>
          <a:p>
            <a:pPr algn="ctr"/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05:29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00BA70E-4C53-4716-8D9A-10E75F239375}"/>
              </a:ext>
            </a:extLst>
          </p:cNvPr>
          <p:cNvGrpSpPr/>
          <p:nvPr/>
        </p:nvGrpSpPr>
        <p:grpSpPr>
          <a:xfrm>
            <a:off x="2504695" y="1857427"/>
            <a:ext cx="1349140" cy="4209904"/>
            <a:chOff x="3304715" y="2102223"/>
            <a:chExt cx="1349140" cy="4209904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2CF922F1-BD26-4C19-ABBC-531B83362115}"/>
                </a:ext>
              </a:extLst>
            </p:cNvPr>
            <p:cNvSpPr/>
            <p:nvPr/>
          </p:nvSpPr>
          <p:spPr>
            <a:xfrm>
              <a:off x="3312339" y="2102223"/>
              <a:ext cx="1341516" cy="8295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分中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32887328-36B0-4962-9058-88F27CA8BB2E}"/>
                </a:ext>
              </a:extLst>
            </p:cNvPr>
            <p:cNvSpPr/>
            <p:nvPr/>
          </p:nvSpPr>
          <p:spPr>
            <a:xfrm>
              <a:off x="3304715" y="3428999"/>
              <a:ext cx="1341516" cy="8295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分中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585F5B1-4C28-43C7-8698-1582C613C635}"/>
                </a:ext>
              </a:extLst>
            </p:cNvPr>
            <p:cNvSpPr/>
            <p:nvPr/>
          </p:nvSpPr>
          <p:spPr>
            <a:xfrm>
              <a:off x="3304715" y="4736558"/>
              <a:ext cx="1341516" cy="8295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分中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9" name="箭號: 迴轉箭號 38">
              <a:extLst>
                <a:ext uri="{FF2B5EF4-FFF2-40B4-BE49-F238E27FC236}">
                  <a16:creationId xmlns:a16="http://schemas.microsoft.com/office/drawing/2014/main" id="{1C6793A1-1443-4B65-9F86-FC93EEB6494A}"/>
                </a:ext>
              </a:extLst>
            </p:cNvPr>
            <p:cNvSpPr/>
            <p:nvPr/>
          </p:nvSpPr>
          <p:spPr>
            <a:xfrm rot="5400000" flipH="1">
              <a:off x="3871353" y="5986079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CAA94FC4-2D8A-4301-8DBC-4FC7B560E7BC}"/>
              </a:ext>
            </a:extLst>
          </p:cNvPr>
          <p:cNvGrpSpPr/>
          <p:nvPr/>
        </p:nvGrpSpPr>
        <p:grpSpPr>
          <a:xfrm>
            <a:off x="4209621" y="1873268"/>
            <a:ext cx="1367648" cy="4217510"/>
            <a:chOff x="5256125" y="2101603"/>
            <a:chExt cx="1367648" cy="421751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DE5D1AD1-D313-4F03-8268-539C5A70C214}"/>
                </a:ext>
              </a:extLst>
            </p:cNvPr>
            <p:cNvSpPr/>
            <p:nvPr/>
          </p:nvSpPr>
          <p:spPr>
            <a:xfrm>
              <a:off x="5265640" y="2101603"/>
              <a:ext cx="1341516" cy="8295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分</a:t>
              </a:r>
              <a:endPara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不中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DB3A5ACD-4B0A-4210-9152-9851E318D0D0}"/>
                </a:ext>
              </a:extLst>
            </p:cNvPr>
            <p:cNvSpPr/>
            <p:nvPr/>
          </p:nvSpPr>
          <p:spPr>
            <a:xfrm>
              <a:off x="5256125" y="3428999"/>
              <a:ext cx="1341516" cy="8295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分</a:t>
              </a:r>
              <a:endPara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不中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70B3AF72-2E02-4F22-BCDF-1014534CA7E3}"/>
                </a:ext>
              </a:extLst>
            </p:cNvPr>
            <p:cNvSpPr/>
            <p:nvPr/>
          </p:nvSpPr>
          <p:spPr>
            <a:xfrm>
              <a:off x="5282257" y="4736558"/>
              <a:ext cx="1341516" cy="8295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分</a:t>
              </a:r>
              <a:endPara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r>
                <a:rPr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不中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40" name="箭號: 迴轉箭號 39">
              <a:extLst>
                <a:ext uri="{FF2B5EF4-FFF2-40B4-BE49-F238E27FC236}">
                  <a16:creationId xmlns:a16="http://schemas.microsoft.com/office/drawing/2014/main" id="{84764CE8-53DF-4DC4-984C-B9005CCADDA3}"/>
                </a:ext>
              </a:extLst>
            </p:cNvPr>
            <p:cNvSpPr/>
            <p:nvPr/>
          </p:nvSpPr>
          <p:spPr>
            <a:xfrm rot="5400000" flipH="1">
              <a:off x="5752882" y="5993065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D74552-ACD5-45D3-8A1D-71716258DF4D}"/>
              </a:ext>
            </a:extLst>
          </p:cNvPr>
          <p:cNvGrpSpPr/>
          <p:nvPr/>
        </p:nvGrpSpPr>
        <p:grpSpPr>
          <a:xfrm>
            <a:off x="7564067" y="2018930"/>
            <a:ext cx="1651511" cy="3819886"/>
            <a:chOff x="7132349" y="2101603"/>
            <a:chExt cx="1651511" cy="3819886"/>
          </a:xfrm>
        </p:grpSpPr>
        <p:sp>
          <p:nvSpPr>
            <p:cNvPr id="5" name="箭號: 迴轉箭號 4">
              <a:extLst>
                <a:ext uri="{FF2B5EF4-FFF2-40B4-BE49-F238E27FC236}">
                  <a16:creationId xmlns:a16="http://schemas.microsoft.com/office/drawing/2014/main" id="{39CF742A-5E83-42FD-B949-DDCA2444C02D}"/>
                </a:ext>
              </a:extLst>
            </p:cNvPr>
            <p:cNvSpPr/>
            <p:nvPr/>
          </p:nvSpPr>
          <p:spPr>
            <a:xfrm rot="5400000" flipH="1">
              <a:off x="8401160" y="2953117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4B58B97-0B2D-4048-A9A6-3459528997C2}"/>
                </a:ext>
              </a:extLst>
            </p:cNvPr>
            <p:cNvSpPr/>
            <p:nvPr/>
          </p:nvSpPr>
          <p:spPr>
            <a:xfrm>
              <a:off x="7132349" y="2101603"/>
              <a:ext cx="1341516" cy="829560"/>
            </a:xfrm>
            <a:prstGeom prst="ellipse">
              <a:avLst/>
            </a:prstGeom>
            <a:solidFill>
              <a:srgbClr val="3FCD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助攻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6D9B44FD-7935-435D-A020-34F795C3D242}"/>
                </a:ext>
              </a:extLst>
            </p:cNvPr>
            <p:cNvSpPr/>
            <p:nvPr/>
          </p:nvSpPr>
          <p:spPr>
            <a:xfrm>
              <a:off x="7132349" y="3426778"/>
              <a:ext cx="1341516" cy="829560"/>
            </a:xfrm>
            <a:prstGeom prst="ellipse">
              <a:avLst/>
            </a:prstGeom>
            <a:solidFill>
              <a:srgbClr val="3FCD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抄截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FBFCF072-9BFE-4292-AEB2-CDEA3A9537DA}"/>
                </a:ext>
              </a:extLst>
            </p:cNvPr>
            <p:cNvSpPr/>
            <p:nvPr/>
          </p:nvSpPr>
          <p:spPr>
            <a:xfrm>
              <a:off x="7132349" y="4787996"/>
              <a:ext cx="1341516" cy="829560"/>
            </a:xfrm>
            <a:prstGeom prst="ellipse">
              <a:avLst/>
            </a:prstGeom>
            <a:solidFill>
              <a:srgbClr val="3FCD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阻攻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42" name="箭號: 迴轉箭號 41">
              <a:extLst>
                <a:ext uri="{FF2B5EF4-FFF2-40B4-BE49-F238E27FC236}">
                  <a16:creationId xmlns:a16="http://schemas.microsoft.com/office/drawing/2014/main" id="{1645EBC2-DF7C-4256-B738-61A8C8443684}"/>
                </a:ext>
              </a:extLst>
            </p:cNvPr>
            <p:cNvSpPr/>
            <p:nvPr/>
          </p:nvSpPr>
          <p:spPr>
            <a:xfrm rot="5400000" flipH="1">
              <a:off x="8433068" y="4140048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" name="箭號: 迴轉箭號 44">
              <a:extLst>
                <a:ext uri="{FF2B5EF4-FFF2-40B4-BE49-F238E27FC236}">
                  <a16:creationId xmlns:a16="http://schemas.microsoft.com/office/drawing/2014/main" id="{371EFF94-30F2-441D-A48E-FBBC2CD01A2F}"/>
                </a:ext>
              </a:extLst>
            </p:cNvPr>
            <p:cNvSpPr/>
            <p:nvPr/>
          </p:nvSpPr>
          <p:spPr>
            <a:xfrm rot="5400000" flipH="1">
              <a:off x="8457812" y="5595441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6E2DAC3-E9E4-4CD8-BDFD-22599C1270CB}"/>
              </a:ext>
            </a:extLst>
          </p:cNvPr>
          <p:cNvGrpSpPr/>
          <p:nvPr/>
        </p:nvGrpSpPr>
        <p:grpSpPr>
          <a:xfrm>
            <a:off x="9475273" y="2590097"/>
            <a:ext cx="1638404" cy="2729313"/>
            <a:chOff x="10189827" y="2146724"/>
            <a:chExt cx="1638404" cy="2729313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A6ACC62-0C95-4904-8D6A-A3A49FBA716C}"/>
                </a:ext>
              </a:extLst>
            </p:cNvPr>
            <p:cNvSpPr/>
            <p:nvPr/>
          </p:nvSpPr>
          <p:spPr>
            <a:xfrm>
              <a:off x="10189827" y="2146724"/>
              <a:ext cx="1341516" cy="82956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犯規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C10303A-DDF4-4E25-8CEC-2AABCADE5E66}"/>
                </a:ext>
              </a:extLst>
            </p:cNvPr>
            <p:cNvSpPr/>
            <p:nvPr/>
          </p:nvSpPr>
          <p:spPr>
            <a:xfrm>
              <a:off x="10267537" y="3841558"/>
              <a:ext cx="1341516" cy="82956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失誤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47" name="箭號: 迴轉箭號 46">
              <a:extLst>
                <a:ext uri="{FF2B5EF4-FFF2-40B4-BE49-F238E27FC236}">
                  <a16:creationId xmlns:a16="http://schemas.microsoft.com/office/drawing/2014/main" id="{D70AD5E7-47FF-481B-9631-4EC2D911419C}"/>
                </a:ext>
              </a:extLst>
            </p:cNvPr>
            <p:cNvSpPr/>
            <p:nvPr/>
          </p:nvSpPr>
          <p:spPr>
            <a:xfrm rot="5400000" flipH="1">
              <a:off x="11502183" y="4549989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8" name="箭號: 迴轉箭號 47">
              <a:extLst>
                <a:ext uri="{FF2B5EF4-FFF2-40B4-BE49-F238E27FC236}">
                  <a16:creationId xmlns:a16="http://schemas.microsoft.com/office/drawing/2014/main" id="{C3C115D3-3930-4031-957F-7C725577B042}"/>
                </a:ext>
              </a:extLst>
            </p:cNvPr>
            <p:cNvSpPr/>
            <p:nvPr/>
          </p:nvSpPr>
          <p:spPr>
            <a:xfrm rot="5400000" flipH="1">
              <a:off x="11435052" y="2914743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9" name="箭號: 迴轉箭號 48">
            <a:extLst>
              <a:ext uri="{FF2B5EF4-FFF2-40B4-BE49-F238E27FC236}">
                <a16:creationId xmlns:a16="http://schemas.microsoft.com/office/drawing/2014/main" id="{2F27F24D-1B5B-473C-AEE4-303A9474D8EA}"/>
              </a:ext>
            </a:extLst>
          </p:cNvPr>
          <p:cNvSpPr/>
          <p:nvPr/>
        </p:nvSpPr>
        <p:spPr>
          <a:xfrm rot="5400000" flipH="1">
            <a:off x="6942689" y="914396"/>
            <a:ext cx="348002" cy="304094"/>
          </a:xfrm>
          <a:prstGeom prst="uturnArrow">
            <a:avLst>
              <a:gd name="adj1" fmla="val 33476"/>
              <a:gd name="adj2" fmla="val 24152"/>
              <a:gd name="adj3" fmla="val 45342"/>
              <a:gd name="adj4" fmla="val 35274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EC63978-1E24-4E95-8B0D-240497C3F0B4}"/>
              </a:ext>
            </a:extLst>
          </p:cNvPr>
          <p:cNvSpPr txBox="1"/>
          <p:nvPr/>
        </p:nvSpPr>
        <p:spPr>
          <a:xfrm>
            <a:off x="7965627" y="577739"/>
            <a:ext cx="102410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3B3B"/>
                </a:solidFill>
              </a:rPr>
              <a:t>TF:3</a:t>
            </a: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484D717-BD90-488C-81E2-73DC123D5093}"/>
              </a:ext>
            </a:extLst>
          </p:cNvPr>
          <p:cNvGrpSpPr/>
          <p:nvPr/>
        </p:nvGrpSpPr>
        <p:grpSpPr>
          <a:xfrm>
            <a:off x="5924510" y="2453474"/>
            <a:ext cx="1347128" cy="3120577"/>
            <a:chOff x="6116400" y="2606889"/>
            <a:chExt cx="1347128" cy="3120577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5EAF96C-9D3C-4A2E-8284-4005CD59C4F0}"/>
                </a:ext>
              </a:extLst>
            </p:cNvPr>
            <p:cNvSpPr/>
            <p:nvPr/>
          </p:nvSpPr>
          <p:spPr>
            <a:xfrm>
              <a:off x="6122012" y="2606889"/>
              <a:ext cx="1341516" cy="829560"/>
            </a:xfrm>
            <a:prstGeom prst="ellipse">
              <a:avLst/>
            </a:prstGeom>
            <a:solidFill>
              <a:srgbClr val="3FCD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進攻籃板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57" name="箭號: 迴轉箭號 56">
              <a:extLst>
                <a:ext uri="{FF2B5EF4-FFF2-40B4-BE49-F238E27FC236}">
                  <a16:creationId xmlns:a16="http://schemas.microsoft.com/office/drawing/2014/main" id="{7F6924B4-F153-40BB-B7E6-89F14B7D439F}"/>
                </a:ext>
              </a:extLst>
            </p:cNvPr>
            <p:cNvSpPr/>
            <p:nvPr/>
          </p:nvSpPr>
          <p:spPr>
            <a:xfrm rot="5400000" flipH="1">
              <a:off x="6748319" y="5401418"/>
              <a:ext cx="348002" cy="304094"/>
            </a:xfrm>
            <a:prstGeom prst="uturnArrow">
              <a:avLst>
                <a:gd name="adj1" fmla="val 33476"/>
                <a:gd name="adj2" fmla="val 24152"/>
                <a:gd name="adj3" fmla="val 45342"/>
                <a:gd name="adj4" fmla="val 35274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44961A85-1B8F-42CF-A41B-0A40FB61941A}"/>
                </a:ext>
              </a:extLst>
            </p:cNvPr>
            <p:cNvSpPr/>
            <p:nvPr/>
          </p:nvSpPr>
          <p:spPr>
            <a:xfrm>
              <a:off x="6116400" y="4108169"/>
              <a:ext cx="1341516" cy="829560"/>
            </a:xfrm>
            <a:prstGeom prst="ellipse">
              <a:avLst/>
            </a:prstGeom>
            <a:solidFill>
              <a:srgbClr val="3FCD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防守籃板</a:t>
              </a:r>
              <a:endParaRPr lang="en-US" sz="24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B4102614-575E-4DD5-9446-4A125331746E}"/>
              </a:ext>
            </a:extLst>
          </p:cNvPr>
          <p:cNvGrpSpPr/>
          <p:nvPr/>
        </p:nvGrpSpPr>
        <p:grpSpPr>
          <a:xfrm>
            <a:off x="11316321" y="620146"/>
            <a:ext cx="593888" cy="4987590"/>
            <a:chOff x="11132664" y="1259687"/>
            <a:chExt cx="593888" cy="4987590"/>
          </a:xfrm>
        </p:grpSpPr>
        <p:sp>
          <p:nvSpPr>
            <p:cNvPr id="60" name="流程圖: 接點 59">
              <a:extLst>
                <a:ext uri="{FF2B5EF4-FFF2-40B4-BE49-F238E27FC236}">
                  <a16:creationId xmlns:a16="http://schemas.microsoft.com/office/drawing/2014/main" id="{FCA06325-DF47-47A6-8032-9BBB26CF6018}"/>
                </a:ext>
              </a:extLst>
            </p:cNvPr>
            <p:cNvSpPr/>
            <p:nvPr/>
          </p:nvSpPr>
          <p:spPr>
            <a:xfrm>
              <a:off x="11132664" y="1259687"/>
              <a:ext cx="593888" cy="584462"/>
            </a:xfrm>
            <a:prstGeom prst="flowChartConnector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2E6A21E6-869C-4C80-9032-1356A6614106}"/>
                </a:ext>
              </a:extLst>
            </p:cNvPr>
            <p:cNvSpPr/>
            <p:nvPr/>
          </p:nvSpPr>
          <p:spPr>
            <a:xfrm>
              <a:off x="11132664" y="1998491"/>
              <a:ext cx="593888" cy="584462"/>
            </a:xfrm>
            <a:prstGeom prst="flowChartConnector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6E12E040-BEC6-49A4-883D-F1E8A17E11BB}"/>
                </a:ext>
              </a:extLst>
            </p:cNvPr>
            <p:cNvSpPr/>
            <p:nvPr/>
          </p:nvSpPr>
          <p:spPr>
            <a:xfrm>
              <a:off x="11132664" y="2712646"/>
              <a:ext cx="593888" cy="584462"/>
            </a:xfrm>
            <a:prstGeom prst="flowChartConnector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E15A834F-262F-4231-8631-2B0E0FF5138E}"/>
                </a:ext>
              </a:extLst>
            </p:cNvPr>
            <p:cNvSpPr/>
            <p:nvPr/>
          </p:nvSpPr>
          <p:spPr>
            <a:xfrm>
              <a:off x="11132664" y="3419657"/>
              <a:ext cx="593888" cy="584462"/>
            </a:xfrm>
            <a:prstGeom prst="flowChartConnector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AAFC1DE2-1668-4957-BFC6-D73996CC99E4}"/>
                </a:ext>
              </a:extLst>
            </p:cNvPr>
            <p:cNvSpPr/>
            <p:nvPr/>
          </p:nvSpPr>
          <p:spPr>
            <a:xfrm>
              <a:off x="11132664" y="4134586"/>
              <a:ext cx="593888" cy="584462"/>
            </a:xfrm>
            <a:prstGeom prst="flowChartConnector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流程圖: 接點 64">
              <a:extLst>
                <a:ext uri="{FF2B5EF4-FFF2-40B4-BE49-F238E27FC236}">
                  <a16:creationId xmlns:a16="http://schemas.microsoft.com/office/drawing/2014/main" id="{2CA1E43D-D1E8-4F7E-82FD-B9DF2D11D2D9}"/>
                </a:ext>
              </a:extLst>
            </p:cNvPr>
            <p:cNvSpPr/>
            <p:nvPr/>
          </p:nvSpPr>
          <p:spPr>
            <a:xfrm>
              <a:off x="11135587" y="4850498"/>
              <a:ext cx="590965" cy="600060"/>
            </a:xfrm>
            <a:prstGeom prst="flowChartConnector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U1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6" name="流程圖: 接點 65">
              <a:extLst>
                <a:ext uri="{FF2B5EF4-FFF2-40B4-BE49-F238E27FC236}">
                  <a16:creationId xmlns:a16="http://schemas.microsoft.com/office/drawing/2014/main" id="{E80B4759-B450-4066-A8E1-B096E4CBC82B}"/>
                </a:ext>
              </a:extLst>
            </p:cNvPr>
            <p:cNvSpPr/>
            <p:nvPr/>
          </p:nvSpPr>
          <p:spPr>
            <a:xfrm>
              <a:off x="11135587" y="5647217"/>
              <a:ext cx="590965" cy="600060"/>
            </a:xfrm>
            <a:prstGeom prst="flowChartConnector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U2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81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A8FE20-1082-4DCD-AD19-85AD628166EF}"/>
              </a:ext>
            </a:extLst>
          </p:cNvPr>
          <p:cNvSpPr/>
          <p:nvPr/>
        </p:nvSpPr>
        <p:spPr>
          <a:xfrm>
            <a:off x="1049517" y="5257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/>
              <a:t>參考資料</a:t>
            </a:r>
            <a:endParaRPr lang="en-US" altLang="zh-CN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B6700E-3ED0-4ECE-85FB-4F8C5F32A58E}"/>
              </a:ext>
            </a:extLst>
          </p:cNvPr>
          <p:cNvSpPr/>
          <p:nvPr/>
        </p:nvSpPr>
        <p:spPr>
          <a:xfrm>
            <a:off x="829986" y="3711805"/>
            <a:ext cx="508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https://blog.choxue.com/choxueproduct-livestats/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88956C-160A-44AD-A94B-B496B2385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1" t="32044" r="44460" b="24808"/>
          <a:stretch/>
        </p:blipFill>
        <p:spPr>
          <a:xfrm>
            <a:off x="914827" y="1172123"/>
            <a:ext cx="5069524" cy="24173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2A4C02-4383-4D21-A99E-7580438EE70E}"/>
              </a:ext>
            </a:extLst>
          </p:cNvPr>
          <p:cNvSpPr/>
          <p:nvPr/>
        </p:nvSpPr>
        <p:spPr>
          <a:xfrm>
            <a:off x="5128181" y="6244712"/>
            <a:ext cx="728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https://basketball.biji.co/index.php?q=tools&amp;act=team-info&amp;id=3387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8FB8C6-E70F-449D-931D-4D00CD7B3C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49" t="10172" r="15876" b="23299"/>
          <a:stretch/>
        </p:blipFill>
        <p:spPr>
          <a:xfrm>
            <a:off x="6096000" y="3093370"/>
            <a:ext cx="5764906" cy="300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E4EB-AD36-4F40-AF48-7C7E6F4A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5876" y="2495746"/>
            <a:ext cx="6300247" cy="1866508"/>
          </a:xfrm>
        </p:spPr>
        <p:txBody>
          <a:bodyPr>
            <a:normAutofit/>
          </a:bodyPr>
          <a:lstStyle/>
          <a:p>
            <a:pPr algn="l"/>
            <a:r>
              <a:rPr lang="zh-CN" altLang="en-US" sz="10800" dirty="0"/>
              <a:t>感謝聆聽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415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521</TotalTime>
  <Words>139</Words>
  <Application>Microsoft Office PowerPoint</Application>
  <PresentationFormat>寬螢幕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KaiTi</vt:lpstr>
      <vt:lpstr>微軟正黑體</vt:lpstr>
      <vt:lpstr>华文楷体</vt:lpstr>
      <vt:lpstr>Book Antiqua</vt:lpstr>
      <vt:lpstr>Franklin Gothic Book</vt:lpstr>
      <vt:lpstr>Times New Roman</vt:lpstr>
      <vt:lpstr>Wingdings</vt:lpstr>
      <vt:lpstr>裁剪</vt:lpstr>
      <vt:lpstr>籃球攻守記錄表： 數據糾錯與數據上傳</vt:lpstr>
      <vt:lpstr>PowerPoint 簡報</vt:lpstr>
      <vt:lpstr>PowerPoint 簡報</vt:lpstr>
      <vt:lpstr>PowerPoint 簡報</vt:lpstr>
      <vt:lpstr>PowerPoint 簡報</vt:lpstr>
      <vt:lpstr>PowerPoint 簡報</vt:lpstr>
      <vt:lpstr>感謝聆聽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籃球攻守記錄表： 實時數據登錄</dc:title>
  <dc:creator>張妙峰</dc:creator>
  <cp:lastModifiedBy>張妙峰</cp:lastModifiedBy>
  <cp:revision>15</cp:revision>
  <dcterms:created xsi:type="dcterms:W3CDTF">2021-11-10T08:44:40Z</dcterms:created>
  <dcterms:modified xsi:type="dcterms:W3CDTF">2021-11-11T04:43:41Z</dcterms:modified>
</cp:coreProperties>
</file>