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7A2BA-3216-01C2-F8B3-7A93D9AEA94E}" v="69" dt="2024-08-23T09:28:42.226"/>
    <p1510:client id="{22E55E1F-D91A-CFB0-1C07-7BE769E48D3D}" v="4" dt="2024-08-23T10:38:03.048"/>
    <p1510:client id="{25F0A9C5-4695-46D3-DA45-60F8D518A064}" v="482" dt="2024-08-23T10:54:19.843"/>
    <p1510:client id="{4E8765FA-CFBA-1680-1D52-A4FB737BD862}" v="47" dt="2024-08-23T09:18:48.867"/>
    <p1510:client id="{65AA5B3F-1B08-D0DE-B8C6-5E1194491B2B}" v="114" dt="2024-08-23T10:00:30.243"/>
    <p1510:client id="{7984967F-4F3F-3067-33FD-7DD29594B864}" v="203" dt="2024-08-23T10:01:17.168"/>
    <p1510:client id="{B82A7D18-FC9F-F118-7F6C-9AC1D94CF29A}" v="14" dt="2024-08-23T08:35:56.452"/>
    <p1510:client id="{C53FC395-B175-2AE7-D35D-DF0632A73766}" v="162" dt="2024-08-23T10:36:19.745"/>
    <p1510:client id="{FC152410-17EA-A558-DFFB-76A653F1FBCB}" v="4" dt="2024-08-23T09:55:11.404"/>
    <p1510:client id="{FC531E78-BFB4-623C-BA6B-E52179946DA4}" v="23" dt="2024-08-23T10:54:52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9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8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9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2321" y="1383323"/>
            <a:ext cx="2571017" cy="1032189"/>
          </a:xfrm>
        </p:spPr>
        <p:txBody>
          <a:bodyPr>
            <a:normAutofit/>
          </a:bodyPr>
          <a:lstStyle/>
          <a:p>
            <a:r>
              <a:rPr lang="en-US" sz="4800" b="1"/>
              <a:t>Team-1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C3AB1-C270-470C-0FDF-321B6662D080}"/>
              </a:ext>
            </a:extLst>
          </p:cNvPr>
          <p:cNvSpPr txBox="1">
            <a:spLocks/>
          </p:cNvSpPr>
          <p:nvPr/>
        </p:nvSpPr>
        <p:spPr>
          <a:xfrm>
            <a:off x="4183367" y="3141784"/>
            <a:ext cx="3344739" cy="1055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  Retail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C87FD-6AD9-ABF1-0297-4E9888724EF7}"/>
              </a:ext>
            </a:extLst>
          </p:cNvPr>
          <p:cNvSpPr txBox="1"/>
          <p:nvPr/>
        </p:nvSpPr>
        <p:spPr>
          <a:xfrm rot="-10800000" flipV="1">
            <a:off x="715108" y="281354"/>
            <a:ext cx="62835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ptos"/>
              </a:rPr>
              <a:t>DataLake – Retail Folder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C8E2-2960-E004-6E01-7C5124DD30B8}"/>
              </a:ext>
            </a:extLst>
          </p:cNvPr>
          <p:cNvSpPr txBox="1"/>
          <p:nvPr/>
        </p:nvSpPr>
        <p:spPr>
          <a:xfrm>
            <a:off x="175847" y="1289539"/>
            <a:ext cx="3141784" cy="572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ptos"/>
              </a:rPr>
              <a:t>Raw  Zone(Landing Zone)</a:t>
            </a:r>
            <a:r>
              <a:rPr lang="en-US" sz="2000" dirty="0">
                <a:latin typeface="Aptos"/>
              </a:rPr>
              <a:t>​​</a:t>
            </a:r>
          </a:p>
          <a:p>
            <a:r>
              <a:rPr lang="en-US" dirty="0">
                <a:latin typeface="Aptos"/>
              </a:rPr>
              <a:t>​​</a:t>
            </a:r>
          </a:p>
          <a:p>
            <a:r>
              <a:rPr lang="en-US" b="1" dirty="0">
                <a:latin typeface="Aptos"/>
              </a:rPr>
              <a:t>Structure:</a:t>
            </a:r>
            <a:r>
              <a:rPr lang="en-US" dirty="0">
                <a:latin typeface="Aptos"/>
              </a:rPr>
              <a:t>​</a:t>
            </a:r>
          </a:p>
          <a:p>
            <a:r>
              <a:rPr lang="en-US" dirty="0">
                <a:latin typeface="Aptos"/>
              </a:rPr>
              <a:t>  </a:t>
            </a:r>
            <a:r>
              <a:rPr lang="en-US" sz="1600" dirty="0">
                <a:latin typeface="Aptos"/>
              </a:rPr>
              <a:t>/raw/​​</a:t>
            </a:r>
          </a:p>
          <a:p>
            <a:r>
              <a:rPr lang="en-US" sz="1600" dirty="0">
                <a:latin typeface="Aptos"/>
              </a:rPr>
              <a:t>    /Online​​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Sales 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Transactions 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Clickstreams​​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Customer-feedback​​</a:t>
            </a:r>
          </a:p>
          <a:p>
            <a:pPr marL="173990"/>
            <a:endParaRPr lang="en-US" sz="1600" dirty="0">
              <a:latin typeface="Aptos"/>
            </a:endParaRPr>
          </a:p>
          <a:p>
            <a:r>
              <a:rPr lang="en-US" sz="1600" dirty="0">
                <a:latin typeface="Aptos"/>
              </a:rPr>
              <a:t>    /In-store​​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Sales​​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Inventory​​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Customer-surveys​​</a:t>
            </a:r>
          </a:p>
          <a:p>
            <a:pPr marL="457200" indent="-283210">
              <a:buFont typeface="Arial"/>
              <a:buChar char="•"/>
            </a:pPr>
            <a:endParaRPr lang="en-US" sz="1600" dirty="0">
              <a:latin typeface="Aptos"/>
            </a:endParaRPr>
          </a:p>
          <a:p>
            <a:r>
              <a:rPr lang="en-US" sz="1600" dirty="0">
                <a:latin typeface="Aptos"/>
              </a:rPr>
              <a:t>   /Mobile-app​​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User-sessions​​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Sales 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Transactions​​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App-feedback​​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16E29-E619-0CFC-B72E-4363A6E8C61D}"/>
              </a:ext>
            </a:extLst>
          </p:cNvPr>
          <p:cNvSpPr txBox="1"/>
          <p:nvPr/>
        </p:nvSpPr>
        <p:spPr>
          <a:xfrm>
            <a:off x="3552092" y="1160584"/>
            <a:ext cx="3130061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>
                <a:latin typeface="Calibri"/>
                <a:ea typeface="Calibri"/>
                <a:cs typeface="Times New Roman"/>
              </a:rPr>
              <a:t>Curated Zone</a:t>
            </a:r>
            <a:r>
              <a:rPr lang="en-US" sz="2000" dirty="0">
                <a:latin typeface="Aptos"/>
              </a:rPr>
              <a:t>​​</a:t>
            </a:r>
          </a:p>
          <a:p>
            <a:endParaRPr lang="en-US" dirty="0">
              <a:latin typeface="Aptos"/>
            </a:endParaRPr>
          </a:p>
          <a:p>
            <a:r>
              <a:rPr lang="en-US" b="1" dirty="0">
                <a:latin typeface="Aptos"/>
              </a:rPr>
              <a:t>Structure:</a:t>
            </a:r>
            <a:r>
              <a:rPr lang="en-US" dirty="0">
                <a:latin typeface="Aptos"/>
              </a:rPr>
              <a:t>​</a:t>
            </a:r>
          </a:p>
          <a:p>
            <a:r>
              <a:rPr lang="en-US" sz="1600" dirty="0">
                <a:latin typeface="Aptos"/>
              </a:rPr>
              <a:t>  /curated/​</a:t>
            </a:r>
          </a:p>
          <a:p>
            <a:r>
              <a:rPr lang="en-US" sz="1600" dirty="0">
                <a:latin typeface="Aptos"/>
              </a:rPr>
              <a:t>     /Sales​​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Online​​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In-Store​​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Mobile-app</a:t>
            </a:r>
          </a:p>
          <a:p>
            <a:pPr marL="457200"/>
            <a:r>
              <a:rPr lang="en-US" sz="1600" dirty="0">
                <a:latin typeface="Aptos"/>
              </a:rPr>
              <a:t>​​</a:t>
            </a:r>
          </a:p>
          <a:p>
            <a:r>
              <a:rPr lang="en-US" sz="1600" dirty="0">
                <a:latin typeface="Aptos"/>
              </a:rPr>
              <a:t>     /Marketing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campaign-performance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customer-segmentation</a:t>
            </a:r>
          </a:p>
          <a:p>
            <a:pPr marL="457200"/>
            <a:r>
              <a:rPr lang="en-US" sz="1600" dirty="0">
                <a:latin typeface="Aptos"/>
              </a:rPr>
              <a:t>​​</a:t>
            </a:r>
          </a:p>
          <a:p>
            <a:r>
              <a:rPr lang="en-US" sz="1600" dirty="0">
                <a:latin typeface="Aptos"/>
              </a:rPr>
              <a:t>    /Inventory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   stock-levels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supply-chain</a:t>
            </a:r>
          </a:p>
          <a:p>
            <a:endParaRPr lang="en-IN" sz="1600" dirty="0"/>
          </a:p>
          <a:p>
            <a:r>
              <a:rPr lang="en-US" sz="1600" dirty="0">
                <a:latin typeface="Aptos"/>
              </a:rPr>
              <a:t>    /customer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customer-360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loyalty-program​​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DC9F9-9D4C-B715-8265-2DC53EAB104E}"/>
              </a:ext>
            </a:extLst>
          </p:cNvPr>
          <p:cNvSpPr txBox="1"/>
          <p:nvPr/>
        </p:nvSpPr>
        <p:spPr>
          <a:xfrm>
            <a:off x="6682154" y="1160584"/>
            <a:ext cx="3106615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ptos"/>
              </a:rPr>
              <a:t>Consumption Zone</a:t>
            </a:r>
            <a:r>
              <a:rPr lang="en-US" sz="2000" dirty="0">
                <a:latin typeface="Aptos"/>
              </a:rPr>
              <a:t>​​</a:t>
            </a:r>
          </a:p>
          <a:p>
            <a:r>
              <a:rPr lang="en-US" dirty="0">
                <a:latin typeface="Aptos"/>
              </a:rPr>
              <a:t>​​</a:t>
            </a:r>
          </a:p>
          <a:p>
            <a:r>
              <a:rPr lang="en-US" b="1" dirty="0">
                <a:latin typeface="Aptos"/>
              </a:rPr>
              <a:t>Structure:</a:t>
            </a:r>
            <a:r>
              <a:rPr lang="en-US" dirty="0">
                <a:latin typeface="Aptos"/>
              </a:rPr>
              <a:t>​</a:t>
            </a:r>
            <a:endParaRPr lang="en-IN" dirty="0">
              <a:latin typeface="Grandview Display"/>
            </a:endParaRPr>
          </a:p>
          <a:p>
            <a:r>
              <a:rPr lang="en-US" sz="1600" dirty="0">
                <a:latin typeface="Aptos"/>
              </a:rPr>
              <a:t>       /consumption/ </a:t>
            </a:r>
          </a:p>
          <a:p>
            <a:r>
              <a:rPr lang="en-US" sz="1600" dirty="0">
                <a:latin typeface="Aptos"/>
              </a:rPr>
              <a:t>            /Reports</a:t>
            </a:r>
          </a:p>
          <a:p>
            <a:pPr marL="914400" indent="-228600">
              <a:buFont typeface="Arial"/>
              <a:buChar char="•"/>
            </a:pPr>
            <a:r>
              <a:rPr lang="en-US" sz="1600" dirty="0">
                <a:latin typeface="Aptos"/>
              </a:rPr>
              <a:t>weekly-marketing</a:t>
            </a:r>
          </a:p>
          <a:p>
            <a:pPr marL="914400" indent="-228600">
              <a:buFont typeface="Arial"/>
              <a:buChar char="•"/>
            </a:pPr>
            <a:r>
              <a:rPr lang="en-US" sz="1600" dirty="0">
                <a:latin typeface="Aptos"/>
              </a:rPr>
              <a:t>daily-sales</a:t>
            </a:r>
          </a:p>
          <a:p>
            <a:pPr marL="914400" indent="-228600">
              <a:buFont typeface="Arial"/>
              <a:buChar char="•"/>
            </a:pPr>
            <a:r>
              <a:rPr lang="en-US" sz="1600" dirty="0">
                <a:latin typeface="Aptos"/>
              </a:rPr>
              <a:t>monthly-inventory</a:t>
            </a:r>
          </a:p>
          <a:p>
            <a:pPr marL="914400"/>
            <a:endParaRPr lang="en-IN" sz="1600" dirty="0"/>
          </a:p>
          <a:p>
            <a:r>
              <a:rPr lang="en-US" sz="1600" dirty="0">
                <a:latin typeface="Aptos"/>
              </a:rPr>
              <a:t>         /In-store​​</a:t>
            </a:r>
          </a:p>
          <a:p>
            <a:pPr marL="914400" indent="-228600">
              <a:buFont typeface="Arial"/>
              <a:buChar char="•"/>
            </a:pPr>
            <a:r>
              <a:rPr lang="en-US" sz="1600" dirty="0">
                <a:latin typeface="Aptos"/>
              </a:rPr>
              <a:t>executive-dashboard</a:t>
            </a:r>
          </a:p>
          <a:p>
            <a:pPr marL="914400" indent="-228600">
              <a:buFont typeface="Arial"/>
              <a:buChar char="•"/>
            </a:pPr>
            <a:r>
              <a:rPr lang="en-US" sz="1600" dirty="0">
                <a:latin typeface="Aptos"/>
              </a:rPr>
              <a:t>inventory-dashboard</a:t>
            </a:r>
          </a:p>
          <a:p>
            <a:pPr marL="914400"/>
            <a:endParaRPr lang="en-IN" sz="1600" dirty="0"/>
          </a:p>
          <a:p>
            <a:r>
              <a:rPr lang="en-US" sz="1600" dirty="0">
                <a:latin typeface="Aptos"/>
              </a:rPr>
              <a:t>         /</a:t>
            </a:r>
            <a:r>
              <a:rPr lang="en-IN" sz="1600" dirty="0">
                <a:latin typeface="Calibri"/>
                <a:ea typeface="Calibri"/>
                <a:cs typeface="Times New Roman"/>
              </a:rPr>
              <a:t>Data-feeds</a:t>
            </a:r>
          </a:p>
          <a:p>
            <a:pPr marL="914400" indent="-228600">
              <a:buFont typeface="Arial"/>
              <a:buChar char="•"/>
            </a:pPr>
            <a:r>
              <a:rPr lang="en-US" sz="1600" dirty="0">
                <a:latin typeface="Aptos"/>
              </a:rPr>
              <a:t>partner-data</a:t>
            </a:r>
          </a:p>
          <a:p>
            <a:pPr marL="914400" indent="-228600">
              <a:buFont typeface="Arial"/>
              <a:buChar char="•"/>
            </a:pPr>
            <a:r>
              <a:rPr lang="en-US" sz="1600" dirty="0">
                <a:latin typeface="Aptos"/>
              </a:rPr>
              <a:t>third-party-integrations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1CAB-370F-6B52-D22F-AF6FCA0A1FED}"/>
              </a:ext>
            </a:extLst>
          </p:cNvPr>
          <p:cNvSpPr txBox="1"/>
          <p:nvPr/>
        </p:nvSpPr>
        <p:spPr>
          <a:xfrm>
            <a:off x="9601200" y="1160585"/>
            <a:ext cx="2743200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ptos"/>
              </a:rPr>
              <a:t>Archive Zone</a:t>
            </a:r>
            <a:r>
              <a:rPr lang="en-US" sz="2000" dirty="0">
                <a:latin typeface="Aptos"/>
              </a:rPr>
              <a:t>​​</a:t>
            </a:r>
          </a:p>
          <a:p>
            <a:r>
              <a:rPr lang="en-US" dirty="0">
                <a:latin typeface="Aptos"/>
              </a:rPr>
              <a:t>​​</a:t>
            </a:r>
          </a:p>
          <a:p>
            <a:r>
              <a:rPr lang="en-US" b="1" dirty="0">
                <a:latin typeface="Aptos"/>
              </a:rPr>
              <a:t>Structure:</a:t>
            </a:r>
            <a:r>
              <a:rPr lang="en-US" dirty="0">
                <a:latin typeface="Aptos"/>
              </a:rPr>
              <a:t>​</a:t>
            </a:r>
            <a:endParaRPr lang="en-IN" dirty="0">
              <a:latin typeface="Grandview Display"/>
            </a:endParaRPr>
          </a:p>
          <a:p>
            <a:r>
              <a:rPr lang="en-US" sz="1600" dirty="0">
                <a:latin typeface="Aptos"/>
              </a:rPr>
              <a:t>    /archive</a:t>
            </a:r>
            <a:endParaRPr lang="en-IN" sz="1600">
              <a:latin typeface="Grandview Display"/>
            </a:endParaRPr>
          </a:p>
          <a:p>
            <a:r>
              <a:rPr lang="en-US" sz="1600" dirty="0">
                <a:latin typeface="Aptos"/>
              </a:rPr>
              <a:t>       /Online​​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raw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curated</a:t>
            </a:r>
          </a:p>
          <a:p>
            <a:pPr marL="457200" indent="-283210">
              <a:buFont typeface="Arial"/>
              <a:buChar char="•"/>
            </a:pPr>
            <a:r>
              <a:rPr lang="en-US" sz="1600" dirty="0">
                <a:latin typeface="Aptos"/>
              </a:rPr>
              <a:t>consumption</a:t>
            </a:r>
          </a:p>
          <a:p>
            <a:pPr marL="457200"/>
            <a:r>
              <a:rPr lang="en-US" dirty="0">
                <a:latin typeface="Aptos"/>
              </a:rPr>
              <a:t>​​</a:t>
            </a:r>
          </a:p>
          <a:p>
            <a:r>
              <a:rPr lang="en-US" dirty="0">
                <a:latin typeface="Aptos"/>
              </a:rPr>
              <a:t>    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87FC-FB0B-3FC4-C2BA-C99B9F1A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2900" b="1">
                <a:latin typeface="Calibri"/>
                <a:ea typeface="Calibri"/>
                <a:cs typeface="Calibri"/>
              </a:rPr>
              <a:t>Data Lifecycle Management (DLM)</a:t>
            </a:r>
            <a:r>
              <a:rPr lang="en-US" sz="2900">
                <a:latin typeface="Calibri"/>
                <a:ea typeface="Calibri"/>
                <a:cs typeface="Calibri"/>
              </a:rPr>
              <a:t> </a:t>
            </a:r>
            <a:endParaRPr lang="en-US" sz="29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8514B9-31DC-B1E0-96AF-8C247946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40" y="2778890"/>
            <a:ext cx="4683515" cy="364540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1200">
                <a:latin typeface="Symbol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 </a:t>
            </a:r>
            <a:r>
              <a:rPr lang="en-US" sz="1200" b="1">
                <a:latin typeface="Times New Roman"/>
                <a:cs typeface="Times New Roman"/>
              </a:rPr>
              <a:t>Data Extraction</a:t>
            </a:r>
            <a:r>
              <a:rPr lang="en-US" sz="1200">
                <a:latin typeface="Times New Roman"/>
                <a:cs typeface="Times New Roman"/>
              </a:rPr>
              <a:t>:</a:t>
            </a:r>
            <a:endParaRPr lang="en-US" sz="2000"/>
          </a:p>
          <a:p>
            <a:pPr marL="0" indent="0">
              <a:buNone/>
            </a:pPr>
            <a:r>
              <a:rPr lang="en-US" sz="1200">
                <a:latin typeface="Times New Roman"/>
                <a:cs typeface="Times New Roman"/>
              </a:rPr>
              <a:t>-The first step is to extract data from the web app's database</a:t>
            </a:r>
          </a:p>
          <a:p>
            <a:pPr marL="0" indent="0">
              <a:buNone/>
            </a:pPr>
            <a:r>
              <a:rPr lang="en-US" sz="1200">
                <a:latin typeface="Symbol"/>
                <a:cs typeface="Times New Roman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 </a:t>
            </a:r>
            <a:r>
              <a:rPr lang="en-US" sz="1200" b="1">
                <a:latin typeface="Times New Roman"/>
                <a:cs typeface="Times New Roman"/>
              </a:rPr>
              <a:t>Data Transformation</a:t>
            </a:r>
            <a:r>
              <a:rPr lang="en-US" sz="1200">
                <a:latin typeface="Times New Roman"/>
                <a:cs typeface="Times New Roman"/>
              </a:rPr>
              <a:t> :</a:t>
            </a:r>
            <a:endParaRPr lang="en-US"/>
          </a:p>
          <a:p>
            <a:pPr marL="0" indent="0">
              <a:buNone/>
            </a:pPr>
            <a:r>
              <a:rPr lang="en-US" sz="1200">
                <a:latin typeface="Times New Roman"/>
                <a:cs typeface="Times New Roman"/>
              </a:rPr>
              <a:t>-Data is transformed  into a suitable format (like CSV, Parquet, or JSON)</a:t>
            </a:r>
          </a:p>
          <a:p>
            <a:pPr marL="0" indent="0">
              <a:buNone/>
            </a:pPr>
            <a:r>
              <a:rPr lang="en-US" sz="1200">
                <a:latin typeface="Symbol"/>
                <a:cs typeface="Times New Roman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</a:t>
            </a:r>
            <a:r>
              <a:rPr lang="en-US" sz="1200" b="1">
                <a:latin typeface="Times New Roman"/>
                <a:cs typeface="Times New Roman"/>
              </a:rPr>
              <a:t>Data Processing and Analysis</a:t>
            </a:r>
            <a:r>
              <a:rPr lang="en-US" sz="1200">
                <a:latin typeface="Times New Roman"/>
                <a:cs typeface="Times New Roman"/>
              </a:rPr>
              <a:t>:</a:t>
            </a:r>
            <a:endParaRPr lang="en-US">
              <a:latin typeface="Aptos" panose="020B0004020202020204"/>
              <a:cs typeface="Times New Roman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2"/>
                </a:solidFill>
                <a:latin typeface="Times New Roman"/>
                <a:cs typeface="Times New Roman"/>
              </a:rPr>
              <a:t>-</a:t>
            </a:r>
            <a:r>
              <a:rPr lang="en-US" sz="12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This phase uses data for operational tasks, decision-making, sales analytics, and reporting within the retail application.</a:t>
            </a:r>
            <a:endParaRPr lang="en-US" sz="12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200">
                <a:latin typeface="Symbol"/>
                <a:cs typeface="Times New Roman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</a:t>
            </a:r>
            <a:r>
              <a:rPr lang="en-US" sz="1200" b="1">
                <a:latin typeface="Times New Roman"/>
                <a:cs typeface="Times New Roman"/>
              </a:rPr>
              <a:t>Data Sharing and Distribution</a:t>
            </a:r>
            <a:r>
              <a:rPr lang="en-US" sz="1200">
                <a:latin typeface="Times New Roman"/>
                <a:cs typeface="Times New Roman"/>
              </a:rPr>
              <a:t>:</a:t>
            </a:r>
          </a:p>
          <a:p>
            <a:pPr>
              <a:buNone/>
            </a:pPr>
            <a:r>
              <a:rPr lang="en-US" sz="1200">
                <a:latin typeface="Times New Roman"/>
                <a:cs typeface="Times New Roman"/>
              </a:rPr>
              <a:t>-</a:t>
            </a:r>
            <a:r>
              <a:rPr lang="en-US" sz="1200">
                <a:latin typeface="Times New Roman"/>
                <a:ea typeface="+mn-lt"/>
                <a:cs typeface="+mn-lt"/>
              </a:rPr>
              <a:t>Securely share data with teams, partners, or customers, preventing unauthorized access.</a:t>
            </a:r>
            <a:endParaRPr lang="en-US" sz="12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200" b="1">
                <a:latin typeface="Times New Roman"/>
                <a:cs typeface="Times New Roman"/>
              </a:rPr>
              <a:t>Data Archiving</a:t>
            </a:r>
            <a:endParaRPr lang="en-US"/>
          </a:p>
          <a:p>
            <a:pPr>
              <a:buNone/>
            </a:pPr>
            <a:r>
              <a:rPr lang="en-US" sz="1200" b="1">
                <a:latin typeface="Times New Roman"/>
                <a:cs typeface="Times New Roman"/>
              </a:rPr>
              <a:t>-</a:t>
            </a:r>
            <a:r>
              <a:rPr lang="en-US" sz="1200">
                <a:latin typeface="Times New Roman"/>
                <a:ea typeface="+mn-lt"/>
                <a:cs typeface="Times New Roman"/>
              </a:rPr>
              <a:t>Data </a:t>
            </a:r>
            <a:r>
              <a:rPr lang="en-US" sz="1200">
                <a:latin typeface="Times New Roman"/>
                <a:cs typeface="Times New Roman"/>
              </a:rPr>
              <a:t>no longer in active use but required for legal or historical reasons is moved to cost-effective long-term storage</a:t>
            </a:r>
            <a:endParaRPr lang="en-US" sz="1200" b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200" b="1">
                <a:latin typeface="Times New Roman"/>
                <a:cs typeface="Times New Roman"/>
              </a:rPr>
              <a:t>Data Deletion</a:t>
            </a:r>
            <a:r>
              <a:rPr lang="en-US" sz="1200">
                <a:latin typeface="Times New Roman"/>
                <a:cs typeface="Times New Roman"/>
              </a:rPr>
              <a:t>:</a:t>
            </a:r>
            <a:endParaRPr lang="en-US"/>
          </a:p>
          <a:p>
            <a:pPr>
              <a:buNone/>
            </a:pPr>
            <a:r>
              <a:rPr lang="en-US" sz="1200">
                <a:latin typeface="Times New Roman"/>
                <a:cs typeface="Times New Roman"/>
              </a:rPr>
              <a:t>-</a:t>
            </a:r>
            <a:r>
              <a:rPr lang="en-US" sz="1200">
                <a:latin typeface="Times New Roman"/>
                <a:ea typeface="+mn-lt"/>
                <a:cs typeface="+mn-lt"/>
              </a:rPr>
              <a:t>This phase involves permanently deleting data that is no longer needed or required </a:t>
            </a:r>
            <a:endParaRPr lang="en-US" sz="1200">
              <a:latin typeface="Times New Roman"/>
              <a:cs typeface="Times New Roman"/>
            </a:endParaRPr>
          </a:p>
          <a:p>
            <a:pPr>
              <a:buNone/>
            </a:pPr>
            <a:endParaRPr lang="en-US" sz="12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200">
              <a:latin typeface="Aptos"/>
              <a:cs typeface="Times New Roman"/>
            </a:endParaRPr>
          </a:p>
          <a:p>
            <a:pPr marL="0" indent="0">
              <a:buNone/>
            </a:pPr>
            <a:endParaRPr lang="en-US" sz="1200">
              <a:latin typeface="Times New Roman"/>
              <a:cs typeface="Times New Roman"/>
            </a:endParaRPr>
          </a:p>
          <a:p>
            <a:endParaRPr lang="en-US" sz="120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Data Lifecycle Management: A Complete Guide | Splunk">
            <a:extLst>
              <a:ext uri="{FF2B5EF4-FFF2-40B4-BE49-F238E27FC236}">
                <a16:creationId xmlns:a16="http://schemas.microsoft.com/office/drawing/2014/main" id="{EFBEC421-CAFE-9AFE-EF9E-7DF600C3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5" r="2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E3E6DA3-DBB1-02B9-4558-DD1847CC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1151022"/>
            <a:ext cx="10323096" cy="686255"/>
          </a:xfrm>
        </p:spPr>
        <p:txBody>
          <a:bodyPr anchor="t">
            <a:normAutofit fontScale="90000"/>
          </a:bodyPr>
          <a:lstStyle/>
          <a:p>
            <a:r>
              <a:rPr lang="en-US" b="1"/>
              <a:t>Batch Vs Stream Processing Flow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160D60-30EF-5EAB-C344-C93E213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6" y="1857329"/>
            <a:ext cx="11060647" cy="4214841"/>
          </a:xfrm>
          <a:prstGeom prst="rect">
            <a:avLst/>
          </a:prstGeom>
          <a:noFill/>
        </p:spPr>
      </p:pic>
      <p:sp>
        <p:nvSpPr>
          <p:cNvPr id="49" name="Date Placeholder 3">
            <a:extLst>
              <a:ext uri="{FF2B5EF4-FFF2-40B4-BE49-F238E27FC236}">
                <a16:creationId xmlns:a16="http://schemas.microsoft.com/office/drawing/2014/main" id="{8038F557-81FA-CD63-F0C2-9378FF0B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3E42764-30CF-4802-8ED0-716FF9F71236}" type="datetime1"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BDA4E2D8-0D9F-300A-F927-7A0EE5B5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0308050D-5183-7BEB-BD99-887CFA61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C43C-B89F-C0FB-E431-62201836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33237"/>
            <a:ext cx="3990110" cy="702661"/>
          </a:xfrm>
        </p:spPr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7314-D938-5551-CC9B-CAA73117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672" y="2628443"/>
            <a:ext cx="4151745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Stream Processing: </a:t>
            </a:r>
          </a:p>
          <a:p>
            <a:pPr marL="493395" lvl="1"/>
            <a:r>
              <a:rPr lang="en-US" sz="1700"/>
              <a:t>Realtime Product Recommendations</a:t>
            </a:r>
          </a:p>
          <a:p>
            <a:pPr marL="493395" lvl="1"/>
            <a:r>
              <a:rPr lang="en-US" sz="1700"/>
              <a:t>Stock Management</a:t>
            </a:r>
          </a:p>
          <a:p>
            <a:pPr marL="493395" lvl="1"/>
            <a:r>
              <a:rPr lang="en-US" sz="1700"/>
              <a:t>Advertisement Optimization</a:t>
            </a:r>
          </a:p>
          <a:p>
            <a:pPr marL="0" indent="0">
              <a:buNone/>
            </a:pPr>
            <a:r>
              <a:rPr lang="en-US" b="1"/>
              <a:t>Batch Processing:</a:t>
            </a:r>
            <a:endParaRPr lang="en-US"/>
          </a:p>
          <a:p>
            <a:pPr marL="493395" lvl="1" indent="-285750">
              <a:buFont typeface="Arial"/>
              <a:buChar char="•"/>
            </a:pPr>
            <a:r>
              <a:rPr lang="en-US" sz="1700"/>
              <a:t>Channel Performance</a:t>
            </a:r>
          </a:p>
          <a:p>
            <a:pPr marL="493395" lvl="1" indent="-285750">
              <a:buFont typeface="Arial"/>
              <a:buChar char="•"/>
            </a:pPr>
            <a:r>
              <a:rPr lang="en-US" sz="1700"/>
              <a:t>Sales Analysis</a:t>
            </a:r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BA6E-15CF-2923-CA80-5AAF92B8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4EF-D638-4EA3-A5EB-BA717B8711C3}" type="datetime1"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5872-BB14-0FE5-BF0A-38B10A3B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993C-6BA5-2EAA-C891-D7B9EE1C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2A652B-8EF6-2D7E-6369-8E4088B153C7}"/>
              </a:ext>
            </a:extLst>
          </p:cNvPr>
          <p:cNvSpPr txBox="1">
            <a:spLocks/>
          </p:cNvSpPr>
          <p:nvPr/>
        </p:nvSpPr>
        <p:spPr>
          <a:xfrm>
            <a:off x="7070437" y="1535546"/>
            <a:ext cx="3990110" cy="702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Tools</a:t>
            </a:r>
          </a:p>
        </p:txBody>
      </p:sp>
      <p:pic>
        <p:nvPicPr>
          <p:cNvPr id="13" name="Picture 12" descr="Introduction to blob storage">
            <a:extLst>
              <a:ext uri="{FF2B5EF4-FFF2-40B4-BE49-F238E27FC236}">
                <a16:creationId xmlns:a16="http://schemas.microsoft.com/office/drawing/2014/main" id="{C1782559-8690-BCE9-D736-AE1EA2A1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705" y="2900939"/>
            <a:ext cx="1684771" cy="675122"/>
          </a:xfrm>
          <a:prstGeom prst="rect">
            <a:avLst/>
          </a:prstGeom>
        </p:spPr>
      </p:pic>
      <p:pic>
        <p:nvPicPr>
          <p:cNvPr id="14" name="Picture 13" descr="Kafka&quot; Icon - Download for free – Iconduck">
            <a:extLst>
              <a:ext uri="{FF2B5EF4-FFF2-40B4-BE49-F238E27FC236}">
                <a16:creationId xmlns:a16="http://schemas.microsoft.com/office/drawing/2014/main" id="{DFB7B464-3BF7-7C2B-9AAC-2D24B2AD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23" y="2959102"/>
            <a:ext cx="1326574" cy="512618"/>
          </a:xfrm>
          <a:prstGeom prst="rect">
            <a:avLst/>
          </a:prstGeom>
        </p:spPr>
      </p:pic>
      <p:pic>
        <p:nvPicPr>
          <p:cNvPr id="15" name="Picture 14" descr="Apache Spark - Wikipedia">
            <a:extLst>
              <a:ext uri="{FF2B5EF4-FFF2-40B4-BE49-F238E27FC236}">
                <a16:creationId xmlns:a16="http://schemas.microsoft.com/office/drawing/2014/main" id="{CE3C37E7-AEAA-E187-398F-A1302D65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492" y="2890003"/>
            <a:ext cx="1692562" cy="662355"/>
          </a:xfrm>
          <a:prstGeom prst="rect">
            <a:avLst/>
          </a:prstGeom>
        </p:spPr>
      </p:pic>
      <p:pic>
        <p:nvPicPr>
          <p:cNvPr id="16" name="Picture 15" descr="AWS Glue">
            <a:extLst>
              <a:ext uri="{FF2B5EF4-FFF2-40B4-BE49-F238E27FC236}">
                <a16:creationId xmlns:a16="http://schemas.microsoft.com/office/drawing/2014/main" id="{888A7252-D453-3B7C-693F-D6FED49CD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726" y="4107296"/>
            <a:ext cx="1778002" cy="1321955"/>
          </a:xfrm>
          <a:prstGeom prst="rect">
            <a:avLst/>
          </a:prstGeom>
        </p:spPr>
      </p:pic>
      <p:pic>
        <p:nvPicPr>
          <p:cNvPr id="17" name="Picture 16" descr="Apache Hadoop — What Is YARN | HDFS | MapReduce | by Cory Maklin | Towards  Data Science">
            <a:extLst>
              <a:ext uri="{FF2B5EF4-FFF2-40B4-BE49-F238E27FC236}">
                <a16:creationId xmlns:a16="http://schemas.microsoft.com/office/drawing/2014/main" id="{F3A9C626-120D-8709-8DA7-A59DD758A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272" y="4283796"/>
            <a:ext cx="1881910" cy="957407"/>
          </a:xfrm>
          <a:prstGeom prst="rect">
            <a:avLst/>
          </a:prstGeom>
        </p:spPr>
      </p:pic>
      <p:pic>
        <p:nvPicPr>
          <p:cNvPr id="19" name="Picture 18" descr="Amazon Athena">
            <a:extLst>
              <a:ext uri="{FF2B5EF4-FFF2-40B4-BE49-F238E27FC236}">
                <a16:creationId xmlns:a16="http://schemas.microsoft.com/office/drawing/2014/main" id="{2D70EB2F-2220-6071-E92B-6F9D7B987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677" y="4356244"/>
            <a:ext cx="1192646" cy="8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294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DashVTI</vt:lpstr>
      <vt:lpstr>Team-1  </vt:lpstr>
      <vt:lpstr>PowerPoint Presentation</vt:lpstr>
      <vt:lpstr>Data Lifecycle Management (DLM) </vt:lpstr>
      <vt:lpstr>Batch Vs Stream Processing Flow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118</cp:revision>
  <dcterms:created xsi:type="dcterms:W3CDTF">2024-08-23T07:21:19Z</dcterms:created>
  <dcterms:modified xsi:type="dcterms:W3CDTF">2024-08-23T10:57:24Z</dcterms:modified>
</cp:coreProperties>
</file>