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8" r:id="rId3"/>
    <p:sldId id="264" r:id="rId4"/>
    <p:sldId id="263" r:id="rId5"/>
    <p:sldId id="286" r:id="rId6"/>
    <p:sldId id="287" r:id="rId7"/>
    <p:sldId id="262" r:id="rId8"/>
    <p:sldId id="261" r:id="rId9"/>
    <p:sldId id="260" r:id="rId10"/>
    <p:sldId id="291" r:id="rId11"/>
    <p:sldId id="290" r:id="rId12"/>
    <p:sldId id="259" r:id="rId13"/>
    <p:sldId id="266" r:id="rId14"/>
    <p:sldId id="275" r:id="rId15"/>
    <p:sldId id="284" r:id="rId16"/>
    <p:sldId id="274" r:id="rId17"/>
    <p:sldId id="285" r:id="rId18"/>
    <p:sldId id="267" r:id="rId19"/>
    <p:sldId id="278" r:id="rId20"/>
    <p:sldId id="277" r:id="rId21"/>
    <p:sldId id="276" r:id="rId22"/>
    <p:sldId id="268" r:id="rId23"/>
    <p:sldId id="279" r:id="rId24"/>
    <p:sldId id="269" r:id="rId25"/>
    <p:sldId id="281" r:id="rId26"/>
    <p:sldId id="280" r:id="rId27"/>
    <p:sldId id="289" r:id="rId28"/>
    <p:sldId id="270" r:id="rId29"/>
    <p:sldId id="288" r:id="rId30"/>
    <p:sldId id="265" r:id="rId31"/>
    <p:sldId id="27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7B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86" d="100"/>
          <a:sy n="86" d="100"/>
        </p:scale>
        <p:origin x="144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pPr/>
              <a:t>09-04-2023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pPr/>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pPr/>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pPr/>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pPr/>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pPr/>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pPr/>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pPr/>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pPr/>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pPr/>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pPr/>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pPr/>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pPr/>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pPr/>
              <a:t>09-04-2023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pPr/>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omputer.org/security/" TargetMode="External"/><Relationship Id="rId2" Type="http://schemas.openxmlformats.org/officeDocument/2006/relationships/hyperlink" Target="https://www.economist.com/sites/default/files/plymouth.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790114" y="2381325"/>
            <a:ext cx="7461234" cy="954107"/>
          </a:xfrm>
          <a:prstGeom prst="rect">
            <a:avLst/>
          </a:prstGeom>
          <a:noFill/>
        </p:spPr>
        <p:txBody>
          <a:bodyPr wrap="square" rtlCol="0">
            <a:spAutoFit/>
          </a:bodyPr>
          <a:lstStyle/>
          <a:p>
            <a:pPr lvl="1" algn="ctr"/>
            <a:r>
              <a:rPr lang="en-US" sz="2800" b="1" dirty="0">
                <a:latin typeface="Times New Roman" panose="02020603050405020304" pitchFamily="18" charset="0"/>
                <a:cs typeface="Times New Roman" panose="02020603050405020304" pitchFamily="18" charset="0"/>
              </a:rPr>
              <a:t>BLOCKCHAIN-BASED E-VOTING SYSTEM WITH FACE RECOGNITION</a:t>
            </a:r>
            <a:endParaRPr lang="en-IN"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77407" y="5463912"/>
            <a:ext cx="393872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 Name &amp; Designation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083981" y="3525870"/>
            <a:ext cx="480282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Team Members Name / Register Number</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015884" y="5452962"/>
            <a:ext cx="354219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 &amp; Designation</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pPr/>
              <a:t>09-04-2023</a:t>
            </a:fld>
            <a:endParaRPr lang="en-IN" dirty="0"/>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pPr/>
              <a:t>1</a:t>
            </a:fld>
            <a:endParaRPr lang="en-IN" sz="1800" b="1" dirty="0">
              <a:solidFill>
                <a:schemeClr val="tx1"/>
              </a:solidFill>
            </a:endParaRPr>
          </a:p>
        </p:txBody>
      </p:sp>
      <p:sp>
        <p:nvSpPr>
          <p:cNvPr id="12" name="Rectangle 11"/>
          <p:cNvSpPr/>
          <p:nvPr/>
        </p:nvSpPr>
        <p:spPr>
          <a:xfrm>
            <a:off x="2686050" y="4035507"/>
            <a:ext cx="3484800" cy="369332"/>
          </a:xfrm>
          <a:prstGeom prst="rect">
            <a:avLst/>
          </a:prstGeom>
        </p:spPr>
        <p:txBody>
          <a:bodyPr wrap="none">
            <a:sp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C.RATHIKA          - 211419104218</a:t>
            </a:r>
            <a:endParaRPr lang="en-US" dirty="0"/>
          </a:p>
        </p:txBody>
      </p:sp>
      <p:sp>
        <p:nvSpPr>
          <p:cNvPr id="14" name="Rectangle 13"/>
          <p:cNvSpPr/>
          <p:nvPr/>
        </p:nvSpPr>
        <p:spPr>
          <a:xfrm>
            <a:off x="2652175" y="4450834"/>
            <a:ext cx="3555269" cy="369332"/>
          </a:xfrm>
          <a:prstGeom prst="rect">
            <a:avLst/>
          </a:prstGeom>
        </p:spPr>
        <p:txBody>
          <a:bodyPr wrap="none">
            <a:sp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 J.SHANGEETHA  - 211419104246</a:t>
            </a:r>
            <a:endParaRPr lang="en-US" dirty="0"/>
          </a:p>
        </p:txBody>
      </p:sp>
      <p:sp>
        <p:nvSpPr>
          <p:cNvPr id="15" name="Rectangle 14"/>
          <p:cNvSpPr/>
          <p:nvPr/>
        </p:nvSpPr>
        <p:spPr>
          <a:xfrm>
            <a:off x="-2578100" y="5925235"/>
            <a:ext cx="7391400" cy="369332"/>
          </a:xfrm>
          <a:prstGeom prst="rect">
            <a:avLst/>
          </a:prstGeom>
        </p:spPr>
        <p:txBody>
          <a:bodyPr wrap="square">
            <a:sp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                                                    MRS V.SATHYA PREIYA ME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Phd</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dirty="0"/>
          </a:p>
        </p:txBody>
      </p:sp>
      <p:sp>
        <p:nvSpPr>
          <p:cNvPr id="17" name="Rectangle 16"/>
          <p:cNvSpPr/>
          <p:nvPr/>
        </p:nvSpPr>
        <p:spPr>
          <a:xfrm>
            <a:off x="5185252" y="5885934"/>
            <a:ext cx="3066096" cy="369332"/>
          </a:xfrm>
          <a:prstGeom prst="rect">
            <a:avLst/>
          </a:prstGeom>
        </p:spPr>
        <p:txBody>
          <a:bodyPr wrap="none">
            <a:spAutoFit/>
          </a:bodyPr>
          <a:lstStyle/>
          <a:p>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Dr.K.VALARMATHI</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ME PhD</a:t>
            </a:r>
            <a:endParaRPr lang="en-US" dirty="0"/>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7030A0"/>
                </a:solidFill>
                <a:latin typeface="Times New Roman" panose="02020603050405020304" pitchFamily="18" charset="0"/>
                <a:cs typeface="Times New Roman" panose="02020603050405020304" pitchFamily="18" charset="0"/>
              </a:rPr>
              <a:t>          EXISTING  ALGORITHM</a:t>
            </a:r>
            <a:endParaRPr lang="en-US" sz="3600" dirty="0"/>
          </a:p>
        </p:txBody>
      </p:sp>
      <p:sp>
        <p:nvSpPr>
          <p:cNvPr id="3" name="Date Placeholder 2"/>
          <p:cNvSpPr>
            <a:spLocks noGrp="1"/>
          </p:cNvSpPr>
          <p:nvPr>
            <p:ph type="dt" sz="half" idx="10"/>
          </p:nvPr>
        </p:nvSpPr>
        <p:spPr/>
        <p:txBody>
          <a:bodyPr/>
          <a:lstStyle/>
          <a:p>
            <a:fld id="{BC754546-14BA-4044-BB86-079C670A4630}" type="datetime1">
              <a:rPr lang="en-IN" smtClean="0"/>
              <a:pPr/>
              <a:t>09-04-2023</a:t>
            </a:fld>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pPr/>
              <a:t>10</a:t>
            </a:fld>
            <a:endParaRPr lang="en-IN"/>
          </a:p>
        </p:txBody>
      </p:sp>
      <p:sp>
        <p:nvSpPr>
          <p:cNvPr id="5" name="Rectangle 4"/>
          <p:cNvSpPr/>
          <p:nvPr/>
        </p:nvSpPr>
        <p:spPr>
          <a:xfrm>
            <a:off x="787400" y="1627138"/>
            <a:ext cx="7747000" cy="5078313"/>
          </a:xfrm>
          <a:prstGeom prst="rect">
            <a:avLst/>
          </a:prstGeom>
        </p:spPr>
        <p:txBody>
          <a:bodyPr wrap="square">
            <a:spAutoFit/>
          </a:bodyPr>
          <a:lstStyle/>
          <a:p>
            <a:pPr>
              <a:buFont typeface="Arial" pitchFamily="34" charset="0"/>
              <a:buChar char="•"/>
            </a:pPr>
            <a:r>
              <a:rPr lang="en-US" sz="2800" dirty="0">
                <a:latin typeface="Times New Roman" pitchFamily="18" charset="0"/>
                <a:cs typeface="Times New Roman" pitchFamily="18" charset="0"/>
              </a:rPr>
              <a:t>Digital signature algorithm: </a:t>
            </a:r>
            <a:r>
              <a:rPr lang="en-US" sz="2800" dirty="0">
                <a:solidFill>
                  <a:srgbClr val="FF0000"/>
                </a:solidFill>
                <a:latin typeface="Times New Roman" pitchFamily="18" charset="0"/>
                <a:cs typeface="Times New Roman" pitchFamily="18" charset="0"/>
              </a:rPr>
              <a:t>RSA, DSA, and ECDSA are three popular digital signature algorithms.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Algorithms for public key cryptography include the Elliptic Curve Cryptography (ECC), RSA, and </a:t>
            </a:r>
            <a:r>
              <a:rPr lang="en-US" sz="2800" dirty="0" err="1">
                <a:latin typeface="Times New Roman" pitchFamily="18" charset="0"/>
                <a:cs typeface="Times New Roman" pitchFamily="18" charset="0"/>
              </a:rPr>
              <a:t>Diffie</a:t>
            </a:r>
            <a:r>
              <a:rPr lang="en-US" sz="2800" dirty="0">
                <a:latin typeface="Times New Roman" pitchFamily="18" charset="0"/>
                <a:cs typeface="Times New Roman" pitchFamily="18" charset="0"/>
              </a:rPr>
              <a:t>-Hellman secret exchange.</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Proof of Work (</a:t>
            </a:r>
            <a:r>
              <a:rPr lang="en-US" sz="2800" dirty="0" err="1">
                <a:latin typeface="Times New Roman" pitchFamily="18" charset="0"/>
                <a:cs typeface="Times New Roman" pitchFamily="18" charset="0"/>
              </a:rPr>
              <a:t>PoW</a:t>
            </a:r>
            <a:r>
              <a:rPr lang="en-US" sz="2800" dirty="0">
                <a:latin typeface="Times New Roman" pitchFamily="18" charset="0"/>
                <a:cs typeface="Times New Roman" pitchFamily="18" charset="0"/>
              </a:rPr>
              <a:t>), Proof of Stake (</a:t>
            </a:r>
            <a:r>
              <a:rPr lang="en-US" sz="2800" dirty="0" err="1">
                <a:latin typeface="Times New Roman" pitchFamily="18" charset="0"/>
                <a:cs typeface="Times New Roman" pitchFamily="18" charset="0"/>
              </a:rPr>
              <a:t>PoS</a:t>
            </a:r>
            <a:r>
              <a:rPr lang="en-US" sz="2800" dirty="0">
                <a:latin typeface="Times New Roman" pitchFamily="18" charset="0"/>
                <a:cs typeface="Times New Roman" pitchFamily="18" charset="0"/>
              </a:rPr>
              <a:t>), and Delegated Proof of Stake are common consensus methods used in </a:t>
            </a:r>
            <a:r>
              <a:rPr lang="en-US" sz="2800" dirty="0" err="1">
                <a:latin typeface="Times New Roman" pitchFamily="18" charset="0"/>
                <a:cs typeface="Times New Roman" pitchFamily="18" charset="0"/>
              </a:rPr>
              <a:t>blockchain</a:t>
            </a:r>
            <a:r>
              <a:rPr lang="en-US" sz="2800" dirty="0">
                <a:latin typeface="Times New Roman" pitchFamily="18" charset="0"/>
                <a:cs typeface="Times New Roman" pitchFamily="18" charset="0"/>
              </a:rPr>
              <a:t> networks. (</a:t>
            </a:r>
            <a:r>
              <a:rPr lang="en-US" sz="2800" dirty="0" err="1">
                <a:latin typeface="Times New Roman" pitchFamily="18" charset="0"/>
                <a:cs typeface="Times New Roman" pitchFamily="18" charset="0"/>
              </a:rPr>
              <a:t>DPoS</a:t>
            </a:r>
            <a:r>
              <a:rPr lang="en-US" sz="2800" dirty="0">
                <a:latin typeface="Times New Roman" pitchFamily="18" charset="0"/>
                <a:cs typeface="Times New Roman" pitchFamily="18" charset="0"/>
              </a:rPr>
              <a:t>).</a:t>
            </a:r>
          </a:p>
          <a:p>
            <a:br>
              <a:rPr lang="en-US" dirty="0"/>
            </a:br>
            <a:endParaRPr lang="en-US" dirty="0">
              <a:latin typeface="Times New Roman" pitchFamily="18" charset="0"/>
              <a:cs typeface="Times New Roman" pitchFamily="18" charset="0"/>
            </a:endParaRPr>
          </a:p>
          <a:p>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7030A0"/>
                </a:solidFill>
                <a:latin typeface="Times New Roman" panose="02020603050405020304" pitchFamily="18" charset="0"/>
                <a:cs typeface="Times New Roman" panose="02020603050405020304" pitchFamily="18" charset="0"/>
              </a:rPr>
              <a:t>          PROPOSED ALGORITHM</a:t>
            </a:r>
            <a:endParaRPr lang="en-US" sz="3600" dirty="0"/>
          </a:p>
        </p:txBody>
      </p:sp>
      <p:sp>
        <p:nvSpPr>
          <p:cNvPr id="3" name="Date Placeholder 2"/>
          <p:cNvSpPr>
            <a:spLocks noGrp="1"/>
          </p:cNvSpPr>
          <p:nvPr>
            <p:ph type="dt" sz="half" idx="10"/>
          </p:nvPr>
        </p:nvSpPr>
        <p:spPr/>
        <p:txBody>
          <a:bodyPr/>
          <a:lstStyle/>
          <a:p>
            <a:fld id="{BC754546-14BA-4044-BB86-079C670A4630}" type="datetime1">
              <a:rPr lang="en-IN" smtClean="0"/>
              <a:pPr/>
              <a:t>09-04-2023</a:t>
            </a:fld>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pPr/>
              <a:t>11</a:t>
            </a:fld>
            <a:endParaRPr lang="en-IN"/>
          </a:p>
        </p:txBody>
      </p:sp>
      <p:sp>
        <p:nvSpPr>
          <p:cNvPr id="5" name="Rectangle 4"/>
          <p:cNvSpPr/>
          <p:nvPr/>
        </p:nvSpPr>
        <p:spPr>
          <a:xfrm>
            <a:off x="469900" y="1612900"/>
            <a:ext cx="8064500" cy="3785652"/>
          </a:xfrm>
          <a:prstGeom prst="rect">
            <a:avLst/>
          </a:prstGeom>
        </p:spPr>
        <p:txBody>
          <a:bodyPr wrap="square">
            <a:spAutoFit/>
          </a:bodyPr>
          <a:lstStyle/>
          <a:p>
            <a:pPr algn="just">
              <a:buFont typeface="Arial"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SHA256 algorithm </a:t>
            </a:r>
            <a:r>
              <a:rPr lang="en-US" sz="2400" dirty="0">
                <a:latin typeface="Times New Roman" panose="02020603050405020304" pitchFamily="18" charset="0"/>
                <a:cs typeface="Times New Roman" panose="02020603050405020304" pitchFamily="18" charset="0"/>
              </a:rPr>
              <a:t>has been used to hash the data.</a:t>
            </a:r>
          </a:p>
          <a:p>
            <a:pPr algn="just"/>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K Nearest Neighbor (KNN)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is a very simple, easy-to-understand, and versatile machine learning algorithm used in many different areas, such as </a:t>
            </a:r>
            <a:r>
              <a:rPr lang="en-US" sz="2400" dirty="0">
                <a:solidFill>
                  <a:srgbClr val="C00000"/>
                </a:solidFill>
                <a:latin typeface="Times New Roman" panose="02020603050405020304" pitchFamily="18" charset="0"/>
                <a:cs typeface="Times New Roman" panose="02020603050405020304" pitchFamily="18" charset="0"/>
              </a:rPr>
              <a:t>handwriting detection, image recognition, and video recognition.</a:t>
            </a:r>
          </a:p>
          <a:p>
            <a:pPr algn="just"/>
            <a:endParaRPr lang="en-US" sz="2400" dirty="0">
              <a:solidFill>
                <a:srgbClr val="C00000"/>
              </a:solidFill>
              <a:latin typeface="Times New Roman" panose="02020603050405020304" pitchFamily="18" charset="0"/>
              <a:cs typeface="Times New Roman" panose="02020603050405020304" pitchFamily="18" charset="0"/>
            </a:endParaRPr>
          </a:p>
          <a:p>
            <a:pPr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KNN is most useful when labeled data is too expensive or impossible to obtain, and it can </a:t>
            </a:r>
            <a:r>
              <a:rPr lang="en-US" sz="2400" dirty="0">
                <a:solidFill>
                  <a:srgbClr val="C00000"/>
                </a:solidFill>
                <a:latin typeface="Times New Roman" panose="02020603050405020304" pitchFamily="18" charset="0"/>
                <a:cs typeface="Times New Roman" panose="02020603050405020304" pitchFamily="18" charset="0"/>
              </a:rPr>
              <a:t>achieve high accuracy in a wide variety of prediction-type problems.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DIAGRAM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fld id="{62C8375E-572C-4231-AFAD-B0A78AF670A8}" type="datetime1">
              <a:rPr lang="en-IN" smtClean="0"/>
              <a:pPr/>
              <a:t>09-04-2023</a:t>
            </a:fld>
            <a:endParaRPr lang="en-IN"/>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pPr/>
              <a:t>12</a:t>
            </a:fld>
            <a:endParaRPr lang="en-IN"/>
          </a:p>
        </p:txBody>
      </p:sp>
      <p:pic>
        <p:nvPicPr>
          <p:cNvPr id="1027" name="Picture 3"/>
          <p:cNvPicPr>
            <a:picLocks noChangeAspect="1" noChangeArrowheads="1"/>
          </p:cNvPicPr>
          <p:nvPr/>
        </p:nvPicPr>
        <p:blipFill>
          <a:blip r:embed="rId2"/>
          <a:srcRect/>
          <a:stretch>
            <a:fillRect/>
          </a:stretch>
        </p:blipFill>
        <p:spPr bwMode="auto">
          <a:xfrm>
            <a:off x="138113" y="933450"/>
            <a:ext cx="8867775" cy="4991100"/>
          </a:xfrm>
          <a:prstGeom prst="rect">
            <a:avLst/>
          </a:prstGeom>
          <a:noFill/>
          <a:ln w="9525">
            <a:noFill/>
            <a:miter lim="800000"/>
            <a:headEnd/>
            <a:tailEnd/>
          </a:ln>
          <a:effectLst/>
        </p:spPr>
      </p:pic>
    </p:spTree>
    <p:extLst>
      <p:ext uri="{BB962C8B-B14F-4D97-AF65-F5344CB8AC3E}">
        <p14:creationId xmlns:p14="http://schemas.microsoft.com/office/powerpoint/2010/main" val="326407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pPr/>
              <a:t>09-04-2023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pPr/>
              <a:t>13</a:t>
            </a:fld>
            <a:endParaRPr lang="en-IN"/>
          </a:p>
        </p:txBody>
      </p:sp>
      <p:pic>
        <p:nvPicPr>
          <p:cNvPr id="9" name="Picture 2"/>
          <p:cNvPicPr>
            <a:picLocks noChangeAspect="1" noChangeArrowheads="1"/>
          </p:cNvPicPr>
          <p:nvPr/>
        </p:nvPicPr>
        <p:blipFill>
          <a:blip r:embed="rId2"/>
          <a:stretch>
            <a:fillRect/>
          </a:stretch>
        </p:blipFill>
        <p:spPr bwMode="auto">
          <a:xfrm>
            <a:off x="161833" y="533400"/>
            <a:ext cx="4169259" cy="4803865"/>
          </a:xfrm>
          <a:prstGeom prst="rect">
            <a:avLst/>
          </a:prstGeom>
          <a:noFill/>
          <a:ln w="9525">
            <a:noFill/>
            <a:miter lim="800000"/>
          </a:ln>
          <a:effectLst/>
        </p:spPr>
      </p:pic>
      <p:pic>
        <p:nvPicPr>
          <p:cNvPr id="10" name="Picture 2"/>
          <p:cNvPicPr>
            <a:picLocks noChangeAspect="1" noChangeArrowheads="1"/>
          </p:cNvPicPr>
          <p:nvPr/>
        </p:nvPicPr>
        <p:blipFill>
          <a:blip r:embed="rId3"/>
          <a:stretch>
            <a:fillRect/>
          </a:stretch>
        </p:blipFill>
        <p:spPr bwMode="auto">
          <a:xfrm>
            <a:off x="4660899" y="508000"/>
            <a:ext cx="4267201" cy="4855030"/>
          </a:xfrm>
          <a:prstGeom prst="rect">
            <a:avLst/>
          </a:prstGeom>
          <a:noFill/>
          <a:ln w="9525">
            <a:noFill/>
            <a:miter lim="800000"/>
          </a:ln>
          <a:effectLst/>
        </p:spPr>
      </p:pic>
      <p:sp>
        <p:nvSpPr>
          <p:cNvPr id="11" name="Rectangle 10"/>
          <p:cNvSpPr/>
          <p:nvPr/>
        </p:nvSpPr>
        <p:spPr>
          <a:xfrm>
            <a:off x="5576735" y="5657334"/>
            <a:ext cx="2140330" cy="646331"/>
          </a:xfrm>
          <a:prstGeom prst="rect">
            <a:avLst/>
          </a:prstGeom>
        </p:spPr>
        <p:txBody>
          <a:bodyPr wrap="none">
            <a:spAutoFit/>
          </a:bodyPr>
          <a:lstStyle/>
          <a:p>
            <a:r>
              <a:rPr lang="en-US" b="1"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CLASS DIAGRAM</a:t>
            </a:r>
            <a:endParaRPr lang="en-US" dirty="0"/>
          </a:p>
          <a:p>
            <a:endParaRPr lang="en-US" dirty="0"/>
          </a:p>
        </p:txBody>
      </p:sp>
      <p:sp>
        <p:nvSpPr>
          <p:cNvPr id="12" name="Rectangle 11"/>
          <p:cNvSpPr/>
          <p:nvPr/>
        </p:nvSpPr>
        <p:spPr>
          <a:xfrm>
            <a:off x="814235" y="5670034"/>
            <a:ext cx="2460930" cy="369332"/>
          </a:xfrm>
          <a:prstGeom prst="rect">
            <a:avLst/>
          </a:prstGeom>
        </p:spPr>
        <p:txBody>
          <a:bodyPr wrap="none">
            <a:spAutoFit/>
          </a:bodyPr>
          <a:lstStyle/>
          <a:p>
            <a:r>
              <a:rPr lang="en-US" b="1"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USECASE DIAGRAM</a:t>
            </a:r>
            <a:endParaRPr lang="en-US" dirty="0"/>
          </a:p>
        </p:txBody>
      </p:sp>
      <p:sp>
        <p:nvSpPr>
          <p:cNvPr id="13" name="Title 12"/>
          <p:cNvSpPr>
            <a:spLocks noGrp="1"/>
          </p:cNvSpPr>
          <p:nvPr>
            <p:ph type="title"/>
          </p:nvPr>
        </p:nvSpPr>
        <p:spPr/>
        <p:txBody>
          <a:bodyPr/>
          <a:lstStyle/>
          <a:p>
            <a:endParaRPr lang="en-US"/>
          </a:p>
        </p:txBody>
      </p:sp>
    </p:spTree>
    <p:extLst>
      <p:ext uri="{BB962C8B-B14F-4D97-AF65-F5344CB8AC3E}">
        <p14:creationId xmlns:p14="http://schemas.microsoft.com/office/powerpoint/2010/main" val="166533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pPr/>
              <a:t>09-04-2023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pPr/>
              <a:t>14</a:t>
            </a:fld>
            <a:endParaRPr lang="en-IN"/>
          </a:p>
        </p:txBody>
      </p:sp>
      <p:pic>
        <p:nvPicPr>
          <p:cNvPr id="9" name="Picture 2"/>
          <p:cNvPicPr>
            <a:picLocks noChangeAspect="1" noChangeArrowheads="1"/>
          </p:cNvPicPr>
          <p:nvPr/>
        </p:nvPicPr>
        <p:blipFill>
          <a:blip r:embed="rId2"/>
          <a:stretch>
            <a:fillRect/>
          </a:stretch>
        </p:blipFill>
        <p:spPr bwMode="auto">
          <a:xfrm>
            <a:off x="154578" y="698500"/>
            <a:ext cx="4566954" cy="4449718"/>
          </a:xfrm>
          <a:prstGeom prst="rect">
            <a:avLst/>
          </a:prstGeom>
          <a:noFill/>
          <a:ln w="9525">
            <a:noFill/>
            <a:miter lim="800000"/>
          </a:ln>
          <a:effectLst/>
        </p:spPr>
      </p:pic>
      <p:pic>
        <p:nvPicPr>
          <p:cNvPr id="11" name="Picture 2"/>
          <p:cNvPicPr>
            <a:picLocks noChangeAspect="1" noChangeArrowheads="1"/>
          </p:cNvPicPr>
          <p:nvPr/>
        </p:nvPicPr>
        <p:blipFill>
          <a:blip r:embed="rId3"/>
          <a:stretch>
            <a:fillRect/>
          </a:stretch>
        </p:blipFill>
        <p:spPr bwMode="auto">
          <a:xfrm>
            <a:off x="4924421" y="673100"/>
            <a:ext cx="4044480" cy="4520838"/>
          </a:xfrm>
          <a:prstGeom prst="rect">
            <a:avLst/>
          </a:prstGeom>
          <a:noFill/>
          <a:ln w="9525">
            <a:noFill/>
            <a:miter lim="800000"/>
          </a:ln>
          <a:effectLst/>
        </p:spPr>
      </p:pic>
      <p:sp>
        <p:nvSpPr>
          <p:cNvPr id="13" name="Rectangle 12"/>
          <p:cNvSpPr/>
          <p:nvPr/>
        </p:nvSpPr>
        <p:spPr>
          <a:xfrm>
            <a:off x="909893" y="5657334"/>
            <a:ext cx="2599814" cy="369332"/>
          </a:xfrm>
          <a:prstGeom prst="rect">
            <a:avLst/>
          </a:prstGeom>
        </p:spPr>
        <p:txBody>
          <a:bodyPr wrap="none">
            <a:spAutoFit/>
          </a:bodyPr>
          <a:lstStyle/>
          <a:p>
            <a:r>
              <a:rPr lang="en-US" b="1"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ACTIVITY  DIAGRAM</a:t>
            </a:r>
            <a:endParaRPr lang="en-US" dirty="0"/>
          </a:p>
        </p:txBody>
      </p:sp>
      <p:sp>
        <p:nvSpPr>
          <p:cNvPr id="14" name="Rectangle 13"/>
          <p:cNvSpPr/>
          <p:nvPr/>
        </p:nvSpPr>
        <p:spPr>
          <a:xfrm>
            <a:off x="5029200" y="5658535"/>
            <a:ext cx="4114800" cy="646331"/>
          </a:xfrm>
          <a:prstGeom prst="rect">
            <a:avLst/>
          </a:prstGeom>
        </p:spPr>
        <p:txBody>
          <a:bodyPr wrap="square">
            <a:spAutoFit/>
          </a:bodyPr>
          <a:lstStyle/>
          <a:p>
            <a:r>
              <a:rPr lang="en-US" b="1"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ENTITY RELATIONSHIP DIAGRAM           (ERD)</a:t>
            </a:r>
            <a:endParaRPr lang="en-US" dirty="0"/>
          </a:p>
        </p:txBody>
      </p:sp>
      <p:sp>
        <p:nvSpPr>
          <p:cNvPr id="15" name="Title 14"/>
          <p:cNvSpPr>
            <a:spLocks noGrp="1"/>
          </p:cNvSpPr>
          <p:nvPr>
            <p:ph type="title"/>
          </p:nvPr>
        </p:nvSpPr>
        <p:spPr/>
        <p:txBody>
          <a:bodyPr/>
          <a:lstStyle/>
          <a:p>
            <a:endParaRPr lang="en-US"/>
          </a:p>
        </p:txBody>
      </p:sp>
    </p:spTree>
    <p:extLst>
      <p:ext uri="{BB962C8B-B14F-4D97-AF65-F5344CB8AC3E}">
        <p14:creationId xmlns:p14="http://schemas.microsoft.com/office/powerpoint/2010/main" val="36270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pPr/>
              <a:t>09-04-2023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pPr/>
              <a:t>15</a:t>
            </a:fld>
            <a:endParaRPr lang="en-IN"/>
          </a:p>
        </p:txBody>
      </p:sp>
      <p:sp>
        <p:nvSpPr>
          <p:cNvPr id="13" name="Rectangle 12"/>
          <p:cNvSpPr/>
          <p:nvPr/>
        </p:nvSpPr>
        <p:spPr>
          <a:xfrm>
            <a:off x="782893" y="5657334"/>
            <a:ext cx="3335080" cy="369332"/>
          </a:xfrm>
          <a:prstGeom prst="rect">
            <a:avLst/>
          </a:prstGeom>
        </p:spPr>
        <p:txBody>
          <a:bodyPr wrap="none">
            <a:spAutoFit/>
          </a:bodyPr>
          <a:lstStyle/>
          <a:p>
            <a:r>
              <a:rPr lang="en-US" b="1"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COLLABRATION  DIAGRAM</a:t>
            </a:r>
            <a:endParaRPr lang="en-US" dirty="0"/>
          </a:p>
        </p:txBody>
      </p:sp>
      <p:sp>
        <p:nvSpPr>
          <p:cNvPr id="14" name="Rectangle 13"/>
          <p:cNvSpPr/>
          <p:nvPr/>
        </p:nvSpPr>
        <p:spPr>
          <a:xfrm>
            <a:off x="5029200" y="5658535"/>
            <a:ext cx="4114800" cy="369332"/>
          </a:xfrm>
          <a:prstGeom prst="rect">
            <a:avLst/>
          </a:prstGeom>
        </p:spPr>
        <p:txBody>
          <a:bodyPr wrap="square">
            <a:spAutoFit/>
          </a:bodyPr>
          <a:lstStyle/>
          <a:p>
            <a:r>
              <a:rPr lang="en-US" b="1"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SEQUENCE DIAGRAM</a:t>
            </a:r>
            <a:endParaRPr lang="en-US" dirty="0"/>
          </a:p>
        </p:txBody>
      </p:sp>
      <p:pic>
        <p:nvPicPr>
          <p:cNvPr id="2050" name="Picture 2"/>
          <p:cNvPicPr>
            <a:picLocks noChangeAspect="1" noChangeArrowheads="1"/>
          </p:cNvPicPr>
          <p:nvPr/>
        </p:nvPicPr>
        <p:blipFill>
          <a:blip r:embed="rId2"/>
          <a:srcRect/>
          <a:stretch>
            <a:fillRect/>
          </a:stretch>
        </p:blipFill>
        <p:spPr bwMode="auto">
          <a:xfrm>
            <a:off x="369888" y="406400"/>
            <a:ext cx="3846511" cy="4800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406900" y="330200"/>
            <a:ext cx="4432300" cy="5033963"/>
          </a:xfrm>
          <a:prstGeom prst="rect">
            <a:avLst/>
          </a:prstGeom>
          <a:noFill/>
          <a:ln w="9525">
            <a:noFill/>
            <a:miter lim="800000"/>
            <a:headEnd/>
            <a:tailEnd/>
          </a:ln>
          <a:effectLst/>
        </p:spPr>
      </p:pic>
      <p:sp>
        <p:nvSpPr>
          <p:cNvPr id="12" name="Title 11"/>
          <p:cNvSpPr>
            <a:spLocks noGrp="1"/>
          </p:cNvSpPr>
          <p:nvPr>
            <p:ph type="title"/>
          </p:nvPr>
        </p:nvSpPr>
        <p:spPr/>
        <p:txBody>
          <a:bodyPr/>
          <a:lstStyle/>
          <a:p>
            <a:endParaRPr lang="en-US"/>
          </a:p>
        </p:txBody>
      </p:sp>
    </p:spTree>
    <p:extLst>
      <p:ext uri="{BB962C8B-B14F-4D97-AF65-F5344CB8AC3E}">
        <p14:creationId xmlns:p14="http://schemas.microsoft.com/office/powerpoint/2010/main" val="362709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DATA FLOW DIAGRAM</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pPr/>
              <a:t>09-04-2023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pPr/>
              <a:t>16</a:t>
            </a:fld>
            <a:endParaRPr lang="en-IN"/>
          </a:p>
        </p:txBody>
      </p:sp>
      <p:pic>
        <p:nvPicPr>
          <p:cNvPr id="11" name="Picture 10"/>
          <p:cNvPicPr>
            <a:picLocks noChangeAspect="1" noChangeArrowheads="1"/>
          </p:cNvPicPr>
          <p:nvPr/>
        </p:nvPicPr>
        <p:blipFill>
          <a:blip r:embed="rId2"/>
          <a:stretch>
            <a:fillRect/>
          </a:stretch>
        </p:blipFill>
        <p:spPr bwMode="auto">
          <a:xfrm>
            <a:off x="241300" y="1498600"/>
            <a:ext cx="4670383" cy="3149600"/>
          </a:xfrm>
          <a:prstGeom prst="rect">
            <a:avLst/>
          </a:prstGeom>
          <a:noFill/>
          <a:ln w="9525">
            <a:noFill/>
            <a:miter lim="800000"/>
          </a:ln>
          <a:effectLst/>
        </p:spPr>
      </p:pic>
      <p:pic>
        <p:nvPicPr>
          <p:cNvPr id="12" name="Picture 2"/>
          <p:cNvPicPr>
            <a:picLocks noChangeAspect="1" noChangeArrowheads="1"/>
          </p:cNvPicPr>
          <p:nvPr/>
        </p:nvPicPr>
        <p:blipFill>
          <a:blip r:embed="rId3"/>
          <a:stretch>
            <a:fillRect/>
          </a:stretch>
        </p:blipFill>
        <p:spPr bwMode="auto">
          <a:xfrm>
            <a:off x="4492906" y="1422400"/>
            <a:ext cx="4651094" cy="3327400"/>
          </a:xfrm>
          <a:prstGeom prst="rect">
            <a:avLst/>
          </a:prstGeom>
          <a:noFill/>
          <a:ln w="9525">
            <a:noFill/>
            <a:miter lim="800000"/>
          </a:ln>
          <a:effectLst/>
        </p:spPr>
      </p:pic>
      <p:sp>
        <p:nvSpPr>
          <p:cNvPr id="13" name="Rectangle 12"/>
          <p:cNvSpPr/>
          <p:nvPr/>
        </p:nvSpPr>
        <p:spPr>
          <a:xfrm>
            <a:off x="1519152" y="4958834"/>
            <a:ext cx="1127296" cy="369332"/>
          </a:xfrm>
          <a:prstGeom prst="rect">
            <a:avLst/>
          </a:prstGeom>
        </p:spPr>
        <p:txBody>
          <a:bodyPr wrap="none">
            <a:spAutoFit/>
          </a:bodyPr>
          <a:lstStyle/>
          <a:p>
            <a:r>
              <a:rPr lang="en-US" b="1"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LEVEL 0</a:t>
            </a:r>
            <a:endParaRPr lang="en-US" dirty="0"/>
          </a:p>
        </p:txBody>
      </p:sp>
      <p:sp>
        <p:nvSpPr>
          <p:cNvPr id="14" name="Rectangle 13"/>
          <p:cNvSpPr/>
          <p:nvPr/>
        </p:nvSpPr>
        <p:spPr>
          <a:xfrm>
            <a:off x="6218152" y="4908034"/>
            <a:ext cx="1127296" cy="369332"/>
          </a:xfrm>
          <a:prstGeom prst="rect">
            <a:avLst/>
          </a:prstGeom>
        </p:spPr>
        <p:txBody>
          <a:bodyPr wrap="none">
            <a:spAutoFit/>
          </a:bodyPr>
          <a:lstStyle/>
          <a:p>
            <a:r>
              <a:rPr lang="en-US" b="1"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LEVEL 1</a:t>
            </a:r>
            <a:endParaRPr lang="en-US" dirty="0"/>
          </a:p>
        </p:txBody>
      </p:sp>
    </p:spTree>
    <p:extLst>
      <p:ext uri="{BB962C8B-B14F-4D97-AF65-F5344CB8AC3E}">
        <p14:creationId xmlns:p14="http://schemas.microsoft.com/office/powerpoint/2010/main" val="97236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DATA FLOW DIAGRAM </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pPr/>
              <a:t>09-04-2023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pPr/>
              <a:t>17</a:t>
            </a:fld>
            <a:endParaRPr lang="en-IN"/>
          </a:p>
        </p:txBody>
      </p:sp>
      <p:sp>
        <p:nvSpPr>
          <p:cNvPr id="13" name="Rectangle 12"/>
          <p:cNvSpPr/>
          <p:nvPr/>
        </p:nvSpPr>
        <p:spPr>
          <a:xfrm>
            <a:off x="1519152" y="4958834"/>
            <a:ext cx="1127296" cy="369332"/>
          </a:xfrm>
          <a:prstGeom prst="rect">
            <a:avLst/>
          </a:prstGeom>
        </p:spPr>
        <p:txBody>
          <a:bodyPr wrap="none">
            <a:spAutoFit/>
          </a:bodyPr>
          <a:lstStyle/>
          <a:p>
            <a:r>
              <a:rPr lang="en-US" b="1"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LEVEL 2</a:t>
            </a:r>
            <a:endParaRPr lang="en-US" dirty="0"/>
          </a:p>
        </p:txBody>
      </p:sp>
      <p:sp>
        <p:nvSpPr>
          <p:cNvPr id="14" name="Rectangle 13"/>
          <p:cNvSpPr/>
          <p:nvPr/>
        </p:nvSpPr>
        <p:spPr>
          <a:xfrm>
            <a:off x="6218152" y="4908034"/>
            <a:ext cx="1127296" cy="369332"/>
          </a:xfrm>
          <a:prstGeom prst="rect">
            <a:avLst/>
          </a:prstGeom>
        </p:spPr>
        <p:txBody>
          <a:bodyPr wrap="none">
            <a:spAutoFit/>
          </a:bodyPr>
          <a:lstStyle/>
          <a:p>
            <a:r>
              <a:rPr lang="en-US" b="1"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LEVEL 3</a:t>
            </a:r>
            <a:endParaRPr lang="en-US" dirty="0"/>
          </a:p>
        </p:txBody>
      </p:sp>
      <p:pic>
        <p:nvPicPr>
          <p:cNvPr id="9" name="Picture 2"/>
          <p:cNvPicPr>
            <a:picLocks noChangeAspect="1" noChangeArrowheads="1"/>
          </p:cNvPicPr>
          <p:nvPr/>
        </p:nvPicPr>
        <p:blipFill>
          <a:blip r:embed="rId2"/>
          <a:stretch>
            <a:fillRect/>
          </a:stretch>
        </p:blipFill>
        <p:spPr bwMode="auto">
          <a:xfrm>
            <a:off x="152400" y="1752600"/>
            <a:ext cx="4514193" cy="2959100"/>
          </a:xfrm>
          <a:prstGeom prst="rect">
            <a:avLst/>
          </a:prstGeom>
          <a:noFill/>
          <a:ln w="9525">
            <a:noFill/>
            <a:miter lim="800000"/>
          </a:ln>
          <a:effectLst/>
        </p:spPr>
      </p:pic>
      <p:pic>
        <p:nvPicPr>
          <p:cNvPr id="10" name="Picture 2"/>
          <p:cNvPicPr>
            <a:picLocks noChangeAspect="1" noChangeArrowheads="1"/>
          </p:cNvPicPr>
          <p:nvPr/>
        </p:nvPicPr>
        <p:blipFill>
          <a:blip r:embed="rId3"/>
          <a:stretch>
            <a:fillRect/>
          </a:stretch>
        </p:blipFill>
        <p:spPr bwMode="auto">
          <a:xfrm>
            <a:off x="4133682" y="1765300"/>
            <a:ext cx="5010318" cy="2692400"/>
          </a:xfrm>
          <a:prstGeom prst="rect">
            <a:avLst/>
          </a:prstGeom>
          <a:noFill/>
          <a:ln w="9525">
            <a:noFill/>
            <a:miter lim="800000"/>
          </a:ln>
          <a:effectLst/>
        </p:spPr>
      </p:pic>
    </p:spTree>
    <p:extLst>
      <p:ext uri="{BB962C8B-B14F-4D97-AF65-F5344CB8AC3E}">
        <p14:creationId xmlns:p14="http://schemas.microsoft.com/office/powerpoint/2010/main" val="972360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pPr/>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pPr/>
              <a:t>18</a:t>
            </a:fld>
            <a:endParaRPr lang="en-IN"/>
          </a:p>
        </p:txBody>
      </p:sp>
      <p:sp>
        <p:nvSpPr>
          <p:cNvPr id="6" name="Rectangle 5"/>
          <p:cNvSpPr/>
          <p:nvPr/>
        </p:nvSpPr>
        <p:spPr>
          <a:xfrm>
            <a:off x="2540000" y="847636"/>
            <a:ext cx="4572000" cy="1200329"/>
          </a:xfrm>
          <a:prstGeom prst="rect">
            <a:avLst/>
          </a:prstGeom>
        </p:spPr>
        <p:txBody>
          <a:bodyPr>
            <a:spAutoFit/>
          </a:bodyPr>
          <a:lstStyle/>
          <a:p>
            <a:pPr lvl="0">
              <a:buFont typeface="Arial" pitchFamily="34" charset="0"/>
              <a:buChar char="•"/>
            </a:pPr>
            <a:r>
              <a:rPr lang="en-US" dirty="0">
                <a:latin typeface="Times New Roman" panose="02020603050405020304" pitchFamily="18" charset="0"/>
                <a:cs typeface="Times New Roman" panose="02020603050405020304" pitchFamily="18" charset="0"/>
              </a:rPr>
              <a:t>User Registration &amp; Trained Voter Face</a:t>
            </a:r>
          </a:p>
          <a:p>
            <a:pPr lvl="0">
              <a:buFont typeface="Arial" pitchFamily="34" charset="0"/>
              <a:buChar char="•"/>
            </a:pPr>
            <a:r>
              <a:rPr lang="en-US" dirty="0">
                <a:latin typeface="Times New Roman" panose="02020603050405020304" pitchFamily="18" charset="0"/>
                <a:cs typeface="Times New Roman" panose="02020603050405020304" pitchFamily="18" charset="0"/>
              </a:rPr>
              <a:t>Create Election</a:t>
            </a:r>
          </a:p>
          <a:p>
            <a:pPr lvl="0">
              <a:buFont typeface="Arial" pitchFamily="34" charset="0"/>
              <a:buChar char="•"/>
            </a:pPr>
            <a:r>
              <a:rPr lang="en-US" dirty="0">
                <a:latin typeface="Times New Roman" panose="02020603050405020304" pitchFamily="18" charset="0"/>
                <a:cs typeface="Times New Roman" panose="02020603050405020304" pitchFamily="18" charset="0"/>
              </a:rPr>
              <a:t>Voting</a:t>
            </a:r>
          </a:p>
          <a:p>
            <a:pPr lvl="0">
              <a:buFont typeface="Arial" pitchFamily="34" charset="0"/>
              <a:buChar char="•"/>
            </a:pPr>
            <a:r>
              <a:rPr lang="en-US" dirty="0">
                <a:latin typeface="Times New Roman" panose="02020603050405020304" pitchFamily="18" charset="0"/>
                <a:cs typeface="Times New Roman" panose="02020603050405020304" pitchFamily="18" charset="0"/>
              </a:rPr>
              <a:t>Publish Result</a:t>
            </a:r>
          </a:p>
        </p:txBody>
      </p:sp>
      <p:sp>
        <p:nvSpPr>
          <p:cNvPr id="7" name="Rectangle 6"/>
          <p:cNvSpPr/>
          <p:nvPr/>
        </p:nvSpPr>
        <p:spPr>
          <a:xfrm>
            <a:off x="127000" y="2057400"/>
            <a:ext cx="8826500"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MODULE 1</a:t>
            </a:r>
          </a:p>
          <a:p>
            <a:endParaRPr lang="en-US" b="1" dirty="0"/>
          </a:p>
          <a:p>
            <a:r>
              <a:rPr lang="en-US" b="1" dirty="0"/>
              <a:t>User Registration &amp; Trained Voter Face:</a:t>
            </a:r>
            <a:endParaRPr lang="en-US" dirty="0"/>
          </a:p>
          <a:p>
            <a:r>
              <a:rPr lang="en-US" dirty="0">
                <a:latin typeface="Times New Roman" pitchFamily="18" charset="0"/>
                <a:cs typeface="Times New Roman" pitchFamily="18" charset="0"/>
              </a:rPr>
              <a:t>User should register in our website </a:t>
            </a:r>
            <a:r>
              <a:rPr lang="en-US" i="1" dirty="0">
                <a:latin typeface="Times New Roman" pitchFamily="18" charset="0"/>
                <a:cs typeface="Times New Roman" pitchFamily="18" charset="0"/>
              </a:rPr>
              <a:t>(User Voting Page Way)</a:t>
            </a:r>
            <a:r>
              <a:rPr lang="en-US" dirty="0">
                <a:latin typeface="Times New Roman" pitchFamily="18" charset="0"/>
                <a:cs typeface="Times New Roman" pitchFamily="18" charset="0"/>
              </a:rPr>
              <a:t> Block chain as an initial step with their mobile name, email, </a:t>
            </a:r>
            <a:r>
              <a:rPr lang="en-US" dirty="0" err="1">
                <a:latin typeface="Times New Roman" pitchFamily="18" charset="0"/>
                <a:cs typeface="Times New Roman" pitchFamily="18" charset="0"/>
              </a:rPr>
              <a:t>aadhar</a:t>
            </a:r>
            <a:r>
              <a:rPr lang="en-US" dirty="0">
                <a:latin typeface="Times New Roman" pitchFamily="18" charset="0"/>
                <a:cs typeface="Times New Roman" pitchFamily="18" charset="0"/>
              </a:rPr>
              <a:t> id, Voter id , image Area, Block chain Address contact number to which an unique </a:t>
            </a:r>
            <a:r>
              <a:rPr lang="en-US" i="1" dirty="0">
                <a:latin typeface="Times New Roman" pitchFamily="18" charset="0"/>
                <a:cs typeface="Times New Roman" pitchFamily="18" charset="0"/>
              </a:rPr>
              <a:t>USER-ID</a:t>
            </a:r>
            <a:r>
              <a:rPr lang="en-US" dirty="0">
                <a:latin typeface="Times New Roman" pitchFamily="18" charset="0"/>
                <a:cs typeface="Times New Roman" pitchFamily="18" charset="0"/>
              </a:rPr>
              <a:t> register. Users who are all registered in this portal are also considered as voter. The voter image convert to trained image After registering successfully the admin verify the voter details, after  user can login into their profile using their </a:t>
            </a:r>
            <a:r>
              <a:rPr lang="en-US" i="1" dirty="0">
                <a:latin typeface="Times New Roman" pitchFamily="18" charset="0"/>
                <a:cs typeface="Times New Roman" pitchFamily="18" charset="0"/>
              </a:rPr>
              <a:t>USER-ID</a:t>
            </a:r>
            <a:r>
              <a:rPr lang="en-US" dirty="0">
                <a:latin typeface="Times New Roman" pitchFamily="18" charset="0"/>
                <a:cs typeface="Times New Roman" pitchFamily="18" charset="0"/>
              </a:rPr>
              <a:t> and their registered password. </a:t>
            </a:r>
          </a:p>
        </p:txBody>
      </p:sp>
      <p:sp>
        <p:nvSpPr>
          <p:cNvPr id="8" name="Rectangle 7"/>
          <p:cNvSpPr/>
          <p:nvPr/>
        </p:nvSpPr>
        <p:spPr>
          <a:xfrm>
            <a:off x="177800" y="4638239"/>
            <a:ext cx="7848600" cy="1754326"/>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ADMIN:</a:t>
            </a:r>
          </a:p>
          <a:p>
            <a:r>
              <a:rPr lang="en-IN" dirty="0">
                <a:latin typeface="Times New Roman" pitchFamily="18" charset="0"/>
                <a:cs typeface="Times New Roman" pitchFamily="18" charset="0"/>
              </a:rPr>
              <a:t>Admin Login page  with default user name and password. Admin can accept or reject an voter request by verifying the user detail and also admin can register another admin. User has to scan his </a:t>
            </a:r>
            <a:r>
              <a:rPr lang="en-IN" dirty="0" err="1">
                <a:latin typeface="Times New Roman" pitchFamily="18" charset="0"/>
                <a:cs typeface="Times New Roman" pitchFamily="18" charset="0"/>
              </a:rPr>
              <a:t>aadhar</a:t>
            </a:r>
            <a:r>
              <a:rPr lang="en-IN" dirty="0">
                <a:latin typeface="Times New Roman" pitchFamily="18" charset="0"/>
                <a:cs typeface="Times New Roman" pitchFamily="18" charset="0"/>
              </a:rPr>
              <a:t> card for verification process. After scanning he should enter his detail and send an request to the admin if the  account get rejected due to some reason he will be intimated to register again by admin.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47520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pPr/>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pPr/>
              <a:t>19</a:t>
            </a:fld>
            <a:endParaRPr lang="en-IN"/>
          </a:p>
        </p:txBody>
      </p:sp>
      <p:sp>
        <p:nvSpPr>
          <p:cNvPr id="6" name="Rectangle 5"/>
          <p:cNvSpPr/>
          <p:nvPr/>
        </p:nvSpPr>
        <p:spPr>
          <a:xfrm>
            <a:off x="279400" y="1346200"/>
            <a:ext cx="8140700" cy="175432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Create Election</a:t>
            </a:r>
          </a:p>
          <a:p>
            <a:r>
              <a:rPr lang="en-IN" dirty="0">
                <a:latin typeface="Times New Roman" panose="02020603050405020304" pitchFamily="18" charset="0"/>
                <a:cs typeface="Times New Roman" panose="02020603050405020304" pitchFamily="18" charset="0"/>
              </a:rPr>
              <a:t> The Admin  can create an election with election type and election constituency. All the election gets triggered at the given date and time. And Verified user has to login and scan his Block chain Address if election and user constituency matches user can view Election details.  And Block chain Address. To create Nominated account in block chain.</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3670532" y="780534"/>
            <a:ext cx="1396536"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MODULE 2</a:t>
            </a:r>
            <a:endParaRPr lang="en-US" dirty="0"/>
          </a:p>
        </p:txBody>
      </p:sp>
      <p:sp>
        <p:nvSpPr>
          <p:cNvPr id="8" name="Rectangle 7"/>
          <p:cNvSpPr/>
          <p:nvPr/>
        </p:nvSpPr>
        <p:spPr>
          <a:xfrm>
            <a:off x="292100" y="3246041"/>
            <a:ext cx="8890000" cy="2031325"/>
          </a:xfrm>
          <a:prstGeom prst="rect">
            <a:avLst/>
          </a:prstGeom>
        </p:spPr>
        <p:txBody>
          <a:bodyPr wrap="square">
            <a:spAutoFit/>
          </a:bodyPr>
          <a:lstStyle/>
          <a:p>
            <a:r>
              <a:rPr lang="en-US" b="1" dirty="0"/>
              <a:t>Voting:</a:t>
            </a:r>
            <a:endParaRPr lang="en-US" dirty="0"/>
          </a:p>
          <a:p>
            <a:r>
              <a:rPr lang="en-US" dirty="0">
                <a:latin typeface="Times New Roman" panose="02020603050405020304" pitchFamily="18" charset="0"/>
                <a:cs typeface="Times New Roman" panose="02020603050405020304" pitchFamily="18" charset="0"/>
              </a:rPr>
              <a:t>Voters must have access to any web browser to take part in voting. The voter's interface would be provided in English language to make it easy to use for all users. The proposed system can contain a large number of voters at the time of voting. A decentralized block chain system enables a voter to vote from any part of the world. A person can take part in voting from anywhere, even if he is in a foreign country, in this way his/her computerized National ID is verified from the national database so he can cast the vote. </a:t>
            </a:r>
            <a:endParaRPr lang="en-US" b="1" dirty="0">
              <a:latin typeface="Times New Roman" panose="02020603050405020304" pitchFamily="18" charset="0"/>
              <a:cs typeface="Times New Roman" panose="02020603050405020304" pitchFamily="18" charset="0"/>
            </a:endParaRPr>
          </a:p>
        </p:txBody>
      </p:sp>
      <p:sp>
        <p:nvSpPr>
          <p:cNvPr id="9" name="Rectangle 8"/>
          <p:cNvSpPr/>
          <p:nvPr/>
        </p:nvSpPr>
        <p:spPr>
          <a:xfrm>
            <a:off x="279400" y="5233075"/>
            <a:ext cx="8178800"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User has to face his registered finger during his registration process. In voting page voter has to scan his face if the User Face matches with registered Face , voter can cast his or her vote to the right candidate Source KNN an algorithm for recognition of human face is used to compare two Face. </a:t>
            </a:r>
            <a:endParaRPr lang="en-US" dirty="0"/>
          </a:p>
        </p:txBody>
      </p:sp>
      <p:sp>
        <p:nvSpPr>
          <p:cNvPr id="10" name="Rectangle 9"/>
          <p:cNvSpPr/>
          <p:nvPr/>
        </p:nvSpPr>
        <p:spPr>
          <a:xfrm>
            <a:off x="3759432" y="2964934"/>
            <a:ext cx="1396536"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MODULE 3</a:t>
            </a:r>
            <a:endParaRPr lang="en-US" dirty="0"/>
          </a:p>
        </p:txBody>
      </p:sp>
    </p:spTree>
    <p:extLst>
      <p:ext uri="{BB962C8B-B14F-4D97-AF65-F5344CB8AC3E}">
        <p14:creationId xmlns:p14="http://schemas.microsoft.com/office/powerpoint/2010/main" val="215430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7993C1BB-792E-4C92-9F5F-EE1024995E79}" type="datetime1">
              <a:rPr lang="en-IN" smtClean="0"/>
              <a:pPr/>
              <a:t>09-04-2023</a:t>
            </a:fld>
            <a:endParaRPr lang="en-IN"/>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pPr/>
              <a:t>2</a:t>
            </a:fld>
            <a:endParaRPr lang="en-IN"/>
          </a:p>
        </p:txBody>
      </p:sp>
      <p:sp>
        <p:nvSpPr>
          <p:cNvPr id="5" name="Rectangle 4"/>
          <p:cNvSpPr/>
          <p:nvPr/>
        </p:nvSpPr>
        <p:spPr>
          <a:xfrm>
            <a:off x="203200" y="1143000"/>
            <a:ext cx="8788400" cy="5632311"/>
          </a:xfrm>
          <a:prstGeom prst="rect">
            <a:avLst/>
          </a:prstGeom>
        </p:spPr>
        <p:txBody>
          <a:bodyPr wrap="square">
            <a:spAutoFit/>
          </a:bodyPr>
          <a:lstStyle/>
          <a:p>
            <a:pPr>
              <a:buFont typeface="Arial" pitchFamily="34" charset="0"/>
              <a:buChar char="•"/>
            </a:pPr>
            <a:r>
              <a:rPr lang="en-US" dirty="0">
                <a:latin typeface="Times New Roman" panose="02020603050405020304" pitchFamily="18" charset="0"/>
                <a:cs typeface="Times New Roman" panose="02020603050405020304" pitchFamily="18" charset="0"/>
              </a:rPr>
              <a:t>Electronic voting has emerged over time as a replacement for </a:t>
            </a:r>
            <a:r>
              <a:rPr lang="en-US" dirty="0">
                <a:solidFill>
                  <a:srgbClr val="C00000"/>
                </a:solidFill>
                <a:latin typeface="Times New Roman" panose="02020603050405020304" pitchFamily="18" charset="0"/>
                <a:cs typeface="Times New Roman" panose="02020603050405020304" pitchFamily="18" charset="0"/>
              </a:rPr>
              <a:t>paper-based voting to reduce redundancies and inconsistencies.</a:t>
            </a:r>
          </a:p>
          <a:p>
            <a:endParaRPr lang="en-US" dirty="0">
              <a:latin typeface="Times New Roman" panose="02020603050405020304" pitchFamily="18" charset="0"/>
              <a:cs typeface="Times New Roman" panose="02020603050405020304" pitchFamily="18" charset="0"/>
            </a:endParaRPr>
          </a:p>
          <a:p>
            <a:pPr>
              <a:buFont typeface="Arial" pitchFamily="34" charset="0"/>
              <a:buChar char="•"/>
            </a:pPr>
            <a:r>
              <a:rPr lang="en-US" dirty="0">
                <a:latin typeface="Times New Roman" panose="02020603050405020304" pitchFamily="18" charset="0"/>
                <a:cs typeface="Times New Roman" panose="02020603050405020304" pitchFamily="18" charset="0"/>
              </a:rPr>
              <a:t> The historical perspective presented in the last two decades suggests that it has not been so successful due to the security and privacy observed over time. </a:t>
            </a:r>
          </a:p>
          <a:p>
            <a:pPr algn="just">
              <a:buFont typeface="Arial" pitchFamily="34" charset="0"/>
              <a:buChar char="•"/>
            </a:pPr>
            <a:r>
              <a:rPr lang="en-US" dirty="0">
                <a:latin typeface="Times New Roman" panose="02020603050405020304" pitchFamily="18" charset="0"/>
                <a:cs typeface="Times New Roman" panose="02020603050405020304" pitchFamily="18" charset="0"/>
              </a:rPr>
              <a:t>This paper suggests a framework by </a:t>
            </a:r>
            <a:r>
              <a:rPr lang="en-US" dirty="0">
                <a:solidFill>
                  <a:srgbClr val="C00000"/>
                </a:solidFill>
                <a:latin typeface="Times New Roman" panose="02020603050405020304" pitchFamily="18" charset="0"/>
                <a:cs typeface="Times New Roman" panose="02020603050405020304" pitchFamily="18" charset="0"/>
              </a:rPr>
              <a:t>using effective hashing techniques to ensure the security of the data. </a:t>
            </a:r>
            <a:r>
              <a:rPr lang="en-US" dirty="0">
                <a:latin typeface="Times New Roman" panose="02020603050405020304" pitchFamily="18" charset="0"/>
                <a:cs typeface="Times New Roman" panose="02020603050405020304" pitchFamily="18" charset="0"/>
              </a:rPr>
              <a:t>The concept of block creation and </a:t>
            </a:r>
            <a:r>
              <a:rPr lang="en-US" dirty="0">
                <a:solidFill>
                  <a:srgbClr val="C00000"/>
                </a:solidFill>
                <a:latin typeface="Times New Roman" panose="02020603050405020304" pitchFamily="18" charset="0"/>
                <a:cs typeface="Times New Roman" panose="02020603050405020304" pitchFamily="18" charset="0"/>
              </a:rPr>
              <a:t>block sealing </a:t>
            </a:r>
            <a:r>
              <a:rPr lang="en-US" dirty="0">
                <a:latin typeface="Times New Roman" panose="02020603050405020304" pitchFamily="18" charset="0"/>
                <a:cs typeface="Times New Roman" panose="02020603050405020304" pitchFamily="18" charset="0"/>
              </a:rPr>
              <a:t>is introduced in this paper. </a:t>
            </a:r>
          </a:p>
          <a:p>
            <a:pPr algn="just">
              <a:buFont typeface="Arial" pitchFamily="34" charset="0"/>
              <a:buChar char="•"/>
            </a:pPr>
            <a:r>
              <a:rPr lang="en-US" dirty="0">
                <a:latin typeface="Times New Roman" panose="02020603050405020304" pitchFamily="18" charset="0"/>
                <a:cs typeface="Times New Roman" panose="02020603050405020304" pitchFamily="18" charset="0"/>
              </a:rPr>
              <a:t>The introduction of a block sealing concept helps in making the block chain adjustable to meet the need of the polling process.</a:t>
            </a:r>
          </a:p>
          <a:p>
            <a:pPr algn="just">
              <a:buFont typeface="Arial" pitchFamily="34" charset="0"/>
              <a:buChar char="•"/>
            </a:pPr>
            <a:r>
              <a:rPr lang="en-US" dirty="0">
                <a:latin typeface="Times New Roman" panose="02020603050405020304" pitchFamily="18" charset="0"/>
                <a:cs typeface="Times New Roman" panose="02020603050405020304" pitchFamily="18" charset="0"/>
              </a:rPr>
              <a:t>The use of </a:t>
            </a:r>
            <a:r>
              <a:rPr lang="en-US" dirty="0">
                <a:solidFill>
                  <a:srgbClr val="C00000"/>
                </a:solidFill>
                <a:latin typeface="Times New Roman" panose="02020603050405020304" pitchFamily="18" charset="0"/>
                <a:cs typeface="Times New Roman" panose="02020603050405020304" pitchFamily="18" charset="0"/>
              </a:rPr>
              <a:t>consortium block chain </a:t>
            </a:r>
            <a:r>
              <a:rPr lang="en-US" dirty="0">
                <a:latin typeface="Times New Roman" panose="02020603050405020304" pitchFamily="18" charset="0"/>
                <a:cs typeface="Times New Roman" panose="02020603050405020304" pitchFamily="18" charset="0"/>
              </a:rPr>
              <a:t>is suggested, which ensures that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is </a:t>
            </a:r>
            <a:r>
              <a:rPr lang="en-US" dirty="0">
                <a:solidFill>
                  <a:srgbClr val="C00000"/>
                </a:solidFill>
                <a:latin typeface="Times New Roman" panose="02020603050405020304" pitchFamily="18" charset="0"/>
                <a:cs typeface="Times New Roman" panose="02020603050405020304" pitchFamily="18" charset="0"/>
              </a:rPr>
              <a:t>owned by a governing body </a:t>
            </a:r>
            <a:r>
              <a:rPr lang="en-US" dirty="0">
                <a:latin typeface="Times New Roman" panose="02020603050405020304" pitchFamily="18" charset="0"/>
                <a:cs typeface="Times New Roman" panose="02020603050405020304" pitchFamily="18" charset="0"/>
              </a:rPr>
              <a:t>(e.g., election commission), and no unauthorized access can be made from outside. </a:t>
            </a:r>
          </a:p>
          <a:p>
            <a:pPr algn="just">
              <a:buFont typeface="Arial" pitchFamily="34" charset="0"/>
              <a:buChar char="•"/>
            </a:pPr>
            <a:r>
              <a:rPr lang="en-US" dirty="0">
                <a:latin typeface="Times New Roman" panose="02020603050405020304" pitchFamily="18" charset="0"/>
                <a:cs typeface="Times New Roman" panose="02020603050405020304" pitchFamily="18" charset="0"/>
              </a:rPr>
              <a:t>The framework proposed in this paper discusses the effectiveness of the polling process, hashing algorithms' utility, block creation and sealing, data accumulation, and result declaration by using the adjustable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method. </a:t>
            </a:r>
          </a:p>
          <a:p>
            <a:pPr algn="just">
              <a:buFont typeface="Arial" pitchFamily="34" charset="0"/>
              <a:buChar char="•"/>
            </a:pPr>
            <a:endParaRPr lang="en-US" dirty="0"/>
          </a:p>
          <a:p>
            <a:pPr algn="just">
              <a:buFont typeface="Arial" pitchFamily="34" charset="0"/>
              <a:buChar char="•"/>
            </a:pPr>
            <a:r>
              <a:rPr lang="en-US" dirty="0">
                <a:latin typeface="Times New Roman" panose="02020603050405020304" pitchFamily="18" charset="0"/>
                <a:cs typeface="Times New Roman" panose="02020603050405020304" pitchFamily="18" charset="0"/>
              </a:rPr>
              <a:t>This paper claims to apprehend the </a:t>
            </a:r>
            <a:r>
              <a:rPr lang="en-US" dirty="0">
                <a:solidFill>
                  <a:srgbClr val="C00000"/>
                </a:solidFill>
                <a:latin typeface="Times New Roman" panose="02020603050405020304" pitchFamily="18" charset="0"/>
                <a:cs typeface="Times New Roman" panose="02020603050405020304" pitchFamily="18" charset="0"/>
              </a:rPr>
              <a:t>security and data management challenges in block chain and provides an improved manifestation of the electronic voting process.</a:t>
            </a:r>
          </a:p>
          <a:p>
            <a:pPr algn="just">
              <a:buFont typeface="Arial" pitchFamily="34" charset="0"/>
              <a:buChar char="•"/>
            </a:pPr>
            <a:endParaRPr lang="en-US" dirty="0">
              <a:latin typeface="Times New Roman" panose="02020603050405020304" pitchFamily="18" charset="0"/>
              <a:cs typeface="Times New Roman" panose="02020603050405020304" pitchFamily="18" charset="0"/>
            </a:endParaRPr>
          </a:p>
          <a:p>
            <a:pPr>
              <a:buFont typeface="Arial"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pPr/>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pPr/>
              <a:t>20</a:t>
            </a:fld>
            <a:endParaRPr lang="en-IN"/>
          </a:p>
        </p:txBody>
      </p:sp>
      <p:sp>
        <p:nvSpPr>
          <p:cNvPr id="6" name="Rectangle 5"/>
          <p:cNvSpPr/>
          <p:nvPr/>
        </p:nvSpPr>
        <p:spPr>
          <a:xfrm>
            <a:off x="292100" y="876299"/>
            <a:ext cx="8851900" cy="286232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Voting transactions are sent to a pool from which miners analyze them and remove the malicious request by taking the</a:t>
            </a:r>
          </a:p>
          <a:p>
            <a:r>
              <a:rPr lang="en-US" dirty="0">
                <a:latin typeface="Times New Roman" panose="02020603050405020304" pitchFamily="18" charset="0"/>
                <a:cs typeface="Times New Roman" panose="02020603050405020304" pitchFamily="18" charset="0"/>
              </a:rPr>
              <a:t>consensus from the other nodes before adding it to the chain. The votes are fully secured using a cryptographic hash. Each vote cast adds a new block in the chain. When the transaction completes and a node is successfully added to Vote Chain, the voter of that particular voting transaction is notified through an SMS to his registered email. The voter has provided with a unique transaction hash by which he can verify his vote through a web portal and</a:t>
            </a:r>
          </a:p>
          <a:p>
            <a:r>
              <a:rPr lang="en-US" dirty="0">
                <a:latin typeface="Times New Roman" panose="02020603050405020304" pitchFamily="18" charset="0"/>
                <a:cs typeface="Times New Roman" panose="02020603050405020304" pitchFamily="18" charset="0"/>
              </a:rPr>
              <a:t>upon successfully completion of transaction the vote has been counted in the whole voting activity.</a:t>
            </a:r>
          </a:p>
          <a:p>
            <a:endParaRPr lang="en-US" dirty="0"/>
          </a:p>
        </p:txBody>
      </p:sp>
      <p:sp>
        <p:nvSpPr>
          <p:cNvPr id="9" name="Rectangle 8"/>
          <p:cNvSpPr/>
          <p:nvPr/>
        </p:nvSpPr>
        <p:spPr>
          <a:xfrm>
            <a:off x="165100" y="4034641"/>
            <a:ext cx="8763000" cy="2308324"/>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 Publish Result:</a:t>
            </a:r>
          </a:p>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Smart contracts are providing a secure connection between the user and the network while executing a transaction in the chain. These are the rules that are implemented on the entire</a:t>
            </a:r>
          </a:p>
          <a:p>
            <a:r>
              <a:rPr lang="en-US" dirty="0">
                <a:latin typeface="Times New Roman" panose="02020603050405020304" pitchFamily="18" charset="0"/>
                <a:cs typeface="Times New Roman" panose="02020603050405020304" pitchFamily="18" charset="0"/>
              </a:rPr>
              <a:t>Block chain and cannot be neglected under any condition. All the nodes have to follow the smart contracts to save the vote in the system successfully. When user completes his or her voting process votes are stored in Block chain. So the voter can trust his votes stored in block chain cannot be changed</a:t>
            </a:r>
            <a:endParaRPr lang="en-US" dirty="0"/>
          </a:p>
        </p:txBody>
      </p:sp>
      <p:sp>
        <p:nvSpPr>
          <p:cNvPr id="10" name="Rectangle 9"/>
          <p:cNvSpPr/>
          <p:nvPr/>
        </p:nvSpPr>
        <p:spPr>
          <a:xfrm>
            <a:off x="3657832" y="3422134"/>
            <a:ext cx="1396536"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MODULE 3</a:t>
            </a:r>
            <a:endParaRPr lang="en-US" dirty="0"/>
          </a:p>
        </p:txBody>
      </p:sp>
    </p:spTree>
    <p:extLst>
      <p:ext uri="{BB962C8B-B14F-4D97-AF65-F5344CB8AC3E}">
        <p14:creationId xmlns:p14="http://schemas.microsoft.com/office/powerpoint/2010/main" val="1021463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pPr/>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pPr/>
              <a:t>21</a:t>
            </a:fld>
            <a:endParaRPr lang="en-IN"/>
          </a:p>
        </p:txBody>
      </p:sp>
      <p:sp>
        <p:nvSpPr>
          <p:cNvPr id="6" name="Rectangle 5"/>
          <p:cNvSpPr/>
          <p:nvPr/>
        </p:nvSpPr>
        <p:spPr>
          <a:xfrm>
            <a:off x="901700" y="1511300"/>
            <a:ext cx="7124700" cy="1938992"/>
          </a:xfrm>
          <a:prstGeom prst="rect">
            <a:avLst/>
          </a:prstGeom>
        </p:spPr>
        <p:txBody>
          <a:bodyPr wrap="square">
            <a:spAutoFit/>
          </a:bodyPr>
          <a:lstStyle/>
          <a:p>
            <a:pPr>
              <a:buFont typeface="Arial" pitchFamily="34" charset="0"/>
              <a:buChar char="•"/>
            </a:pPr>
            <a:r>
              <a:rPr lang="en-US" sz="2400" dirty="0">
                <a:latin typeface="Times New Roman" panose="02020603050405020304" pitchFamily="18" charset="0"/>
                <a:cs typeface="Times New Roman" panose="02020603050405020304" pitchFamily="18" charset="0"/>
              </a:rPr>
              <a:t>User can view his or her vote in a pie chart retrieved     from block chain.SHA256 algorithm has been used to hash the data. Admin Can publish the result of each constituency after the election process is fully completed.</a:t>
            </a:r>
          </a:p>
        </p:txBody>
      </p:sp>
    </p:spTree>
    <p:extLst>
      <p:ext uri="{BB962C8B-B14F-4D97-AF65-F5344CB8AC3E}">
        <p14:creationId xmlns:p14="http://schemas.microsoft.com/office/powerpoint/2010/main" val="53208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a:t>
            </a:r>
            <a:r>
              <a:rPr lang="en-US" sz="32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AND</a:t>
            </a: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pPr/>
              <a:t>09-04-2023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pPr/>
              <a:t>22</a:t>
            </a:fld>
            <a:endParaRPr lang="en-IN"/>
          </a:p>
        </p:txBody>
      </p:sp>
      <p:sp>
        <p:nvSpPr>
          <p:cNvPr id="1331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339309204"/>
              </p:ext>
            </p:extLst>
          </p:nvPr>
        </p:nvGraphicFramePr>
        <p:xfrm>
          <a:off x="457508" y="623191"/>
          <a:ext cx="8406537" cy="7370850"/>
        </p:xfrm>
        <a:graphic>
          <a:graphicData uri="http://schemas.openxmlformats.org/drawingml/2006/table">
            <a:tbl>
              <a:tblPr/>
              <a:tblGrid>
                <a:gridCol w="736847">
                  <a:extLst>
                    <a:ext uri="{9D8B030D-6E8A-4147-A177-3AD203B41FA5}">
                      <a16:colId xmlns:a16="http://schemas.microsoft.com/office/drawing/2014/main" val="20000"/>
                    </a:ext>
                  </a:extLst>
                </a:gridCol>
                <a:gridCol w="1515828">
                  <a:extLst>
                    <a:ext uri="{9D8B030D-6E8A-4147-A177-3AD203B41FA5}">
                      <a16:colId xmlns:a16="http://schemas.microsoft.com/office/drawing/2014/main" val="20001"/>
                    </a:ext>
                  </a:extLst>
                </a:gridCol>
                <a:gridCol w="1255061">
                  <a:extLst>
                    <a:ext uri="{9D8B030D-6E8A-4147-A177-3AD203B41FA5}">
                      <a16:colId xmlns:a16="http://schemas.microsoft.com/office/drawing/2014/main" val="20002"/>
                    </a:ext>
                  </a:extLst>
                </a:gridCol>
                <a:gridCol w="2417801">
                  <a:extLst>
                    <a:ext uri="{9D8B030D-6E8A-4147-A177-3AD203B41FA5}">
                      <a16:colId xmlns:a16="http://schemas.microsoft.com/office/drawing/2014/main" val="20003"/>
                    </a:ext>
                  </a:extLst>
                </a:gridCol>
                <a:gridCol w="1233996">
                  <a:extLst>
                    <a:ext uri="{9D8B030D-6E8A-4147-A177-3AD203B41FA5}">
                      <a16:colId xmlns:a16="http://schemas.microsoft.com/office/drawing/2014/main" val="20004"/>
                    </a:ext>
                  </a:extLst>
                </a:gridCol>
                <a:gridCol w="1247004">
                  <a:extLst>
                    <a:ext uri="{9D8B030D-6E8A-4147-A177-3AD203B41FA5}">
                      <a16:colId xmlns:a16="http://schemas.microsoft.com/office/drawing/2014/main" val="638703556"/>
                    </a:ext>
                  </a:extLst>
                </a:gridCol>
              </a:tblGrid>
              <a:tr h="1713869">
                <a:tc>
                  <a:txBody>
                    <a:bodyPr/>
                    <a:lstStyle/>
                    <a:p>
                      <a:pPr marL="0" marR="0">
                        <a:lnSpc>
                          <a:spcPct val="107000"/>
                        </a:lnSpc>
                        <a:spcBef>
                          <a:spcPts val="0"/>
                        </a:spcBef>
                        <a:spcAft>
                          <a:spcPts val="0"/>
                        </a:spcAft>
                      </a:pPr>
                      <a:endParaRPr lang="en-US" sz="1800" b="1" dirty="0">
                        <a:latin typeface="Times New Roman"/>
                        <a:ea typeface="Calibri"/>
                        <a:cs typeface="Times New Roman"/>
                      </a:endParaRPr>
                    </a:p>
                    <a:p>
                      <a:pPr marL="0" marR="0">
                        <a:lnSpc>
                          <a:spcPct val="107000"/>
                        </a:lnSpc>
                        <a:spcBef>
                          <a:spcPts val="0"/>
                        </a:spcBef>
                        <a:spcAft>
                          <a:spcPts val="0"/>
                        </a:spcAft>
                      </a:pPr>
                      <a:r>
                        <a:rPr lang="en-US" sz="1800" b="1" dirty="0">
                          <a:latin typeface="Times New Roman"/>
                          <a:ea typeface="Calibri"/>
                          <a:cs typeface="Times New Roman"/>
                        </a:rPr>
                        <a:t> TEST CODE</a:t>
                      </a:r>
                      <a:endParaRPr lang="en-US" sz="1800" b="1"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800" b="1" dirty="0">
                        <a:latin typeface="Times New Roman"/>
                        <a:ea typeface="Calibri"/>
                        <a:cs typeface="Times New Roman"/>
                      </a:endParaRPr>
                    </a:p>
                    <a:p>
                      <a:pPr marL="0" marR="0">
                        <a:lnSpc>
                          <a:spcPct val="107000"/>
                        </a:lnSpc>
                        <a:spcBef>
                          <a:spcPts val="0"/>
                        </a:spcBef>
                        <a:spcAft>
                          <a:spcPts val="0"/>
                        </a:spcAft>
                      </a:pPr>
                      <a:r>
                        <a:rPr lang="en-US" sz="1800" b="1" dirty="0">
                          <a:latin typeface="Times New Roman"/>
                          <a:ea typeface="Calibri"/>
                          <a:cs typeface="Times New Roman"/>
                        </a:rPr>
                        <a:t> TEST CASE</a:t>
                      </a:r>
                      <a:endParaRPr lang="en-US" sz="1800" b="1"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800" b="1">
                        <a:latin typeface="Times New Roman"/>
                        <a:ea typeface="Calibri"/>
                        <a:cs typeface="Times New Roman"/>
                      </a:endParaRPr>
                    </a:p>
                    <a:p>
                      <a:pPr marL="0" marR="0">
                        <a:lnSpc>
                          <a:spcPct val="107000"/>
                        </a:lnSpc>
                        <a:spcBef>
                          <a:spcPts val="0"/>
                        </a:spcBef>
                        <a:spcAft>
                          <a:spcPts val="0"/>
                        </a:spcAft>
                      </a:pPr>
                      <a:r>
                        <a:rPr lang="en-US" sz="1800" b="1">
                          <a:latin typeface="Times New Roman"/>
                          <a:ea typeface="Calibri"/>
                          <a:cs typeface="Times New Roman"/>
                        </a:rPr>
                        <a:t>        INPUT</a:t>
                      </a:r>
                      <a:endParaRPr lang="en-US" sz="1800" b="1"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800" b="1">
                        <a:latin typeface="Times New Roman"/>
                        <a:ea typeface="Calibri"/>
                        <a:cs typeface="Times New Roman"/>
                      </a:endParaRPr>
                    </a:p>
                    <a:p>
                      <a:pPr marL="0" marR="0">
                        <a:lnSpc>
                          <a:spcPct val="107000"/>
                        </a:lnSpc>
                        <a:spcBef>
                          <a:spcPts val="0"/>
                        </a:spcBef>
                        <a:spcAft>
                          <a:spcPts val="0"/>
                        </a:spcAft>
                      </a:pPr>
                      <a:r>
                        <a:rPr lang="en-US" sz="1800" b="1">
                          <a:latin typeface="Times New Roman"/>
                          <a:ea typeface="Calibri"/>
                          <a:cs typeface="Times New Roman"/>
                        </a:rPr>
                        <a:t>         STEPS</a:t>
                      </a:r>
                      <a:endParaRPr lang="en-US" sz="1800" b="1"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800" b="1" dirty="0">
                        <a:latin typeface="Calibri"/>
                        <a:ea typeface="Calibri"/>
                        <a:cs typeface="Times New Roman"/>
                      </a:endParaRPr>
                    </a:p>
                    <a:p>
                      <a:pPr marL="0" marR="0">
                        <a:lnSpc>
                          <a:spcPct val="107000"/>
                        </a:lnSpc>
                        <a:spcBef>
                          <a:spcPts val="0"/>
                        </a:spcBef>
                        <a:spcAft>
                          <a:spcPts val="0"/>
                        </a:spcAft>
                      </a:pPr>
                      <a:r>
                        <a:rPr lang="en-US" sz="1800" b="1" dirty="0">
                          <a:latin typeface="Times New Roman"/>
                          <a:ea typeface="Calibri"/>
                          <a:cs typeface="Times New Roman"/>
                        </a:rPr>
                        <a:t>         OUTPUT</a:t>
                      </a:r>
                      <a:endParaRPr lang="en-US" sz="1800" b="1"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800" b="1" dirty="0">
                        <a:latin typeface="Calibri"/>
                        <a:ea typeface="Calibri"/>
                        <a:cs typeface="Times New Roman"/>
                      </a:endParaRPr>
                    </a:p>
                    <a:p>
                      <a:pPr marL="0" marR="0">
                        <a:lnSpc>
                          <a:spcPct val="107000"/>
                        </a:lnSpc>
                        <a:spcBef>
                          <a:spcPts val="0"/>
                        </a:spcBef>
                        <a:spcAft>
                          <a:spcPts val="0"/>
                        </a:spcAft>
                      </a:pPr>
                      <a:endParaRPr lang="en-US" sz="1800" b="1" dirty="0">
                        <a:latin typeface="Calibri"/>
                        <a:ea typeface="Calibri"/>
                        <a:cs typeface="Times New Roman"/>
                      </a:endParaRPr>
                    </a:p>
                    <a:p>
                      <a:pPr marL="0" marR="0">
                        <a:lnSpc>
                          <a:spcPct val="107000"/>
                        </a:lnSpc>
                        <a:spcBef>
                          <a:spcPts val="0"/>
                        </a:spcBef>
                        <a:spcAft>
                          <a:spcPts val="0"/>
                        </a:spcAft>
                      </a:pPr>
                      <a:r>
                        <a:rPr lang="en-US" sz="1800" b="1" dirty="0">
                          <a:latin typeface="Times New Roman" panose="02020603050405020304" pitchFamily="18" charset="0"/>
                          <a:ea typeface="Calibri"/>
                          <a:cs typeface="Times New Roman" panose="02020603050405020304" pitchFamily="18" charset="0"/>
                        </a:rPr>
                        <a:t>PASS/FAIL</a:t>
                      </a: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74929">
                <a:tc>
                  <a:txBody>
                    <a:bodyPr/>
                    <a:lstStyle/>
                    <a:p>
                      <a:pPr marL="0" marR="0">
                        <a:lnSpc>
                          <a:spcPct val="107000"/>
                        </a:lnSpc>
                        <a:spcBef>
                          <a:spcPts val="0"/>
                        </a:spcBef>
                        <a:spcAft>
                          <a:spcPts val="0"/>
                        </a:spcAft>
                      </a:pPr>
                      <a:endParaRPr lang="en-US" sz="1400">
                        <a:latin typeface="Calibri"/>
                        <a:ea typeface="Calibri"/>
                        <a:cs typeface="Times New Roman"/>
                      </a:endParaRPr>
                    </a:p>
                    <a:p>
                      <a:pPr marL="0" marR="0">
                        <a:lnSpc>
                          <a:spcPct val="107000"/>
                        </a:lnSpc>
                        <a:spcBef>
                          <a:spcPts val="0"/>
                        </a:spcBef>
                        <a:spcAft>
                          <a:spcPts val="0"/>
                        </a:spcAft>
                      </a:pPr>
                      <a:r>
                        <a:rPr lang="en-US" sz="1400">
                          <a:latin typeface="Times New Roman"/>
                          <a:ea typeface="Calibri"/>
                          <a:cs typeface="Times New Roman"/>
                        </a:rPr>
                        <a:t>1.</a:t>
                      </a:r>
                      <a:endParaRPr lang="en-US" sz="1400"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a:latin typeface="Times New Roman"/>
                          <a:ea typeface="Calibri"/>
                          <a:cs typeface="Times New Roman"/>
                        </a:rPr>
                        <a:t>Verification of voter identity</a:t>
                      </a:r>
                      <a:endParaRPr lang="en-US" sz="1400"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latin typeface="Times New Roman"/>
                          <a:ea typeface="Calibri"/>
                          <a:cs typeface="Times New Roman"/>
                        </a:rPr>
                        <a:t>Voter's face image and personal information</a:t>
                      </a:r>
                      <a:endParaRPr lang="en-US" sz="1400"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1. Enter the voter's personal information into the e-voting system.</a:t>
                      </a:r>
                      <a:endParaRPr lang="en-US" sz="1400" dirty="0">
                        <a:latin typeface="Calibri"/>
                        <a:ea typeface="Calibri"/>
                        <a:cs typeface="Times New Roman"/>
                      </a:endParaRPr>
                    </a:p>
                    <a:p>
                      <a:pPr marL="0" marR="0">
                        <a:lnSpc>
                          <a:spcPct val="107000"/>
                        </a:lnSpc>
                        <a:spcBef>
                          <a:spcPts val="0"/>
                        </a:spcBef>
                        <a:spcAft>
                          <a:spcPts val="0"/>
                        </a:spcAft>
                      </a:pPr>
                      <a:r>
                        <a:rPr lang="en-US" sz="1400" dirty="0">
                          <a:latin typeface="Times New Roman"/>
                          <a:ea typeface="Calibri"/>
                          <a:cs typeface="Times New Roman"/>
                        </a:rPr>
                        <a:t>2. Submit the voter's face image for verification.</a:t>
                      </a:r>
                      <a:endParaRPr lang="en-US" sz="1400" dirty="0">
                        <a:latin typeface="Calibri"/>
                        <a:ea typeface="Calibri"/>
                        <a:cs typeface="Times New Roman"/>
                      </a:endParaRPr>
                    </a:p>
                    <a:p>
                      <a:pPr marL="0" marR="0">
                        <a:lnSpc>
                          <a:spcPct val="107000"/>
                        </a:lnSpc>
                        <a:spcBef>
                          <a:spcPts val="0"/>
                        </a:spcBef>
                        <a:spcAft>
                          <a:spcPts val="0"/>
                        </a:spcAft>
                      </a:pPr>
                      <a:r>
                        <a:rPr lang="en-US" sz="1400" dirty="0">
                          <a:latin typeface="Times New Roman"/>
                          <a:ea typeface="Calibri"/>
                          <a:cs typeface="Times New Roman"/>
                        </a:rPr>
                        <a:t>3. Check if the voter's identity is confirmed.</a:t>
                      </a:r>
                      <a:endParaRPr lang="en-US" sz="1400" dirty="0">
                        <a:latin typeface="Calibri"/>
                        <a:ea typeface="Calibri"/>
                        <a:cs typeface="Times New Roman"/>
                      </a:endParaRPr>
                    </a:p>
                    <a:p>
                      <a:pPr marL="0" marR="0">
                        <a:lnSpc>
                          <a:spcPct val="107000"/>
                        </a:lnSpc>
                        <a:spcBef>
                          <a:spcPts val="0"/>
                        </a:spcBef>
                        <a:spcAft>
                          <a:spcPts val="0"/>
                        </a:spcAft>
                      </a:pPr>
                      <a:r>
                        <a:rPr lang="en-US" sz="1400" dirty="0">
                          <a:latin typeface="Times New Roman"/>
                          <a:ea typeface="Calibri"/>
                          <a:cs typeface="Times New Roman"/>
                        </a:rPr>
                        <a:t>4. Verify that only eligible voters are allowed to vote.</a:t>
                      </a:r>
                      <a:endParaRPr lang="en-US" sz="1400"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Whether the voter is authenticated and eligible to vote</a:t>
                      </a:r>
                      <a:endParaRPr lang="en-US" sz="1400"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Calibri"/>
                          <a:ea typeface="Calibri"/>
                          <a:cs typeface="Times New Roman"/>
                        </a:rPr>
                        <a:t>        PASS</a:t>
                      </a: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82052">
                <a:tc>
                  <a:txBody>
                    <a:bodyPr/>
                    <a:lstStyle/>
                    <a:p>
                      <a:pPr marL="0" marR="0">
                        <a:lnSpc>
                          <a:spcPct val="107000"/>
                        </a:lnSpc>
                        <a:spcBef>
                          <a:spcPts val="0"/>
                        </a:spcBef>
                        <a:spcAft>
                          <a:spcPts val="0"/>
                        </a:spcAft>
                      </a:pPr>
                      <a:endParaRPr lang="en-US" sz="1400" dirty="0">
                        <a:latin typeface="Times New Roman"/>
                        <a:ea typeface="Calibri"/>
                        <a:cs typeface="Times New Roman"/>
                      </a:endParaRPr>
                    </a:p>
                    <a:p>
                      <a:pPr marL="0" marR="0">
                        <a:lnSpc>
                          <a:spcPct val="107000"/>
                        </a:lnSpc>
                        <a:spcBef>
                          <a:spcPts val="0"/>
                        </a:spcBef>
                        <a:spcAft>
                          <a:spcPts val="0"/>
                        </a:spcAft>
                      </a:pPr>
                      <a:r>
                        <a:rPr lang="en-US" sz="1400" dirty="0">
                          <a:latin typeface="Times New Roman"/>
                          <a:ea typeface="Calibri"/>
                          <a:cs typeface="Times New Roman"/>
                        </a:rPr>
                        <a:t>2.</a:t>
                      </a:r>
                      <a:endParaRPr lang="en-US" sz="1400"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latin typeface="Times New Roman"/>
                          <a:ea typeface="Calibri"/>
                          <a:cs typeface="Times New Roman"/>
                        </a:rPr>
                        <a:t>Casting a vote</a:t>
                      </a:r>
                      <a:endParaRPr lang="en-US" sz="1400"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latin typeface="Times New Roman"/>
                          <a:ea typeface="Calibri"/>
                          <a:cs typeface="Times New Roman"/>
                        </a:rPr>
                        <a:t>Voter's choice of candidate or proposal</a:t>
                      </a:r>
                      <a:endParaRPr lang="en-US" sz="1400"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1. Display the options available for the voter to choose from</a:t>
                      </a:r>
                      <a:endParaRPr lang="en-US" sz="1400" dirty="0">
                        <a:latin typeface="Calibri"/>
                        <a:ea typeface="Calibri"/>
                        <a:cs typeface="Times New Roman"/>
                      </a:endParaRPr>
                    </a:p>
                    <a:p>
                      <a:pPr marL="0" marR="0">
                        <a:lnSpc>
                          <a:spcPct val="107000"/>
                        </a:lnSpc>
                        <a:spcBef>
                          <a:spcPts val="0"/>
                        </a:spcBef>
                        <a:spcAft>
                          <a:spcPts val="0"/>
                        </a:spcAft>
                      </a:pPr>
                      <a:r>
                        <a:rPr lang="en-US" sz="1400" dirty="0">
                          <a:latin typeface="Times New Roman"/>
                          <a:ea typeface="Calibri"/>
                          <a:cs typeface="Times New Roman"/>
                        </a:rPr>
                        <a:t>2. Allow the voter to select their preferred candidate or proposal</a:t>
                      </a:r>
                      <a:endParaRPr lang="en-US" sz="1400" dirty="0">
                        <a:latin typeface="Calibri"/>
                        <a:ea typeface="Calibri"/>
                        <a:cs typeface="Times New Roman"/>
                      </a:endParaRPr>
                    </a:p>
                    <a:p>
                      <a:pPr marL="0" marR="0">
                        <a:lnSpc>
                          <a:spcPct val="107000"/>
                        </a:lnSpc>
                        <a:spcBef>
                          <a:spcPts val="0"/>
                        </a:spcBef>
                        <a:spcAft>
                          <a:spcPts val="0"/>
                        </a:spcAft>
                      </a:pPr>
                      <a:r>
                        <a:rPr lang="en-US" sz="1400" dirty="0">
                          <a:latin typeface="Times New Roman"/>
                          <a:ea typeface="Calibri"/>
                          <a:cs typeface="Times New Roman"/>
                        </a:rPr>
                        <a:t>3Record the voter's choice on the blockchain</a:t>
                      </a:r>
                      <a:endParaRPr lang="en-US" sz="1400" dirty="0">
                        <a:latin typeface="Calibri"/>
                        <a:ea typeface="Calibri"/>
                        <a:cs typeface="Times New Roman"/>
                      </a:endParaRPr>
                    </a:p>
                    <a:p>
                      <a:pPr marL="0" marR="0">
                        <a:lnSpc>
                          <a:spcPct val="107000"/>
                        </a:lnSpc>
                        <a:spcBef>
                          <a:spcPts val="0"/>
                        </a:spcBef>
                        <a:spcAft>
                          <a:spcPts val="0"/>
                        </a:spcAft>
                      </a:pPr>
                      <a:r>
                        <a:rPr lang="en-US" sz="1400" dirty="0">
                          <a:latin typeface="Times New Roman"/>
                          <a:ea typeface="Calibri"/>
                          <a:cs typeface="Times New Roman"/>
                        </a:rPr>
                        <a:t>4. Verify that the vote is successfully recorded and cannot be tampered with</a:t>
                      </a:r>
                      <a:endParaRPr lang="en-US" sz="1400"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latin typeface="Times New Roman"/>
                          <a:ea typeface="Calibri"/>
                          <a:cs typeface="Times New Roman"/>
                        </a:rPr>
                        <a:t>The vote is recorded on the blockchain</a:t>
                      </a:r>
                      <a:endParaRPr lang="en-US" sz="1400" dirty="0">
                        <a:latin typeface="Calibri"/>
                        <a:ea typeface="Calibri"/>
                        <a:cs typeface="Times New Roman"/>
                      </a:endParaRP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latin typeface="Calibri"/>
                          <a:ea typeface="Calibri"/>
                          <a:cs typeface="Times New Roman"/>
                        </a:rPr>
                        <a:t>       PASS</a:t>
                      </a:r>
                    </a:p>
                  </a:txBody>
                  <a:tcPr marL="41935" marR="41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76434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a:t>
            </a:r>
            <a:r>
              <a:rPr lang="en-US" sz="32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AND</a:t>
            </a: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pPr/>
              <a:t>09-04-2023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pPr/>
              <a:t>23</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153465742"/>
              </p:ext>
            </p:extLst>
          </p:nvPr>
        </p:nvGraphicFramePr>
        <p:xfrm>
          <a:off x="266701" y="795910"/>
          <a:ext cx="8458200" cy="5351527"/>
        </p:xfrm>
        <a:graphic>
          <a:graphicData uri="http://schemas.openxmlformats.org/drawingml/2006/table">
            <a:tbl>
              <a:tblPr/>
              <a:tblGrid>
                <a:gridCol w="677264">
                  <a:extLst>
                    <a:ext uri="{9D8B030D-6E8A-4147-A177-3AD203B41FA5}">
                      <a16:colId xmlns:a16="http://schemas.microsoft.com/office/drawing/2014/main" val="20000"/>
                    </a:ext>
                  </a:extLst>
                </a:gridCol>
                <a:gridCol w="1280455">
                  <a:extLst>
                    <a:ext uri="{9D8B030D-6E8A-4147-A177-3AD203B41FA5}">
                      <a16:colId xmlns:a16="http://schemas.microsoft.com/office/drawing/2014/main" val="20001"/>
                    </a:ext>
                  </a:extLst>
                </a:gridCol>
                <a:gridCol w="1418024">
                  <a:extLst>
                    <a:ext uri="{9D8B030D-6E8A-4147-A177-3AD203B41FA5}">
                      <a16:colId xmlns:a16="http://schemas.microsoft.com/office/drawing/2014/main" val="20002"/>
                    </a:ext>
                  </a:extLst>
                </a:gridCol>
                <a:gridCol w="2642946">
                  <a:extLst>
                    <a:ext uri="{9D8B030D-6E8A-4147-A177-3AD203B41FA5}">
                      <a16:colId xmlns:a16="http://schemas.microsoft.com/office/drawing/2014/main" val="20003"/>
                    </a:ext>
                  </a:extLst>
                </a:gridCol>
                <a:gridCol w="1358284">
                  <a:extLst>
                    <a:ext uri="{9D8B030D-6E8A-4147-A177-3AD203B41FA5}">
                      <a16:colId xmlns:a16="http://schemas.microsoft.com/office/drawing/2014/main" val="20004"/>
                    </a:ext>
                  </a:extLst>
                </a:gridCol>
                <a:gridCol w="1081227">
                  <a:extLst>
                    <a:ext uri="{9D8B030D-6E8A-4147-A177-3AD203B41FA5}">
                      <a16:colId xmlns:a16="http://schemas.microsoft.com/office/drawing/2014/main" val="3132302071"/>
                    </a:ext>
                  </a:extLst>
                </a:gridCol>
              </a:tblGrid>
              <a:tr h="2212861">
                <a:tc>
                  <a:txBody>
                    <a:bodyPr/>
                    <a:lstStyle/>
                    <a:p>
                      <a:pPr marL="0" marR="0">
                        <a:lnSpc>
                          <a:spcPct val="107000"/>
                        </a:lnSpc>
                        <a:spcBef>
                          <a:spcPts val="0"/>
                        </a:spcBef>
                        <a:spcAft>
                          <a:spcPts val="0"/>
                        </a:spcAft>
                      </a:pPr>
                      <a:endParaRPr lang="en-US" sz="1200" dirty="0">
                        <a:latin typeface="Calibri"/>
                        <a:ea typeface="Calibri"/>
                        <a:cs typeface="Times New Roman"/>
                      </a:endParaRPr>
                    </a:p>
                    <a:p>
                      <a:pPr marL="0" marR="0">
                        <a:lnSpc>
                          <a:spcPct val="107000"/>
                        </a:lnSpc>
                        <a:spcBef>
                          <a:spcPts val="0"/>
                        </a:spcBef>
                        <a:spcAft>
                          <a:spcPts val="0"/>
                        </a:spcAft>
                      </a:pPr>
                      <a:r>
                        <a:rPr lang="en-US" sz="1200" dirty="0">
                          <a:latin typeface="Times New Roman"/>
                          <a:ea typeface="Calibri"/>
                          <a:cs typeface="Times New Roman"/>
                        </a:rPr>
                        <a:t>         3.</a:t>
                      </a:r>
                      <a:endParaRPr lang="en-US" sz="1200" dirty="0">
                        <a:latin typeface="Calibri"/>
                        <a:ea typeface="Calibri"/>
                        <a:cs typeface="Times New Roman"/>
                      </a:endParaRPr>
                    </a:p>
                  </a:txBody>
                  <a:tcPr marL="36516" marR="365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Counting votes</a:t>
                      </a:r>
                      <a:endParaRPr lang="en-US" sz="1400" dirty="0">
                        <a:latin typeface="Calibri"/>
                        <a:ea typeface="Calibri"/>
                        <a:cs typeface="Times New Roman"/>
                      </a:endParaRPr>
                    </a:p>
                  </a:txBody>
                  <a:tcPr marL="36516" marR="365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The recorded votes on the </a:t>
                      </a:r>
                      <a:r>
                        <a:rPr lang="en-US" sz="1400" dirty="0" err="1">
                          <a:latin typeface="Times New Roman"/>
                          <a:ea typeface="Calibri"/>
                          <a:cs typeface="Times New Roman"/>
                        </a:rPr>
                        <a:t>blockchain</a:t>
                      </a:r>
                      <a:endParaRPr lang="en-US" sz="1400" dirty="0">
                        <a:latin typeface="Calibri"/>
                        <a:ea typeface="Calibri"/>
                        <a:cs typeface="Times New Roman"/>
                      </a:endParaRPr>
                    </a:p>
                  </a:txBody>
                  <a:tcPr marL="36516" marR="365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latin typeface="Times New Roman"/>
                          <a:ea typeface="Calibri"/>
                          <a:cs typeface="Times New Roman"/>
                        </a:rPr>
                        <a:t>1. Retrieve all the recorded votes from the </a:t>
                      </a:r>
                      <a:r>
                        <a:rPr lang="en-US" sz="1400" dirty="0" err="1">
                          <a:latin typeface="Times New Roman"/>
                          <a:ea typeface="Calibri"/>
                          <a:cs typeface="Times New Roman"/>
                        </a:rPr>
                        <a:t>blockchain</a:t>
                      </a:r>
                      <a:r>
                        <a:rPr lang="en-US" sz="1400" dirty="0">
                          <a:latin typeface="Times New Roman"/>
                          <a:ea typeface="Calibri"/>
                          <a:cs typeface="Times New Roman"/>
                        </a:rPr>
                        <a:t>.</a:t>
                      </a:r>
                      <a:endParaRPr lang="en-US" sz="1400" dirty="0">
                        <a:latin typeface="Calibri"/>
                        <a:ea typeface="Calibri"/>
                        <a:cs typeface="Times New Roman"/>
                      </a:endParaRPr>
                    </a:p>
                    <a:p>
                      <a:pPr marL="0" marR="0" algn="just">
                        <a:lnSpc>
                          <a:spcPct val="107000"/>
                        </a:lnSpc>
                        <a:spcBef>
                          <a:spcPts val="0"/>
                        </a:spcBef>
                        <a:spcAft>
                          <a:spcPts val="0"/>
                        </a:spcAft>
                      </a:pPr>
                      <a:r>
                        <a:rPr lang="en-US" sz="1400" dirty="0">
                          <a:latin typeface="Times New Roman"/>
                          <a:ea typeface="Calibri"/>
                          <a:cs typeface="Times New Roman"/>
                        </a:rPr>
                        <a:t>2. Count the number of votes for each candidate or proposal.</a:t>
                      </a:r>
                      <a:endParaRPr lang="en-US" sz="1400" dirty="0">
                        <a:latin typeface="Calibri"/>
                        <a:ea typeface="Calibri"/>
                        <a:cs typeface="Times New Roman"/>
                      </a:endParaRPr>
                    </a:p>
                    <a:p>
                      <a:pPr marL="0" marR="0" algn="just">
                        <a:lnSpc>
                          <a:spcPct val="107000"/>
                        </a:lnSpc>
                        <a:spcBef>
                          <a:spcPts val="0"/>
                        </a:spcBef>
                        <a:spcAft>
                          <a:spcPts val="0"/>
                        </a:spcAft>
                      </a:pPr>
                      <a:r>
                        <a:rPr lang="en-US" sz="1400" dirty="0">
                          <a:latin typeface="Times New Roman"/>
                          <a:ea typeface="Calibri"/>
                          <a:cs typeface="Times New Roman"/>
                        </a:rPr>
                        <a:t>3. Calculate the total number of votes cast in the election.</a:t>
                      </a:r>
                      <a:endParaRPr lang="en-US" sz="1400" dirty="0">
                        <a:latin typeface="Calibri"/>
                        <a:ea typeface="Calibri"/>
                        <a:cs typeface="Times New Roman"/>
                      </a:endParaRPr>
                    </a:p>
                    <a:p>
                      <a:pPr marL="0" marR="0" algn="just">
                        <a:lnSpc>
                          <a:spcPct val="107000"/>
                        </a:lnSpc>
                        <a:spcBef>
                          <a:spcPts val="0"/>
                        </a:spcBef>
                        <a:spcAft>
                          <a:spcPts val="0"/>
                        </a:spcAft>
                      </a:pPr>
                      <a:r>
                        <a:rPr lang="en-US" sz="1400" dirty="0">
                          <a:latin typeface="Times New Roman"/>
                          <a:ea typeface="Calibri"/>
                          <a:cs typeface="Times New Roman"/>
                        </a:rPr>
                        <a:t>4. Declare the winner or result based on the counting.</a:t>
                      </a:r>
                      <a:endParaRPr lang="en-US" sz="1400" dirty="0">
                        <a:latin typeface="Calibri"/>
                        <a:ea typeface="Calibri"/>
                        <a:cs typeface="Times New Roman"/>
                      </a:endParaRPr>
                    </a:p>
                  </a:txBody>
                  <a:tcPr marL="36516" marR="365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latin typeface="Times New Roman"/>
                          <a:ea typeface="Calibri"/>
                          <a:cs typeface="Times New Roman"/>
                        </a:rPr>
                        <a:t>The final election results</a:t>
                      </a:r>
                      <a:endParaRPr lang="en-US" sz="1400" dirty="0">
                        <a:latin typeface="Calibri"/>
                        <a:ea typeface="Calibri"/>
                        <a:cs typeface="Times New Roman"/>
                      </a:endParaRPr>
                    </a:p>
                  </a:txBody>
                  <a:tcPr marL="36516" marR="365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latin typeface="Calibri"/>
                          <a:ea typeface="Calibri"/>
                          <a:cs typeface="Times New Roman"/>
                        </a:rPr>
                        <a:t>     PASS</a:t>
                      </a:r>
                    </a:p>
                  </a:txBody>
                  <a:tcPr marL="36516" marR="365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38666">
                <a:tc>
                  <a:txBody>
                    <a:bodyPr/>
                    <a:lstStyle/>
                    <a:p>
                      <a:pPr marL="0" marR="0">
                        <a:lnSpc>
                          <a:spcPct val="107000"/>
                        </a:lnSpc>
                        <a:spcBef>
                          <a:spcPts val="0"/>
                        </a:spcBef>
                        <a:spcAft>
                          <a:spcPts val="0"/>
                        </a:spcAft>
                      </a:pPr>
                      <a:endParaRPr lang="en-US" sz="1200">
                        <a:latin typeface="Calibri"/>
                        <a:ea typeface="Calibri"/>
                        <a:cs typeface="Times New Roman"/>
                      </a:endParaRPr>
                    </a:p>
                    <a:p>
                      <a:pPr marL="0" marR="0">
                        <a:lnSpc>
                          <a:spcPct val="107000"/>
                        </a:lnSpc>
                        <a:spcBef>
                          <a:spcPts val="0"/>
                        </a:spcBef>
                        <a:spcAft>
                          <a:spcPts val="0"/>
                        </a:spcAft>
                      </a:pPr>
                      <a:r>
                        <a:rPr lang="en-US" sz="1200">
                          <a:latin typeface="Times New Roman"/>
                          <a:ea typeface="Calibri"/>
                          <a:cs typeface="Times New Roman"/>
                        </a:rPr>
                        <a:t>4.</a:t>
                      </a:r>
                      <a:endParaRPr lang="en-US" sz="1200">
                        <a:latin typeface="Calibri"/>
                        <a:ea typeface="Calibri"/>
                        <a:cs typeface="Times New Roman"/>
                      </a:endParaRPr>
                    </a:p>
                  </a:txBody>
                  <a:tcPr marL="36516" marR="365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Security and privacy</a:t>
                      </a:r>
                      <a:endParaRPr lang="en-US" sz="1400" dirty="0">
                        <a:latin typeface="Calibri"/>
                        <a:ea typeface="Calibri"/>
                        <a:cs typeface="Times New Roman"/>
                      </a:endParaRPr>
                    </a:p>
                  </a:txBody>
                  <a:tcPr marL="36516" marR="365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Various attempts to hack the system or access personal information</a:t>
                      </a:r>
                      <a:endParaRPr lang="en-US" sz="1400" dirty="0">
                        <a:latin typeface="Calibri"/>
                        <a:ea typeface="Calibri"/>
                        <a:cs typeface="Times New Roman"/>
                      </a:endParaRPr>
                    </a:p>
                  </a:txBody>
                  <a:tcPr marL="36516" marR="365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latin typeface="Times New Roman"/>
                          <a:ea typeface="Calibri"/>
                          <a:cs typeface="Times New Roman"/>
                        </a:rPr>
                        <a:t>1. Attempt to hack the e-voting system using various methods (e.g., brute-force attack, injection attack, etc.)</a:t>
                      </a:r>
                      <a:endParaRPr lang="en-US" sz="1400" dirty="0">
                        <a:latin typeface="Calibri"/>
                        <a:ea typeface="Calibri"/>
                        <a:cs typeface="Times New Roman"/>
                      </a:endParaRPr>
                    </a:p>
                    <a:p>
                      <a:pPr marL="0" marR="0" algn="just">
                        <a:lnSpc>
                          <a:spcPct val="107000"/>
                        </a:lnSpc>
                        <a:spcBef>
                          <a:spcPts val="0"/>
                        </a:spcBef>
                        <a:spcAft>
                          <a:spcPts val="0"/>
                        </a:spcAft>
                      </a:pPr>
                      <a:r>
                        <a:rPr lang="en-US" sz="1400" dirty="0">
                          <a:latin typeface="Times New Roman"/>
                          <a:ea typeface="Calibri"/>
                          <a:cs typeface="Times New Roman"/>
                        </a:rPr>
                        <a:t>2. Verify that the system remains secure and cannot be breached</a:t>
                      </a:r>
                      <a:endParaRPr lang="en-US" sz="1400" dirty="0">
                        <a:latin typeface="Calibri"/>
                        <a:ea typeface="Calibri"/>
                        <a:cs typeface="Times New Roman"/>
                      </a:endParaRPr>
                    </a:p>
                    <a:p>
                      <a:pPr marL="0" marR="0" algn="just">
                        <a:lnSpc>
                          <a:spcPct val="107000"/>
                        </a:lnSpc>
                        <a:spcBef>
                          <a:spcPts val="0"/>
                        </a:spcBef>
                        <a:spcAft>
                          <a:spcPts val="0"/>
                        </a:spcAft>
                      </a:pPr>
                      <a:r>
                        <a:rPr lang="en-US" sz="1400" dirty="0">
                          <a:latin typeface="Times New Roman"/>
                          <a:ea typeface="Calibri"/>
                          <a:cs typeface="Times New Roman"/>
                        </a:rPr>
                        <a:t>3. Attempt to access personal information of voters without proper authorization</a:t>
                      </a:r>
                      <a:endParaRPr lang="en-US" sz="1400" dirty="0">
                        <a:latin typeface="Calibri"/>
                        <a:ea typeface="Calibri"/>
                        <a:cs typeface="Times New Roman"/>
                      </a:endParaRPr>
                    </a:p>
                    <a:p>
                      <a:pPr marL="0" marR="0" algn="just">
                        <a:lnSpc>
                          <a:spcPct val="107000"/>
                        </a:lnSpc>
                        <a:spcBef>
                          <a:spcPts val="0"/>
                        </a:spcBef>
                        <a:spcAft>
                          <a:spcPts val="0"/>
                        </a:spcAft>
                      </a:pPr>
                      <a:r>
                        <a:rPr lang="en-US" sz="1400" dirty="0">
                          <a:latin typeface="Times New Roman"/>
                          <a:ea typeface="Calibri"/>
                          <a:cs typeface="Times New Roman"/>
                        </a:rPr>
                        <a:t>4. Verify that the system maintains the privacy and confidentiality of voters' personal information.</a:t>
                      </a:r>
                      <a:endParaRPr lang="en-US" sz="1400" dirty="0">
                        <a:latin typeface="Calibri"/>
                        <a:ea typeface="Calibri"/>
                        <a:cs typeface="Times New Roman"/>
                      </a:endParaRPr>
                    </a:p>
                  </a:txBody>
                  <a:tcPr marL="36516" marR="365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latin typeface="Times New Roman"/>
                          <a:ea typeface="Calibri"/>
                          <a:cs typeface="Times New Roman"/>
                        </a:rPr>
                        <a:t>The system remains secure and private</a:t>
                      </a:r>
                      <a:endParaRPr lang="en-US" sz="1400" dirty="0">
                        <a:latin typeface="Calibri"/>
                        <a:ea typeface="Calibri"/>
                        <a:cs typeface="Times New Roman"/>
                      </a:endParaRPr>
                    </a:p>
                  </a:txBody>
                  <a:tcPr marL="36516" marR="365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latin typeface="Calibri"/>
                          <a:ea typeface="Calibri"/>
                          <a:cs typeface="Times New Roman"/>
                        </a:rPr>
                        <a:t>     PASS</a:t>
                      </a:r>
                    </a:p>
                  </a:txBody>
                  <a:tcPr marL="36516" marR="365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22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35232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pPr/>
              <a:t>09-04-2023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pPr/>
              <a:t>24</a:t>
            </a:fld>
            <a:endParaRPr lang="en-IN"/>
          </a:p>
        </p:txBody>
      </p:sp>
      <p:pic>
        <p:nvPicPr>
          <p:cNvPr id="6" name="Picture 2"/>
          <p:cNvPicPr>
            <a:picLocks noChangeAspect="1" noChangeArrowheads="1"/>
          </p:cNvPicPr>
          <p:nvPr/>
        </p:nvPicPr>
        <p:blipFill>
          <a:blip r:embed="rId2"/>
          <a:stretch>
            <a:fillRect/>
          </a:stretch>
        </p:blipFill>
        <p:spPr bwMode="auto">
          <a:xfrm>
            <a:off x="488181" y="777059"/>
            <a:ext cx="3461519" cy="2410641"/>
          </a:xfrm>
          <a:prstGeom prst="rect">
            <a:avLst/>
          </a:prstGeom>
          <a:noFill/>
          <a:ln w="9525">
            <a:noFill/>
            <a:miter lim="800000"/>
          </a:ln>
          <a:effectLst/>
        </p:spPr>
      </p:pic>
      <p:pic>
        <p:nvPicPr>
          <p:cNvPr id="7" name="Picture 4"/>
          <p:cNvPicPr>
            <a:picLocks noChangeAspect="1" noChangeArrowheads="1"/>
          </p:cNvPicPr>
          <p:nvPr/>
        </p:nvPicPr>
        <p:blipFill>
          <a:blip r:embed="rId3"/>
          <a:stretch>
            <a:fillRect/>
          </a:stretch>
        </p:blipFill>
        <p:spPr bwMode="auto">
          <a:xfrm>
            <a:off x="4675052" y="787401"/>
            <a:ext cx="4011748" cy="2362200"/>
          </a:xfrm>
          <a:prstGeom prst="rect">
            <a:avLst/>
          </a:prstGeom>
          <a:noFill/>
          <a:ln w="9525">
            <a:noFill/>
            <a:miter lim="800000"/>
          </a:ln>
          <a:effectLst/>
        </p:spPr>
      </p:pic>
      <p:pic>
        <p:nvPicPr>
          <p:cNvPr id="8" name="Picture 2"/>
          <p:cNvPicPr>
            <a:picLocks noChangeAspect="1" noChangeArrowheads="1"/>
          </p:cNvPicPr>
          <p:nvPr/>
        </p:nvPicPr>
        <p:blipFill>
          <a:blip r:embed="rId4"/>
          <a:stretch>
            <a:fillRect/>
          </a:stretch>
        </p:blipFill>
        <p:spPr bwMode="auto">
          <a:xfrm>
            <a:off x="520701" y="3810000"/>
            <a:ext cx="3454400" cy="2490106"/>
          </a:xfrm>
          <a:prstGeom prst="rect">
            <a:avLst/>
          </a:prstGeom>
          <a:noFill/>
          <a:ln w="9525">
            <a:noFill/>
            <a:miter lim="800000"/>
          </a:ln>
          <a:effectLst/>
        </p:spPr>
      </p:pic>
      <p:pic>
        <p:nvPicPr>
          <p:cNvPr id="9" name="Picture 2"/>
          <p:cNvPicPr>
            <a:picLocks noChangeAspect="1" noChangeArrowheads="1"/>
          </p:cNvPicPr>
          <p:nvPr/>
        </p:nvPicPr>
        <p:blipFill>
          <a:blip r:embed="rId5"/>
          <a:stretch>
            <a:fillRect/>
          </a:stretch>
        </p:blipFill>
        <p:spPr bwMode="auto">
          <a:xfrm>
            <a:off x="5156200" y="3797300"/>
            <a:ext cx="3390899" cy="2426502"/>
          </a:xfrm>
          <a:prstGeom prst="rect">
            <a:avLst/>
          </a:prstGeom>
          <a:noFill/>
          <a:ln w="9525">
            <a:noFill/>
            <a:miter lim="800000"/>
          </a:ln>
          <a:effectLst/>
        </p:spPr>
      </p:pic>
      <p:sp>
        <p:nvSpPr>
          <p:cNvPr id="10" name="Rectangle 9"/>
          <p:cNvSpPr/>
          <p:nvPr/>
        </p:nvSpPr>
        <p:spPr>
          <a:xfrm>
            <a:off x="278298" y="3292232"/>
            <a:ext cx="3967689" cy="369332"/>
          </a:xfrm>
          <a:prstGeom prst="rect">
            <a:avLst/>
          </a:prstGeom>
        </p:spPr>
        <p:txBody>
          <a:bodyPr wrap="none">
            <a:spAutoFit/>
          </a:bodyPr>
          <a:lstStyle/>
          <a:p>
            <a:r>
              <a:rPr lang="en-US" b="1" dirty="0">
                <a:latin typeface="Times New Roman" pitchFamily="18" charset="0"/>
                <a:cs typeface="Times New Roman" pitchFamily="18" charset="0"/>
              </a:rPr>
              <a:t>HOME SCREEN FOR ADMIN PAGE</a:t>
            </a:r>
            <a:endParaRPr lang="en-US" dirty="0">
              <a:latin typeface="Times New Roman" pitchFamily="18" charset="0"/>
              <a:cs typeface="Times New Roman" pitchFamily="18" charset="0"/>
            </a:endParaRPr>
          </a:p>
        </p:txBody>
      </p:sp>
      <p:sp>
        <p:nvSpPr>
          <p:cNvPr id="12" name="Rectangle 11"/>
          <p:cNvSpPr/>
          <p:nvPr/>
        </p:nvSpPr>
        <p:spPr>
          <a:xfrm>
            <a:off x="5679076" y="3266468"/>
            <a:ext cx="2442755" cy="369332"/>
          </a:xfrm>
          <a:prstGeom prst="rect">
            <a:avLst/>
          </a:prstGeom>
        </p:spPr>
        <p:txBody>
          <a:bodyPr wrap="square">
            <a:spAutoFit/>
          </a:bodyPr>
          <a:lstStyle/>
          <a:p>
            <a:r>
              <a:rPr lang="en-US" b="1" dirty="0">
                <a:latin typeface="Times New Roman" pitchFamily="18" charset="0"/>
                <a:cs typeface="Times New Roman" pitchFamily="18" charset="0"/>
              </a:rPr>
              <a:t>ADMIN LOGIN</a:t>
            </a:r>
            <a:endParaRPr lang="en-US" dirty="0">
              <a:latin typeface="Times New Roman" pitchFamily="18" charset="0"/>
              <a:cs typeface="Times New Roman" pitchFamily="18" charset="0"/>
            </a:endParaRPr>
          </a:p>
        </p:txBody>
      </p:sp>
      <p:sp>
        <p:nvSpPr>
          <p:cNvPr id="13" name="Rectangle 12"/>
          <p:cNvSpPr/>
          <p:nvPr/>
        </p:nvSpPr>
        <p:spPr>
          <a:xfrm>
            <a:off x="1738466" y="6360916"/>
            <a:ext cx="1674369" cy="369332"/>
          </a:xfrm>
          <a:prstGeom prst="rect">
            <a:avLst/>
          </a:prstGeom>
        </p:spPr>
        <p:txBody>
          <a:bodyPr wrap="none">
            <a:spAutoFit/>
          </a:bodyPr>
          <a:lstStyle/>
          <a:p>
            <a:r>
              <a:rPr lang="en-US" b="1" dirty="0">
                <a:latin typeface="Times New Roman" pitchFamily="18" charset="0"/>
                <a:cs typeface="Times New Roman" pitchFamily="18" charset="0"/>
              </a:rPr>
              <a:t>ADMIN PAGE</a:t>
            </a:r>
            <a:endParaRPr lang="en-US" dirty="0">
              <a:latin typeface="Times New Roman" pitchFamily="18" charset="0"/>
              <a:cs typeface="Times New Roman" pitchFamily="18" charset="0"/>
            </a:endParaRPr>
          </a:p>
        </p:txBody>
      </p:sp>
      <p:sp>
        <p:nvSpPr>
          <p:cNvPr id="14" name="Rectangle 13"/>
          <p:cNvSpPr/>
          <p:nvPr/>
        </p:nvSpPr>
        <p:spPr>
          <a:xfrm>
            <a:off x="5591522" y="6347851"/>
            <a:ext cx="2514343" cy="369332"/>
          </a:xfrm>
          <a:prstGeom prst="rect">
            <a:avLst/>
          </a:prstGeom>
        </p:spPr>
        <p:txBody>
          <a:bodyPr wrap="none">
            <a:spAutoFit/>
          </a:bodyPr>
          <a:lstStyle/>
          <a:p>
            <a:r>
              <a:rPr lang="en-US" b="1" dirty="0">
                <a:latin typeface="Times New Roman" pitchFamily="18" charset="0"/>
                <a:cs typeface="Times New Roman" pitchFamily="18" charset="0"/>
              </a:rPr>
              <a:t>ELECTION DETAILS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26523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pPr/>
              <a:t>09-04-2023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pPr/>
              <a:t>25</a:t>
            </a:fld>
            <a:endParaRPr lang="en-IN"/>
          </a:p>
        </p:txBody>
      </p:sp>
      <p:sp>
        <p:nvSpPr>
          <p:cNvPr id="6" name="Title 5"/>
          <p:cNvSpPr>
            <a:spLocks noGrp="1"/>
          </p:cNvSpPr>
          <p:nvPr>
            <p:ph type="title"/>
          </p:nvPr>
        </p:nvSpPr>
        <p:spPr/>
        <p:txBody>
          <a:bodyPr/>
          <a:lstStyle/>
          <a:p>
            <a:endParaRPr lang="en-US"/>
          </a:p>
        </p:txBody>
      </p:sp>
      <p:pic>
        <p:nvPicPr>
          <p:cNvPr id="7" name="Picture 6"/>
          <p:cNvPicPr>
            <a:picLocks noChangeAspect="1" noChangeArrowheads="1"/>
          </p:cNvPicPr>
          <p:nvPr/>
        </p:nvPicPr>
        <p:blipFill>
          <a:blip r:embed="rId2"/>
          <a:stretch>
            <a:fillRect/>
          </a:stretch>
        </p:blipFill>
        <p:spPr bwMode="auto">
          <a:xfrm>
            <a:off x="501105" y="287384"/>
            <a:ext cx="3499395" cy="2747916"/>
          </a:xfrm>
          <a:prstGeom prst="rect">
            <a:avLst/>
          </a:prstGeom>
          <a:noFill/>
          <a:ln w="9525">
            <a:noFill/>
            <a:miter lim="800000"/>
          </a:ln>
          <a:effectLst/>
        </p:spPr>
      </p:pic>
      <p:pic>
        <p:nvPicPr>
          <p:cNvPr id="8" name="Picture 4"/>
          <p:cNvPicPr>
            <a:picLocks noChangeAspect="1" noChangeArrowheads="1"/>
          </p:cNvPicPr>
          <p:nvPr/>
        </p:nvPicPr>
        <p:blipFill>
          <a:blip r:embed="rId3"/>
          <a:stretch>
            <a:fillRect/>
          </a:stretch>
        </p:blipFill>
        <p:spPr bwMode="auto">
          <a:xfrm>
            <a:off x="4620986" y="292100"/>
            <a:ext cx="3631079" cy="2501900"/>
          </a:xfrm>
          <a:prstGeom prst="rect">
            <a:avLst/>
          </a:prstGeom>
          <a:noFill/>
          <a:ln w="9525">
            <a:noFill/>
            <a:miter lim="800000"/>
          </a:ln>
          <a:effectLst/>
        </p:spPr>
      </p:pic>
      <p:pic>
        <p:nvPicPr>
          <p:cNvPr id="9" name="Picture 3"/>
          <p:cNvPicPr>
            <a:picLocks noChangeAspect="1" noChangeArrowheads="1"/>
          </p:cNvPicPr>
          <p:nvPr/>
        </p:nvPicPr>
        <p:blipFill>
          <a:blip r:embed="rId4"/>
          <a:stretch>
            <a:fillRect/>
          </a:stretch>
        </p:blipFill>
        <p:spPr bwMode="auto">
          <a:xfrm>
            <a:off x="647700" y="3392612"/>
            <a:ext cx="3289301" cy="2880462"/>
          </a:xfrm>
          <a:prstGeom prst="rect">
            <a:avLst/>
          </a:prstGeom>
          <a:noFill/>
          <a:ln w="9525">
            <a:noFill/>
            <a:miter lim="800000"/>
          </a:ln>
          <a:effectLst/>
        </p:spPr>
      </p:pic>
      <p:pic>
        <p:nvPicPr>
          <p:cNvPr id="10" name="Picture 2"/>
          <p:cNvPicPr>
            <a:picLocks noChangeAspect="1" noChangeArrowheads="1"/>
          </p:cNvPicPr>
          <p:nvPr/>
        </p:nvPicPr>
        <p:blipFill>
          <a:blip r:embed="rId5"/>
          <a:stretch>
            <a:fillRect/>
          </a:stretch>
        </p:blipFill>
        <p:spPr bwMode="auto">
          <a:xfrm>
            <a:off x="4273881" y="3416299"/>
            <a:ext cx="4654220" cy="2820125"/>
          </a:xfrm>
          <a:prstGeom prst="rect">
            <a:avLst/>
          </a:prstGeom>
          <a:noFill/>
          <a:ln w="9525">
            <a:noFill/>
            <a:miter lim="800000"/>
          </a:ln>
          <a:effectLst/>
        </p:spPr>
      </p:pic>
      <p:sp>
        <p:nvSpPr>
          <p:cNvPr id="11" name="Rectangle 10"/>
          <p:cNvSpPr/>
          <p:nvPr/>
        </p:nvSpPr>
        <p:spPr>
          <a:xfrm>
            <a:off x="5584734" y="2773345"/>
            <a:ext cx="2442755" cy="369332"/>
          </a:xfrm>
          <a:prstGeom prst="rect">
            <a:avLst/>
          </a:prstGeom>
        </p:spPr>
        <p:txBody>
          <a:bodyPr wrap="square">
            <a:spAutoFit/>
          </a:bodyPr>
          <a:lstStyle/>
          <a:p>
            <a:r>
              <a:rPr lang="en-US" b="1" dirty="0">
                <a:latin typeface="Times New Roman" pitchFamily="18" charset="0"/>
                <a:cs typeface="Times New Roman" pitchFamily="18" charset="0"/>
              </a:rPr>
              <a:t>ADMIN LOGIN </a:t>
            </a:r>
            <a:endParaRPr lang="en-US" dirty="0">
              <a:latin typeface="Times New Roman" pitchFamily="18" charset="0"/>
              <a:cs typeface="Times New Roman" pitchFamily="18" charset="0"/>
            </a:endParaRPr>
          </a:p>
        </p:txBody>
      </p:sp>
      <p:sp>
        <p:nvSpPr>
          <p:cNvPr id="12" name="Rectangle 11"/>
          <p:cNvSpPr/>
          <p:nvPr/>
        </p:nvSpPr>
        <p:spPr>
          <a:xfrm>
            <a:off x="1267607" y="2825234"/>
            <a:ext cx="2886239" cy="369332"/>
          </a:xfrm>
          <a:prstGeom prst="rect">
            <a:avLst/>
          </a:prstGeom>
        </p:spPr>
        <p:txBody>
          <a:bodyPr wrap="none">
            <a:spAutoFit/>
          </a:bodyPr>
          <a:lstStyle/>
          <a:p>
            <a:r>
              <a:rPr lang="en-US" b="1" dirty="0">
                <a:latin typeface="Times New Roman" pitchFamily="18" charset="0"/>
                <a:cs typeface="Times New Roman" pitchFamily="18" charset="0"/>
              </a:rPr>
              <a:t>ADMIN REGISTRATION </a:t>
            </a:r>
            <a:endParaRPr lang="en-US" dirty="0">
              <a:latin typeface="Times New Roman" pitchFamily="18" charset="0"/>
              <a:cs typeface="Times New Roman" pitchFamily="18" charset="0"/>
            </a:endParaRPr>
          </a:p>
        </p:txBody>
      </p:sp>
      <p:sp>
        <p:nvSpPr>
          <p:cNvPr id="13" name="Rectangle 12"/>
          <p:cNvSpPr/>
          <p:nvPr/>
        </p:nvSpPr>
        <p:spPr>
          <a:xfrm>
            <a:off x="1229122" y="6008217"/>
            <a:ext cx="2852063" cy="369332"/>
          </a:xfrm>
          <a:prstGeom prst="rect">
            <a:avLst/>
          </a:prstGeom>
        </p:spPr>
        <p:txBody>
          <a:bodyPr wrap="none">
            <a:spAutoFit/>
          </a:bodyPr>
          <a:lstStyle/>
          <a:p>
            <a:r>
              <a:rPr lang="en-US" b="1" dirty="0">
                <a:latin typeface="Times New Roman" pitchFamily="18" charset="0"/>
                <a:cs typeface="Times New Roman" pitchFamily="18" charset="0"/>
              </a:rPr>
              <a:t>REQUEST  VOTER LIST </a:t>
            </a:r>
            <a:endParaRPr lang="en-US" dirty="0">
              <a:latin typeface="Times New Roman" pitchFamily="18" charset="0"/>
              <a:cs typeface="Times New Roman" pitchFamily="18" charset="0"/>
            </a:endParaRPr>
          </a:p>
        </p:txBody>
      </p:sp>
      <p:sp>
        <p:nvSpPr>
          <p:cNvPr id="14" name="Rectangle 13"/>
          <p:cNvSpPr/>
          <p:nvPr/>
        </p:nvSpPr>
        <p:spPr>
          <a:xfrm>
            <a:off x="4916608" y="5974805"/>
            <a:ext cx="3947991" cy="369332"/>
          </a:xfrm>
          <a:prstGeom prst="rect">
            <a:avLst/>
          </a:prstGeom>
        </p:spPr>
        <p:txBody>
          <a:bodyPr wrap="square">
            <a:spAutoFit/>
          </a:bodyPr>
          <a:lstStyle/>
          <a:p>
            <a:r>
              <a:rPr lang="en-US" b="1" dirty="0">
                <a:latin typeface="Times New Roman" pitchFamily="18" charset="0"/>
                <a:cs typeface="Times New Roman" pitchFamily="18" charset="0"/>
              </a:rPr>
              <a:t> PUBLISH  ELECTION RESULT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79289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pPr/>
              <a:t>09-04-2023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pPr/>
              <a:t>26</a:t>
            </a:fld>
            <a:endParaRPr lang="en-IN"/>
          </a:p>
        </p:txBody>
      </p:sp>
      <p:sp>
        <p:nvSpPr>
          <p:cNvPr id="6" name="Title 5"/>
          <p:cNvSpPr>
            <a:spLocks noGrp="1"/>
          </p:cNvSpPr>
          <p:nvPr>
            <p:ph type="title"/>
          </p:nvPr>
        </p:nvSpPr>
        <p:spPr/>
        <p:txBody>
          <a:bodyPr/>
          <a:lstStyle/>
          <a:p>
            <a:endParaRPr lang="en-US"/>
          </a:p>
        </p:txBody>
      </p:sp>
      <p:pic>
        <p:nvPicPr>
          <p:cNvPr id="7" name="Picture 2"/>
          <p:cNvPicPr>
            <a:picLocks noChangeAspect="1" noChangeArrowheads="1"/>
          </p:cNvPicPr>
          <p:nvPr/>
        </p:nvPicPr>
        <p:blipFill>
          <a:blip r:embed="rId2"/>
          <a:stretch>
            <a:fillRect/>
          </a:stretch>
        </p:blipFill>
        <p:spPr bwMode="auto">
          <a:xfrm>
            <a:off x="391161" y="266700"/>
            <a:ext cx="3789210" cy="2501900"/>
          </a:xfrm>
          <a:prstGeom prst="rect">
            <a:avLst/>
          </a:prstGeom>
          <a:noFill/>
          <a:ln w="9525">
            <a:noFill/>
            <a:miter lim="800000"/>
          </a:ln>
          <a:effectLst/>
        </p:spPr>
      </p:pic>
      <p:pic>
        <p:nvPicPr>
          <p:cNvPr id="8" name="Picture 7"/>
          <p:cNvPicPr>
            <a:picLocks noChangeAspect="1" noChangeArrowheads="1"/>
          </p:cNvPicPr>
          <p:nvPr/>
        </p:nvPicPr>
        <p:blipFill>
          <a:blip r:embed="rId3"/>
          <a:stretch>
            <a:fillRect/>
          </a:stretch>
        </p:blipFill>
        <p:spPr bwMode="auto">
          <a:xfrm>
            <a:off x="5044803" y="266700"/>
            <a:ext cx="3701914" cy="2425700"/>
          </a:xfrm>
          <a:prstGeom prst="rect">
            <a:avLst/>
          </a:prstGeom>
          <a:noFill/>
          <a:ln w="9525">
            <a:noFill/>
            <a:miter lim="800000"/>
          </a:ln>
          <a:effectLst/>
        </p:spPr>
      </p:pic>
      <p:pic>
        <p:nvPicPr>
          <p:cNvPr id="9" name="Picture 2"/>
          <p:cNvPicPr>
            <a:picLocks noChangeAspect="1" noChangeArrowheads="1"/>
          </p:cNvPicPr>
          <p:nvPr/>
        </p:nvPicPr>
        <p:blipFill>
          <a:blip r:embed="rId4"/>
          <a:stretch>
            <a:fillRect/>
          </a:stretch>
        </p:blipFill>
        <p:spPr bwMode="auto">
          <a:xfrm>
            <a:off x="529955" y="3291822"/>
            <a:ext cx="3559445" cy="3079586"/>
          </a:xfrm>
          <a:prstGeom prst="rect">
            <a:avLst/>
          </a:prstGeom>
          <a:noFill/>
          <a:ln w="9525">
            <a:noFill/>
            <a:miter lim="800000"/>
          </a:ln>
          <a:effectLst/>
        </p:spPr>
      </p:pic>
      <p:pic>
        <p:nvPicPr>
          <p:cNvPr id="10" name="Picture 3"/>
          <p:cNvPicPr>
            <a:picLocks noChangeAspect="1" noChangeArrowheads="1"/>
          </p:cNvPicPr>
          <p:nvPr/>
        </p:nvPicPr>
        <p:blipFill>
          <a:blip r:embed="rId5"/>
          <a:stretch>
            <a:fillRect/>
          </a:stretch>
        </p:blipFill>
        <p:spPr bwMode="auto">
          <a:xfrm>
            <a:off x="5321300" y="3314700"/>
            <a:ext cx="3416299" cy="2933700"/>
          </a:xfrm>
          <a:prstGeom prst="rect">
            <a:avLst/>
          </a:prstGeom>
          <a:noFill/>
          <a:ln w="9525">
            <a:noFill/>
            <a:miter lim="800000"/>
          </a:ln>
          <a:effectLst/>
        </p:spPr>
      </p:pic>
      <p:sp>
        <p:nvSpPr>
          <p:cNvPr id="11" name="Rectangle 10"/>
          <p:cNvSpPr/>
          <p:nvPr/>
        </p:nvSpPr>
        <p:spPr>
          <a:xfrm>
            <a:off x="579349" y="2832128"/>
            <a:ext cx="3989105" cy="369332"/>
          </a:xfrm>
          <a:prstGeom prst="rect">
            <a:avLst/>
          </a:prstGeom>
        </p:spPr>
        <p:txBody>
          <a:bodyPr wrap="none">
            <a:spAutoFit/>
          </a:bodyPr>
          <a:lstStyle/>
          <a:p>
            <a:r>
              <a:rPr lang="en-US" b="1" dirty="0">
                <a:latin typeface="Times New Roman" pitchFamily="18" charset="0"/>
                <a:cs typeface="Times New Roman" pitchFamily="18" charset="0"/>
              </a:rPr>
              <a:t> HOME SCREEN FOR USER PAGE </a:t>
            </a:r>
            <a:endParaRPr lang="en-US" dirty="0">
              <a:latin typeface="Times New Roman" pitchFamily="18" charset="0"/>
              <a:cs typeface="Times New Roman" pitchFamily="18" charset="0"/>
            </a:endParaRPr>
          </a:p>
        </p:txBody>
      </p:sp>
      <p:sp>
        <p:nvSpPr>
          <p:cNvPr id="12" name="Rectangle 11"/>
          <p:cNvSpPr/>
          <p:nvPr/>
        </p:nvSpPr>
        <p:spPr>
          <a:xfrm>
            <a:off x="5869443" y="2767539"/>
            <a:ext cx="2681055" cy="369332"/>
          </a:xfrm>
          <a:prstGeom prst="rect">
            <a:avLst/>
          </a:prstGeom>
        </p:spPr>
        <p:txBody>
          <a:bodyPr wrap="none">
            <a:spAutoFit/>
          </a:bodyPr>
          <a:lstStyle/>
          <a:p>
            <a:r>
              <a:rPr lang="en-US" b="1" dirty="0">
                <a:latin typeface="Times New Roman" pitchFamily="18" charset="0"/>
                <a:cs typeface="Times New Roman" pitchFamily="18" charset="0"/>
              </a:rPr>
              <a:t>USER REGISTRATION </a:t>
            </a:r>
            <a:endParaRPr lang="en-US" dirty="0">
              <a:latin typeface="Times New Roman" pitchFamily="18" charset="0"/>
              <a:cs typeface="Times New Roman" pitchFamily="18" charset="0"/>
            </a:endParaRPr>
          </a:p>
        </p:txBody>
      </p:sp>
      <p:sp>
        <p:nvSpPr>
          <p:cNvPr id="13" name="Rectangle 12"/>
          <p:cNvSpPr/>
          <p:nvPr/>
        </p:nvSpPr>
        <p:spPr>
          <a:xfrm>
            <a:off x="1737739" y="6308300"/>
            <a:ext cx="1685077" cy="369332"/>
          </a:xfrm>
          <a:prstGeom prst="rect">
            <a:avLst/>
          </a:prstGeom>
        </p:spPr>
        <p:txBody>
          <a:bodyPr wrap="none">
            <a:spAutoFit/>
          </a:bodyPr>
          <a:lstStyle/>
          <a:p>
            <a:r>
              <a:rPr lang="en-US" b="1" dirty="0">
                <a:latin typeface="Times New Roman" pitchFamily="18" charset="0"/>
                <a:cs typeface="Times New Roman" pitchFamily="18" charset="0"/>
              </a:rPr>
              <a:t>USER LOGIN </a:t>
            </a:r>
            <a:endParaRPr lang="en-US" dirty="0">
              <a:latin typeface="Times New Roman" pitchFamily="18" charset="0"/>
              <a:cs typeface="Times New Roman" pitchFamily="18" charset="0"/>
            </a:endParaRPr>
          </a:p>
        </p:txBody>
      </p:sp>
      <p:sp>
        <p:nvSpPr>
          <p:cNvPr id="14" name="Rectangle 13"/>
          <p:cNvSpPr/>
          <p:nvPr/>
        </p:nvSpPr>
        <p:spPr>
          <a:xfrm>
            <a:off x="6562958" y="6334062"/>
            <a:ext cx="1173911" cy="369332"/>
          </a:xfrm>
          <a:prstGeom prst="rect">
            <a:avLst/>
          </a:prstGeom>
        </p:spPr>
        <p:txBody>
          <a:bodyPr wrap="none">
            <a:spAutoFit/>
          </a:bodyPr>
          <a:lstStyle/>
          <a:p>
            <a:r>
              <a:rPr lang="en-US" b="1" dirty="0">
                <a:latin typeface="Times New Roman" pitchFamily="18" charset="0"/>
                <a:cs typeface="Times New Roman" pitchFamily="18" charset="0"/>
              </a:rPr>
              <a:t>VOTING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18087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pPr/>
              <a:t>09-04-2023</a:t>
            </a:fld>
            <a:endParaRPr lang="en-IN"/>
          </a:p>
        </p:txBody>
      </p:sp>
      <p:sp>
        <p:nvSpPr>
          <p:cNvPr id="3" name="Slide Number Placeholder 2"/>
          <p:cNvSpPr>
            <a:spLocks noGrp="1"/>
          </p:cNvSpPr>
          <p:nvPr>
            <p:ph type="sldNum" sz="quarter" idx="12"/>
          </p:nvPr>
        </p:nvSpPr>
        <p:spPr/>
        <p:txBody>
          <a:bodyPr/>
          <a:lstStyle/>
          <a:p>
            <a:fld id="{9D3FF152-60F5-4862-82F9-1190556AA56F}" type="slidenum">
              <a:rPr lang="en-IN" smtClean="0"/>
              <a:pPr/>
              <a:t>27</a:t>
            </a:fld>
            <a:endParaRPr lang="en-IN"/>
          </a:p>
        </p:txBody>
      </p:sp>
      <p:pic>
        <p:nvPicPr>
          <p:cNvPr id="4" name="Picture 3"/>
          <p:cNvPicPr>
            <a:picLocks noChangeAspect="1" noChangeArrowheads="1"/>
          </p:cNvPicPr>
          <p:nvPr/>
        </p:nvPicPr>
        <p:blipFill>
          <a:blip r:embed="rId2"/>
          <a:stretch>
            <a:fillRect/>
          </a:stretch>
        </p:blipFill>
        <p:spPr bwMode="auto">
          <a:xfrm>
            <a:off x="325482" y="317499"/>
            <a:ext cx="3573417" cy="3096805"/>
          </a:xfrm>
          <a:prstGeom prst="rect">
            <a:avLst/>
          </a:prstGeom>
          <a:noFill/>
          <a:ln w="9525">
            <a:noFill/>
            <a:miter lim="800000"/>
          </a:ln>
          <a:effectLst/>
        </p:spPr>
      </p:pic>
      <p:pic>
        <p:nvPicPr>
          <p:cNvPr id="5" name="Picture 3"/>
          <p:cNvPicPr>
            <a:picLocks noChangeAspect="1" noChangeArrowheads="1"/>
          </p:cNvPicPr>
          <p:nvPr/>
        </p:nvPicPr>
        <p:blipFill>
          <a:blip r:embed="rId3"/>
          <a:stretch>
            <a:fillRect/>
          </a:stretch>
        </p:blipFill>
        <p:spPr bwMode="auto">
          <a:xfrm>
            <a:off x="4632945" y="355599"/>
            <a:ext cx="4012415" cy="3060701"/>
          </a:xfrm>
          <a:prstGeom prst="rect">
            <a:avLst/>
          </a:prstGeom>
          <a:noFill/>
          <a:ln w="9525">
            <a:noFill/>
            <a:miter lim="800000"/>
          </a:ln>
          <a:effectLst/>
        </p:spPr>
      </p:pic>
      <p:pic>
        <p:nvPicPr>
          <p:cNvPr id="6" name="Picture 4"/>
          <p:cNvPicPr>
            <a:picLocks noChangeAspect="1" noChangeArrowheads="1"/>
          </p:cNvPicPr>
          <p:nvPr/>
        </p:nvPicPr>
        <p:blipFill>
          <a:blip r:embed="rId4"/>
          <a:stretch>
            <a:fillRect/>
          </a:stretch>
        </p:blipFill>
        <p:spPr bwMode="auto">
          <a:xfrm>
            <a:off x="1630363" y="4156460"/>
            <a:ext cx="5862637" cy="2315777"/>
          </a:xfrm>
          <a:prstGeom prst="rect">
            <a:avLst/>
          </a:prstGeom>
          <a:noFill/>
          <a:ln w="9525">
            <a:noFill/>
            <a:miter lim="800000"/>
          </a:ln>
          <a:effectLst/>
        </p:spPr>
      </p:pic>
      <p:sp>
        <p:nvSpPr>
          <p:cNvPr id="7" name="Rectangle 6"/>
          <p:cNvSpPr/>
          <p:nvPr/>
        </p:nvSpPr>
        <p:spPr>
          <a:xfrm>
            <a:off x="942025" y="3552400"/>
            <a:ext cx="2509854" cy="369332"/>
          </a:xfrm>
          <a:prstGeom prst="rect">
            <a:avLst/>
          </a:prstGeom>
        </p:spPr>
        <p:txBody>
          <a:bodyPr wrap="none">
            <a:spAutoFit/>
          </a:bodyPr>
          <a:lstStyle/>
          <a:p>
            <a:r>
              <a:rPr lang="en-US" b="1" dirty="0">
                <a:latin typeface="Times New Roman" pitchFamily="18" charset="0"/>
                <a:cs typeface="Times New Roman" pitchFamily="18" charset="0"/>
              </a:rPr>
              <a:t>CONFIRMING VOTE </a:t>
            </a:r>
            <a:endParaRPr lang="en-US" dirty="0">
              <a:latin typeface="Times New Roman" pitchFamily="18" charset="0"/>
              <a:cs typeface="Times New Roman" pitchFamily="18" charset="0"/>
            </a:endParaRPr>
          </a:p>
        </p:txBody>
      </p:sp>
      <p:sp>
        <p:nvSpPr>
          <p:cNvPr id="8" name="Rectangle 7"/>
          <p:cNvSpPr/>
          <p:nvPr/>
        </p:nvSpPr>
        <p:spPr>
          <a:xfrm>
            <a:off x="5328472" y="3513937"/>
            <a:ext cx="2573974" cy="369332"/>
          </a:xfrm>
          <a:prstGeom prst="rect">
            <a:avLst/>
          </a:prstGeom>
        </p:spPr>
        <p:txBody>
          <a:bodyPr wrap="none">
            <a:spAutoFit/>
          </a:bodyPr>
          <a:lstStyle/>
          <a:p>
            <a:r>
              <a:rPr lang="en-US" b="1" dirty="0">
                <a:latin typeface="Times New Roman" pitchFamily="18" charset="0"/>
                <a:cs typeface="Times New Roman" pitchFamily="18" charset="0"/>
              </a:rPr>
              <a:t>REGISTERING VOTE </a:t>
            </a:r>
            <a:endParaRPr lang="en-US" dirty="0">
              <a:latin typeface="Times New Roman" pitchFamily="18" charset="0"/>
              <a:cs typeface="Times New Roman" pitchFamily="18" charset="0"/>
            </a:endParaRPr>
          </a:p>
        </p:txBody>
      </p:sp>
      <p:sp>
        <p:nvSpPr>
          <p:cNvPr id="9" name="Rectangle 8"/>
          <p:cNvSpPr/>
          <p:nvPr/>
        </p:nvSpPr>
        <p:spPr>
          <a:xfrm>
            <a:off x="3049451" y="6488668"/>
            <a:ext cx="4010298" cy="369332"/>
          </a:xfrm>
          <a:prstGeom prst="rect">
            <a:avLst/>
          </a:prstGeom>
        </p:spPr>
        <p:txBody>
          <a:bodyPr wrap="square">
            <a:spAutoFit/>
          </a:bodyPr>
          <a:lstStyle/>
          <a:p>
            <a:r>
              <a:rPr lang="en-US" b="1" dirty="0">
                <a:latin typeface="Times New Roman" pitchFamily="18" charset="0"/>
                <a:cs typeface="Times New Roman" pitchFamily="18" charset="0"/>
              </a:rPr>
              <a:t>SUCESSFULLY  VOTED</a:t>
            </a:r>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81F865BB-D69F-48AF-829D-597573FD9C58}" type="datetime1">
              <a:rPr lang="en-IN" smtClean="0"/>
              <a:pPr/>
              <a:t>09-04-2023</a:t>
            </a:fld>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pPr/>
              <a:t>28</a:t>
            </a:fld>
            <a:endParaRPr lang="en-IN"/>
          </a:p>
        </p:txBody>
      </p:sp>
      <p:sp>
        <p:nvSpPr>
          <p:cNvPr id="6" name="Rectangle 5"/>
          <p:cNvSpPr/>
          <p:nvPr/>
        </p:nvSpPr>
        <p:spPr>
          <a:xfrm>
            <a:off x="406400" y="783201"/>
            <a:ext cx="8496300" cy="5896999"/>
          </a:xfrm>
          <a:prstGeom prst="rect">
            <a:avLst/>
          </a:prstGeom>
        </p:spPr>
        <p:txBody>
          <a:bodyPr wrap="square">
            <a:spAutoFit/>
          </a:bodyPr>
          <a:lstStyle/>
          <a:p>
            <a:pPr algn="just">
              <a:lnSpc>
                <a:spcPct val="170000"/>
              </a:lnSpc>
            </a:pPr>
            <a:r>
              <a:rPr lang="en-US" dirty="0">
                <a:latin typeface="Times New Roman" panose="02020603050405020304" pitchFamily="18" charset="0"/>
                <a:cs typeface="Times New Roman" panose="02020603050405020304" pitchFamily="18" charset="0"/>
              </a:rPr>
              <a:t>The purpose of proposing a block chain-based solution for the voting system was to build trust between government and voters to make-believe that their voting integrity is kept safe. The block chain-based voting is also make the voting process transparent and trustworthy. Our proposal enables a voter to cast his/her vote through internet without going to voting booth and additionally registering himself/herself for voting in advance, proxy vote or double voting is not possible, fast to access, highly secure, easy to maintain all information of voting, highly efficient and flexible. Hence, by this voting percentage will increase drastically. The using of online voting has the capability to reduce or remove unwanted human errors. In addition to its reliability, online voting can handle multiple modalities, and provide better scalability for large elections. Online voting is also an excellent mechanism that does not require geographical proximity of the voters. For example, soldiers abroad can participate in elections by voting online.</a:t>
            </a:r>
          </a:p>
          <a:p>
            <a:r>
              <a:rPr lang="en-US" sz="1000" dirty="0"/>
              <a:t> </a:t>
            </a:r>
            <a:endParaRPr lang="en-US" dirty="0"/>
          </a:p>
        </p:txBody>
      </p:sp>
    </p:spTree>
    <p:extLst>
      <p:ext uri="{BB962C8B-B14F-4D97-AF65-F5344CB8AC3E}">
        <p14:creationId xmlns:p14="http://schemas.microsoft.com/office/powerpoint/2010/main" val="741939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FUTURE ENHANCEMENTS</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81F865BB-D69F-48AF-829D-597573FD9C58}" type="datetime1">
              <a:rPr lang="en-IN" smtClean="0"/>
              <a:pPr/>
              <a:t>09-04-2023</a:t>
            </a:fld>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pPr/>
              <a:t>29</a:t>
            </a:fld>
            <a:endParaRPr lang="en-IN"/>
          </a:p>
        </p:txBody>
      </p:sp>
      <p:sp>
        <p:nvSpPr>
          <p:cNvPr id="7" name="Subtitle 3"/>
          <p:cNvSpPr txBox="1">
            <a:spLocks/>
          </p:cNvSpPr>
          <p:nvPr/>
        </p:nvSpPr>
        <p:spPr>
          <a:xfrm>
            <a:off x="355600" y="1016000"/>
            <a:ext cx="8597900" cy="5702300"/>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These are all potential ways to improve the security and reliability of a </a:t>
            </a:r>
            <a:r>
              <a:rPr kumimoji="0" lang="en-US"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blockchain</a:t>
            </a: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-based face-verified e-voting system:</a:t>
            </a:r>
          </a:p>
          <a:p>
            <a:pPr marL="228600" marR="0" lvl="0" indent="-228600" algn="l" defTabSz="914400" rtl="0" eaLnBrk="1" fontAlgn="auto" latinLnBrk="0" hangingPunct="1">
              <a:lnSpc>
                <a:spcPct val="90000"/>
              </a:lnSpc>
              <a:spcBef>
                <a:spcPts val="1000"/>
              </a:spcBef>
              <a:spcAft>
                <a:spcPts val="0"/>
              </a:spcAft>
              <a:buClrTx/>
              <a:buSzTx/>
              <a:tabLst/>
              <a:defRPr/>
            </a:pPr>
            <a:endParaRPr kumimoji="0" lang="en-US"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00050" marR="0" lvl="0" indent="-400050" defTabSz="914400" rtl="0" eaLnBrk="1" fontAlgn="auto" latinLnBrk="0" hangingPunct="1">
              <a:lnSpc>
                <a:spcPct val="90000"/>
              </a:lnSpc>
              <a:spcBef>
                <a:spcPts val="1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Integration with mobile devices: By allowing voters to cast their ballots using their mobile devices, the e-voting platform could increase voter turnout and convenience.</a:t>
            </a:r>
          </a:p>
          <a:p>
            <a:pPr marL="228600" marR="0" lvl="0" indent="-228600" defTabSz="914400" rtl="0" eaLnBrk="1" fontAlgn="auto" latinLnBrk="0" hangingPunct="1">
              <a:lnSpc>
                <a:spcPct val="90000"/>
              </a:lnSpc>
              <a:spcBef>
                <a:spcPts val="1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Use of AI-based face recognition: AI-based face recognition technology could increase the precision and effectiveness of face verification, even in low light or when a voter is wearing a mask.</a:t>
            </a:r>
          </a:p>
          <a:p>
            <a:pPr marL="228600" marR="0" lvl="0" indent="-228600" defTabSz="914400" rtl="0" eaLnBrk="1" fontAlgn="auto" latinLnBrk="0" hangingPunct="1">
              <a:lnSpc>
                <a:spcPct val="90000"/>
              </a:lnSpc>
              <a:spcBef>
                <a:spcPts val="1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 Integration with additional biometric information: Integrating voice or fingerprint recognition could further improve the security and accuracy of the voter identification process.</a:t>
            </a:r>
          </a:p>
          <a:p>
            <a:pPr marL="228600" marR="0" lvl="0" indent="-228600" defTabSz="914400" rtl="0" eaLnBrk="1" fontAlgn="auto" latinLnBrk="0" hangingPunct="1">
              <a:lnSpc>
                <a:spcPct val="90000"/>
              </a:lnSpc>
              <a:spcBef>
                <a:spcPts val="1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Decentralized identity management: A decentralized identity management system could provide voters with greater control and protection over their personal data, which is currently managed by centralized voter administration and registration.</a:t>
            </a:r>
          </a:p>
          <a:p>
            <a:pPr marL="228600" marR="0" lvl="0" indent="-228600" defTabSz="914400" rtl="0" eaLnBrk="1" fontAlgn="auto" latinLnBrk="0" hangingPunct="1">
              <a:lnSpc>
                <a:spcPct val="90000"/>
              </a:lnSpc>
              <a:spcBef>
                <a:spcPts val="1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V. Monitoring the results in real-time: Real-time monitoring of results could increase the system's accountability and transparency, allowing voters and other interested parties to observe the results as they are tallied.</a:t>
            </a:r>
          </a:p>
          <a:p>
            <a:pPr marL="228600" marR="0" lvl="0" indent="-228600" defTabSz="914400" rtl="0" eaLnBrk="1" fontAlgn="auto" latinLnBrk="0" hangingPunct="1">
              <a:lnSpc>
                <a:spcPct val="90000"/>
              </a:lnSpc>
              <a:spcBef>
                <a:spcPts val="1000"/>
              </a:spcBef>
              <a:spcAft>
                <a:spcPts val="0"/>
              </a:spcAft>
              <a:buClrTx/>
              <a:buSzTx/>
              <a:buFont typeface="Arial" pitchFamily="34" charset="0"/>
              <a:buChar char="•"/>
              <a:tabLst/>
              <a:defRPr/>
            </a:pPr>
            <a:endParaRPr kumimoji="0" lang="en-US"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4193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fld id="{368C5B53-8BED-48C0-8230-40B62B9F94F5}" type="datetime1">
              <a:rPr lang="en-IN" smtClean="0"/>
              <a:pPr/>
              <a:t>09-04-2023</a:t>
            </a:fld>
            <a:endParaRPr lang="en-IN" dirty="0"/>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mtClean="0"/>
              <a:pPr/>
              <a:t>3</a:t>
            </a:fld>
            <a:endParaRPr lang="en-IN"/>
          </a:p>
        </p:txBody>
      </p:sp>
      <p:sp>
        <p:nvSpPr>
          <p:cNvPr id="5" name="Rectangle 4"/>
          <p:cNvSpPr/>
          <p:nvPr/>
        </p:nvSpPr>
        <p:spPr>
          <a:xfrm>
            <a:off x="546100" y="1101953"/>
            <a:ext cx="8293100" cy="5355312"/>
          </a:xfrm>
          <a:prstGeom prst="rect">
            <a:avLst/>
          </a:prstGeom>
        </p:spPr>
        <p:txBody>
          <a:bodyPr wrap="square">
            <a:spAutoFit/>
          </a:bodyPr>
          <a:lstStyle/>
          <a:p>
            <a:pPr>
              <a:buFont typeface="Arial" pitchFamily="34" charset="0"/>
              <a:buChar char="•"/>
            </a:pPr>
            <a:r>
              <a:rPr lang="en-US" dirty="0"/>
              <a:t>Providing a safe and transparent framework for holding elections is the goal of a </a:t>
            </a:r>
            <a:r>
              <a:rPr lang="en-US" dirty="0" err="1"/>
              <a:t>blockchain</a:t>
            </a:r>
            <a:r>
              <a:rPr lang="en-US" dirty="0"/>
              <a:t>-based face-recognition e-voting system. Some of the main goals of such a strategy include the following:</a:t>
            </a:r>
            <a:br>
              <a:rPr lang="en-US" dirty="0"/>
            </a:br>
            <a:r>
              <a:rPr lang="en-US" b="1" dirty="0"/>
              <a:t>Ensuring Transparency: </a:t>
            </a:r>
            <a:r>
              <a:rPr lang="en-US" dirty="0"/>
              <a:t>Making sure of openness With all transactions being logged on the </a:t>
            </a:r>
            <a:r>
              <a:rPr lang="en-US" dirty="0" err="1"/>
              <a:t>blockchain</a:t>
            </a:r>
            <a:r>
              <a:rPr lang="en-US" dirty="0"/>
              <a:t> in a way that cannot be altered, the </a:t>
            </a:r>
            <a:r>
              <a:rPr lang="en-US" dirty="0" err="1"/>
              <a:t>blockchain</a:t>
            </a:r>
            <a:r>
              <a:rPr lang="en-US" dirty="0"/>
              <a:t>-based electronic voting system with face recognition seeks to provide transparency in the electoral process.</a:t>
            </a:r>
            <a:br>
              <a:rPr lang="en-US" dirty="0"/>
            </a:br>
            <a:r>
              <a:rPr lang="en-US" dirty="0"/>
              <a:t>Offering protection: The system should make sure that there are no fraud attempts being made and that the voting process is safe. Voter identification can be confirmed with the aid of facial recognition technology, and the </a:t>
            </a:r>
            <a:r>
              <a:rPr lang="en-US" dirty="0" err="1"/>
              <a:t>blockchain</a:t>
            </a:r>
            <a:r>
              <a:rPr lang="en-US" dirty="0"/>
              <a:t> can guarantee precise vote counting.</a:t>
            </a:r>
            <a:br>
              <a:rPr lang="en-US" dirty="0"/>
            </a:br>
            <a:r>
              <a:rPr lang="en-US" b="1" dirty="0"/>
              <a:t>Providing accessibility: </a:t>
            </a:r>
            <a:r>
              <a:rPr lang="en-US" dirty="0"/>
              <a:t>Regardless of a person's physical position, the system should be made accessible. This indicates that electors ought to have the option of casting their ballots electronically using a computer or mobile device.</a:t>
            </a:r>
            <a:br>
              <a:rPr lang="en-US" dirty="0"/>
            </a:br>
            <a:r>
              <a:rPr lang="en-US" b="1" dirty="0"/>
              <a:t>Cost-saving:</a:t>
            </a:r>
            <a:r>
              <a:rPr lang="en-US" dirty="0"/>
              <a:t> A </a:t>
            </a:r>
            <a:r>
              <a:rPr lang="en-US" dirty="0" err="1"/>
              <a:t>blockchain</a:t>
            </a:r>
            <a:r>
              <a:rPr lang="en-US" dirty="0"/>
              <a:t>-based e-voting system with face recognition can assist in lowering the costs related to holding an election, including printing and distributing ballots, setting up polling places, and employing staff.</a:t>
            </a:r>
            <a:br>
              <a:rPr lang="en-US" dirty="0"/>
            </a:br>
            <a:r>
              <a:rPr lang="en-US" dirty="0"/>
              <a:t>Increasing trust: By offering transparency and security, lowering the possibility of fraud or manipulation, and boosting voter confidence in the accuracy of the outcomes, the use of </a:t>
            </a:r>
            <a:r>
              <a:rPr lang="en-US" dirty="0" err="1"/>
              <a:t>blockchain</a:t>
            </a:r>
            <a:r>
              <a:rPr lang="en-US" dirty="0"/>
              <a:t> technology can help increase trust in the election process.</a:t>
            </a:r>
          </a:p>
        </p:txBody>
      </p:sp>
    </p:spTree>
    <p:extLst>
      <p:ext uri="{BB962C8B-B14F-4D97-AF65-F5344CB8AC3E}">
        <p14:creationId xmlns:p14="http://schemas.microsoft.com/office/powerpoint/2010/main" val="4003226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REFERENCES</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6FB2D540-A2B5-48C3-A171-B58E7CA907A4}" type="datetime1">
              <a:rPr lang="en-IN" smtClean="0"/>
              <a:pPr/>
              <a:t>09-04-2023</a:t>
            </a:fld>
            <a:endParaRPr lang="en-IN"/>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pPr/>
              <a:t>30</a:t>
            </a:fld>
            <a:endParaRPr lang="en-IN"/>
          </a:p>
        </p:txBody>
      </p:sp>
      <p:sp>
        <p:nvSpPr>
          <p:cNvPr id="9" name="Rectangle 8"/>
          <p:cNvSpPr/>
          <p:nvPr/>
        </p:nvSpPr>
        <p:spPr>
          <a:xfrm>
            <a:off x="114300" y="923290"/>
            <a:ext cx="9296400" cy="5539978"/>
          </a:xfrm>
          <a:prstGeom prst="rect">
            <a:avLst/>
          </a:prstGeom>
        </p:spPr>
        <p:txBody>
          <a:bodyPr wrap="square">
            <a:spAutoFit/>
          </a:bodyPr>
          <a:lstStyle/>
          <a:p>
            <a:pPr>
              <a:buFont typeface="Arial" pitchFamily="34" charset="0"/>
              <a:buChar char="•"/>
            </a:pPr>
            <a:r>
              <a:rPr lang="en-US" dirty="0">
                <a:latin typeface="Times New Roman" pitchFamily="18" charset="0"/>
                <a:cs typeface="Times New Roman" pitchFamily="18" charset="0"/>
              </a:rPr>
              <a:t>A. Barnes, C. Brake, and T. Perry. Digital Voting with the use of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Technology Team Plymouth Pioneers-Plymouth University. Accessed: Feb. 14, 2022. [Online]. Available:</a:t>
            </a:r>
          </a:p>
          <a:p>
            <a:r>
              <a:rPr lang="en-US" dirty="0">
                <a:latin typeface="Times New Roman" pitchFamily="18" charset="0"/>
                <a:cs typeface="Times New Roman" pitchFamily="18" charset="0"/>
                <a:hlinkClick r:id="rId2"/>
              </a:rPr>
              <a:t>https://www.economist.com/sites/default/files/plymouth.pdf</a:t>
            </a: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D. </a:t>
            </a:r>
            <a:r>
              <a:rPr lang="en-US" dirty="0" err="1">
                <a:latin typeface="Times New Roman" pitchFamily="18" charset="0"/>
                <a:cs typeface="Times New Roman" pitchFamily="18" charset="0"/>
              </a:rPr>
              <a:t>Chaum</a:t>
            </a:r>
            <a:r>
              <a:rPr lang="en-US" dirty="0">
                <a:latin typeface="Times New Roman" pitchFamily="18" charset="0"/>
                <a:cs typeface="Times New Roman" pitchFamily="18" charset="0"/>
              </a:rPr>
              <a:t>, A. Essex, R. </a:t>
            </a:r>
            <a:r>
              <a:rPr lang="en-US" dirty="0" err="1">
                <a:latin typeface="Times New Roman" pitchFamily="18" charset="0"/>
                <a:cs typeface="Times New Roman" pitchFamily="18" charset="0"/>
              </a:rPr>
              <a:t>Carback</a:t>
            </a:r>
            <a:r>
              <a:rPr lang="en-US" dirty="0">
                <a:latin typeface="Times New Roman" pitchFamily="18" charset="0"/>
                <a:cs typeface="Times New Roman" pitchFamily="18" charset="0"/>
              </a:rPr>
              <a:t>, J. Clark, S. </a:t>
            </a:r>
            <a:r>
              <a:rPr lang="en-US" dirty="0" err="1">
                <a:latin typeface="Times New Roman" pitchFamily="18" charset="0"/>
                <a:cs typeface="Times New Roman" pitchFamily="18" charset="0"/>
              </a:rPr>
              <a:t>Popoveniuc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A.Sherman</a:t>
            </a:r>
            <a:r>
              <a:rPr lang="en-US" dirty="0">
                <a:latin typeface="Times New Roman" pitchFamily="18" charset="0"/>
                <a:cs typeface="Times New Roman" pitchFamily="18" charset="0"/>
              </a:rPr>
              <a:t>, and P. </a:t>
            </a:r>
            <a:r>
              <a:rPr lang="en-US" dirty="0" err="1">
                <a:latin typeface="Times New Roman" pitchFamily="18" charset="0"/>
                <a:cs typeface="Times New Roman" pitchFamily="18" charset="0"/>
              </a:rPr>
              <a:t>Vora</a:t>
            </a:r>
            <a:r>
              <a:rPr lang="en-US" dirty="0">
                <a:latin typeface="Times New Roman" pitchFamily="18" charset="0"/>
                <a:cs typeface="Times New Roman" pitchFamily="18" charset="0"/>
              </a:rPr>
              <a:t>, ‘‘E-voting 40 </a:t>
            </a:r>
            <a:r>
              <a:rPr lang="en-US" dirty="0" err="1">
                <a:latin typeface="Times New Roman" pitchFamily="18" charset="0"/>
                <a:cs typeface="Times New Roman" pitchFamily="18" charset="0"/>
              </a:rPr>
              <a:t>scantegrity</a:t>
            </a:r>
            <a:r>
              <a:rPr lang="en-US" dirty="0">
                <a:latin typeface="Times New Roman" pitchFamily="18" charset="0"/>
                <a:cs typeface="Times New Roman" pitchFamily="18" charset="0"/>
              </a:rPr>
              <a:t>: End-to-end voter-verifiable optical-scan voting,’’ IEEE Secure. Privacy, vol. 6, no. 3,</a:t>
            </a:r>
          </a:p>
          <a:p>
            <a:r>
              <a:rPr lang="en-US" dirty="0">
                <a:latin typeface="Times New Roman" pitchFamily="18" charset="0"/>
                <a:cs typeface="Times New Roman" pitchFamily="18" charset="0"/>
              </a:rPr>
              <a:t>pp. 40–46,  Accessed: Feb. 14, 2021. [Online]. Available:</a:t>
            </a:r>
          </a:p>
          <a:p>
            <a:r>
              <a:rPr lang="en-US" dirty="0">
                <a:latin typeface="Times New Roman" pitchFamily="18" charset="0"/>
                <a:cs typeface="Times New Roman" pitchFamily="18" charset="0"/>
                <a:hlinkClick r:id="rId3"/>
              </a:rPr>
              <a:t>https://www.computer.org/security/</a:t>
            </a:r>
            <a:r>
              <a:rPr lang="en-US" dirty="0">
                <a:latin typeface="Times New Roman" pitchFamily="18" charset="0"/>
                <a:cs typeface="Times New Roman" pitchFamily="18" charset="0"/>
              </a:rPr>
              <a:t> </a:t>
            </a:r>
          </a:p>
          <a:p>
            <a:pPr>
              <a:buFont typeface="Arial" pitchFamily="34" charset="0"/>
              <a:buChar char="•"/>
            </a:pPr>
            <a:r>
              <a:rPr lang="en-US" dirty="0">
                <a:latin typeface="Times New Roman" pitchFamily="18" charset="0"/>
                <a:cs typeface="Times New Roman" pitchFamily="18" charset="0"/>
              </a:rPr>
              <a:t>S. Park, M. Specter, N. </a:t>
            </a:r>
            <a:r>
              <a:rPr lang="en-US" dirty="0" err="1">
                <a:latin typeface="Times New Roman" pitchFamily="18" charset="0"/>
                <a:cs typeface="Times New Roman" pitchFamily="18" charset="0"/>
              </a:rPr>
              <a:t>Narula</a:t>
            </a:r>
            <a:r>
              <a:rPr lang="en-US" dirty="0">
                <a:latin typeface="Times New Roman" pitchFamily="18" charset="0"/>
                <a:cs typeface="Times New Roman" pitchFamily="18" charset="0"/>
              </a:rPr>
              <a:t>, and R. L. </a:t>
            </a:r>
            <a:r>
              <a:rPr lang="en-US" dirty="0" err="1">
                <a:latin typeface="Times New Roman" pitchFamily="18" charset="0"/>
                <a:cs typeface="Times New Roman" pitchFamily="18" charset="0"/>
              </a:rPr>
              <a:t>Rivest</a:t>
            </a:r>
            <a:r>
              <a:rPr lang="en-US" dirty="0">
                <a:latin typeface="Times New Roman" pitchFamily="18" charset="0"/>
                <a:cs typeface="Times New Roman" pitchFamily="18" charset="0"/>
              </a:rPr>
              <a:t>, ‘‘Going from bad to worse:</a:t>
            </a:r>
          </a:p>
          <a:p>
            <a:r>
              <a:rPr lang="en-US" dirty="0">
                <a:latin typeface="Times New Roman" pitchFamily="18" charset="0"/>
                <a:cs typeface="Times New Roman" pitchFamily="18" charset="0"/>
              </a:rPr>
              <a:t> From internet voting to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voting,’’ J. Cyber security, vol. 7, no. 1,</a:t>
            </a:r>
          </a:p>
          <a:p>
            <a:r>
              <a:rPr lang="en-US" dirty="0">
                <a:latin typeface="Times New Roman" pitchFamily="18" charset="0"/>
                <a:cs typeface="Times New Roman" pitchFamily="18" charset="0"/>
              </a:rPr>
              <a:t> pp. 1–15, Feb. 2021, </a:t>
            </a:r>
            <a:r>
              <a:rPr lang="en-US" dirty="0" err="1">
                <a:latin typeface="Times New Roman" pitchFamily="18" charset="0"/>
                <a:cs typeface="Times New Roman" pitchFamily="18" charset="0"/>
              </a:rPr>
              <a:t>doi</a:t>
            </a:r>
            <a:r>
              <a:rPr lang="en-US" dirty="0">
                <a:latin typeface="Times New Roman" pitchFamily="18" charset="0"/>
                <a:cs typeface="Times New Roman" pitchFamily="18" charset="0"/>
              </a:rPr>
              <a:t>: 10.1093/</a:t>
            </a:r>
            <a:r>
              <a:rPr lang="en-US" dirty="0" err="1">
                <a:latin typeface="Times New Roman" pitchFamily="18" charset="0"/>
                <a:cs typeface="Times New Roman" pitchFamily="18" charset="0"/>
              </a:rPr>
              <a:t>cybsec</a:t>
            </a:r>
            <a:r>
              <a:rPr lang="en-US" dirty="0">
                <a:latin typeface="Times New Roman" pitchFamily="18" charset="0"/>
                <a:cs typeface="Times New Roman" pitchFamily="18" charset="0"/>
              </a:rPr>
              <a:t>/tyaa025.</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T. </a:t>
            </a:r>
            <a:r>
              <a:rPr lang="en-US" dirty="0" err="1">
                <a:latin typeface="Times New Roman" pitchFamily="18" charset="0"/>
                <a:cs typeface="Times New Roman" pitchFamily="18" charset="0"/>
              </a:rPr>
              <a:t>Dimitriou</a:t>
            </a:r>
            <a:r>
              <a:rPr lang="en-US" dirty="0">
                <a:latin typeface="Times New Roman" pitchFamily="18" charset="0"/>
                <a:cs typeface="Times New Roman" pitchFamily="18" charset="0"/>
              </a:rPr>
              <a:t>, ‘‘Efficient, coercion-free and universally verifiable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-based voting,’’ </a:t>
            </a:r>
            <a:r>
              <a:rPr lang="en-US" dirty="0" err="1">
                <a:latin typeface="Times New Roman" pitchFamily="18" charset="0"/>
                <a:cs typeface="Times New Roman" pitchFamily="18" charset="0"/>
              </a:rPr>
              <a:t>Comput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Netw</a:t>
            </a:r>
            <a:r>
              <a:rPr lang="en-US" dirty="0">
                <a:latin typeface="Times New Roman" pitchFamily="18" charset="0"/>
                <a:cs typeface="Times New Roman" pitchFamily="18" charset="0"/>
              </a:rPr>
              <a:t>., vol. 174, Jun. 2020, Art. no. 107234, </a:t>
            </a:r>
            <a:r>
              <a:rPr lang="en-US" dirty="0" err="1">
                <a:latin typeface="Times New Roman" pitchFamily="18" charset="0"/>
                <a:cs typeface="Times New Roman" pitchFamily="18" charset="0"/>
              </a:rPr>
              <a:t>doi</a:t>
            </a:r>
            <a:r>
              <a:rPr lang="en-US" dirty="0">
                <a:latin typeface="Times New Roman" pitchFamily="18" charset="0"/>
                <a:cs typeface="Times New Roman" pitchFamily="18" charset="0"/>
              </a:rPr>
              <a:t>: 10.1016/j.comnet.2020.107234.</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M. S. </a:t>
            </a:r>
            <a:r>
              <a:rPr lang="en-US" dirty="0" err="1">
                <a:latin typeface="Times New Roman" pitchFamily="18" charset="0"/>
                <a:cs typeface="Times New Roman" pitchFamily="18" charset="0"/>
              </a:rPr>
              <a:t>Farooq</a:t>
            </a:r>
            <a:r>
              <a:rPr lang="en-US" dirty="0">
                <a:latin typeface="Times New Roman" pitchFamily="18" charset="0"/>
                <a:cs typeface="Times New Roman" pitchFamily="18" charset="0"/>
              </a:rPr>
              <a:t>, M. Khan, and A. </a:t>
            </a:r>
            <a:r>
              <a:rPr lang="en-US" dirty="0" err="1">
                <a:latin typeface="Times New Roman" pitchFamily="18" charset="0"/>
                <a:cs typeface="Times New Roman" pitchFamily="18" charset="0"/>
              </a:rPr>
              <a:t>Abid</a:t>
            </a:r>
            <a:r>
              <a:rPr lang="en-US" dirty="0">
                <a:latin typeface="Times New Roman" pitchFamily="18" charset="0"/>
                <a:cs typeface="Times New Roman" pitchFamily="18" charset="0"/>
              </a:rPr>
              <a:t>, ‘‘A framework to make charity collection transparent and auditable using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technology,’’ </a:t>
            </a:r>
            <a:r>
              <a:rPr lang="en-US" dirty="0" err="1">
                <a:latin typeface="Times New Roman" pitchFamily="18" charset="0"/>
                <a:cs typeface="Times New Roman" pitchFamily="18" charset="0"/>
              </a:rPr>
              <a:t>Comput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Electr</a:t>
            </a:r>
            <a:r>
              <a:rPr lang="en-US" dirty="0">
                <a:latin typeface="Times New Roman" pitchFamily="18" charset="0"/>
                <a:cs typeface="Times New Roman" pitchFamily="18" charset="0"/>
              </a:rPr>
              <a:t>. Eng., vol. 83, May 2020, Art. no. 106588, </a:t>
            </a:r>
            <a:r>
              <a:rPr lang="en-US" dirty="0" err="1">
                <a:latin typeface="Times New Roman" pitchFamily="18" charset="0"/>
                <a:cs typeface="Times New Roman" pitchFamily="18" charset="0"/>
              </a:rPr>
              <a:t>doi</a:t>
            </a:r>
            <a:r>
              <a:rPr lang="en-US" dirty="0">
                <a:latin typeface="Times New Roman" pitchFamily="18" charset="0"/>
                <a:cs typeface="Times New Roman" pitchFamily="18" charset="0"/>
              </a:rPr>
              <a:t>: 10.1016/j.compeleceng.2020.106588.</a:t>
            </a:r>
          </a:p>
        </p:txBody>
      </p:sp>
    </p:spTree>
    <p:extLst>
      <p:ext uri="{BB962C8B-B14F-4D97-AF65-F5344CB8AC3E}">
        <p14:creationId xmlns:p14="http://schemas.microsoft.com/office/powerpoint/2010/main" val="3554452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03250" y="2985391"/>
            <a:ext cx="7886700" cy="530258"/>
          </a:xfrm>
        </p:spPr>
        <p:txBody>
          <a:bodyPr>
            <a:noAutofit/>
          </a:bodyPr>
          <a:lstStyle/>
          <a:p>
            <a:pPr algn="ctr"/>
            <a:r>
              <a:rPr lang="en-IN" sz="7200" b="1" dirty="0">
                <a:solidFill>
                  <a:srgbClr val="7030A0"/>
                </a:solidFill>
                <a:latin typeface="Times New Roman" panose="02020603050405020304" pitchFamily="18" charset="0"/>
                <a:cs typeface="Times New Roman" panose="02020603050405020304" pitchFamily="18" charset="0"/>
              </a:rPr>
              <a:t>THANK YOU</a:t>
            </a:r>
          </a:p>
        </p:txBody>
      </p:sp>
      <p:sp>
        <p:nvSpPr>
          <p:cNvPr id="3" name="Date Placeholder 2">
            <a:extLst>
              <a:ext uri="{FF2B5EF4-FFF2-40B4-BE49-F238E27FC236}">
                <a16:creationId xmlns:a16="http://schemas.microsoft.com/office/drawing/2014/main" id="{BE265B8C-C896-A501-9CD3-FE1FC45A6521}"/>
              </a:ext>
            </a:extLst>
          </p:cNvPr>
          <p:cNvSpPr>
            <a:spLocks noGrp="1"/>
          </p:cNvSpPr>
          <p:nvPr>
            <p:ph type="dt" sz="half" idx="10"/>
          </p:nvPr>
        </p:nvSpPr>
        <p:spPr/>
        <p:txBody>
          <a:bodyPr/>
          <a:lstStyle/>
          <a:p>
            <a:fld id="{A127E8FD-C7A6-4E4D-9717-6023A8087C61}" type="datetime1">
              <a:rPr lang="en-IN" smtClean="0"/>
              <a:pPr/>
              <a:t>09-04-2023</a:t>
            </a:fld>
            <a:endParaRPr lang="en-IN"/>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pPr/>
              <a:t>31</a:t>
            </a:fld>
            <a:endParaRPr lang="en-IN"/>
          </a:p>
        </p:txBody>
      </p:sp>
    </p:spTree>
    <p:extLst>
      <p:ext uri="{BB962C8B-B14F-4D97-AF65-F5344CB8AC3E}">
        <p14:creationId xmlns:p14="http://schemas.microsoft.com/office/powerpoint/2010/main" val="183112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LITERARTURE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pPr/>
              <a:t>09-04-2023</a:t>
            </a:fld>
            <a:endParaRPr lang="en-IN" dirty="0"/>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pPr/>
              <a:t>4</a:t>
            </a:fld>
            <a:endParaRPr lang="en-IN"/>
          </a:p>
        </p:txBody>
      </p:sp>
      <p:graphicFrame>
        <p:nvGraphicFramePr>
          <p:cNvPr id="7" name="Table 6"/>
          <p:cNvGraphicFramePr>
            <a:graphicFrameLocks noGrp="1"/>
          </p:cNvGraphicFramePr>
          <p:nvPr/>
        </p:nvGraphicFramePr>
        <p:xfrm>
          <a:off x="622301" y="745662"/>
          <a:ext cx="8039099" cy="5560784"/>
        </p:xfrm>
        <a:graphic>
          <a:graphicData uri="http://schemas.openxmlformats.org/drawingml/2006/table">
            <a:tbl>
              <a:tblPr firstRow="1" bandRow="1">
                <a:tableStyleId>{5C22544A-7EE6-4342-B048-85BDC9FD1C3A}</a:tableStyleId>
              </a:tblPr>
              <a:tblGrid>
                <a:gridCol w="857628">
                  <a:extLst>
                    <a:ext uri="{9D8B030D-6E8A-4147-A177-3AD203B41FA5}">
                      <a16:colId xmlns:a16="http://schemas.microsoft.com/office/drawing/2014/main" val="20000"/>
                    </a:ext>
                  </a:extLst>
                </a:gridCol>
                <a:gridCol w="1758571">
                  <a:extLst>
                    <a:ext uri="{9D8B030D-6E8A-4147-A177-3AD203B41FA5}">
                      <a16:colId xmlns:a16="http://schemas.microsoft.com/office/drawing/2014/main" val="20001"/>
                    </a:ext>
                  </a:extLst>
                </a:gridCol>
                <a:gridCol w="2376723">
                  <a:extLst>
                    <a:ext uri="{9D8B030D-6E8A-4147-A177-3AD203B41FA5}">
                      <a16:colId xmlns:a16="http://schemas.microsoft.com/office/drawing/2014/main" val="20002"/>
                    </a:ext>
                  </a:extLst>
                </a:gridCol>
                <a:gridCol w="1522177">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623742">
                <a:tc>
                  <a:txBody>
                    <a:bodyPr/>
                    <a:lstStyle/>
                    <a:p>
                      <a:pPr algn="ctr"/>
                      <a:r>
                        <a:rPr lang="en-US" dirty="0">
                          <a:solidFill>
                            <a:schemeClr val="bg1"/>
                          </a:solidFill>
                        </a:rPr>
                        <a:t>YEAR</a:t>
                      </a:r>
                      <a:endParaRPr lang="en-IN" dirty="0">
                        <a:solidFill>
                          <a:schemeClr val="bg1"/>
                        </a:solidFill>
                      </a:endParaRPr>
                    </a:p>
                  </a:txBody>
                  <a:tcPr/>
                </a:tc>
                <a:tc>
                  <a:txBody>
                    <a:bodyPr/>
                    <a:lstStyle/>
                    <a:p>
                      <a:pPr algn="ctr"/>
                      <a:r>
                        <a:rPr lang="en-US">
                          <a:solidFill>
                            <a:schemeClr val="bg1"/>
                          </a:solidFill>
                        </a:rPr>
                        <a:t>TITLE</a:t>
                      </a:r>
                      <a:r>
                        <a:rPr lang="en-US" baseline="0">
                          <a:solidFill>
                            <a:schemeClr val="bg1"/>
                          </a:solidFill>
                        </a:rPr>
                        <a:t> AND JOURNAL PAPER</a:t>
                      </a:r>
                      <a:endParaRPr lang="en-IN">
                        <a:solidFill>
                          <a:schemeClr val="bg1"/>
                        </a:solidFill>
                      </a:endParaRPr>
                    </a:p>
                  </a:txBody>
                  <a:tcPr/>
                </a:tc>
                <a:tc>
                  <a:txBody>
                    <a:bodyPr/>
                    <a:lstStyle/>
                    <a:p>
                      <a:pPr algn="ctr"/>
                      <a:r>
                        <a:rPr lang="en-US" dirty="0">
                          <a:solidFill>
                            <a:schemeClr val="bg1"/>
                          </a:solidFill>
                        </a:rPr>
                        <a:t>DESCRIPTION</a:t>
                      </a:r>
                      <a:endParaRPr lang="en-IN" dirty="0">
                        <a:solidFill>
                          <a:schemeClr val="bg1"/>
                        </a:solidFill>
                      </a:endParaRPr>
                    </a:p>
                  </a:txBody>
                  <a:tcPr/>
                </a:tc>
                <a:tc>
                  <a:txBody>
                    <a:bodyPr/>
                    <a:lstStyle/>
                    <a:p>
                      <a:pPr algn="ctr"/>
                      <a:r>
                        <a:rPr lang="en-US" dirty="0">
                          <a:solidFill>
                            <a:schemeClr val="bg1"/>
                          </a:solidFill>
                        </a:rPr>
                        <a:t>ADVANTAGES</a:t>
                      </a:r>
                      <a:endParaRPr lang="en-IN" dirty="0">
                        <a:solidFill>
                          <a:schemeClr val="bg1"/>
                        </a:solidFill>
                      </a:endParaRPr>
                    </a:p>
                  </a:txBody>
                  <a:tcPr/>
                </a:tc>
                <a:tc>
                  <a:txBody>
                    <a:bodyPr/>
                    <a:lstStyle/>
                    <a:p>
                      <a:pPr algn="ctr"/>
                      <a:r>
                        <a:rPr lang="en-US" dirty="0">
                          <a:solidFill>
                            <a:schemeClr val="bg1"/>
                          </a:solidFill>
                        </a:rPr>
                        <a:t>DISADVANTES</a:t>
                      </a:r>
                      <a:endParaRPr lang="en-IN" dirty="0">
                        <a:solidFill>
                          <a:schemeClr val="bg1"/>
                        </a:solidFill>
                      </a:endParaRPr>
                    </a:p>
                  </a:txBody>
                  <a:tcPr/>
                </a:tc>
                <a:extLst>
                  <a:ext uri="{0D108BD9-81ED-4DB2-BD59-A6C34878D82A}">
                    <a16:rowId xmlns:a16="http://schemas.microsoft.com/office/drawing/2014/main" val="10000"/>
                  </a:ext>
                </a:extLst>
              </a:tr>
              <a:tr h="4920704">
                <a:tc>
                  <a:txBody>
                    <a:bodyPr/>
                    <a:lstStyle/>
                    <a:p>
                      <a:pPr marL="0" marR="0" indent="0" algn="ctr" defTabSz="914400" rtl="0" eaLnBrk="1" fontAlgn="auto" latinLnBrk="0" hangingPunct="1">
                        <a:lnSpc>
                          <a:spcPct val="100000"/>
                        </a:lnSpc>
                        <a:spcBef>
                          <a:spcPct val="0"/>
                        </a:spcBef>
                        <a:spcAft>
                          <a:spcPct val="0"/>
                        </a:spcAft>
                        <a:buClrTx/>
                        <a:buSzTx/>
                        <a:buFontTx/>
                        <a:buNone/>
                        <a:defRPr/>
                      </a:pPr>
                      <a:r>
                        <a:rPr lang="en-US" sz="1800" b="0" dirty="0">
                          <a:latin typeface="Times New Roman" panose="02020603050405020304" pitchFamily="18" charset="0"/>
                          <a:cs typeface="Times New Roman" panose="02020603050405020304" pitchFamily="18" charset="0"/>
                        </a:rPr>
                        <a:t>2023</a:t>
                      </a:r>
                    </a:p>
                    <a:p>
                      <a:pPr algn="ctr"/>
                      <a:endParaRPr lang="en-IN" sz="1800" dirty="0"/>
                    </a:p>
                  </a:txBody>
                  <a:tcPr/>
                </a:tc>
                <a:tc>
                  <a:txBody>
                    <a:bodyPr/>
                    <a:lstStyle/>
                    <a:p>
                      <a:pPr marL="0" marR="0" indent="0" algn="l" defTabSz="914400" rtl="0" eaLnBrk="1" fontAlgn="auto" latinLnBrk="0" hangingPunct="1">
                        <a:lnSpc>
                          <a:spcPct val="100000"/>
                        </a:lnSpc>
                        <a:spcBef>
                          <a:spcPct val="0"/>
                        </a:spcBef>
                        <a:spcAft>
                          <a:spcPct val="0"/>
                        </a:spcAft>
                        <a:buClrTx/>
                        <a:buSzTx/>
                        <a:buFontTx/>
                        <a:buNone/>
                        <a:defRPr/>
                      </a:pPr>
                      <a:r>
                        <a:rPr lang="en-US" sz="1800" b="0" i="0" kern="1200" dirty="0">
                          <a:solidFill>
                            <a:schemeClr val="dk1"/>
                          </a:solidFill>
                          <a:latin typeface="+mn-lt"/>
                          <a:ea typeface="+mn-ea"/>
                          <a:cs typeface="+mn-cs"/>
                        </a:rPr>
                        <a:t>Online Voting</a:t>
                      </a:r>
                      <a:r>
                        <a:rPr lang="en-US" sz="1800" b="0" i="0" kern="1200" baseline="0" dirty="0">
                          <a:solidFill>
                            <a:schemeClr val="dk1"/>
                          </a:solidFill>
                          <a:latin typeface="+mn-lt"/>
                          <a:ea typeface="+mn-ea"/>
                          <a:cs typeface="+mn-cs"/>
                        </a:rPr>
                        <a:t> </a:t>
                      </a:r>
                      <a:r>
                        <a:rPr lang="en-US" sz="1800" b="0" i="0" kern="1200" dirty="0">
                          <a:solidFill>
                            <a:schemeClr val="dk1"/>
                          </a:solidFill>
                          <a:latin typeface="+mn-lt"/>
                          <a:ea typeface="+mn-ea"/>
                          <a:cs typeface="+mn-cs"/>
                        </a:rPr>
                        <a:t>System using Face Recognition and </a:t>
                      </a:r>
                      <a:r>
                        <a:rPr lang="en-US" sz="1800" b="0" i="0" kern="1200" dirty="0" err="1">
                          <a:solidFill>
                            <a:schemeClr val="dk1"/>
                          </a:solidFill>
                          <a:latin typeface="+mn-lt"/>
                          <a:ea typeface="+mn-ea"/>
                          <a:cs typeface="+mn-cs"/>
                        </a:rPr>
                        <a:t>Blockchain</a:t>
                      </a:r>
                      <a:endParaRPr kumimoji="0" lang="en-US" sz="1800" b="1" kern="1200" dirty="0">
                        <a:solidFill>
                          <a:schemeClr val="dk1"/>
                        </a:solidFill>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ct val="0"/>
                        </a:spcBef>
                        <a:spcAft>
                          <a:spcPct val="0"/>
                        </a:spcAft>
                        <a:buClrTx/>
                        <a:buSzTx/>
                        <a:buFontTx/>
                        <a:buNone/>
                        <a:defRPr/>
                      </a:pPr>
                      <a:endParaRPr lang="en-US" sz="1800" b="0" dirty="0">
                        <a:latin typeface="Times New Roman" panose="02020603050405020304" pitchFamily="18" charset="0"/>
                        <a:cs typeface="Times New Roman" panose="02020603050405020304" pitchFamily="18" charset="0"/>
                      </a:endParaRPr>
                    </a:p>
                  </a:txBody>
                  <a:tcPr/>
                </a:tc>
                <a:tc>
                  <a:txBody>
                    <a:bodyPr/>
                    <a:lstStyle/>
                    <a:p>
                      <a:pPr algn="l"/>
                      <a:r>
                        <a:rPr lang="en-US" sz="1800" b="0" i="0" kern="1200" dirty="0">
                          <a:solidFill>
                            <a:schemeClr val="dk1"/>
                          </a:solidFill>
                          <a:latin typeface="+mn-lt"/>
                          <a:ea typeface="+mn-ea"/>
                          <a:cs typeface="+mn-cs"/>
                        </a:rPr>
                        <a:t>A method for conducting safe and open elections is the Online Voting method using Face Recognition and </a:t>
                      </a:r>
                      <a:r>
                        <a:rPr lang="en-US" sz="1800" b="0" i="0" kern="1200" dirty="0" err="1">
                          <a:solidFill>
                            <a:schemeClr val="dk1"/>
                          </a:solidFill>
                          <a:latin typeface="+mn-lt"/>
                          <a:ea typeface="+mn-ea"/>
                          <a:cs typeface="+mn-cs"/>
                        </a:rPr>
                        <a:t>Blockchain</a:t>
                      </a:r>
                      <a:r>
                        <a:rPr lang="en-US" sz="1800" b="0" i="0" kern="1200" dirty="0">
                          <a:solidFill>
                            <a:schemeClr val="dk1"/>
                          </a:solidFill>
                          <a:latin typeface="+mn-lt"/>
                          <a:ea typeface="+mn-ea"/>
                          <a:cs typeface="+mn-cs"/>
                        </a:rPr>
                        <a:t>. Face recognition technology is used to confirm voter identification, and </a:t>
                      </a:r>
                      <a:r>
                        <a:rPr lang="en-US" sz="1800" b="0" i="0" kern="1200" dirty="0" err="1">
                          <a:solidFill>
                            <a:schemeClr val="dk1"/>
                          </a:solidFill>
                          <a:latin typeface="+mn-lt"/>
                          <a:ea typeface="+mn-ea"/>
                          <a:cs typeface="+mn-cs"/>
                        </a:rPr>
                        <a:t>blockchain</a:t>
                      </a:r>
                      <a:r>
                        <a:rPr lang="en-US" sz="1800" b="0" i="0" kern="1200" dirty="0">
                          <a:solidFill>
                            <a:schemeClr val="dk1"/>
                          </a:solidFill>
                          <a:latin typeface="+mn-lt"/>
                          <a:ea typeface="+mn-ea"/>
                          <a:cs typeface="+mn-cs"/>
                        </a:rPr>
                        <a:t> technology is used to record and validate voting data. </a:t>
                      </a:r>
                      <a:endParaRPr lang="en-IN" dirty="0"/>
                    </a:p>
                  </a:txBody>
                  <a:tcPr/>
                </a:tc>
                <a:tc>
                  <a:txBody>
                    <a:bodyPr/>
                    <a:lstStyle/>
                    <a:p>
                      <a:pPr algn="just">
                        <a:buFont typeface="Wingdings" panose="05000000000000000000" pitchFamily="2" charset="2"/>
                        <a:buNone/>
                      </a:pPr>
                      <a:r>
                        <a:rPr lang="en-US" sz="1800" b="0" i="0" kern="1200" dirty="0">
                          <a:solidFill>
                            <a:schemeClr val="dk1"/>
                          </a:solidFill>
                          <a:latin typeface="+mn-lt"/>
                          <a:ea typeface="+mn-ea"/>
                          <a:cs typeface="+mn-cs"/>
                        </a:rPr>
                        <a:t>The system is accessible to a broader variety of voters, including those who might have trouble getting to traditional polling places, due to its online nature.</a:t>
                      </a:r>
                      <a:br>
                        <a:rPr lang="en-US" dirty="0"/>
                      </a:br>
                      <a:endParaRPr lang="en-IN" dirty="0"/>
                    </a:p>
                  </a:txBody>
                  <a:tcPr/>
                </a:tc>
                <a:tc>
                  <a:txBody>
                    <a:bodyPr/>
                    <a:lstStyle/>
                    <a:p>
                      <a:pPr algn="l"/>
                      <a:r>
                        <a:rPr lang="en-US" sz="1800" b="0" i="0" kern="1200" dirty="0">
                          <a:solidFill>
                            <a:schemeClr val="dk1"/>
                          </a:solidFill>
                          <a:latin typeface="+mn-lt"/>
                          <a:ea typeface="+mn-ea"/>
                          <a:cs typeface="+mn-cs"/>
                        </a:rPr>
                        <a:t>Some voters might not be acquainted with the technology employed in the system, which could make it difficult for them to use it and possibly reduce their involvement in the voting process.</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LITERARTURE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pPr/>
              <a:t>09-04-2023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pPr/>
              <a:t>5</a:t>
            </a:fld>
            <a:endParaRPr lang="en-IN"/>
          </a:p>
        </p:txBody>
      </p:sp>
      <p:graphicFrame>
        <p:nvGraphicFramePr>
          <p:cNvPr id="7" name="Table 6"/>
          <p:cNvGraphicFramePr>
            <a:graphicFrameLocks noGrp="1"/>
          </p:cNvGraphicFramePr>
          <p:nvPr/>
        </p:nvGraphicFramePr>
        <p:xfrm>
          <a:off x="622301" y="745662"/>
          <a:ext cx="8153399" cy="5560784"/>
        </p:xfrm>
        <a:graphic>
          <a:graphicData uri="http://schemas.openxmlformats.org/drawingml/2006/table">
            <a:tbl>
              <a:tblPr firstRow="1" bandRow="1">
                <a:tableStyleId>{5C22544A-7EE6-4342-B048-85BDC9FD1C3A}</a:tableStyleId>
              </a:tblPr>
              <a:tblGrid>
                <a:gridCol w="857628">
                  <a:extLst>
                    <a:ext uri="{9D8B030D-6E8A-4147-A177-3AD203B41FA5}">
                      <a16:colId xmlns:a16="http://schemas.microsoft.com/office/drawing/2014/main" val="20000"/>
                    </a:ext>
                  </a:extLst>
                </a:gridCol>
                <a:gridCol w="1809371">
                  <a:extLst>
                    <a:ext uri="{9D8B030D-6E8A-4147-A177-3AD203B41FA5}">
                      <a16:colId xmlns:a16="http://schemas.microsoft.com/office/drawing/2014/main" val="20001"/>
                    </a:ext>
                  </a:extLst>
                </a:gridCol>
                <a:gridCol w="2325923">
                  <a:extLst>
                    <a:ext uri="{9D8B030D-6E8A-4147-A177-3AD203B41FA5}">
                      <a16:colId xmlns:a16="http://schemas.microsoft.com/office/drawing/2014/main" val="20002"/>
                    </a:ext>
                  </a:extLst>
                </a:gridCol>
                <a:gridCol w="1687277">
                  <a:extLst>
                    <a:ext uri="{9D8B030D-6E8A-4147-A177-3AD203B41FA5}">
                      <a16:colId xmlns:a16="http://schemas.microsoft.com/office/drawing/2014/main" val="20003"/>
                    </a:ext>
                  </a:extLst>
                </a:gridCol>
                <a:gridCol w="1473200">
                  <a:extLst>
                    <a:ext uri="{9D8B030D-6E8A-4147-A177-3AD203B41FA5}">
                      <a16:colId xmlns:a16="http://schemas.microsoft.com/office/drawing/2014/main" val="20004"/>
                    </a:ext>
                  </a:extLst>
                </a:gridCol>
              </a:tblGrid>
              <a:tr h="623742">
                <a:tc>
                  <a:txBody>
                    <a:bodyPr/>
                    <a:lstStyle/>
                    <a:p>
                      <a:pPr algn="ctr"/>
                      <a:r>
                        <a:rPr lang="en-US" dirty="0">
                          <a:solidFill>
                            <a:schemeClr val="bg1"/>
                          </a:solidFill>
                        </a:rPr>
                        <a:t>YEAR</a:t>
                      </a:r>
                      <a:endParaRPr lang="en-IN" dirty="0">
                        <a:solidFill>
                          <a:schemeClr val="bg1"/>
                        </a:solidFill>
                      </a:endParaRPr>
                    </a:p>
                  </a:txBody>
                  <a:tcPr/>
                </a:tc>
                <a:tc>
                  <a:txBody>
                    <a:bodyPr/>
                    <a:lstStyle/>
                    <a:p>
                      <a:pPr algn="ctr"/>
                      <a:r>
                        <a:rPr lang="en-US">
                          <a:solidFill>
                            <a:schemeClr val="bg1"/>
                          </a:solidFill>
                        </a:rPr>
                        <a:t>TITLE</a:t>
                      </a:r>
                      <a:r>
                        <a:rPr lang="en-US" baseline="0">
                          <a:solidFill>
                            <a:schemeClr val="bg1"/>
                          </a:solidFill>
                        </a:rPr>
                        <a:t> AND JOURNAL PAPER</a:t>
                      </a:r>
                      <a:endParaRPr lang="en-IN">
                        <a:solidFill>
                          <a:schemeClr val="bg1"/>
                        </a:solidFill>
                      </a:endParaRPr>
                    </a:p>
                  </a:txBody>
                  <a:tcPr/>
                </a:tc>
                <a:tc>
                  <a:txBody>
                    <a:bodyPr/>
                    <a:lstStyle/>
                    <a:p>
                      <a:pPr algn="ctr"/>
                      <a:r>
                        <a:rPr lang="en-US" dirty="0">
                          <a:solidFill>
                            <a:schemeClr val="bg1"/>
                          </a:solidFill>
                        </a:rPr>
                        <a:t>DESCRIPTION</a:t>
                      </a:r>
                      <a:endParaRPr lang="en-IN" dirty="0">
                        <a:solidFill>
                          <a:schemeClr val="bg1"/>
                        </a:solidFill>
                      </a:endParaRPr>
                    </a:p>
                  </a:txBody>
                  <a:tcPr/>
                </a:tc>
                <a:tc>
                  <a:txBody>
                    <a:bodyPr/>
                    <a:lstStyle/>
                    <a:p>
                      <a:pPr algn="ctr"/>
                      <a:r>
                        <a:rPr lang="en-US" dirty="0">
                          <a:solidFill>
                            <a:schemeClr val="bg1"/>
                          </a:solidFill>
                        </a:rPr>
                        <a:t>ADVANTAGES</a:t>
                      </a:r>
                      <a:endParaRPr lang="en-IN" dirty="0">
                        <a:solidFill>
                          <a:schemeClr val="bg1"/>
                        </a:solidFill>
                      </a:endParaRPr>
                    </a:p>
                  </a:txBody>
                  <a:tcPr/>
                </a:tc>
                <a:tc>
                  <a:txBody>
                    <a:bodyPr/>
                    <a:lstStyle/>
                    <a:p>
                      <a:pPr algn="ctr"/>
                      <a:r>
                        <a:rPr lang="en-US" dirty="0">
                          <a:solidFill>
                            <a:schemeClr val="bg1"/>
                          </a:solidFill>
                        </a:rPr>
                        <a:t>DISADVANTES</a:t>
                      </a:r>
                      <a:endParaRPr lang="en-IN" dirty="0">
                        <a:solidFill>
                          <a:schemeClr val="bg1"/>
                        </a:solidFill>
                      </a:endParaRPr>
                    </a:p>
                  </a:txBody>
                  <a:tcPr/>
                </a:tc>
                <a:extLst>
                  <a:ext uri="{0D108BD9-81ED-4DB2-BD59-A6C34878D82A}">
                    <a16:rowId xmlns:a16="http://schemas.microsoft.com/office/drawing/2014/main" val="10000"/>
                  </a:ext>
                </a:extLst>
              </a:tr>
              <a:tr h="4920704">
                <a:tc>
                  <a:txBody>
                    <a:bodyPr/>
                    <a:lstStyle/>
                    <a:p>
                      <a:pPr marL="0" marR="0" indent="0" algn="ctr" defTabSz="914400" rtl="0" eaLnBrk="1" fontAlgn="auto" latinLnBrk="0" hangingPunct="1">
                        <a:lnSpc>
                          <a:spcPct val="100000"/>
                        </a:lnSpc>
                        <a:spcBef>
                          <a:spcPct val="0"/>
                        </a:spcBef>
                        <a:spcAft>
                          <a:spcPct val="0"/>
                        </a:spcAft>
                        <a:buClrTx/>
                        <a:buSzTx/>
                        <a:buFontTx/>
                        <a:buNone/>
                        <a:defRPr/>
                      </a:pPr>
                      <a:r>
                        <a:rPr lang="en-US" sz="1800" b="0" dirty="0">
                          <a:latin typeface="Times New Roman" panose="02020603050405020304" pitchFamily="18" charset="0"/>
                          <a:cs typeface="Times New Roman" panose="02020603050405020304" pitchFamily="18" charset="0"/>
                        </a:rPr>
                        <a:t>2022</a:t>
                      </a:r>
                    </a:p>
                    <a:p>
                      <a:pPr algn="ctr"/>
                      <a:endParaRPr lang="en-IN" sz="1800" dirty="0"/>
                    </a:p>
                  </a:txBody>
                  <a:tcPr/>
                </a:tc>
                <a:tc>
                  <a:txBody>
                    <a:bodyPr/>
                    <a:lstStyle/>
                    <a:p>
                      <a:pPr marL="0" marR="0" indent="0" algn="l" defTabSz="914400" rtl="0" eaLnBrk="1" fontAlgn="auto" latinLnBrk="0" hangingPunct="1">
                        <a:lnSpc>
                          <a:spcPct val="100000"/>
                        </a:lnSpc>
                        <a:spcBef>
                          <a:spcPct val="0"/>
                        </a:spcBef>
                        <a:spcAft>
                          <a:spcPct val="0"/>
                        </a:spcAft>
                        <a:buClrTx/>
                        <a:buSzTx/>
                        <a:buFontTx/>
                        <a:buNone/>
                        <a:defRPr/>
                      </a:pPr>
                      <a:r>
                        <a:rPr lang="en-US" sz="1800" b="0" i="0" kern="1200" dirty="0">
                          <a:solidFill>
                            <a:schemeClr val="dk1"/>
                          </a:solidFill>
                          <a:latin typeface="+mn-lt"/>
                          <a:ea typeface="+mn-ea"/>
                          <a:cs typeface="+mn-cs"/>
                        </a:rPr>
                        <a:t>A Framework to Make Voting System Transparent Using </a:t>
                      </a:r>
                      <a:r>
                        <a:rPr lang="en-US" sz="1800" b="0" i="0" kern="1200" dirty="0" err="1">
                          <a:solidFill>
                            <a:schemeClr val="dk1"/>
                          </a:solidFill>
                          <a:latin typeface="+mn-lt"/>
                          <a:ea typeface="+mn-ea"/>
                          <a:cs typeface="+mn-cs"/>
                        </a:rPr>
                        <a:t>Blockchain</a:t>
                      </a:r>
                      <a:r>
                        <a:rPr lang="en-US" sz="1800" b="0" i="0" kern="1200" dirty="0">
                          <a:solidFill>
                            <a:schemeClr val="dk1"/>
                          </a:solidFill>
                          <a:latin typeface="+mn-lt"/>
                          <a:ea typeface="+mn-ea"/>
                          <a:cs typeface="+mn-cs"/>
                        </a:rPr>
                        <a:t> Technology</a:t>
                      </a:r>
                      <a:endParaRPr kumimoji="0" lang="en-US" sz="18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l"/>
                      <a:r>
                        <a:rPr lang="en-US" sz="1800" b="0" i="0" kern="1200" dirty="0">
                          <a:solidFill>
                            <a:schemeClr val="dk1"/>
                          </a:solidFill>
                          <a:latin typeface="+mn-lt"/>
                          <a:ea typeface="+mn-ea"/>
                          <a:cs typeface="+mn-cs"/>
                        </a:rPr>
                        <a:t>The use of smart contracts to automate voting and guarantee the validity of the results is one of the technical components of the proposed framework that are covered in the article. The authors also advocate using face recognition technology to authenticate voters, which can stop fraudulent practices like impersonation and double voting. </a:t>
                      </a:r>
                      <a:endParaRPr lang="en-IN" dirty="0"/>
                    </a:p>
                  </a:txBody>
                  <a:tcPr/>
                </a:tc>
                <a:tc>
                  <a:txBody>
                    <a:bodyPr/>
                    <a:lstStyle/>
                    <a:p>
                      <a:pPr algn="just">
                        <a:buFont typeface="Wingdings" panose="05000000000000000000" pitchFamily="2" charset="2"/>
                        <a:buNone/>
                      </a:pPr>
                      <a:r>
                        <a:rPr lang="en-US" sz="1800" b="0" i="0" kern="1200" dirty="0">
                          <a:solidFill>
                            <a:schemeClr val="dk1"/>
                          </a:solidFill>
                          <a:latin typeface="+mn-lt"/>
                          <a:ea typeface="+mn-ea"/>
                          <a:cs typeface="+mn-cs"/>
                        </a:rPr>
                        <a:t>The voting method is secure because to the use of </a:t>
                      </a:r>
                      <a:r>
                        <a:rPr lang="en-US" sz="1800" b="0" i="0" kern="1200" dirty="0" err="1">
                          <a:solidFill>
                            <a:schemeClr val="dk1"/>
                          </a:solidFill>
                          <a:latin typeface="+mn-lt"/>
                          <a:ea typeface="+mn-ea"/>
                          <a:cs typeface="+mn-cs"/>
                        </a:rPr>
                        <a:t>blockchain</a:t>
                      </a:r>
                      <a:r>
                        <a:rPr lang="en-US" sz="1800" b="0" i="0" kern="1200" dirty="0">
                          <a:solidFill>
                            <a:schemeClr val="dk1"/>
                          </a:solidFill>
                          <a:latin typeface="+mn-lt"/>
                          <a:ea typeface="+mn-ea"/>
                          <a:cs typeface="+mn-cs"/>
                        </a:rPr>
                        <a:t> technology, making it harder for hackers to tamper with the results.</a:t>
                      </a:r>
                      <a:endParaRPr lang="en-IN" dirty="0"/>
                    </a:p>
                  </a:txBody>
                  <a:tcPr/>
                </a:tc>
                <a:tc>
                  <a:txBody>
                    <a:bodyPr/>
                    <a:lstStyle/>
                    <a:p>
                      <a:pPr algn="l"/>
                      <a:r>
                        <a:rPr lang="en-US" sz="1800" b="0" i="0" kern="1200" dirty="0">
                          <a:solidFill>
                            <a:schemeClr val="dk1"/>
                          </a:solidFill>
                          <a:latin typeface="+mn-lt"/>
                          <a:ea typeface="+mn-ea"/>
                          <a:cs typeface="+mn-cs"/>
                        </a:rPr>
                        <a:t> A high level of technical expertise is needed to create and maintain the proposed framework because it is challenging and novel.</a:t>
                      </a:r>
                      <a:br>
                        <a:rPr lang="en-US" dirty="0"/>
                      </a:br>
                      <a:r>
                        <a:rPr lang="en-US" sz="1800" b="0" i="0" kern="1200" dirty="0">
                          <a:solidFill>
                            <a:schemeClr val="dk1"/>
                          </a:solidFill>
                          <a:latin typeface="+mn-lt"/>
                          <a:ea typeface="+mn-ea"/>
                          <a:cs typeface="+mn-cs"/>
                        </a:rPr>
                        <a:t> </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LITERARTURE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pPr/>
              <a:t>09-04-2023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pPr/>
              <a:t>6</a:t>
            </a:fld>
            <a:endParaRPr lang="en-IN"/>
          </a:p>
        </p:txBody>
      </p:sp>
      <p:graphicFrame>
        <p:nvGraphicFramePr>
          <p:cNvPr id="7" name="Table 6"/>
          <p:cNvGraphicFramePr>
            <a:graphicFrameLocks noGrp="1"/>
          </p:cNvGraphicFramePr>
          <p:nvPr/>
        </p:nvGraphicFramePr>
        <p:xfrm>
          <a:off x="622301" y="745662"/>
          <a:ext cx="8039099" cy="5560784"/>
        </p:xfrm>
        <a:graphic>
          <a:graphicData uri="http://schemas.openxmlformats.org/drawingml/2006/table">
            <a:tbl>
              <a:tblPr firstRow="1" bandRow="1">
                <a:tableStyleId>{5C22544A-7EE6-4342-B048-85BDC9FD1C3A}</a:tableStyleId>
              </a:tblPr>
              <a:tblGrid>
                <a:gridCol w="857628">
                  <a:extLst>
                    <a:ext uri="{9D8B030D-6E8A-4147-A177-3AD203B41FA5}">
                      <a16:colId xmlns:a16="http://schemas.microsoft.com/office/drawing/2014/main" val="20000"/>
                    </a:ext>
                  </a:extLst>
                </a:gridCol>
                <a:gridCol w="1860171">
                  <a:extLst>
                    <a:ext uri="{9D8B030D-6E8A-4147-A177-3AD203B41FA5}">
                      <a16:colId xmlns:a16="http://schemas.microsoft.com/office/drawing/2014/main" val="20001"/>
                    </a:ext>
                  </a:extLst>
                </a:gridCol>
                <a:gridCol w="2275123">
                  <a:extLst>
                    <a:ext uri="{9D8B030D-6E8A-4147-A177-3AD203B41FA5}">
                      <a16:colId xmlns:a16="http://schemas.microsoft.com/office/drawing/2014/main" val="20002"/>
                    </a:ext>
                  </a:extLst>
                </a:gridCol>
                <a:gridCol w="1522177">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623742">
                <a:tc>
                  <a:txBody>
                    <a:bodyPr/>
                    <a:lstStyle/>
                    <a:p>
                      <a:pPr algn="ctr"/>
                      <a:r>
                        <a:rPr lang="en-US" dirty="0">
                          <a:solidFill>
                            <a:schemeClr val="bg1"/>
                          </a:solidFill>
                        </a:rPr>
                        <a:t>YEAR</a:t>
                      </a:r>
                      <a:endParaRPr lang="en-IN" dirty="0">
                        <a:solidFill>
                          <a:schemeClr val="bg1"/>
                        </a:solidFill>
                      </a:endParaRPr>
                    </a:p>
                  </a:txBody>
                  <a:tcPr/>
                </a:tc>
                <a:tc>
                  <a:txBody>
                    <a:bodyPr/>
                    <a:lstStyle/>
                    <a:p>
                      <a:pPr algn="ctr"/>
                      <a:r>
                        <a:rPr lang="en-US">
                          <a:solidFill>
                            <a:schemeClr val="bg1"/>
                          </a:solidFill>
                        </a:rPr>
                        <a:t>TITLE</a:t>
                      </a:r>
                      <a:r>
                        <a:rPr lang="en-US" baseline="0">
                          <a:solidFill>
                            <a:schemeClr val="bg1"/>
                          </a:solidFill>
                        </a:rPr>
                        <a:t> AND JOURNAL PAPER</a:t>
                      </a:r>
                      <a:endParaRPr lang="en-IN">
                        <a:solidFill>
                          <a:schemeClr val="bg1"/>
                        </a:solidFill>
                      </a:endParaRPr>
                    </a:p>
                  </a:txBody>
                  <a:tcPr/>
                </a:tc>
                <a:tc>
                  <a:txBody>
                    <a:bodyPr/>
                    <a:lstStyle/>
                    <a:p>
                      <a:pPr algn="ctr"/>
                      <a:r>
                        <a:rPr lang="en-US" dirty="0">
                          <a:solidFill>
                            <a:schemeClr val="bg1"/>
                          </a:solidFill>
                        </a:rPr>
                        <a:t>DESCRIPTION</a:t>
                      </a:r>
                      <a:endParaRPr lang="en-IN" dirty="0">
                        <a:solidFill>
                          <a:schemeClr val="bg1"/>
                        </a:solidFill>
                      </a:endParaRPr>
                    </a:p>
                  </a:txBody>
                  <a:tcPr/>
                </a:tc>
                <a:tc>
                  <a:txBody>
                    <a:bodyPr/>
                    <a:lstStyle/>
                    <a:p>
                      <a:pPr algn="ctr"/>
                      <a:r>
                        <a:rPr lang="en-US" dirty="0">
                          <a:solidFill>
                            <a:schemeClr val="bg1"/>
                          </a:solidFill>
                        </a:rPr>
                        <a:t>ADVANTAGES</a:t>
                      </a:r>
                      <a:endParaRPr lang="en-IN" dirty="0">
                        <a:solidFill>
                          <a:schemeClr val="bg1"/>
                        </a:solidFill>
                      </a:endParaRPr>
                    </a:p>
                  </a:txBody>
                  <a:tcPr/>
                </a:tc>
                <a:tc>
                  <a:txBody>
                    <a:bodyPr/>
                    <a:lstStyle/>
                    <a:p>
                      <a:pPr algn="ctr"/>
                      <a:r>
                        <a:rPr lang="en-US" dirty="0">
                          <a:solidFill>
                            <a:schemeClr val="bg1"/>
                          </a:solidFill>
                        </a:rPr>
                        <a:t>DISADVANTES</a:t>
                      </a:r>
                      <a:endParaRPr lang="en-IN" dirty="0">
                        <a:solidFill>
                          <a:schemeClr val="bg1"/>
                        </a:solidFill>
                      </a:endParaRPr>
                    </a:p>
                  </a:txBody>
                  <a:tcPr/>
                </a:tc>
                <a:extLst>
                  <a:ext uri="{0D108BD9-81ED-4DB2-BD59-A6C34878D82A}">
                    <a16:rowId xmlns:a16="http://schemas.microsoft.com/office/drawing/2014/main" val="10000"/>
                  </a:ext>
                </a:extLst>
              </a:tr>
              <a:tr h="4920704">
                <a:tc>
                  <a:txBody>
                    <a:bodyPr/>
                    <a:lstStyle/>
                    <a:p>
                      <a:pPr marL="0" marR="0" indent="0" algn="ctr" defTabSz="914400" rtl="0" eaLnBrk="1" fontAlgn="auto" latinLnBrk="0" hangingPunct="1">
                        <a:lnSpc>
                          <a:spcPct val="100000"/>
                        </a:lnSpc>
                        <a:spcBef>
                          <a:spcPct val="0"/>
                        </a:spcBef>
                        <a:spcAft>
                          <a:spcPct val="0"/>
                        </a:spcAft>
                        <a:buClrTx/>
                        <a:buSzTx/>
                        <a:buFontTx/>
                        <a:buNone/>
                        <a:defRPr/>
                      </a:pPr>
                      <a:r>
                        <a:rPr lang="en-US" sz="1800" b="0" dirty="0">
                          <a:latin typeface="Times New Roman" panose="02020603050405020304" pitchFamily="18" charset="0"/>
                          <a:cs typeface="Times New Roman" panose="02020603050405020304" pitchFamily="18" charset="0"/>
                        </a:rPr>
                        <a:t>2021</a:t>
                      </a:r>
                    </a:p>
                    <a:p>
                      <a:pPr algn="ctr"/>
                      <a:endParaRPr lang="en-IN" sz="1800" dirty="0"/>
                    </a:p>
                  </a:txBody>
                  <a:tcPr/>
                </a:tc>
                <a:tc>
                  <a:txBody>
                    <a:bodyPr/>
                    <a:lstStyle/>
                    <a:p>
                      <a:pPr marL="0" marR="0" indent="0" algn="l" defTabSz="914400" rtl="0" eaLnBrk="1" fontAlgn="auto" latinLnBrk="0" hangingPunct="1">
                        <a:lnSpc>
                          <a:spcPct val="100000"/>
                        </a:lnSpc>
                        <a:spcBef>
                          <a:spcPct val="0"/>
                        </a:spcBef>
                        <a:spcAft>
                          <a:spcPct val="0"/>
                        </a:spcAft>
                        <a:buClrTx/>
                        <a:buSzTx/>
                        <a:buFontTx/>
                        <a:buNone/>
                        <a:tabLst/>
                        <a:defRPr/>
                      </a:pPr>
                      <a:r>
                        <a:rPr kumimoji="0" lang="en-US" sz="1800" b="0" kern="1200" dirty="0">
                          <a:solidFill>
                            <a:schemeClr val="dk1"/>
                          </a:solidFill>
                          <a:latin typeface="Times New Roman" panose="02020603050405020304" pitchFamily="18" charset="0"/>
                          <a:ea typeface="+mn-ea"/>
                          <a:cs typeface="Times New Roman" panose="02020603050405020304" pitchFamily="18" charset="0"/>
                        </a:rPr>
                        <a:t>Face Recognition Algorithms: A Review</a:t>
                      </a:r>
                    </a:p>
                    <a:p>
                      <a:pPr marL="0" marR="0" indent="0" algn="l" defTabSz="914400" rtl="0" eaLnBrk="1" fontAlgn="auto" latinLnBrk="0" hangingPunct="1">
                        <a:lnSpc>
                          <a:spcPct val="100000"/>
                        </a:lnSpc>
                        <a:spcBef>
                          <a:spcPct val="0"/>
                        </a:spcBef>
                        <a:spcAft>
                          <a:spcPct val="0"/>
                        </a:spcAft>
                        <a:buClrTx/>
                        <a:buSzTx/>
                        <a:buFontTx/>
                        <a:buNone/>
                        <a:defRPr/>
                      </a:pPr>
                      <a:endParaRPr kumimoji="0" lang="en-US" sz="18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l"/>
                      <a:r>
                        <a:rPr lang="en-US" dirty="0"/>
                        <a:t>Eigen faces follows an appearance-based approach. In this method face detection and recognition is performed by detecting the variations of faces in a collection of images. </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kern="1200" dirty="0">
                          <a:solidFill>
                            <a:schemeClr val="dk1"/>
                          </a:solidFill>
                          <a:latin typeface="Times New Roman" panose="02020603050405020304" pitchFamily="18" charset="0"/>
                          <a:ea typeface="+mn-ea"/>
                          <a:cs typeface="Times New Roman" panose="02020603050405020304" pitchFamily="18" charset="0"/>
                        </a:rPr>
                        <a:t>The face is an important part of human being which represents the unique</a:t>
                      </a:r>
                      <a:r>
                        <a:rPr kumimoji="0" lang="en-US" sz="1800" b="0" kern="1200" baseline="0" dirty="0">
                          <a:solidFill>
                            <a:schemeClr val="dk1"/>
                          </a:solidFill>
                          <a:latin typeface="Times New Roman" panose="02020603050405020304" pitchFamily="18" charset="0"/>
                          <a:ea typeface="+mn-ea"/>
                          <a:cs typeface="Times New Roman" panose="02020603050405020304" pitchFamily="18" charset="0"/>
                        </a:rPr>
                        <a:t> </a:t>
                      </a:r>
                      <a:r>
                        <a:rPr kumimoji="0" lang="en-US" sz="1800" b="0" kern="1200" dirty="0">
                          <a:solidFill>
                            <a:schemeClr val="dk1"/>
                          </a:solidFill>
                          <a:latin typeface="Times New Roman" panose="02020603050405020304" pitchFamily="18" charset="0"/>
                          <a:ea typeface="+mn-ea"/>
                          <a:cs typeface="Times New Roman" panose="02020603050405020304" pitchFamily="18" charset="0"/>
                        </a:rPr>
                        <a:t>identity.</a:t>
                      </a:r>
                    </a:p>
                    <a:p>
                      <a:pPr marL="0" marR="0" lvl="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kern="1200" dirty="0">
                          <a:solidFill>
                            <a:schemeClr val="dk1"/>
                          </a:solidFill>
                          <a:latin typeface="Times New Roman" panose="02020603050405020304" pitchFamily="18" charset="0"/>
                          <a:ea typeface="+mn-ea"/>
                          <a:cs typeface="Times New Roman" panose="02020603050405020304" pitchFamily="18" charset="0"/>
                        </a:rPr>
                        <a:t>Quick and easy recognition of a person is possible through one’s face</a:t>
                      </a:r>
                      <a:endParaRPr lang="en-IN" dirty="0"/>
                    </a:p>
                    <a:p>
                      <a:pPr marL="0" marR="0" lvl="0" indent="0" algn="just"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1800" b="0" kern="1200" dirty="0">
                        <a:solidFill>
                          <a:schemeClr val="dk1"/>
                        </a:solidFill>
                        <a:latin typeface="Times New Roman" panose="02020603050405020304" pitchFamily="18" charset="0"/>
                        <a:ea typeface="+mn-ea"/>
                        <a:cs typeface="Times New Roman" panose="02020603050405020304" pitchFamily="18" charset="0"/>
                      </a:endParaRPr>
                    </a:p>
                    <a:p>
                      <a:pPr lvl="0" algn="just">
                        <a:buFont typeface="Arial" pitchFamily="34" charset="0"/>
                        <a:buChar char="•"/>
                      </a:pPr>
                      <a:endParaRPr kumimoji="0" lang="en-US" sz="1800" b="0" kern="1200" dirty="0">
                        <a:solidFill>
                          <a:schemeClr val="dk1"/>
                        </a:solidFill>
                        <a:latin typeface="Times New Roman" panose="02020603050405020304" pitchFamily="18" charset="0"/>
                        <a:ea typeface="+mn-ea"/>
                        <a:cs typeface="Times New Roman" panose="02020603050405020304" pitchFamily="18" charset="0"/>
                      </a:endParaRPr>
                    </a:p>
                    <a:p>
                      <a:pPr algn="just">
                        <a:buFont typeface="Arial" pitchFamily="34" charset="0"/>
                        <a:buChar char="•"/>
                      </a:pPr>
                      <a:endParaRPr lang="en-IN" dirty="0"/>
                    </a:p>
                  </a:txBody>
                  <a:tcP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kern="1200" dirty="0">
                          <a:solidFill>
                            <a:schemeClr val="dk1"/>
                          </a:solidFill>
                          <a:latin typeface="Times New Roman" panose="02020603050405020304" pitchFamily="18" charset="0"/>
                          <a:ea typeface="+mn-ea"/>
                          <a:cs typeface="Times New Roman" panose="02020603050405020304" pitchFamily="18" charset="0"/>
                        </a:rPr>
                        <a:t>Over the years after several researches, face recognition became one of the most studied research areas in the field of computer vision</a:t>
                      </a:r>
                    </a:p>
                    <a:p>
                      <a:pPr algn="l"/>
                      <a:endParaRPr lang="en-US" dirty="0"/>
                    </a:p>
                    <a:p>
                      <a:pPr algn="l"/>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72CFDEE5-572C-4F2E-BEBB-78B6E85B2556}" type="datetime1">
              <a:rPr lang="en-IN" smtClean="0"/>
              <a:pPr/>
              <a:t>09-04-2023</a:t>
            </a:fld>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pPr/>
              <a:t>7</a:t>
            </a:fld>
            <a:endParaRPr lang="en-IN"/>
          </a:p>
        </p:txBody>
      </p:sp>
      <p:sp>
        <p:nvSpPr>
          <p:cNvPr id="5" name="Rectangle 4"/>
          <p:cNvSpPr/>
          <p:nvPr/>
        </p:nvSpPr>
        <p:spPr>
          <a:xfrm>
            <a:off x="0" y="736600"/>
            <a:ext cx="9144000" cy="5632311"/>
          </a:xfrm>
          <a:prstGeom prst="rect">
            <a:avLst/>
          </a:prstGeom>
        </p:spPr>
        <p:txBody>
          <a:bodyPr wrap="square">
            <a:spAutoFit/>
          </a:bodyPr>
          <a:lstStyle/>
          <a:p>
            <a:pPr>
              <a:buFont typeface="Arial" pitchFamily="34" charset="0"/>
              <a:buChar char="•"/>
            </a:pPr>
            <a:r>
              <a:rPr lang="en-US" dirty="0">
                <a:latin typeface="Times New Roman" panose="02020603050405020304" pitchFamily="18" charset="0"/>
                <a:cs typeface="Times New Roman" panose="02020603050405020304" pitchFamily="18" charset="0"/>
              </a:rPr>
              <a:t>The need for a safe, transparent, and effective electronic voting system </a:t>
            </a:r>
            <a:r>
              <a:rPr lang="en-US" dirty="0">
                <a:solidFill>
                  <a:srgbClr val="FF0000"/>
                </a:solidFill>
                <a:latin typeface="Times New Roman" panose="02020603050405020304" pitchFamily="18" charset="0"/>
                <a:cs typeface="Times New Roman" panose="02020603050405020304" pitchFamily="18" charset="0"/>
              </a:rPr>
              <a:t>that protects voters privacy and anonymity while also discouraging fraud, tampering, or manipulation of the results of the election can be summed up as the problem statement of a block chain-based e-voting system with recognition.</a:t>
            </a:r>
          </a:p>
          <a:p>
            <a:endParaRPr lang="en-US" dirty="0">
              <a:latin typeface="Times New Roman" panose="02020603050405020304" pitchFamily="18" charset="0"/>
              <a:cs typeface="Times New Roman" panose="02020603050405020304" pitchFamily="18" charset="0"/>
            </a:endParaRPr>
          </a:p>
          <a:p>
            <a:pPr>
              <a:buFont typeface="Arial" pitchFamily="34" charset="0"/>
              <a:buChar char="•"/>
            </a:pPr>
            <a:r>
              <a:rPr lang="en-US" dirty="0">
                <a:latin typeface="Times New Roman" panose="02020603050405020304" pitchFamily="18" charset="0"/>
                <a:cs typeface="Times New Roman" panose="02020603050405020304" pitchFamily="18" charset="0"/>
              </a:rPr>
              <a:t>Long lines, improper handling of ballots, inaccurate counting, and security lapses are just a few of the drawbacks of the present voting system. </a:t>
            </a:r>
          </a:p>
          <a:p>
            <a:endParaRPr lang="en-US" dirty="0">
              <a:latin typeface="Times New Roman" panose="02020603050405020304" pitchFamily="18" charset="0"/>
              <a:cs typeface="Times New Roman" panose="02020603050405020304" pitchFamily="18" charset="0"/>
            </a:endParaRPr>
          </a:p>
          <a:p>
            <a:pPr>
              <a:buFont typeface="Arial" pitchFamily="34" charset="0"/>
              <a:buChar char="•"/>
            </a:pPr>
            <a:r>
              <a:rPr lang="en-US" dirty="0">
                <a:latin typeface="Times New Roman" panose="02020603050405020304" pitchFamily="18" charset="0"/>
                <a:cs typeface="Times New Roman" panose="02020603050405020304" pitchFamily="18" charset="0"/>
              </a:rPr>
              <a:t> By guaranteeing that only authorized voters can engage in the voting process, the use of recognition technology</a:t>
            </a:r>
            <a:r>
              <a:rPr lang="en-US" dirty="0">
                <a:solidFill>
                  <a:srgbClr val="FF0000"/>
                </a:solidFill>
                <a:latin typeface="Times New Roman" panose="02020603050405020304" pitchFamily="18" charset="0"/>
                <a:cs typeface="Times New Roman" panose="02020603050405020304" pitchFamily="18" charset="0"/>
              </a:rPr>
              <a:t>, such as facial recognition or biometric verification, can also improve the security of the system. </a:t>
            </a:r>
          </a:p>
          <a:p>
            <a:pPr>
              <a:buFont typeface="Arial" pitchFamily="34" charset="0"/>
              <a:buChar char="•"/>
            </a:pPr>
            <a:endParaRPr lang="en-US" dirty="0">
              <a:latin typeface="Times New Roman" panose="02020603050405020304" pitchFamily="18" charset="0"/>
              <a:cs typeface="Times New Roman" panose="02020603050405020304" pitchFamily="18" charset="0"/>
            </a:endParaRPr>
          </a:p>
          <a:p>
            <a:pPr>
              <a:buFont typeface="Arial" pitchFamily="34" charset="0"/>
              <a:buChar char="•"/>
            </a:pPr>
            <a:r>
              <a:rPr lang="en-US" dirty="0">
                <a:latin typeface="Times New Roman" panose="02020603050405020304" pitchFamily="18" charset="0"/>
                <a:cs typeface="Times New Roman" panose="02020603050405020304" pitchFamily="18" charset="0"/>
              </a:rPr>
              <a:t>But putting such a system into place necessitates addressing issues like guaranteeing the privacy and anonymity of voters, stopping voting twice, and safeguarding the system from cyber-attacks. </a:t>
            </a:r>
          </a:p>
          <a:p>
            <a:pPr>
              <a:buFont typeface="Arial" pitchFamily="34" charset="0"/>
              <a:buChar char="•"/>
            </a:pPr>
            <a:endParaRPr lang="en-US" dirty="0">
              <a:latin typeface="Times New Roman" panose="02020603050405020304" pitchFamily="18" charset="0"/>
              <a:cs typeface="Times New Roman" panose="02020603050405020304" pitchFamily="18" charset="0"/>
            </a:endParaRPr>
          </a:p>
          <a:p>
            <a:pPr>
              <a:buFont typeface="Arial" pitchFamily="34" charset="0"/>
              <a:buChar char="•"/>
            </a:pPr>
            <a:r>
              <a:rPr lang="en-US" dirty="0">
                <a:latin typeface="Times New Roman" panose="02020603050405020304" pitchFamily="18" charset="0"/>
                <a:cs typeface="Times New Roman" panose="02020603050405020304" pitchFamily="18" charset="0"/>
              </a:rPr>
              <a:t>Therefore, the problem statement of a block chain-based electronic voting system with recognition is to </a:t>
            </a:r>
            <a:r>
              <a:rPr lang="en-US" dirty="0">
                <a:solidFill>
                  <a:srgbClr val="FF0000"/>
                </a:solidFill>
                <a:latin typeface="Times New Roman" panose="02020603050405020304" pitchFamily="18" charset="0"/>
                <a:cs typeface="Times New Roman" panose="02020603050405020304" pitchFamily="18" charset="0"/>
              </a:rPr>
              <a:t>design and develop a secure, transparent, and effective electronic voting system that guarantees the voters privacy and anonymity while also preventing fraud, tampering, or manipulation of the election results.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pPr/>
              <a:t>09-04-2023</a:t>
            </a:fld>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pPr/>
              <a:t>8</a:t>
            </a:fld>
            <a:endParaRPr lang="en-IN"/>
          </a:p>
        </p:txBody>
      </p:sp>
      <p:sp>
        <p:nvSpPr>
          <p:cNvPr id="5" name="Rectangle 4"/>
          <p:cNvSpPr/>
          <p:nvPr/>
        </p:nvSpPr>
        <p:spPr>
          <a:xfrm>
            <a:off x="495300" y="1600200"/>
            <a:ext cx="7950200" cy="4401205"/>
          </a:xfrm>
          <a:prstGeom prst="rect">
            <a:avLst/>
          </a:prstGeom>
        </p:spPr>
        <p:txBody>
          <a:bodyPr wrap="square">
            <a:spAutoFit/>
          </a:bodyPr>
          <a:lstStyle/>
          <a:p>
            <a:pPr>
              <a:buFont typeface="Arial"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proposed system is the </a:t>
            </a:r>
            <a:r>
              <a:rPr lang="en-US" sz="20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face Verified online voting system with Face Verification using Block chain Addresses.</a:t>
            </a: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Arial"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It determines the particular voter by his/her Block chain Address whether he/she is a valid voter or not. It allows the particular voter to cast the vote online. </a:t>
            </a:r>
          </a:p>
          <a:p>
            <a:pPr>
              <a:buFont typeface="Arial" pitchFamily="34" charset="0"/>
              <a:buChar char="•"/>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Arial"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polling process continues until the voting time ends and updates the database in the server. </a:t>
            </a:r>
            <a:r>
              <a:rPr lang="en-US" sz="20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Face Verification online voting system uses Block chain Address to retrieve the complete details about the voter.</a:t>
            </a: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Arial"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And </a:t>
            </a:r>
            <a:r>
              <a:rPr lang="en-US" sz="20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the votes are stored in a block chain server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and viewed by the public this ensures a trustworthy environment.</a:t>
            </a:r>
          </a:p>
          <a:p>
            <a:pPr>
              <a:buFont typeface="Arial" pitchFamily="34" charset="0"/>
              <a:buChar char="•"/>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3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E8DB6051-EE13-42E6-98E9-4DCFCECF34A5}" type="datetime1">
              <a:rPr lang="en-IN" smtClean="0"/>
              <a:pPr/>
              <a:t>09-04-2023</a:t>
            </a:fld>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pPr/>
              <a:t>9</a:t>
            </a:fld>
            <a:endParaRPr lang="en-IN"/>
          </a:p>
        </p:txBody>
      </p:sp>
      <p:sp>
        <p:nvSpPr>
          <p:cNvPr id="5" name="Rectangle 4"/>
          <p:cNvSpPr/>
          <p:nvPr/>
        </p:nvSpPr>
        <p:spPr>
          <a:xfrm>
            <a:off x="1231900" y="1358900"/>
            <a:ext cx="6375400" cy="4154984"/>
          </a:xfrm>
          <a:prstGeom prst="rect">
            <a:avLst/>
          </a:prstGeom>
        </p:spPr>
        <p:txBody>
          <a:bodyPr wrap="square">
            <a:spAutoFit/>
          </a:bodyPr>
          <a:lstStyle/>
          <a:p>
            <a:r>
              <a:rPr lang="en-US" sz="2400" b="1" dirty="0"/>
              <a:t>Software Requirements</a:t>
            </a:r>
            <a:endParaRPr lang="en-US" sz="2400" dirty="0"/>
          </a:p>
          <a:p>
            <a:r>
              <a:rPr lang="en-US" sz="2400" dirty="0"/>
              <a:t>Ø  Windows 10 and above</a:t>
            </a:r>
          </a:p>
          <a:p>
            <a:r>
              <a:rPr lang="en-US" sz="2400" dirty="0"/>
              <a:t>Ø  JDK 1.8</a:t>
            </a:r>
          </a:p>
          <a:p>
            <a:r>
              <a:rPr lang="en-US" sz="2400" dirty="0"/>
              <a:t>Ø  Python 3.6.3</a:t>
            </a:r>
          </a:p>
          <a:p>
            <a:r>
              <a:rPr lang="en-US" sz="2400" dirty="0"/>
              <a:t>Ø  XAMPP</a:t>
            </a:r>
          </a:p>
          <a:p>
            <a:r>
              <a:rPr lang="en-US" sz="2400" dirty="0"/>
              <a:t>Ø  </a:t>
            </a:r>
            <a:r>
              <a:rPr lang="en-US" sz="2400" dirty="0" err="1"/>
              <a:t>GanaChe</a:t>
            </a:r>
            <a:endParaRPr lang="en-US" sz="2400" dirty="0"/>
          </a:p>
          <a:p>
            <a:r>
              <a:rPr lang="en-US" sz="2400" dirty="0"/>
              <a:t> </a:t>
            </a:r>
          </a:p>
          <a:p>
            <a:r>
              <a:rPr lang="en-US" sz="2400" b="1" dirty="0"/>
              <a:t>Hardware Requirements</a:t>
            </a:r>
            <a:endParaRPr lang="en-US" sz="2400" dirty="0"/>
          </a:p>
          <a:p>
            <a:r>
              <a:rPr lang="en-US" sz="2400" dirty="0"/>
              <a:t>Ø  Hard Disk       :           80GB and Above</a:t>
            </a:r>
          </a:p>
          <a:p>
            <a:r>
              <a:rPr lang="en-US" sz="2400" dirty="0"/>
              <a:t>Ø  RAM               :           4GB and Above</a:t>
            </a:r>
          </a:p>
          <a:p>
            <a:r>
              <a:rPr lang="en-US" sz="2400" dirty="0"/>
              <a:t>Ø Processor        :           P IV and Above</a:t>
            </a:r>
          </a:p>
        </p:txBody>
      </p:sp>
    </p:spTree>
    <p:extLst>
      <p:ext uri="{BB962C8B-B14F-4D97-AF65-F5344CB8AC3E}">
        <p14:creationId xmlns:p14="http://schemas.microsoft.com/office/powerpoint/2010/main" val="20702654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445</TotalTime>
  <Words>3139</Words>
  <Application>Microsoft Office PowerPoint</Application>
  <PresentationFormat>On-screen Show (4:3)</PresentationFormat>
  <Paragraphs>299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PowerPoint Presentation</vt:lpstr>
      <vt:lpstr>INTRODUCTION</vt:lpstr>
      <vt:lpstr>OBJECTIVE OF THE PROJECT</vt:lpstr>
      <vt:lpstr>LITERARTURE  SURVEY</vt:lpstr>
      <vt:lpstr>LITERARTURE  SURVEY</vt:lpstr>
      <vt:lpstr>LITERARTURE  SURVEY</vt:lpstr>
      <vt:lpstr>PROBLEM STATEMENT</vt:lpstr>
      <vt:lpstr>PROPOSED SYSTEM</vt:lpstr>
      <vt:lpstr>SOFTWARE / HARDWARE USED</vt:lpstr>
      <vt:lpstr>          EXISTING  ALGORITHM</vt:lpstr>
      <vt:lpstr>          PROPOSED ALGORITHM</vt:lpstr>
      <vt:lpstr>ARCHITECTURE DIAGRAM</vt:lpstr>
      <vt:lpstr>PowerPoint Presentation</vt:lpstr>
      <vt:lpstr>PowerPoint Presentation</vt:lpstr>
      <vt:lpstr>PowerPoint Presentation</vt:lpstr>
      <vt:lpstr>DATA FLOW DIAGRAM </vt:lpstr>
      <vt:lpstr>DATA FLOW DIAGRAM </vt:lpstr>
      <vt:lpstr>MODULE DESCRIPTION</vt:lpstr>
      <vt:lpstr>MODULE DESCRIPTION</vt:lpstr>
      <vt:lpstr>Module Description</vt:lpstr>
      <vt:lpstr>MODULE DESCRIPTION</vt:lpstr>
      <vt:lpstr>TESTING AND RESULTS</vt:lpstr>
      <vt:lpstr>TESTING AND RESULTS</vt:lpstr>
      <vt:lpstr>SCREEN SHOTS</vt:lpstr>
      <vt:lpstr>PowerPoint Presentation</vt:lpstr>
      <vt:lpstr>PowerPoint Presentation</vt:lpstr>
      <vt:lpstr>PowerPoint Presentation</vt:lpstr>
      <vt:lpstr>CONCLUSION</vt:lpstr>
      <vt:lpstr>FUTURE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hp</cp:lastModifiedBy>
  <cp:revision>56</cp:revision>
  <dcterms:created xsi:type="dcterms:W3CDTF">2020-12-27T14:21:20Z</dcterms:created>
  <dcterms:modified xsi:type="dcterms:W3CDTF">2023-04-09T07:10:24Z</dcterms:modified>
</cp:coreProperties>
</file>