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72" r:id="rId5"/>
    <p:sldId id="302" r:id="rId6"/>
    <p:sldId id="309" r:id="rId7"/>
    <p:sldId id="280" r:id="rId8"/>
    <p:sldId id="310" r:id="rId9"/>
    <p:sldId id="306" r:id="rId10"/>
    <p:sldId id="311" r:id="rId11"/>
    <p:sldId id="313" r:id="rId12"/>
    <p:sldId id="31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ImageData() 对象" id="{4C832947-2092-B242-8FF3-4D96B6007803}">
          <p14:sldIdLst>
            <p14:sldId id="272"/>
            <p14:sldId id="302"/>
          </p14:sldIdLst>
        </p14:section>
        <p14:section name="02-在canvas 中显示ImageData" id="{D67B6D8B-F816-411F-AFD9-E57CB8852184}">
          <p14:sldIdLst>
            <p14:sldId id="309"/>
          </p14:sldIdLst>
        </p14:section>
        <p14:section name="03-操作像素" id="{B5364CCA-A496-491C-A9E8-7BA1F94E3B92}">
          <p14:sldIdLst>
            <p14:sldId id="280"/>
            <p14:sldId id="310"/>
          </p14:sldIdLst>
        </p14:section>
        <p14:section name="案例" id="{1E00EAB9-A32C-44B7-84CD-1E36D4A77792}">
          <p14:sldIdLst>
            <p14:sldId id="306"/>
            <p14:sldId id="311"/>
            <p14:sldId id="313"/>
          </p14:sldIdLst>
        </p14:section>
        <p14:section name="总结" id="{791E32AE-4BC3-4373-922A-2B7605FB94CE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A76"/>
    <a:srgbClr val="00A5E3"/>
    <a:srgbClr val="ED7D31"/>
    <a:srgbClr val="D4C29A"/>
    <a:srgbClr val="D3B589"/>
    <a:srgbClr val="C9B58D"/>
    <a:srgbClr val="FFFF00"/>
    <a:srgbClr val="4D0907"/>
    <a:srgbClr val="FA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8" autoAdjust="0"/>
    <p:restoredTop sz="96764" autoAdjust="0"/>
  </p:normalViewPr>
  <p:slideViewPr>
    <p:cSldViewPr snapToGrid="0">
      <p:cViewPr varScale="1">
        <p:scale>
          <a:sx n="128" d="100"/>
          <a:sy n="128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31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2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92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73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3587A-1971-42A0-B7D5-0B5B6DB6D50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5400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像素级操作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马赛克效果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要点：获取一区域的像素颜色，然后将此颜色赋给此区域的所有像素。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91728C-1095-4CD8-8391-717CDF27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090"/>
            <a:ext cx="7425556" cy="46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求</a:t>
            </a:r>
            <a:r>
              <a:rPr lang="en-US" altLang="zh-CN"/>
              <a:t>r </a:t>
            </a:r>
            <a:r>
              <a:rPr lang="zh-CN" altLang="en-US"/>
              <a:t>在像素集合里的索引位置</a:t>
            </a:r>
            <a:r>
              <a:rPr lang="en-US" altLang="zh-CN"/>
              <a:t> ind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pt-BR"/>
              <a:t>已知</a:t>
            </a:r>
            <a:r>
              <a:rPr lang="zh-CN" altLang="en-US"/>
              <a:t>：画布的 </a:t>
            </a:r>
            <a:r>
              <a:rPr lang="pt-BR" altLang="zh-CN"/>
              <a:t>w=2, h=2 </a:t>
            </a:r>
            <a:r>
              <a:rPr lang="zh-CN" altLang="en-US"/>
              <a:t>，</a:t>
            </a:r>
            <a:r>
              <a:rPr lang="en-US" altLang="zh-CN"/>
              <a:t>data=[</a:t>
            </a:r>
            <a:r>
              <a:rPr lang="en-US" altLang="zh-CN">
                <a:solidFill>
                  <a:schemeClr val="accent6"/>
                </a:solidFill>
              </a:rPr>
              <a:t>0,1,2,3, </a:t>
            </a:r>
            <a:r>
              <a:rPr lang="en-US" altLang="zh-CN">
                <a:solidFill>
                  <a:schemeClr val="accent2"/>
                </a:solidFill>
              </a:rPr>
              <a:t>4,5,6,7</a:t>
            </a:r>
            <a:r>
              <a:rPr lang="en-US" altLang="zh-CN">
                <a:solidFill>
                  <a:schemeClr val="accent6"/>
                </a:solidFill>
              </a:rPr>
              <a:t>,8,9,10,11,</a:t>
            </a:r>
            <a:r>
              <a:rPr lang="en-US" altLang="zh-CN">
                <a:solidFill>
                  <a:schemeClr val="accent2"/>
                </a:solidFill>
              </a:rPr>
              <a:t>12,13,14,15</a:t>
            </a: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zh-CN" altLang="en-US"/>
              <a:t>求：</a:t>
            </a:r>
            <a:r>
              <a:rPr lang="en-US" altLang="zh-CN"/>
              <a:t>data </a:t>
            </a:r>
            <a:r>
              <a:rPr lang="zh-CN" altLang="en-US"/>
              <a:t>中求</a:t>
            </a:r>
            <a:r>
              <a:rPr lang="en-US" altLang="zh-CN"/>
              <a:t>r </a:t>
            </a:r>
            <a:r>
              <a:rPr lang="zh-CN" altLang="en-US"/>
              <a:t>的索引位置</a:t>
            </a:r>
            <a:r>
              <a:rPr lang="en-US" altLang="zh-CN"/>
              <a:t>ind</a:t>
            </a:r>
            <a:endParaRPr lang="pt-BR" altLang="zh-CN"/>
          </a:p>
          <a:p>
            <a:pPr marL="0" indent="0">
              <a:buNone/>
            </a:pPr>
            <a:r>
              <a:rPr lang="zh-CN" altLang="en-US"/>
              <a:t>由公</a:t>
            </a:r>
            <a:r>
              <a:rPr lang="zh-CN" altLang="pl-PL"/>
              <a:t>式</a:t>
            </a:r>
            <a:r>
              <a:rPr lang="zh-CN" altLang="en-US"/>
              <a:t> </a:t>
            </a:r>
            <a:r>
              <a:rPr lang="pl-PL" altLang="zh-CN"/>
              <a:t>ind=(y*w+x)*4</a:t>
            </a:r>
            <a:r>
              <a:rPr lang="en-US" altLang="zh-CN"/>
              <a:t> </a:t>
            </a:r>
            <a:r>
              <a:rPr lang="zh-CN" altLang="en-US"/>
              <a:t>得：</a:t>
            </a:r>
            <a:endParaRPr lang="en-US" altLang="zh-CN"/>
          </a:p>
          <a:p>
            <a:pPr marL="0" indent="0">
              <a:buNone/>
            </a:pPr>
            <a:r>
              <a:rPr lang="es-ES" altLang="zh-CN"/>
              <a:t>y , x</a:t>
            </a:r>
          </a:p>
          <a:p>
            <a:pPr marL="0" indent="0">
              <a:buNone/>
            </a:pPr>
            <a:r>
              <a:rPr lang="es-ES" altLang="zh-CN"/>
              <a:t>0 , 0  -  (0*2+0)*4 = 0</a:t>
            </a:r>
          </a:p>
          <a:p>
            <a:pPr marL="0" indent="0">
              <a:buNone/>
            </a:pPr>
            <a:r>
              <a:rPr lang="es-ES" altLang="zh-CN"/>
              <a:t>0 , 1  -  (0*2+1)*4 = 4</a:t>
            </a:r>
          </a:p>
          <a:p>
            <a:pPr marL="0" indent="0">
              <a:buNone/>
            </a:pPr>
            <a:r>
              <a:rPr lang="es-ES" altLang="zh-CN"/>
              <a:t>1 , 0  -  (1*2+0)*4 = 8</a:t>
            </a:r>
          </a:p>
          <a:p>
            <a:pPr marL="0" indent="0">
              <a:buNone/>
            </a:pPr>
            <a:r>
              <a:rPr lang="es-ES" altLang="zh-CN"/>
              <a:t>1 , 1  -  (1*2+1)*4 = 12</a:t>
            </a:r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6A654EB-CABA-4320-B681-62E0446FEC02}"/>
              </a:ext>
            </a:extLst>
          </p:cNvPr>
          <p:cNvGrpSpPr/>
          <p:nvPr/>
        </p:nvGrpSpPr>
        <p:grpSpPr>
          <a:xfrm>
            <a:off x="7006507" y="1699406"/>
            <a:ext cx="4557155" cy="4275190"/>
            <a:chOff x="6939563" y="2214888"/>
            <a:chExt cx="4557155" cy="42751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F6A157B-86BD-4AEC-BD23-FDDB1AAF9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563" y="2214888"/>
              <a:ext cx="4557155" cy="4275190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62C7989-775E-4D9F-A9E4-451B7495B2A1}"/>
                </a:ext>
              </a:extLst>
            </p:cNvPr>
            <p:cNvCxnSpPr>
              <a:cxnSpLocks/>
            </p:cNvCxnSpPr>
            <p:nvPr/>
          </p:nvCxnSpPr>
          <p:spPr>
            <a:xfrm>
              <a:off x="7867136" y="3674075"/>
              <a:ext cx="21171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F66BD21-ED5E-430F-82DA-12BB8CB1A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97" y="3772930"/>
              <a:ext cx="1326293" cy="9005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205B5CF-B134-4BD0-908B-BAB30F41AB2B}"/>
                </a:ext>
              </a:extLst>
            </p:cNvPr>
            <p:cNvCxnSpPr>
              <a:cxnSpLocks/>
            </p:cNvCxnSpPr>
            <p:nvPr/>
          </p:nvCxnSpPr>
          <p:spPr>
            <a:xfrm>
              <a:off x="7867136" y="5037437"/>
              <a:ext cx="21995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34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的功能非常强大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我可以通过不同的算法，对</a:t>
            </a:r>
            <a:r>
              <a:rPr lang="en-US" altLang="zh-CN"/>
              <a:t>ImageData </a:t>
            </a:r>
            <a:r>
              <a:rPr lang="zh-CN" altLang="en-US"/>
              <a:t>中的像素进行不同的处理。比如调整图片的色调，检测图像边缘，实现艺术效果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55EAE-DC06-4111-B209-0AAE92C9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30" y="2335596"/>
            <a:ext cx="9995140" cy="33772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205CB1-3127-4C1A-9C7D-969550743E59}"/>
              </a:ext>
            </a:extLst>
          </p:cNvPr>
          <p:cNvSpPr/>
          <p:nvPr/>
        </p:nvSpPr>
        <p:spPr>
          <a:xfrm>
            <a:off x="1098430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原图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A939B5-2496-4D6A-801A-A60049DABD93}"/>
              </a:ext>
            </a:extLst>
          </p:cNvPr>
          <p:cNvSpPr/>
          <p:nvPr/>
        </p:nvSpPr>
        <p:spPr>
          <a:xfrm>
            <a:off x="4433977" y="5822678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边界检测</a:t>
            </a:r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899453-0129-4748-931D-14DEAE4CC049}"/>
              </a:ext>
            </a:extLst>
          </p:cNvPr>
          <p:cNvSpPr/>
          <p:nvPr/>
        </p:nvSpPr>
        <p:spPr>
          <a:xfrm>
            <a:off x="7758023" y="5801344"/>
            <a:ext cx="3335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Low Polly </a:t>
            </a:r>
            <a:r>
              <a:rPr lang="zh-CN" altLang="en-US"/>
              <a:t>风格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43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</a:t>
            </a: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对象的获取方式。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可以灵活操作像素。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ImageData() 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中显示</a:t>
            </a:r>
            <a:r>
              <a:rPr lang="en-US" altLang="zh-CN">
                <a:solidFill>
                  <a:schemeClr val="tx1"/>
                </a:solidFill>
              </a:rPr>
              <a:t>ImageData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操作像素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ImageData </a:t>
            </a:r>
            <a:r>
              <a:rPr lang="zh-CN" altLang="en-US"/>
              <a:t>是什么？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ImageData </a:t>
            </a:r>
            <a:r>
              <a:rPr lang="zh-CN" altLang="en-US"/>
              <a:t>是图片的数据化，它具备以下属性：</a:t>
            </a:r>
            <a:endParaRPr lang="en-US" altLang="zh-CN"/>
          </a:p>
          <a:p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[r,g,b,a, r,g,b,a, r,g,b,a, r,g,b,a]</a:t>
            </a:r>
          </a:p>
          <a:p>
            <a:r>
              <a:rPr lang="en-US" altLang="zh-CN"/>
              <a:t>width</a:t>
            </a:r>
            <a:r>
              <a:rPr lang="zh-CN" altLang="en-US"/>
              <a:t>：整数</a:t>
            </a:r>
          </a:p>
          <a:p>
            <a:r>
              <a:rPr lang="en-US" altLang="zh-CN"/>
              <a:t>heidth</a:t>
            </a:r>
            <a:r>
              <a:rPr lang="zh-CN" altLang="en-US"/>
              <a:t>：整数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Uint8ClampedArray </a:t>
            </a:r>
            <a:r>
              <a:rPr lang="zh-CN" altLang="en-US"/>
              <a:t>翻译过来是</a:t>
            </a:r>
            <a:r>
              <a:rPr lang="en-US" altLang="zh-CN"/>
              <a:t> </a:t>
            </a:r>
            <a:r>
              <a:rPr lang="en-US" altLang="zh-CN" b="1"/>
              <a:t>8</a:t>
            </a:r>
            <a:r>
              <a:rPr lang="zh-CN" altLang="en-US" b="1"/>
              <a:t>位无符号整型固定数组</a:t>
            </a:r>
            <a:r>
              <a:rPr lang="zh-CN" altLang="en-US"/>
              <a:t>，其取值范围是</a:t>
            </a:r>
            <a:r>
              <a:rPr lang="en-US" altLang="zh-CN"/>
              <a:t>[0,255]</a:t>
            </a:r>
            <a:r>
              <a:rPr lang="zh-CN" altLang="en-US"/>
              <a:t>。若小于</a:t>
            </a:r>
            <a:r>
              <a:rPr lang="en-US" altLang="zh-CN"/>
              <a:t>0</a:t>
            </a:r>
            <a:r>
              <a:rPr lang="zh-CN" altLang="en-US"/>
              <a:t>，则为</a:t>
            </a:r>
            <a:r>
              <a:rPr lang="en-US" altLang="zh-CN"/>
              <a:t>0</a:t>
            </a:r>
            <a:r>
              <a:rPr lang="zh-CN" altLang="en-US"/>
              <a:t>，大于</a:t>
            </a:r>
            <a:r>
              <a:rPr lang="en-US" altLang="zh-CN"/>
              <a:t>255</a:t>
            </a:r>
            <a:r>
              <a:rPr lang="zh-CN" altLang="en-US"/>
              <a:t>，则为</a:t>
            </a:r>
            <a:r>
              <a:rPr lang="en-US" altLang="zh-CN"/>
              <a:t>255</a:t>
            </a:r>
            <a:r>
              <a:rPr lang="zh-CN" altLang="en-US"/>
              <a:t>。若为小数，则取整，取整的方法是</a:t>
            </a:r>
            <a:r>
              <a:rPr lang="zh-CN" altLang="en-US">
                <a:solidFill>
                  <a:srgbClr val="00B0F0"/>
                </a:solidFill>
              </a:rPr>
              <a:t>银行家舍入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怎么拿到 </a:t>
            </a:r>
            <a:r>
              <a:rPr lang="en-US" altLang="zh-CN"/>
              <a:t>ImageData() </a:t>
            </a:r>
            <a:r>
              <a:rPr lang="zh-CN" altLang="en-US"/>
              <a:t>对象？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直接建立</a:t>
            </a:r>
            <a:r>
              <a:rPr lang="en-US" altLang="zh-CN"/>
              <a:t>ImageData() </a:t>
            </a:r>
            <a:r>
              <a:rPr lang="zh-CN" altLang="en-US"/>
              <a:t>对象（相当于自己新建了一张图片）。</a:t>
            </a:r>
            <a:endParaRPr lang="en-US" altLang="zh-CN"/>
          </a:p>
          <a:p>
            <a:r>
              <a:rPr lang="en-US" altLang="zh-CN"/>
              <a:t>new ImageData()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  </a:t>
            </a:r>
          </a:p>
          <a:p>
            <a:pPr lvl="1"/>
            <a:r>
              <a:rPr lang="en-US" altLang="zh-CN"/>
              <a:t>new ImageData(</a:t>
            </a:r>
            <a:r>
              <a:rPr lang="en-US" altLang="zh-CN">
                <a:solidFill>
                  <a:schemeClr val="accent6"/>
                </a:solidFill>
              </a:rPr>
              <a:t>Uint8ClampedArray</a:t>
            </a:r>
            <a:r>
              <a:rPr lang="en-US" altLang="zh-CN">
                <a:solidFill>
                  <a:schemeClr val="accent2"/>
                </a:solidFill>
              </a:rPr>
              <a:t>, width, height</a:t>
            </a:r>
            <a:r>
              <a:rPr lang="en-US" altLang="zh-CN"/>
              <a:t>)</a:t>
            </a:r>
          </a:p>
          <a:p>
            <a:r>
              <a:rPr lang="en-US" altLang="zh-CN"/>
              <a:t>ctx.createImageData()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ctx.createImageData(</a:t>
            </a:r>
            <a:r>
              <a:rPr lang="en-US" altLang="zh-CN">
                <a:solidFill>
                  <a:srgbClr val="00A5E3"/>
                </a:solidFill>
              </a:rPr>
              <a:t>ImageData</a:t>
            </a:r>
            <a:r>
              <a:rPr lang="en-US" altLang="zh-CN"/>
              <a:t>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ImageData() </a:t>
            </a:r>
            <a:r>
              <a:rPr lang="zh-CN" altLang="en-US"/>
              <a:t>对象（可以以此原理获取真实图片的数据）</a:t>
            </a:r>
            <a:endParaRPr lang="en-US" altLang="zh-CN"/>
          </a:p>
          <a:p>
            <a:r>
              <a:rPr lang="en-US" altLang="zh-CN"/>
              <a:t>ctx.getImageData(</a:t>
            </a:r>
            <a:r>
              <a:rPr lang="en-US" altLang="zh-CN">
                <a:solidFill>
                  <a:schemeClr val="accent6"/>
                </a:solidFill>
              </a:rPr>
              <a:t>x, y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2"/>
                </a:solidFill>
              </a:rPr>
              <a:t>width, height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中显示</a:t>
            </a:r>
            <a:r>
              <a:rPr lang="en-US" altLang="zh-CN"/>
              <a:t>ImageData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538"/>
            <a:ext cx="10515600" cy="569606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putImageData(ImageData, </a:t>
            </a:r>
            <a:r>
              <a:rPr lang="en-US" altLang="zh-CN">
                <a:solidFill>
                  <a:schemeClr val="accent6"/>
                </a:solidFill>
              </a:rPr>
              <a:t>dx, dy</a:t>
            </a:r>
            <a:r>
              <a:rPr lang="en-US" altLang="zh-CN"/>
              <a:t>, </a:t>
            </a:r>
            <a:r>
              <a:rPr lang="en-US" altLang="zh-CN">
                <a:solidFill>
                  <a:srgbClr val="ED7D31"/>
                </a:solidFill>
              </a:rPr>
              <a:t>x, y, w, h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A8F522-AB98-40D0-87A1-3A67882C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24" y="1642113"/>
            <a:ext cx="5753793" cy="4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理解 </a:t>
            </a:r>
            <a:r>
              <a:rPr lang="en-US" altLang="zh-CN"/>
              <a:t>ImageData </a:t>
            </a:r>
            <a:r>
              <a:rPr lang="zh-CN" altLang="en-US"/>
              <a:t>中的像素集合和图像栅格的对应关系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2"/>
            <a:ext cx="10515600" cy="5501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ImageData </a:t>
            </a:r>
            <a:r>
              <a:rPr lang="zh-CN" altLang="en-US"/>
              <a:t>对象的属性：</a:t>
            </a:r>
            <a:endParaRPr lang="en-US" altLang="zh-CN"/>
          </a:p>
          <a:p>
            <a:r>
              <a:rPr lang="en-US" altLang="zh-CN"/>
              <a:t>data</a:t>
            </a:r>
            <a:r>
              <a:rPr lang="zh-CN" altLang="en-US"/>
              <a:t>：</a:t>
            </a:r>
            <a:r>
              <a:rPr lang="en-US" altLang="zh-CN"/>
              <a:t>Uint8ClampedArray [</a:t>
            </a:r>
            <a:r>
              <a:rPr lang="en-US" altLang="zh-CN">
                <a:solidFill>
                  <a:schemeClr val="accent6"/>
                </a:solidFill>
              </a:rPr>
              <a:t>0,1,2,3, </a:t>
            </a:r>
            <a:r>
              <a:rPr lang="en-US" altLang="zh-CN">
                <a:solidFill>
                  <a:schemeClr val="accent2"/>
                </a:solidFill>
              </a:rPr>
              <a:t>4,5,6,7</a:t>
            </a:r>
            <a:r>
              <a:rPr lang="en-US" altLang="zh-CN">
                <a:solidFill>
                  <a:schemeClr val="accent6"/>
                </a:solidFill>
              </a:rPr>
              <a:t>,8,9,10,11,</a:t>
            </a:r>
            <a:r>
              <a:rPr lang="en-US" altLang="zh-CN">
                <a:solidFill>
                  <a:schemeClr val="accent2"/>
                </a:solidFill>
              </a:rPr>
              <a:t>12,13,14,15</a:t>
            </a:r>
            <a:r>
              <a:rPr lang="en-US" altLang="zh-CN"/>
              <a:t>]</a:t>
            </a:r>
          </a:p>
          <a:p>
            <a:r>
              <a:rPr lang="en-US" altLang="zh-CN"/>
              <a:t>width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r>
              <a:rPr lang="en-US" altLang="zh-CN"/>
              <a:t>heidth</a:t>
            </a:r>
            <a:r>
              <a:rPr lang="zh-CN" altLang="en-US"/>
              <a:t>：</a:t>
            </a:r>
            <a:r>
              <a:rPr lang="en-US" altLang="zh-CN"/>
              <a:t>2</a:t>
            </a:r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4E5112-352F-4408-9F68-1C52D1D0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63" y="2214888"/>
            <a:ext cx="4557155" cy="427519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14BC06-1825-45D7-97A3-36A9D1B2FD36}"/>
              </a:ext>
            </a:extLst>
          </p:cNvPr>
          <p:cNvCxnSpPr>
            <a:cxnSpLocks/>
          </p:cNvCxnSpPr>
          <p:nvPr/>
        </p:nvCxnSpPr>
        <p:spPr>
          <a:xfrm>
            <a:off x="7867136" y="3674075"/>
            <a:ext cx="2117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ED956F-AE62-4284-B20F-89381931578C}"/>
              </a:ext>
            </a:extLst>
          </p:cNvPr>
          <p:cNvCxnSpPr>
            <a:cxnSpLocks/>
          </p:cNvCxnSpPr>
          <p:nvPr/>
        </p:nvCxnSpPr>
        <p:spPr>
          <a:xfrm flipH="1">
            <a:off x="8468497" y="3772930"/>
            <a:ext cx="1326293" cy="900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886165-933A-42F8-A99B-264B52758461}"/>
              </a:ext>
            </a:extLst>
          </p:cNvPr>
          <p:cNvCxnSpPr>
            <a:cxnSpLocks/>
          </p:cNvCxnSpPr>
          <p:nvPr/>
        </p:nvCxnSpPr>
        <p:spPr>
          <a:xfrm>
            <a:off x="7867136" y="5037437"/>
            <a:ext cx="21995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遍历像素的方法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逐像素遍历：每隔</a:t>
            </a:r>
            <a:r>
              <a:rPr lang="en-US" altLang="zh-CN"/>
              <a:t>4 </a:t>
            </a:r>
            <a:r>
              <a:rPr lang="zh-CN" altLang="en-US"/>
              <a:t>个数据遍历一次，简单快捷</a:t>
            </a:r>
            <a:endParaRPr lang="en-US" altLang="zh-CN"/>
          </a:p>
          <a:p>
            <a:r>
              <a:rPr lang="zh-CN" altLang="en-US"/>
              <a:t>行列遍历：基于行列遍历，可获取像素点的位置信息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D013F-1CC0-4EE7-853B-C71773A11EFD}"/>
              </a:ext>
            </a:extLst>
          </p:cNvPr>
          <p:cNvSpPr/>
          <p:nvPr/>
        </p:nvSpPr>
        <p:spPr>
          <a:xfrm>
            <a:off x="1110916" y="3163368"/>
            <a:ext cx="3041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for(let i=0;i&lt;arr.length;i+=</a:t>
            </a:r>
            <a:r>
              <a:rPr lang="zh-CN" altLang="en-US">
                <a:solidFill>
                  <a:srgbClr val="00B0F0"/>
                </a:solidFill>
              </a:rPr>
              <a:t>4</a:t>
            </a:r>
            <a:r>
              <a:rPr lang="zh-CN" altLang="en-US"/>
              <a:t>){</a:t>
            </a:r>
          </a:p>
          <a:p>
            <a:r>
              <a:rPr lang="zh-CN" altLang="en-US"/>
              <a:t>        let r=data[i+0];</a:t>
            </a:r>
          </a:p>
          <a:p>
            <a:r>
              <a:rPr lang="zh-CN" altLang="en-US"/>
              <a:t>        let g=data[i+1];</a:t>
            </a:r>
          </a:p>
          <a:p>
            <a:r>
              <a:rPr lang="zh-CN" altLang="en-US"/>
              <a:t>        let b=data[i+2];</a:t>
            </a:r>
          </a:p>
          <a:p>
            <a:r>
              <a:rPr lang="zh-CN" altLang="en-US"/>
              <a:t>        let a=data[i+3];</a:t>
            </a:r>
          </a:p>
          <a:p>
            <a:r>
              <a:rPr lang="zh-CN" altLang="en-US"/>
              <a:t>        console.log(r,g,b,a)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9F8D5-D734-4634-9522-55A857CD90EF}"/>
              </a:ext>
            </a:extLst>
          </p:cNvPr>
          <p:cNvSpPr/>
          <p:nvPr/>
        </p:nvSpPr>
        <p:spPr>
          <a:xfrm>
            <a:off x="4790744" y="316336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for(let y=0;y&lt;h;y++){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for(let x=0;x&lt;w;x++){</a:t>
            </a:r>
          </a:p>
          <a:p>
            <a:r>
              <a:rPr lang="en-US" altLang="zh-CN"/>
              <a:t>            </a:t>
            </a:r>
            <a:r>
              <a:rPr lang="zh-CN" altLang="en-US"/>
              <a:t>let ind=(y*w+x)*4;</a:t>
            </a:r>
          </a:p>
          <a:p>
            <a:r>
              <a:rPr lang="zh-CN" altLang="en-US"/>
              <a:t>            let r=data[ind];</a:t>
            </a:r>
          </a:p>
          <a:p>
            <a:r>
              <a:rPr lang="zh-CN" altLang="en-US"/>
              <a:t>            let g=data[ind+1];</a:t>
            </a:r>
          </a:p>
          <a:p>
            <a:r>
              <a:rPr lang="zh-CN" altLang="en-US"/>
              <a:t>            let b=data[ind+2];</a:t>
            </a:r>
          </a:p>
          <a:p>
            <a:r>
              <a:rPr lang="zh-CN" altLang="en-US"/>
              <a:t>            let a=data[ind+3];</a:t>
            </a:r>
          </a:p>
          <a:p>
            <a:r>
              <a:rPr lang="zh-CN" altLang="en-US"/>
              <a:t>            console.log(r,g,b,a)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3C186-7FB6-4EA9-B67E-308C7D38C334}"/>
              </a:ext>
            </a:extLst>
          </p:cNvPr>
          <p:cNvSpPr/>
          <p:nvPr/>
        </p:nvSpPr>
        <p:spPr>
          <a:xfrm>
            <a:off x="1110916" y="25762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逐像素遍历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FBB321-8BBD-453B-BADF-591B6424E870}"/>
              </a:ext>
            </a:extLst>
          </p:cNvPr>
          <p:cNvSpPr/>
          <p:nvPr/>
        </p:nvSpPr>
        <p:spPr>
          <a:xfrm>
            <a:off x="4790744" y="25762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行列遍历</a:t>
            </a:r>
          </a:p>
        </p:txBody>
      </p:sp>
    </p:spTree>
    <p:extLst>
      <p:ext uri="{BB962C8B-B14F-4D97-AF65-F5344CB8AC3E}">
        <p14:creationId xmlns:p14="http://schemas.microsoft.com/office/powerpoint/2010/main" val="78211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图像置灰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要点：灰度算法</a:t>
            </a:r>
            <a:r>
              <a:rPr lang="en-US" altLang="zh-CN"/>
              <a:t>  const lm =</a:t>
            </a:r>
            <a:r>
              <a:rPr lang="pt-BR" altLang="zh-CN">
                <a:solidFill>
                  <a:schemeClr val="accent2"/>
                </a:solidFill>
              </a:rPr>
              <a:t>0.299</a:t>
            </a:r>
            <a:r>
              <a:rPr lang="pt-BR" altLang="zh-CN"/>
              <a:t>*</a:t>
            </a:r>
            <a:r>
              <a:rPr lang="pt-BR" altLang="zh-CN" sz="2000" b="1">
                <a:solidFill>
                  <a:srgbClr val="FF0000"/>
                </a:solidFill>
              </a:rPr>
              <a:t>r </a:t>
            </a:r>
            <a:r>
              <a:rPr lang="pt-BR" altLang="zh-CN"/>
              <a:t>+ </a:t>
            </a:r>
            <a:r>
              <a:rPr lang="pt-BR" altLang="zh-CN">
                <a:solidFill>
                  <a:schemeClr val="accent2"/>
                </a:solidFill>
              </a:rPr>
              <a:t>0.587</a:t>
            </a:r>
            <a:r>
              <a:rPr lang="pt-BR" altLang="zh-CN"/>
              <a:t>*</a:t>
            </a:r>
            <a:r>
              <a:rPr lang="pt-BR" altLang="zh-CN" sz="2000" b="1">
                <a:solidFill>
                  <a:srgbClr val="00B050"/>
                </a:solidFill>
              </a:rPr>
              <a:t>g </a:t>
            </a:r>
            <a:r>
              <a:rPr lang="pt-BR" altLang="zh-CN"/>
              <a:t>+ </a:t>
            </a:r>
            <a:r>
              <a:rPr lang="pt-BR" altLang="zh-CN">
                <a:solidFill>
                  <a:schemeClr val="accent2"/>
                </a:solidFill>
              </a:rPr>
              <a:t>0.114</a:t>
            </a:r>
            <a:r>
              <a:rPr lang="pt-BR" altLang="zh-CN"/>
              <a:t>*</a:t>
            </a:r>
            <a:r>
              <a:rPr lang="pt-BR" altLang="zh-CN" sz="2000" b="1">
                <a:solidFill>
                  <a:schemeClr val="accent1"/>
                </a:solidFill>
              </a:rPr>
              <a:t>b</a:t>
            </a:r>
            <a:r>
              <a:rPr lang="pt-BR" altLang="zh-CN"/>
              <a:t> ;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9D7C1FF-AF34-41DB-8BBE-1CFC644A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7034"/>
            <a:ext cx="8077200" cy="267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6552</TotalTime>
  <Words>684</Words>
  <Application>Microsoft Office PowerPoint</Application>
  <PresentationFormat>宽屏</PresentationFormat>
  <Paragraphs>86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微软雅黑</vt:lpstr>
      <vt:lpstr>Arial</vt:lpstr>
      <vt:lpstr>主题1</vt:lpstr>
      <vt:lpstr>canvas 像素级操作</vt:lpstr>
      <vt:lpstr>课堂目标</vt:lpstr>
      <vt:lpstr>知识点综述</vt:lpstr>
      <vt:lpstr>ImageData 是什么？</vt:lpstr>
      <vt:lpstr>怎么拿到 ImageData() 对象？</vt:lpstr>
      <vt:lpstr>在canvas 中显示ImageData</vt:lpstr>
      <vt:lpstr>理解 ImageData 中的像素集合和图像栅格的对应关系</vt:lpstr>
      <vt:lpstr>遍历像素的方法</vt:lpstr>
      <vt:lpstr>图像置灰</vt:lpstr>
      <vt:lpstr>马赛克效果</vt:lpstr>
      <vt:lpstr>求r 在像素集合里的索引位置 ind</vt:lpstr>
      <vt:lpstr>ImageData 的功能非常强大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337</cp:revision>
  <dcterms:created xsi:type="dcterms:W3CDTF">2019-05-19T07:46:27Z</dcterms:created>
  <dcterms:modified xsi:type="dcterms:W3CDTF">2020-08-12T14:19:47Z</dcterms:modified>
</cp:coreProperties>
</file>