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59" r:id="rId3"/>
    <p:sldId id="260" r:id="rId4"/>
    <p:sldId id="341" r:id="rId5"/>
    <p:sldId id="338" r:id="rId6"/>
    <p:sldId id="323" r:id="rId7"/>
    <p:sldId id="302" r:id="rId8"/>
    <p:sldId id="342" r:id="rId9"/>
    <p:sldId id="351" r:id="rId10"/>
    <p:sldId id="346" r:id="rId11"/>
    <p:sldId id="348" r:id="rId12"/>
    <p:sldId id="349" r:id="rId13"/>
    <p:sldId id="344" r:id="rId14"/>
    <p:sldId id="347" r:id="rId15"/>
    <p:sldId id="339" r:id="rId16"/>
    <p:sldId id="334" r:id="rId17"/>
    <p:sldId id="350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一、首页" id="{35617BEE-A331-4298-8E40-D3507A08CC2F}">
          <p14:sldIdLst>
            <p14:sldId id="256"/>
          </p14:sldIdLst>
        </p14:section>
        <p14:section name="二、课堂目标" id="{E51481FA-7153-4520-8AAE-7F7F74FB6327}">
          <p14:sldIdLst>
            <p14:sldId id="259"/>
          </p14:sldIdLst>
        </p14:section>
        <p14:section name="三、知识点部分" id="{AD83DBD8-9D58-4DF3-B473-03C8A892CC39}">
          <p14:sldIdLst>
            <p14:sldId id="260"/>
          </p14:sldIdLst>
        </p14:section>
        <p14:section name="01-柱状图" id="{4C832947-2092-B242-8FF3-4D96B6007803}">
          <p14:sldIdLst>
            <p14:sldId id="341"/>
            <p14:sldId id="338"/>
          </p14:sldIdLst>
        </p14:section>
        <p14:section name="作业" id="{B8339611-F60A-44F1-AA61-1CA911283460}">
          <p14:sldIdLst>
            <p14:sldId id="323"/>
          </p14:sldIdLst>
        </p14:section>
        <p14:section name="02-饼图" id="{A842C012-8CBD-4DEB-AA92-BB6C73B29210}">
          <p14:sldIdLst>
            <p14:sldId id="302"/>
            <p14:sldId id="342"/>
            <p14:sldId id="351"/>
            <p14:sldId id="346"/>
            <p14:sldId id="348"/>
            <p14:sldId id="349"/>
            <p14:sldId id="344"/>
            <p14:sldId id="347"/>
            <p14:sldId id="339"/>
          </p14:sldIdLst>
        </p14:section>
        <p14:section name="总结" id="{803D21C8-0FB9-43A3-A42C-A4D9925EBEDC}">
          <p14:sldIdLst>
            <p14:sldId id="334"/>
          </p14:sldIdLst>
        </p14:section>
        <p14:section name="作业" id="{D67B6D8B-F816-411F-AFD9-E57CB8852184}">
          <p14:sldIdLst>
            <p14:sldId id="35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5E3"/>
    <a:srgbClr val="FAEBD7"/>
    <a:srgbClr val="ED7D31"/>
    <a:srgbClr val="C5AA76"/>
    <a:srgbClr val="D4C29A"/>
    <a:srgbClr val="D3B589"/>
    <a:srgbClr val="C9B58D"/>
    <a:srgbClr val="FFFF00"/>
    <a:srgbClr val="4D09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321" autoAdjust="0"/>
    <p:restoredTop sz="96764" autoAdjust="0"/>
  </p:normalViewPr>
  <p:slideViewPr>
    <p:cSldViewPr snapToGrid="0">
      <p:cViewPr varScale="1">
        <p:scale>
          <a:sx n="120" d="100"/>
          <a:sy n="120" d="100"/>
        </p:scale>
        <p:origin x="108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D2F9A9-6227-8A44-9772-286E30E69980}" type="datetimeFigureOut">
              <a:rPr kumimoji="1" lang="zh-CN" altLang="en-US" smtClean="0"/>
              <a:t>2020/10/13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C0A84E-B558-7040-A1FC-87D304809FD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53086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738041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59441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249653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862626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963023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624820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335037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074939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985988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163190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990181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008869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115147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792241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9857AE-34D6-4FD2-AC0E-0C1FE17EB8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459037"/>
          </a:xfrm>
        </p:spPr>
        <p:txBody>
          <a:bodyPr anchor="b">
            <a:normAutofit/>
          </a:bodyPr>
          <a:lstStyle>
            <a:lvl1pPr marL="0" algn="ctr" defTabSz="457200" rtl="0" eaLnBrk="1" latinLnBrk="0" hangingPunct="1">
              <a:defRPr lang="zh-CN" altLang="en-US" sz="3600" b="1" kern="1200" dirty="0">
                <a:solidFill>
                  <a:srgbClr val="00B0F0"/>
                </a:solidFill>
                <a:latin typeface="Arial"/>
                <a:ea typeface="Microsoft YaHei"/>
                <a:cs typeface="Arial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CD06EF9-DD59-4648-A167-72FA8E4727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75780"/>
            <a:ext cx="9144000" cy="1282019"/>
          </a:xfrm>
        </p:spPr>
        <p:txBody>
          <a:bodyPr>
            <a:normAutofit/>
          </a:bodyPr>
          <a:lstStyle>
            <a:lvl1pPr marL="0" indent="0" algn="ctr" defTabSz="457200" rtl="0" eaLnBrk="1" latinLnBrk="0" hangingPunct="1">
              <a:buNone/>
              <a:defRPr lang="zh-CN" altLang="en-US" sz="1400" b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Microsoft YaHei"/>
                <a:cs typeface="Arial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12F226-4752-47AD-9F33-6BA58B457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4D8100-DE57-4E16-863D-3519CFEBB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D62D5C-377A-468E-ABCA-B4BF8B9BA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0" name="直线连接符 2">
            <a:extLst>
              <a:ext uri="{FF2B5EF4-FFF2-40B4-BE49-F238E27FC236}">
                <a16:creationId xmlns:a16="http://schemas.microsoft.com/office/drawing/2014/main" id="{9931CC72-F3E0-4722-B70A-462086C6F39F}"/>
              </a:ext>
            </a:extLst>
          </p:cNvPr>
          <p:cNvCxnSpPr/>
          <p:nvPr/>
        </p:nvCxnSpPr>
        <p:spPr>
          <a:xfrm flipV="1">
            <a:off x="0" y="1835357"/>
            <a:ext cx="417285" cy="439964"/>
          </a:xfrm>
          <a:prstGeom prst="line">
            <a:avLst/>
          </a:prstGeom>
          <a:noFill/>
          <a:ln w="25400" cap="flat" cmpd="sng" algn="ctr">
            <a:solidFill>
              <a:srgbClr val="F79646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1" name="直线连接符 3">
            <a:extLst>
              <a:ext uri="{FF2B5EF4-FFF2-40B4-BE49-F238E27FC236}">
                <a16:creationId xmlns:a16="http://schemas.microsoft.com/office/drawing/2014/main" id="{4A4202A4-11B3-42A1-AC11-426CBE474E62}"/>
              </a:ext>
            </a:extLst>
          </p:cNvPr>
          <p:cNvCxnSpPr/>
          <p:nvPr/>
        </p:nvCxnSpPr>
        <p:spPr>
          <a:xfrm flipV="1">
            <a:off x="0" y="1617642"/>
            <a:ext cx="852714" cy="877661"/>
          </a:xfrm>
          <a:prstGeom prst="line">
            <a:avLst/>
          </a:prstGeom>
          <a:noFill/>
          <a:ln w="25400" cap="flat" cmpd="sng" algn="ctr">
            <a:solidFill>
              <a:srgbClr val="0F8DE4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2" name="直线连接符 4">
            <a:extLst>
              <a:ext uri="{FF2B5EF4-FFF2-40B4-BE49-F238E27FC236}">
                <a16:creationId xmlns:a16="http://schemas.microsoft.com/office/drawing/2014/main" id="{F65A231A-756A-4F47-9EF4-D29CC8C285AC}"/>
              </a:ext>
            </a:extLst>
          </p:cNvPr>
          <p:cNvCxnSpPr>
            <a:cxnSpLocks/>
          </p:cNvCxnSpPr>
          <p:nvPr/>
        </p:nvCxnSpPr>
        <p:spPr>
          <a:xfrm flipV="1">
            <a:off x="11761296" y="2899064"/>
            <a:ext cx="426357" cy="417905"/>
          </a:xfrm>
          <a:prstGeom prst="line">
            <a:avLst/>
          </a:prstGeom>
          <a:noFill/>
          <a:ln w="254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3" name="直线连接符 5">
            <a:extLst>
              <a:ext uri="{FF2B5EF4-FFF2-40B4-BE49-F238E27FC236}">
                <a16:creationId xmlns:a16="http://schemas.microsoft.com/office/drawing/2014/main" id="{90509B3E-E95F-4F57-9BF9-F626C691792F}"/>
              </a:ext>
            </a:extLst>
          </p:cNvPr>
          <p:cNvCxnSpPr/>
          <p:nvPr/>
        </p:nvCxnSpPr>
        <p:spPr>
          <a:xfrm flipV="1">
            <a:off x="11334939" y="3098120"/>
            <a:ext cx="852714" cy="877661"/>
          </a:xfrm>
          <a:prstGeom prst="line">
            <a:avLst/>
          </a:prstGeom>
          <a:noFill/>
          <a:ln w="25400" cap="flat" cmpd="sng" algn="ctr">
            <a:solidFill>
              <a:srgbClr val="7DBA18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DB7AD254-B35D-C54E-86B5-E0815BBD7ED8}"/>
              </a:ext>
            </a:extLst>
          </p:cNvPr>
          <p:cNvCxnSpPr>
            <a:cxnSpLocks/>
          </p:cNvCxnSpPr>
          <p:nvPr userDrawn="1"/>
        </p:nvCxnSpPr>
        <p:spPr>
          <a:xfrm>
            <a:off x="2857500" y="3802063"/>
            <a:ext cx="6489700" cy="0"/>
          </a:xfrm>
          <a:prstGeom prst="line">
            <a:avLst/>
          </a:prstGeom>
          <a:ln w="952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2814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8B1C00-E3E4-49B3-9C35-483BF6220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621A84-5A5A-4173-8228-8BA6516FB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D048A2-812D-4C24-8A8E-338120FB5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7A6A80-1146-47F5-9C26-C3C10AF65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8B2A0E-537C-4C2A-9791-DE2DDBAB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0735397-265B-4B0F-9F9B-41A8667D1A6D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33436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2F3AAB-37EE-42B7-B1AD-154ABE733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5D722E-086E-48AC-8D2F-A33B5BF669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15483"/>
            <a:ext cx="5181600" cy="496148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0A91AE1-4986-40C1-AA03-FC7F11C26B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215483"/>
            <a:ext cx="5181600" cy="496148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70BC58-BC7D-4DF6-874B-F50A93BFD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36B4663-2591-4DA2-A950-617BE645C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F9F09C-87F7-4126-8774-3043D2F3D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8079601-3473-274C-8DAF-BA399B10C6CB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3383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81784B-2DD8-4EBF-ACEB-ED3C8B2E2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C9E6715-0BA9-41D1-B20D-5CC669F5B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9BDB650-FC69-402E-85EA-1F644C774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3BCE715-5016-4689-ADBC-8EFD81306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ECC1602-8C49-44B0-AE30-B85DA58D503B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9894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FD2F79A-AEB1-4453-8D4C-019B041F2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6064D08-45C5-462F-9289-7BDBFAB31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2E85466-A6EC-418B-8977-4C961D946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224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12440D-F75C-435C-B7C0-D0F8326DE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>
            <a:normAutofit/>
          </a:bodyPr>
          <a:lstStyle>
            <a:lvl1pPr>
              <a:defRPr sz="1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86F627-8DB1-43C4-B6D3-1DAB85D535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7173453-9167-44DF-A47C-CC79A567A0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EC1777-5CDE-4858-AB60-B1877140A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234676F-F354-42A7-BDD9-110BF12BC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E4F74D-BC55-4588-8571-089C3F1BB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8234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F018F6-D03D-437B-8705-3A6F10CCE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>
            <a:normAutofit/>
          </a:bodyPr>
          <a:lstStyle>
            <a:lvl1pPr>
              <a:defRPr sz="1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749E65C-98B7-4762-9C09-E07B9668FC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C4D7FE6-96E0-4196-AEFE-A55C25E4A3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0EAF5FA-E4E3-4071-9DE2-EC1B3AA35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7B77344-7560-4758-8D32-EEFFE7C55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A4829A8-875C-4D1C-9DE0-A0E7D2944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3275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F741E2-2215-4033-8B88-136D04933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AD5374E-D12D-4A1D-9A38-CAE0E95C98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43E59C-34D0-4E65-9ABF-51B277D74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C64C9E-12AC-4D3D-A8F0-EE5D07FDC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F55221-E5BC-46A7-B0A2-DD9100D92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530409D-7157-0F45-8526-E2FF6768C778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9010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60216CB-E6B3-449B-A5C5-E4DA87FDBB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1690339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2537BA2-564C-4A7E-8252-D4EE2D725E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1805B6-232E-40DC-A380-BA68F179B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5ED9A1-E219-4CC3-8246-2DE18005F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D68C74-5939-4704-AB50-6D016B00E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9145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3DEB769-90F4-4E95-9218-D0EE1F06C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72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385D4D3-A94F-4002-BBFF-CED97B747E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15483"/>
            <a:ext cx="10515600" cy="4961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marL="742950" lvl="1" indent="-285750" algn="l" defTabSz="4572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D1BC90-BF9C-4905-B8A4-D7E867D52D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471D6F-EBCB-4AF5-B61E-6ABD99B4C266}" type="datetimeFigureOut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27BFFA-3257-4D74-B1D4-24034E5189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4C16F8-32A5-4C84-BE2D-14537AEADF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D5DF126-6D65-45CA-97B6-FB95CFC12558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8334" y="190925"/>
            <a:ext cx="1543050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199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xStyles>
    <p:titleStyle>
      <a:lvl1pPr marL="0" algn="l" defTabSz="457200" rtl="0" eaLnBrk="1" latinLnBrk="0" hangingPunct="1">
        <a:lnSpc>
          <a:spcPct val="90000"/>
        </a:lnSpc>
        <a:spcBef>
          <a:spcPct val="0"/>
        </a:spcBef>
        <a:buNone/>
        <a:defRPr lang="zh-CN" altLang="en-US" sz="1800" kern="1200" dirty="0">
          <a:solidFill>
            <a:srgbClr val="009CE0"/>
          </a:solidFill>
          <a:latin typeface="Arial"/>
          <a:ea typeface="Microsoft YaHei"/>
          <a:cs typeface="Arial"/>
        </a:defRPr>
      </a:lvl1pPr>
    </p:titleStyle>
    <p:bodyStyle>
      <a:lvl1pPr marL="285750" indent="-285750" algn="l" defTabSz="457200" rtl="0" eaLnBrk="1" latinLnBrk="0" hangingPunct="1">
        <a:lnSpc>
          <a:spcPct val="150000"/>
        </a:lnSpc>
        <a:spcBef>
          <a:spcPct val="20000"/>
        </a:spcBef>
        <a:buFont typeface="Arial" panose="020B0604020202020204" pitchFamily="34" charset="0"/>
        <a:buChar char="•"/>
        <a:defRPr kumimoji="1" lang="zh-CN" altLang="en-US" sz="1600" kern="1200" dirty="0" smtClean="0">
          <a:solidFill>
            <a:schemeClr val="tx1">
              <a:lumMod val="65000"/>
              <a:lumOff val="35000"/>
            </a:schemeClr>
          </a:solidFill>
          <a:latin typeface="Arial"/>
          <a:ea typeface="Microsoft YaHei"/>
          <a:cs typeface="Arial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kumimoji="1" lang="zh-CN" altLang="en-US" sz="1400" kern="1200" dirty="0" smtClean="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Arial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A9E4BE-20F3-4933-990A-C361119151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canvas </a:t>
            </a:r>
            <a:r>
              <a:rPr lang="zh-CN" altLang="en-US"/>
              <a:t>综合实例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9877D6E-0937-4A3A-84ED-ED526B86D7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李伟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72954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/>
              <a:t>引导线的方向</a:t>
            </a:r>
            <a:endParaRPr lang="en-US" altLang="zh-CN"/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EC2A8F16-D884-4326-BDF6-262D9D12B3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319462" y="1467644"/>
            <a:ext cx="5553075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9590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/>
              <a:t>三角函数基础知识</a:t>
            </a:r>
            <a:endParaRPr lang="en-US" altLang="zh-CN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BDE60EF0-0817-4E80-94B7-5A0347CF5D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192530"/>
            <a:ext cx="4508781" cy="4472940"/>
          </a:xfrm>
          <a:prstGeom prst="rect">
            <a:avLst/>
          </a:prstGeom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CD3446B7-8401-4866-811A-A1398538A702}"/>
              </a:ext>
            </a:extLst>
          </p:cNvPr>
          <p:cNvSpPr/>
          <p:nvPr/>
        </p:nvSpPr>
        <p:spPr>
          <a:xfrm>
            <a:off x="3400765" y="2967181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altLang="zh-CN"/>
              <a:t>θ</a:t>
            </a:r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94C0CB12-EEDC-4B0D-9C8B-528B0C14A836}"/>
              </a:ext>
            </a:extLst>
          </p:cNvPr>
          <p:cNvSpPr/>
          <p:nvPr/>
        </p:nvSpPr>
        <p:spPr>
          <a:xfrm>
            <a:off x="4265433" y="2652975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accent1"/>
                </a:solidFill>
              </a:rPr>
              <a:t>y</a:t>
            </a:r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EE6B70A8-BEA0-4678-81F1-346EE34D0DDF}"/>
              </a:ext>
            </a:extLst>
          </p:cNvPr>
          <p:cNvSpPr/>
          <p:nvPr/>
        </p:nvSpPr>
        <p:spPr>
          <a:xfrm>
            <a:off x="3713671" y="3290793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B050"/>
                </a:solidFill>
              </a:rPr>
              <a:t>x</a:t>
            </a:r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DC75BE1D-B459-4F29-B2EF-A425F6AB9C82}"/>
              </a:ext>
            </a:extLst>
          </p:cNvPr>
          <p:cNvSpPr/>
          <p:nvPr/>
        </p:nvSpPr>
        <p:spPr>
          <a:xfrm>
            <a:off x="3602102" y="2453069"/>
            <a:ext cx="2616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ED7D31"/>
                </a:solidFill>
              </a:rPr>
              <a:t>r</a:t>
            </a:r>
            <a:endParaRPr lang="zh-CN" altLang="en-US">
              <a:solidFill>
                <a:srgbClr val="ED7D31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9009954-E7A0-4610-8AEC-7B9729A0E473}"/>
              </a:ext>
            </a:extLst>
          </p:cNvPr>
          <p:cNvSpPr/>
          <p:nvPr/>
        </p:nvSpPr>
        <p:spPr>
          <a:xfrm>
            <a:off x="4568748" y="2053758"/>
            <a:ext cx="338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/>
              <a:t>P</a:t>
            </a:r>
            <a:endParaRPr lang="zh-CN" altLang="en-US"/>
          </a:p>
        </p:txBody>
      </p:sp>
      <p:sp>
        <p:nvSpPr>
          <p:cNvPr id="23" name="落叶效果：…">
            <a:extLst>
              <a:ext uri="{FF2B5EF4-FFF2-40B4-BE49-F238E27FC236}">
                <a16:creationId xmlns:a16="http://schemas.microsoft.com/office/drawing/2014/main" id="{892EF381-E4F0-43A0-ACDE-3CE1F470BF75}"/>
              </a:ext>
            </a:extLst>
          </p:cNvPr>
          <p:cNvSpPr txBox="1"/>
          <p:nvPr/>
        </p:nvSpPr>
        <p:spPr>
          <a:xfrm>
            <a:off x="6083996" y="1192530"/>
            <a:ext cx="3630614" cy="33327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8" tIns="45718" rIns="45718" bIns="45718">
            <a:spAutoFit/>
          </a:bodyPr>
          <a:lstStyle>
            <a:lvl1pPr>
              <a:lnSpc>
                <a:spcPct val="150000"/>
              </a:lnSpc>
              <a:defRPr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>
              <a:lnSpc>
                <a:spcPct val="200000"/>
              </a:lnSpc>
            </a:pPr>
            <a:r>
              <a:rPr lang="en-US" altLang="zh-CN"/>
              <a:t>Math.sin(</a:t>
            </a:r>
            <a:r>
              <a:rPr lang="el-GR" altLang="zh-CN"/>
              <a:t>θ</a:t>
            </a:r>
            <a:r>
              <a:rPr lang="en-US" altLang="zh-CN"/>
              <a:t>)   = </a:t>
            </a:r>
            <a:r>
              <a:rPr lang="en-US" altLang="zh-CN">
                <a:solidFill>
                  <a:schemeClr val="accent1"/>
                </a:solidFill>
              </a:rPr>
              <a:t>y</a:t>
            </a:r>
            <a:r>
              <a:rPr lang="en-US" altLang="zh-CN"/>
              <a:t> / </a:t>
            </a:r>
            <a:r>
              <a:rPr lang="en-US" altLang="zh-CN">
                <a:solidFill>
                  <a:schemeClr val="accent6">
                    <a:lumMod val="75000"/>
                  </a:schemeClr>
                </a:solidFill>
              </a:rPr>
              <a:t>r </a:t>
            </a:r>
          </a:p>
          <a:p>
            <a:pPr>
              <a:lnSpc>
                <a:spcPct val="200000"/>
              </a:lnSpc>
            </a:pPr>
            <a:r>
              <a:rPr lang="en-US" altLang="zh-CN"/>
              <a:t>y = Math.sin(</a:t>
            </a:r>
            <a:r>
              <a:rPr lang="el-GR" altLang="zh-CN"/>
              <a:t>θ</a:t>
            </a:r>
            <a:r>
              <a:rPr lang="en-US" altLang="zh-CN"/>
              <a:t>) * </a:t>
            </a:r>
            <a:r>
              <a:rPr lang="en-US" altLang="zh-CN">
                <a:solidFill>
                  <a:schemeClr val="accent6">
                    <a:lumMod val="75000"/>
                  </a:schemeClr>
                </a:solidFill>
              </a:rPr>
              <a:t>r</a:t>
            </a:r>
          </a:p>
          <a:p>
            <a:pPr>
              <a:lnSpc>
                <a:spcPct val="200000"/>
              </a:lnSpc>
            </a:pPr>
            <a:r>
              <a:rPr lang="en-US" altLang="zh-CN"/>
              <a:t>Math. cos(</a:t>
            </a:r>
            <a:r>
              <a:rPr lang="el-GR" altLang="zh-CN"/>
              <a:t>θ</a:t>
            </a:r>
            <a:r>
              <a:rPr lang="en-US" altLang="zh-CN"/>
              <a:t>) = </a:t>
            </a:r>
            <a:r>
              <a:rPr lang="en-US" altLang="zh-CN">
                <a:solidFill>
                  <a:srgbClr val="00B050"/>
                </a:solidFill>
              </a:rPr>
              <a:t>x</a:t>
            </a:r>
            <a:r>
              <a:rPr lang="en-US" altLang="zh-CN"/>
              <a:t> / </a:t>
            </a:r>
            <a:r>
              <a:rPr lang="en-US" altLang="zh-CN">
                <a:solidFill>
                  <a:schemeClr val="accent6">
                    <a:lumMod val="75000"/>
                  </a:schemeClr>
                </a:solidFill>
              </a:rPr>
              <a:t>r</a:t>
            </a:r>
          </a:p>
          <a:p>
            <a:pPr>
              <a:lnSpc>
                <a:spcPct val="200000"/>
              </a:lnSpc>
            </a:pPr>
            <a:r>
              <a:rPr lang="en-US" altLang="zh-CN"/>
              <a:t>x = Math.cos(</a:t>
            </a:r>
            <a:r>
              <a:rPr lang="el-GR" altLang="zh-CN"/>
              <a:t>θ</a:t>
            </a:r>
            <a:r>
              <a:rPr lang="en-US" altLang="zh-CN"/>
              <a:t>) * </a:t>
            </a:r>
            <a:r>
              <a:rPr lang="en-US" altLang="zh-CN">
                <a:solidFill>
                  <a:schemeClr val="accent6">
                    <a:lumMod val="75000"/>
                  </a:schemeClr>
                </a:solidFill>
              </a:rPr>
              <a:t>r</a:t>
            </a:r>
          </a:p>
          <a:p>
            <a:pPr>
              <a:lnSpc>
                <a:spcPct val="200000"/>
              </a:lnSpc>
            </a:pPr>
            <a:r>
              <a:rPr lang="el-GR" altLang="zh-CN"/>
              <a:t>θ </a:t>
            </a:r>
            <a:r>
              <a:rPr lang="en-US" altLang="zh-CN"/>
              <a:t>= Math.atan2(</a:t>
            </a:r>
            <a:r>
              <a:rPr lang="en-US" altLang="zh-CN">
                <a:solidFill>
                  <a:schemeClr val="accent1"/>
                </a:solidFill>
              </a:rPr>
              <a:t>y</a:t>
            </a:r>
            <a:r>
              <a:rPr lang="en-US" altLang="zh-CN"/>
              <a:t>, </a:t>
            </a:r>
            <a:r>
              <a:rPr lang="en-US" altLang="zh-CN">
                <a:solidFill>
                  <a:srgbClr val="00B050"/>
                </a:solidFill>
              </a:rPr>
              <a:t>x</a:t>
            </a:r>
            <a:r>
              <a:rPr lang="en-US" altLang="zh-CN"/>
              <a:t>)</a:t>
            </a:r>
            <a:endParaRPr lang="en-US" altLang="zh-CN">
              <a:solidFill>
                <a:schemeClr val="accent6">
                  <a:lumMod val="75000"/>
                </a:schemeClr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zh-CN"/>
              <a:t>r = Math.sqrt( </a:t>
            </a:r>
            <a:r>
              <a:rPr lang="en-US" altLang="zh-CN">
                <a:solidFill>
                  <a:srgbClr val="00B050"/>
                </a:solidFill>
              </a:rPr>
              <a:t>x</a:t>
            </a:r>
            <a:r>
              <a:rPr lang="en-US" altLang="zh-CN"/>
              <a:t> * </a:t>
            </a:r>
            <a:r>
              <a:rPr lang="en-US" altLang="zh-CN">
                <a:solidFill>
                  <a:srgbClr val="00B050"/>
                </a:solidFill>
              </a:rPr>
              <a:t>x</a:t>
            </a:r>
            <a:r>
              <a:rPr lang="en-US" altLang="zh-CN"/>
              <a:t> + </a:t>
            </a:r>
            <a:r>
              <a:rPr lang="en-US" altLang="zh-CN">
                <a:solidFill>
                  <a:schemeClr val="accent1"/>
                </a:solidFill>
              </a:rPr>
              <a:t>y</a:t>
            </a:r>
            <a:r>
              <a:rPr lang="en-US" altLang="zh-CN"/>
              <a:t> * </a:t>
            </a:r>
            <a:r>
              <a:rPr lang="en-US" altLang="zh-CN">
                <a:solidFill>
                  <a:schemeClr val="accent1"/>
                </a:solidFill>
              </a:rPr>
              <a:t>y</a:t>
            </a:r>
            <a:r>
              <a:rPr lang="en-US" altLang="zh-CN"/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885895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/>
              <a:t>用动画优化项目</a:t>
            </a:r>
            <a:endParaRPr lang="en-US" altLang="zh-CN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3FCF410-FAE7-4A77-97A9-87AFD3B7A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/>
              <a:t>有的时候给图表加点动效，会让其看起来更加生动有趣。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所以，我接下来给饼图加点两个动画：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rgbClr val="00A5E3"/>
                </a:solidFill>
              </a:rPr>
              <a:t>弹性动画</a:t>
            </a:r>
            <a:endParaRPr lang="en-US" altLang="zh-CN">
              <a:solidFill>
                <a:srgbClr val="00A5E3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rgbClr val="00A5E3"/>
                </a:solidFill>
              </a:rPr>
              <a:t>缓动跟随</a:t>
            </a:r>
            <a:endParaRPr lang="en-US" altLang="zh-CN">
              <a:solidFill>
                <a:srgbClr val="00A5E3"/>
              </a:solidFill>
            </a:endParaRPr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45448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/>
              <a:t>制作动画的业务逻辑</a:t>
            </a:r>
            <a:endParaRPr lang="en-US" altLang="zh-CN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3FCF410-FAE7-4A77-97A9-87AFD3B7A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zh-CN" altLang="en-US"/>
              <a:t>初始状态</a:t>
            </a:r>
            <a:r>
              <a:rPr lang="en-US" altLang="zh-CN"/>
              <a:t>0</a:t>
            </a:r>
            <a:r>
              <a:rPr lang="zh-CN" altLang="en-US"/>
              <a:t>：扇形由小变大，弹性运动 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鼠标划入</a:t>
            </a:r>
            <a:r>
              <a:rPr lang="en-US" altLang="zh-CN"/>
              <a:t>1</a:t>
            </a:r>
            <a:r>
              <a:rPr lang="zh-CN" altLang="en-US"/>
              <a:t>：</a:t>
            </a:r>
            <a:endParaRPr lang="en-US" altLang="zh-CN"/>
          </a:p>
          <a:p>
            <a:pPr lvl="1"/>
            <a:r>
              <a:rPr lang="zh-CN" altLang="en-US" sz="1600"/>
              <a:t>扇形扩大一点，弹性运动</a:t>
            </a:r>
            <a:endParaRPr lang="en-US" altLang="zh-CN" sz="1600"/>
          </a:p>
          <a:p>
            <a:pPr lvl="1"/>
            <a:r>
              <a:rPr lang="zh-CN" altLang="en-US" sz="1600"/>
              <a:t>提示缓动跟随</a:t>
            </a:r>
            <a:endParaRPr lang="en-US" altLang="zh-CN" sz="1600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鼠标划出</a:t>
            </a:r>
            <a:r>
              <a:rPr lang="en-US" altLang="zh-CN"/>
              <a:t>2</a:t>
            </a:r>
            <a:r>
              <a:rPr lang="zh-CN" altLang="en-US"/>
              <a:t>：</a:t>
            </a:r>
            <a:endParaRPr lang="en-US" altLang="zh-CN"/>
          </a:p>
          <a:p>
            <a:pPr marL="1028700" lvl="1" indent="-342900"/>
            <a:r>
              <a:rPr lang="zh-CN" altLang="en-US"/>
              <a:t>扇形缩小一点，弹性运动 </a:t>
            </a:r>
            <a:endParaRPr lang="en-US" altLang="zh-CN"/>
          </a:p>
          <a:p>
            <a:pPr marL="1028700" lvl="1" indent="-342900"/>
            <a:r>
              <a:rPr lang="zh-CN" altLang="en-US"/>
              <a:t>提示隐藏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478871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/>
              <a:t>缓动跟随之二分法</a:t>
            </a:r>
            <a:endParaRPr lang="en-US" altLang="zh-CN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3FCF410-FAE7-4A77-97A9-87AFD3B7A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/>
              <a:t>二分法就是一分为二的方法。</a:t>
            </a:r>
          </a:p>
          <a:p>
            <a:pPr marL="0" indent="0">
              <a:buNone/>
            </a:pPr>
            <a:r>
              <a:rPr lang="zh-CN" altLang="en-US"/>
              <a:t>举个栗子：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闪电侠从</a:t>
            </a:r>
            <a:r>
              <a:rPr lang="en-US" altLang="zh-CN"/>
              <a:t>A </a:t>
            </a:r>
            <a:r>
              <a:rPr lang="zh-CN" altLang="en-US"/>
              <a:t>点到</a:t>
            </a:r>
            <a:r>
              <a:rPr lang="en-US" altLang="zh-CN"/>
              <a:t>B</a:t>
            </a:r>
            <a:r>
              <a:rPr lang="zh-CN" altLang="en-US"/>
              <a:t>点可以一步走完。可是他被施加了一个魔法：闪电侠走出的第一步永远是他所在的位置到</a:t>
            </a:r>
            <a:r>
              <a:rPr lang="en-US" altLang="zh-CN"/>
              <a:t>B </a:t>
            </a:r>
            <a:r>
              <a:rPr lang="zh-CN" altLang="en-US"/>
              <a:t>点的一半。那么闪电侠只会越来越接近</a:t>
            </a:r>
            <a:r>
              <a:rPr lang="en-US" altLang="zh-CN"/>
              <a:t>B </a:t>
            </a:r>
            <a:r>
              <a:rPr lang="zh-CN" altLang="en-US"/>
              <a:t>点，但永远达不到</a:t>
            </a:r>
            <a:r>
              <a:rPr lang="en-US" altLang="zh-CN"/>
              <a:t>B </a:t>
            </a:r>
            <a:r>
              <a:rPr lang="zh-CN" altLang="en-US"/>
              <a:t>点。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闪电侠行走的这个过程就是从</a:t>
            </a:r>
            <a:r>
              <a:rPr lang="en-US" altLang="zh-CN"/>
              <a:t>A</a:t>
            </a:r>
            <a:r>
              <a:rPr lang="zh-CN" altLang="en-US"/>
              <a:t>点到</a:t>
            </a:r>
            <a:r>
              <a:rPr lang="en-US" altLang="zh-CN"/>
              <a:t>B</a:t>
            </a:r>
            <a:r>
              <a:rPr lang="zh-CN" altLang="en-US"/>
              <a:t>点的缓动效果。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4581D84-A62C-48D4-91AA-C8FF27088A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0812" y="2639507"/>
            <a:ext cx="4082988" cy="3850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857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/>
              <a:t>绘制饼图的步骤</a:t>
            </a:r>
            <a:endParaRPr lang="en-US" altLang="zh-CN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3FCF410-FAE7-4A77-97A9-87AFD3B7A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</a:rPr>
              <a:t>一，声明必备数据</a:t>
            </a:r>
            <a:endParaRPr lang="en-US" altLang="zh-CN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</a:rPr>
              <a:t>二，构建数据</a:t>
            </a:r>
            <a:endParaRPr lang="en-US" altLang="zh-CN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</a:rPr>
              <a:t>三，基于数据绘图</a:t>
            </a:r>
            <a:endParaRPr lang="en-US" altLang="zh-CN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</a:rPr>
              <a:t>四，鼠标交互</a:t>
            </a:r>
            <a:endParaRPr lang="en-US" altLang="zh-CN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730FFD50-FC8A-493D-938D-69CA29ACEE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5146" y="1030301"/>
            <a:ext cx="5915328" cy="5331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15545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canvas </a:t>
            </a:r>
            <a:r>
              <a:rPr lang="zh-CN" altLang="en-US"/>
              <a:t>的精彩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0C682CD-F20F-43C5-8E37-71F02723EC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/>
              <a:t>canvas </a:t>
            </a:r>
            <a:r>
              <a:rPr lang="zh-CN" altLang="en-US"/>
              <a:t>精彩之处在于程序</a:t>
            </a:r>
            <a:r>
              <a:rPr lang="zh-CN" altLang="en-US">
                <a:solidFill>
                  <a:srgbClr val="00B0F0"/>
                </a:solidFill>
              </a:rPr>
              <a:t>算法</a:t>
            </a:r>
            <a:r>
              <a:rPr lang="zh-CN" altLang="en-US"/>
              <a:t>和</a:t>
            </a:r>
            <a:r>
              <a:rPr lang="zh-CN" altLang="en-US">
                <a:solidFill>
                  <a:srgbClr val="00B0F0"/>
                </a:solidFill>
              </a:rPr>
              <a:t>艺术</a:t>
            </a:r>
            <a:r>
              <a:rPr lang="zh-CN" altLang="en-US"/>
              <a:t>的结合。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它可以用理性的逻辑算法来寻找艺术中美的规律。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我们若想深入研究</a:t>
            </a:r>
            <a:r>
              <a:rPr lang="en-US" altLang="zh-CN"/>
              <a:t>canvas</a:t>
            </a:r>
            <a:r>
              <a:rPr lang="zh-CN" altLang="en-US"/>
              <a:t>，可以再学习图形架构、图像算法、动画算法、艺术设计等。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0AF8D70F-37EF-4999-AA96-480A879664DD}"/>
              </a:ext>
            </a:extLst>
          </p:cNvPr>
          <p:cNvGrpSpPr/>
          <p:nvPr/>
        </p:nvGrpSpPr>
        <p:grpSpPr>
          <a:xfrm>
            <a:off x="962492" y="2920427"/>
            <a:ext cx="8502833" cy="2690721"/>
            <a:chOff x="838200" y="2254604"/>
            <a:chExt cx="8502833" cy="2690721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344E1C77-9459-4F06-977F-C9A82E0E906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8200" y="2254604"/>
              <a:ext cx="3964619" cy="2690721"/>
            </a:xfrm>
            <a:prstGeom prst="rect">
              <a:avLst/>
            </a:prstGeom>
          </p:spPr>
        </p:pic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86AB4E52-5891-4482-B868-EB1FB8CD30E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947590" y="2254604"/>
              <a:ext cx="4393443" cy="269072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746012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缓动拖拽的小球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3FCF410-FAE7-4A77-97A9-87AFD3B7A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/>
              <a:t>基于前一节课的作业，为小球的拖拽添加缓动动画。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1.</a:t>
            </a:r>
            <a:r>
              <a:rPr lang="zh-CN" altLang="en-US"/>
              <a:t>参考饼图中的鼠标跟随，为</a:t>
            </a:r>
            <a:r>
              <a:rPr lang="en-US" altLang="zh-CN"/>
              <a:t>Ball</a:t>
            </a:r>
            <a:r>
              <a:rPr lang="zh-CN" altLang="en-US"/>
              <a:t>对象添加</a:t>
            </a:r>
            <a:r>
              <a:rPr lang="en-US" altLang="zh-CN"/>
              <a:t>nx,ny,state,rate </a:t>
            </a:r>
            <a:r>
              <a:rPr lang="zh-CN" altLang="en-US"/>
              <a:t>属性，以及</a:t>
            </a:r>
            <a:r>
              <a:rPr lang="en-US" altLang="zh-CN"/>
              <a:t>updatePos</a:t>
            </a:r>
            <a:r>
              <a:rPr lang="zh-CN" altLang="en-US"/>
              <a:t>方法。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2.</a:t>
            </a:r>
            <a:r>
              <a:rPr lang="zh-CN" altLang="en-US"/>
              <a:t>参考饼图中的鼠标跟随，在鼠标拖拽小球时，更改小球的状态和目标点位。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3.</a:t>
            </a:r>
            <a:r>
              <a:rPr lang="zh-CN" altLang="en-US"/>
              <a:t>在</a:t>
            </a:r>
            <a:r>
              <a:rPr lang="en-US" altLang="zh-CN"/>
              <a:t>render </a:t>
            </a:r>
            <a:r>
              <a:rPr lang="zh-CN" altLang="en-US"/>
              <a:t>渲染方法里，如果小球处于拖拽状态，就更新小球的位置；否则，就执行小球的弹性动画。</a:t>
            </a:r>
            <a:endParaRPr lang="en-US" altLang="zh-CN"/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5" name="内容占位符 3">
            <a:extLst>
              <a:ext uri="{FF2B5EF4-FFF2-40B4-BE49-F238E27FC236}">
                <a16:creationId xmlns:a16="http://schemas.microsoft.com/office/drawing/2014/main" id="{03BD81EC-B86C-404B-A630-3A973519485E}"/>
              </a:ext>
            </a:extLst>
          </p:cNvPr>
          <p:cNvSpPr txBox="1">
            <a:spLocks/>
          </p:cNvSpPr>
          <p:nvPr/>
        </p:nvSpPr>
        <p:spPr>
          <a:xfrm>
            <a:off x="838200" y="1215483"/>
            <a:ext cx="10515600" cy="4961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None/>
              <a:defRPr kumimoji="1" lang="zh-CN" altLang="en-US"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Microsoft YaHei"/>
                <a:cs typeface="Arial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lang="zh-CN" altLang="en-US" sz="14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6841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17FE90-6696-466D-BAE0-0B6B78FD8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课堂目标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170254-B5D0-4622-AA7C-7A6379383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</a:rPr>
              <a:t>利用案例，巩固我们之前所学到的</a:t>
            </a:r>
            <a:r>
              <a:rPr lang="en-US" altLang="zh-CN">
                <a:solidFill>
                  <a:schemeClr val="tx1"/>
                </a:solidFill>
              </a:rPr>
              <a:t>canvas </a:t>
            </a:r>
            <a:r>
              <a:rPr lang="zh-CN" altLang="en-US">
                <a:solidFill>
                  <a:schemeClr val="tx1"/>
                </a:solidFill>
              </a:rPr>
              <a:t>知识。</a:t>
            </a:r>
          </a:p>
          <a:p>
            <a:pPr marL="0" indent="0">
              <a:buNone/>
            </a:pPr>
            <a:endParaRPr lang="zh-CN" altLang="en-US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15428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知识点综述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A15177-4762-482E-BF41-17982F27B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>
                <a:solidFill>
                  <a:schemeClr val="tx1"/>
                </a:solidFill>
              </a:rPr>
              <a:t>柱状图</a:t>
            </a:r>
          </a:p>
          <a:p>
            <a:pPr marL="342900" indent="-342900">
              <a:buFont typeface="+mj-lt"/>
              <a:buAutoNum type="arabicPeriod"/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>
                <a:solidFill>
                  <a:schemeClr val="tx1"/>
                </a:solidFill>
              </a:rPr>
              <a:t>饼图</a:t>
            </a:r>
            <a:endParaRPr lang="en-US" altLang="zh-CN">
              <a:solidFill>
                <a:schemeClr val="tx1"/>
              </a:solidFill>
            </a:endParaRPr>
          </a:p>
          <a:p>
            <a:pPr marL="0" indent="0">
              <a:buNone/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7649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/>
              <a:t>柱状图的核心内容</a:t>
            </a:r>
            <a:endParaRPr lang="en-US" altLang="zh-CN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3FCF410-FAE7-4A77-97A9-87AFD3B7A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zh-CN" altLang="en-US"/>
              <a:t>矩形（柱体）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提示框 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坐标图（</a:t>
            </a:r>
            <a:r>
              <a:rPr lang="en-US" altLang="zh-CN"/>
              <a:t>grid</a:t>
            </a:r>
            <a:r>
              <a:rPr lang="zh-CN" altLang="en-US"/>
              <a:t>）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鼠标划入划出的事件  </a:t>
            </a:r>
            <a:endParaRPr lang="en-US" altLang="zh-CN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3D06C4CF-05AA-4C36-BC7E-BB32B0036A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6808" y="1215483"/>
            <a:ext cx="8351520" cy="4055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1296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/>
              <a:t>绘制柱状图的步骤</a:t>
            </a:r>
            <a:endParaRPr lang="en-US" altLang="zh-CN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3FCF410-FAE7-4A77-97A9-87AFD3B7A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/>
              <a:t>一，声明必备数据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二，构建数据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三，基于数据绘图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四，鼠标交互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861074C-4EB9-421C-ACF4-6CBED95D8F88}"/>
              </a:ext>
            </a:extLst>
          </p:cNvPr>
          <p:cNvSpPr/>
          <p:nvPr/>
        </p:nvSpPr>
        <p:spPr>
          <a:xfrm>
            <a:off x="2990538" y="2094594"/>
            <a:ext cx="1184223" cy="5771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188191C-6758-4E08-AA31-1F1CA08BF5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3082" y="902368"/>
            <a:ext cx="8312046" cy="5441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300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EB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合成月牙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4A7D42E-4B33-42EA-A876-7A63FDA181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/>
              <a:t>用全局合成绘制一个月牙。</a:t>
            </a:r>
            <a:endParaRPr lang="en-US" altLang="zh-CN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10401E0-7002-486A-90B9-25478ED931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215085"/>
            <a:ext cx="3057525" cy="296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559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/>
              <a:t>饼图效果</a:t>
            </a:r>
            <a:endParaRPr lang="en-US" altLang="zh-CN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DAC2E9D9-25F2-4049-BBC0-C679D1A3719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9919" y="993538"/>
            <a:ext cx="5915328" cy="5331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A1618B9-4DCA-47E9-AE54-D1783D5A777B}"/>
              </a:ext>
            </a:extLst>
          </p:cNvPr>
          <p:cNvSpPr txBox="1">
            <a:spLocks/>
          </p:cNvSpPr>
          <p:nvPr/>
        </p:nvSpPr>
        <p:spPr>
          <a:xfrm>
            <a:off x="838200" y="993539"/>
            <a:ext cx="10515600" cy="4961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None/>
              <a:defRPr kumimoji="1" lang="zh-CN" altLang="en-US"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Microsoft YaHei"/>
                <a:cs typeface="Arial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lang="zh-CN" altLang="en-US" sz="14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饼图主要用于展现不同数据在总数中的占比。</a:t>
            </a:r>
            <a:endParaRPr lang="en-US" altLang="zh-CN"/>
          </a:p>
          <a:p>
            <a:r>
              <a:rPr lang="zh-CN" altLang="en-US"/>
              <a:t>扇形的</a:t>
            </a:r>
            <a:r>
              <a:rPr lang="zh-CN" altLang="en-US">
                <a:solidFill>
                  <a:srgbClr val="00A5E3"/>
                </a:solidFill>
              </a:rPr>
              <a:t>弧长</a:t>
            </a:r>
            <a:r>
              <a:rPr lang="zh-CN" altLang="en-US"/>
              <a:t>表示该类别的</a:t>
            </a:r>
            <a:r>
              <a:rPr lang="zh-CN" altLang="en-US">
                <a:solidFill>
                  <a:srgbClr val="00A5E3"/>
                </a:solidFill>
              </a:rPr>
              <a:t>占比大小</a:t>
            </a:r>
            <a:r>
              <a:rPr lang="zh-CN" altLang="en-US"/>
              <a:t>。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62366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/>
              <a:t>饼图的核心内容</a:t>
            </a:r>
            <a:endParaRPr lang="en-US" altLang="zh-CN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3FCF410-FAE7-4A77-97A9-87AFD3B7AB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15483"/>
            <a:ext cx="5997316" cy="4961480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扇形 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引导线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标签文字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提示框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鼠标划入划出的事件 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已知：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以圆心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pos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为顶点，做一条射线将扇形均分，点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p1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在这条射线上。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p1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到圆心的距离比半径长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</a:p>
          <a:p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求：点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p1 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的位置 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x, y</a:t>
            </a:r>
          </a:p>
          <a:p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定理：根据向量的</a:t>
            </a:r>
            <a:r>
              <a:rPr lang="zh-CN" altLang="en-US" sz="1400">
                <a:solidFill>
                  <a:srgbClr val="00A5E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方向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sz="1400">
                <a:solidFill>
                  <a:srgbClr val="00A5E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长度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，可求点位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解：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方向 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= (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结束弧度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起始弧度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)/2+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起始弧度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长度 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= 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半径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+20</a:t>
            </a:r>
          </a:p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x = Math.cos(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方向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*长度 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+ pos.x</a:t>
            </a:r>
          </a:p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y = Math.sin(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方向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*长度 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+ pos.y</a:t>
            </a:r>
          </a:p>
          <a:p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B0CC92E-607A-4DF3-B903-F22BE26FAF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8522" y="1469036"/>
            <a:ext cx="3835278" cy="3626426"/>
          </a:xfrm>
          <a:prstGeom prst="rect">
            <a:avLst/>
          </a:prstGeom>
        </p:spPr>
      </p:pic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2500BB68-54D2-4B7F-9ADA-8B7D8FE0294E}"/>
              </a:ext>
            </a:extLst>
          </p:cNvPr>
          <p:cNvCxnSpPr>
            <a:cxnSpLocks/>
          </p:cNvCxnSpPr>
          <p:nvPr/>
        </p:nvCxnSpPr>
        <p:spPr>
          <a:xfrm>
            <a:off x="9159208" y="1846091"/>
            <a:ext cx="981762" cy="2003325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3263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25F4AE-D5B8-444F-A6C2-885C9273B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53EA11-2A8E-49E6-BB3F-AAB134579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起始角度：</a:t>
            </a:r>
            <a:r>
              <a:rPr lang="en-US" altLang="zh-CN"/>
              <a:t>10°</a:t>
            </a:r>
          </a:p>
          <a:p>
            <a:r>
              <a:rPr lang="zh-CN" altLang="en-US"/>
              <a:t>结束角度：</a:t>
            </a:r>
            <a:r>
              <a:rPr lang="en-US" altLang="zh-CN"/>
              <a:t>90°</a:t>
            </a:r>
          </a:p>
          <a:p>
            <a:r>
              <a:rPr lang="zh-CN" altLang="en-US"/>
              <a:t>扇形中线：（</a:t>
            </a:r>
            <a:r>
              <a:rPr lang="en-US" altLang="zh-CN"/>
              <a:t>90°-10°</a:t>
            </a:r>
            <a:r>
              <a:rPr lang="zh-CN" altLang="en-US"/>
              <a:t>）</a:t>
            </a:r>
            <a:r>
              <a:rPr lang="en-US" altLang="zh-CN"/>
              <a:t>/2+10°=40°+10°=50°</a:t>
            </a:r>
          </a:p>
          <a:p>
            <a:r>
              <a:rPr lang="en-US" altLang="zh-CN"/>
              <a:t>90°=Math.P*2*(90°/360°)=Math.P*2*1/4=</a:t>
            </a:r>
            <a:r>
              <a:rPr lang="en-US" altLang="zh-CN">
                <a:solidFill>
                  <a:srgbClr val="00A5E3"/>
                </a:solidFill>
              </a:rPr>
              <a:t>Math.PI/2</a:t>
            </a:r>
          </a:p>
          <a:p>
            <a:endParaRPr lang="en-US" altLang="zh-CN">
              <a:solidFill>
                <a:srgbClr val="00A5E3"/>
              </a:solidFill>
            </a:endParaRPr>
          </a:p>
          <a:p>
            <a:endParaRPr lang="zh-CN" altLang="en-US">
              <a:solidFill>
                <a:srgbClr val="00A5E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685422"/>
      </p:ext>
    </p:extLst>
  </p:cSld>
  <p:clrMapOvr>
    <a:masterClrMapping/>
  </p:clrMapOvr>
</p:sld>
</file>

<file path=ppt/theme/theme1.xml><?xml version="1.0" encoding="utf-8"?>
<a:theme xmlns:a="http://schemas.openxmlformats.org/drawingml/2006/main" name="主题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" id="{2409632F-CDA7-0048-8FD3-E92D0F7C6AF6}" vid="{23B7EBFA-8CE8-0848-AD14-D6967B57F88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PPT课件模板主题</Template>
  <TotalTime>18772</TotalTime>
  <Words>733</Words>
  <Application>Microsoft Office PowerPoint</Application>
  <PresentationFormat>宽屏</PresentationFormat>
  <Paragraphs>101</Paragraphs>
  <Slides>17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2" baseType="lpstr">
      <vt:lpstr>等线</vt:lpstr>
      <vt:lpstr>Microsoft YaHei</vt:lpstr>
      <vt:lpstr>Microsoft YaHei</vt:lpstr>
      <vt:lpstr>Arial</vt:lpstr>
      <vt:lpstr>主题1</vt:lpstr>
      <vt:lpstr>canvas 综合实例</vt:lpstr>
      <vt:lpstr>课堂目标</vt:lpstr>
      <vt:lpstr>知识点综述</vt:lpstr>
      <vt:lpstr>柱状图的核心内容</vt:lpstr>
      <vt:lpstr>绘制柱状图的步骤</vt:lpstr>
      <vt:lpstr>合成月牙</vt:lpstr>
      <vt:lpstr>饼图效果</vt:lpstr>
      <vt:lpstr>饼图的核心内容</vt:lpstr>
      <vt:lpstr>PowerPoint 演示文稿</vt:lpstr>
      <vt:lpstr>引导线的方向</vt:lpstr>
      <vt:lpstr>三角函数基础知识</vt:lpstr>
      <vt:lpstr>用动画优化项目</vt:lpstr>
      <vt:lpstr>制作动画的业务逻辑</vt:lpstr>
      <vt:lpstr>缓动跟随之二分法</vt:lpstr>
      <vt:lpstr>绘制饼图的步骤</vt:lpstr>
      <vt:lpstr>canvas 的精彩</vt:lpstr>
      <vt:lpstr>缓动拖拽的小球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EDZ</dc:creator>
  <cp:lastModifiedBy>1051904257@qq.com</cp:lastModifiedBy>
  <cp:revision>468</cp:revision>
  <dcterms:created xsi:type="dcterms:W3CDTF">2019-05-19T07:46:27Z</dcterms:created>
  <dcterms:modified xsi:type="dcterms:W3CDTF">2020-10-13T14:38:14Z</dcterms:modified>
</cp:coreProperties>
</file>