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92" r:id="rId4"/>
    <p:sldId id="273" r:id="rId5"/>
    <p:sldId id="372" r:id="rId6"/>
    <p:sldId id="374" r:id="rId7"/>
    <p:sldId id="377" r:id="rId8"/>
    <p:sldId id="298" r:id="rId9"/>
    <p:sldId id="357" r:id="rId10"/>
    <p:sldId id="324" r:id="rId11"/>
    <p:sldId id="31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协同工作" id="{4C832947-2092-B242-8FF3-4D96B6007803}">
          <p14:sldIdLst>
            <p14:sldId id="273"/>
            <p14:sldId id="372"/>
            <p14:sldId id="374"/>
            <p14:sldId id="377"/>
          </p14:sldIdLst>
        </p14:section>
        <p14:section name="02-用户体验" id="{B246245B-75F7-4F7B-B71E-6CC6FD8E8CA7}">
          <p14:sldIdLst>
            <p14:sldId id="298"/>
          </p14:sldIdLst>
        </p14:section>
        <p14:section name="03-发布" id="{869D91EC-7E77-4C03-AC68-55529489F4ED}">
          <p14:sldIdLst>
            <p14:sldId id="357"/>
            <p14:sldId id="324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6764" autoAdjust="0"/>
  </p:normalViewPr>
  <p:slideViewPr>
    <p:cSldViewPr snapToGrid="0">
      <p:cViewPr varScale="1">
        <p:scale>
          <a:sx n="116" d="100"/>
          <a:sy n="116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mp.weixin.qq.com/wxamp/wxaqrcode/weappcode?simple=1&amp;token=1438358131&amp;lang=zh_C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f.qq.com/faq/170302zeQryI170302beuEVn.html" TargetMode="External"/><Relationship Id="rId2" Type="http://schemas.openxmlformats.org/officeDocument/2006/relationships/hyperlink" Target="https://mp.weixin.qq.com/wxamp/user/manage?action=index&amp;use_role=1&amp;token=1438358131&amp;lang=zh_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微信小程序协同工作和发布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小程序码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511800" cy="4961480"/>
          </a:xfrm>
        </p:spPr>
        <p:txBody>
          <a:bodyPr/>
          <a:lstStyle/>
          <a:p>
            <a:r>
              <a:rPr lang="zh-CN" altLang="en-US"/>
              <a:t>在发布小程序之后，小程序管理平台会提供对应的</a:t>
            </a:r>
            <a:r>
              <a:rPr lang="zh-CN" altLang="en-US">
                <a:hlinkClick r:id="rId2"/>
              </a:rPr>
              <a:t>小程序码</a:t>
            </a:r>
            <a:r>
              <a:rPr lang="zh-CN" altLang="en-US"/>
              <a:t>的预览和下载，开发者可以自行下载用于线上和线下的小程序服务推广。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小程序码的优势：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在样式上更具辨识度和视觉冲击力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小程序主题的品牌形象更加清晰明显，可以帮助开发者更好地推广小程序。</a:t>
            </a: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0539D3-AF59-48D1-9D0E-A29E06FA0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71" y="1215483"/>
            <a:ext cx="3855108" cy="38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本章主要阐述了一个项目从立项到发布的整体流程和协作方式。</a:t>
            </a:r>
            <a:endParaRPr lang="en-US" altLang="zh-CN"/>
          </a:p>
          <a:p>
            <a:r>
              <a:rPr lang="zh-CN" altLang="en-US"/>
              <a:t>给大家提出一些产品优化的原则和建议。</a:t>
            </a:r>
            <a:endParaRPr lang="en-US" altLang="zh-CN"/>
          </a:p>
          <a:p>
            <a:r>
              <a:rPr lang="zh-CN" altLang="en-US"/>
              <a:t>接下来，我们会对小程序框架的设计背景和运行原理再做进一步的讲解。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理解开发小程序时，团队之间的协作方式。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理解小程序的发布流程。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协同工作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用户体验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发布</a:t>
            </a:r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人员组织结构和权限分配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6575"/>
            <a:ext cx="10515600" cy="1902087"/>
          </a:xfrm>
        </p:spPr>
        <p:txBody>
          <a:bodyPr>
            <a:normAutofit/>
          </a:bodyPr>
          <a:lstStyle/>
          <a:p>
            <a:r>
              <a:rPr lang="zh-CN" altLang="en-US" sz="1400"/>
              <a:t>项目管理人员：负责</a:t>
            </a:r>
            <a:r>
              <a:rPr lang="zh-CN" altLang="en-US" sz="1400">
                <a:solidFill>
                  <a:srgbClr val="00B0F0"/>
                </a:solidFill>
              </a:rPr>
              <a:t>统筹</a:t>
            </a:r>
            <a:r>
              <a:rPr lang="zh-CN" altLang="en-US" sz="1400"/>
              <a:t>整个项目的进展和风险、</a:t>
            </a:r>
            <a:r>
              <a:rPr lang="zh-CN" altLang="en-US" sz="1400">
                <a:solidFill>
                  <a:srgbClr val="00B0F0"/>
                </a:solidFill>
              </a:rPr>
              <a:t>把控</a:t>
            </a:r>
            <a:r>
              <a:rPr lang="zh-CN" altLang="en-US" sz="1400"/>
              <a:t>小程序对外发布的节奏。</a:t>
            </a:r>
            <a:endParaRPr lang="en-US" altLang="zh-CN" sz="1400"/>
          </a:p>
          <a:p>
            <a:r>
              <a:rPr lang="zh-CN" altLang="en-US" sz="1400"/>
              <a:t>产品组：提出需求，设计产品原型</a:t>
            </a:r>
            <a:endParaRPr lang="en-US" altLang="zh-CN" sz="1400"/>
          </a:p>
          <a:p>
            <a:r>
              <a:rPr lang="zh-CN" altLang="en-US" sz="1400"/>
              <a:t>设计组：与产品组交流沟通，设计出可视化流程与图形，输出设计方案。</a:t>
            </a:r>
            <a:endParaRPr lang="en-US" altLang="zh-CN" sz="1400"/>
          </a:p>
          <a:p>
            <a:r>
              <a:rPr lang="zh-CN" altLang="en-US" sz="1400"/>
              <a:t>开发组：依据设计方案编写代码。</a:t>
            </a:r>
            <a:endParaRPr lang="en-US" altLang="zh-CN" sz="1400"/>
          </a:p>
          <a:p>
            <a:r>
              <a:rPr lang="zh-CN" altLang="en-US" sz="1400"/>
              <a:t>测试组：对小程序进行各种边界测试。</a:t>
            </a:r>
            <a:endParaRPr lang="en-US" altLang="zh-CN" sz="1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C6249F-6FC2-48D7-A6CE-9829385F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3873"/>
            <a:ext cx="5313463" cy="1587313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672F037-B19A-4853-A1FA-F6D63E5F85F2}"/>
              </a:ext>
            </a:extLst>
          </p:cNvPr>
          <p:cNvSpPr txBox="1">
            <a:spLocks/>
          </p:cNvSpPr>
          <p:nvPr/>
        </p:nvSpPr>
        <p:spPr>
          <a:xfrm>
            <a:off x="838200" y="5592492"/>
            <a:ext cx="1539240" cy="458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项目开发流程：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769FCC-2B1B-4044-9047-DA1FF8609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27" y="5308252"/>
            <a:ext cx="7947313" cy="11658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2396A3C-BD0B-4E3C-94A8-F4F3E35F1493}"/>
              </a:ext>
            </a:extLst>
          </p:cNvPr>
          <p:cNvSpPr txBox="1"/>
          <p:nvPr/>
        </p:nvSpPr>
        <p:spPr>
          <a:xfrm>
            <a:off x="838199" y="103951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大型公司，分工很细，一个项目要多人协作。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B0F0"/>
                </a:solidFill>
              </a:rPr>
              <a:t>权限管理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451"/>
            <a:ext cx="4581698" cy="5015512"/>
          </a:xfrm>
        </p:spPr>
        <p:txBody>
          <a:bodyPr/>
          <a:lstStyle/>
          <a:p>
            <a:r>
              <a:rPr lang="zh-CN" altLang="en-US"/>
              <a:t>微信平台提供了</a:t>
            </a:r>
            <a:r>
              <a:rPr lang="zh-CN" altLang="en-US">
                <a:solidFill>
                  <a:srgbClr val="00B0F0"/>
                </a:solidFill>
                <a:hlinkClick r:id="rId2"/>
              </a:rPr>
              <a:t>权限管理</a:t>
            </a:r>
            <a:r>
              <a:rPr lang="zh-CN" altLang="en-US"/>
              <a:t>，让整个团队更好的协同工作。</a:t>
            </a:r>
          </a:p>
          <a:p>
            <a:r>
              <a:rPr lang="zh-CN" altLang="en-US"/>
              <a:t>在项目完成开发后，就可以用</a:t>
            </a:r>
            <a:r>
              <a:rPr lang="zh-CN" altLang="en-US">
                <a:solidFill>
                  <a:srgbClr val="00B0F0"/>
                </a:solidFill>
              </a:rPr>
              <a:t>开发者工具</a:t>
            </a:r>
            <a:r>
              <a:rPr lang="zh-CN" altLang="en-US"/>
              <a:t>提交小程序</a:t>
            </a:r>
            <a:r>
              <a:rPr lang="zh-CN" altLang="en-US">
                <a:solidFill>
                  <a:srgbClr val="00B0F0"/>
                </a:solidFill>
              </a:rPr>
              <a:t>代码包</a:t>
            </a:r>
            <a:r>
              <a:rPr lang="zh-CN" altLang="en-US"/>
              <a:t>，然后在</a:t>
            </a:r>
            <a:r>
              <a:rPr lang="zh-CN" altLang="en-US">
                <a:solidFill>
                  <a:srgbClr val="00B0F0"/>
                </a:solidFill>
              </a:rPr>
              <a:t>小程序管理平台发布</a:t>
            </a:r>
            <a:r>
              <a:rPr lang="zh-CN" altLang="en-US"/>
              <a:t>小程序。</a:t>
            </a:r>
            <a:endParaRPr lang="en-US" altLang="zh-CN"/>
          </a:p>
          <a:p>
            <a:r>
              <a:rPr lang="zh-CN" altLang="en-US">
                <a:hlinkClick r:id="rId3"/>
              </a:rPr>
              <a:t>相关文档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7569FE-1F6D-4018-99D1-21857137A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811" y="1188467"/>
            <a:ext cx="6098572" cy="5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小程序的版本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94EAB58-EC92-491F-8998-C9AE8F144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934870"/>
              </p:ext>
            </p:extLst>
          </p:nvPr>
        </p:nvGraphicFramePr>
        <p:xfrm>
          <a:off x="838200" y="982981"/>
          <a:ext cx="10515600" cy="2537459"/>
        </p:xfrm>
        <a:graphic>
          <a:graphicData uri="http://schemas.openxmlformats.org/drawingml/2006/table">
            <a:tbl>
              <a:tblPr/>
              <a:tblGrid>
                <a:gridCol w="1432560">
                  <a:extLst>
                    <a:ext uri="{9D8B030D-6E8A-4147-A177-3AD203B41FA5}">
                      <a16:colId xmlns:a16="http://schemas.microsoft.com/office/drawing/2014/main" val="4168708355"/>
                    </a:ext>
                  </a:extLst>
                </a:gridCol>
                <a:gridCol w="9083040">
                  <a:extLst>
                    <a:ext uri="{9D8B030D-6E8A-4147-A177-3AD203B41FA5}">
                      <a16:colId xmlns:a16="http://schemas.microsoft.com/office/drawing/2014/main" val="3123118714"/>
                    </a:ext>
                  </a:extLst>
                </a:gridCol>
              </a:tblGrid>
              <a:tr h="940409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开发版本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使用开发者工具，可将代码上传到开发版本中。 开发版本只保留每人最新的一份上传的代码。点击提交审核，可将代码提交审核。开发版本可删除，不影响线上版本和审核中版本的代码。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110519"/>
                  </a:ext>
                </a:extLst>
              </a:tr>
              <a:tr h="500172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体验版本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可以选择某个开发版本作为体验版，并且选取一份体验版。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99288"/>
                  </a:ext>
                </a:extLst>
              </a:tr>
              <a:tr h="548439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审核中版本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只能有一份代码处于审核中。有审核结果后可以发布到线上，也可直接重新提交审核，覆盖原审核版本。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31173"/>
                  </a:ext>
                </a:extLst>
              </a:tr>
              <a:tr h="548439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线上版本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线上所有用户使用的代码版本，该版本代码在新版本代码发布后被覆盖更新。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57946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9E8C742-6133-4107-AA8F-6073C14806C6}"/>
              </a:ext>
            </a:extLst>
          </p:cNvPr>
          <p:cNvSpPr txBox="1">
            <a:spLocks/>
          </p:cNvSpPr>
          <p:nvPr/>
        </p:nvSpPr>
        <p:spPr>
          <a:xfrm>
            <a:off x="838200" y="3810000"/>
            <a:ext cx="10515600" cy="2680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一个小程序，可能由多人开发，所以每个开发者都一个开发版本。</a:t>
            </a:r>
            <a:endParaRPr lang="en-US" altLang="zh-CN"/>
          </a:p>
          <a:p>
            <a:r>
              <a:rPr lang="zh-CN" altLang="en-US"/>
              <a:t>另外，我们还需要将一个开发版本当做体验版，用于上传稳定的测试代码。</a:t>
            </a:r>
          </a:p>
        </p:txBody>
      </p:sp>
    </p:spTree>
    <p:extLst>
      <p:ext uri="{BB962C8B-B14F-4D97-AF65-F5344CB8AC3E}">
        <p14:creationId xmlns:p14="http://schemas.microsoft.com/office/powerpoint/2010/main" val="370804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FA0967-63C1-4FCA-B0DC-6EC3A382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微信小程序提供了一个版本管理工具，我们可以自己写的代码提交到</a:t>
            </a:r>
            <a:r>
              <a:rPr lang="en-US" altLang="zh-CN"/>
              <a:t>github </a:t>
            </a:r>
            <a:r>
              <a:rPr lang="zh-CN" altLang="en-US"/>
              <a:t>上，进行团队协作。</a:t>
            </a:r>
            <a:endParaRPr lang="en-US" altLang="zh-CN"/>
          </a:p>
          <a:p>
            <a:r>
              <a:rPr lang="zh-CN" altLang="en-US"/>
              <a:t>比如我和张三要开发一个小程序的项目</a:t>
            </a:r>
            <a:r>
              <a:rPr lang="en-US" altLang="zh-CN">
                <a:solidFill>
                  <a:srgbClr val="00B0F0"/>
                </a:solidFill>
              </a:rPr>
              <a:t>wx-game</a:t>
            </a:r>
            <a:r>
              <a:rPr lang="zh-CN" altLang="en-US"/>
              <a:t>，这个项目由我主导：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进入版本管理工具，设置认证方式，如用户名、密码验证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在代码管理平台建立远程仓库</a:t>
            </a:r>
            <a:r>
              <a:rPr lang="en-US" altLang="zh-CN">
                <a:solidFill>
                  <a:srgbClr val="00B0F0"/>
                </a:solidFill>
              </a:rPr>
              <a:t>wx-game</a:t>
            </a:r>
          </a:p>
          <a:p>
            <a:r>
              <a:rPr lang="en-US" altLang="zh-CN"/>
              <a:t>3.</a:t>
            </a:r>
            <a:r>
              <a:rPr lang="zh-CN" altLang="en-US"/>
              <a:t>我要在</a:t>
            </a:r>
            <a:r>
              <a:rPr lang="en-US" altLang="zh-CN"/>
              <a:t>master </a:t>
            </a:r>
            <a:r>
              <a:rPr lang="zh-CN" altLang="en-US"/>
              <a:t>上搭建一个简单的项目目录，并推送到</a:t>
            </a:r>
            <a:r>
              <a:rPr lang="en-US" altLang="zh-CN"/>
              <a:t>github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4.</a:t>
            </a:r>
            <a:r>
              <a:rPr lang="zh-CN" altLang="en-US"/>
              <a:t>我要基于</a:t>
            </a:r>
            <a:r>
              <a:rPr lang="en-US" altLang="zh-CN"/>
              <a:t>master </a:t>
            </a:r>
            <a:r>
              <a:rPr lang="zh-CN" altLang="en-US"/>
              <a:t>建立一个新的分支</a:t>
            </a:r>
            <a:r>
              <a:rPr lang="en-US" altLang="zh-CN">
                <a:solidFill>
                  <a:srgbClr val="00B0F0"/>
                </a:solidFill>
              </a:rPr>
              <a:t>dev_liwei</a:t>
            </a:r>
            <a:r>
              <a:rPr lang="zh-CN" altLang="en-US"/>
              <a:t>，用于自己开发，并推送。</a:t>
            </a:r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让张三在他自己的开发工具里，把项目拉下来，从</a:t>
            </a:r>
            <a:r>
              <a:rPr lang="en-US" altLang="zh-CN"/>
              <a:t>master</a:t>
            </a:r>
            <a:r>
              <a:rPr lang="zh-CN" altLang="en-US"/>
              <a:t>上拉一个新的分支</a:t>
            </a:r>
            <a:r>
              <a:rPr lang="en-US" altLang="zh-CN">
                <a:solidFill>
                  <a:srgbClr val="00B0F0"/>
                </a:solidFill>
              </a:rPr>
              <a:t>dev_zhangsan</a:t>
            </a:r>
            <a:r>
              <a:rPr lang="zh-CN" altLang="en-US"/>
              <a:t>，并推送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6.</a:t>
            </a:r>
            <a:r>
              <a:rPr lang="zh-CN" altLang="en-US"/>
              <a:t>在</a:t>
            </a:r>
            <a:r>
              <a:rPr lang="en-US" altLang="zh-CN"/>
              <a:t>master</a:t>
            </a:r>
            <a:r>
              <a:rPr lang="zh-CN" altLang="en-US"/>
              <a:t>的基础上开一个新的分支作为测试分支</a:t>
            </a:r>
            <a:r>
              <a:rPr lang="en-US" altLang="zh-CN">
                <a:solidFill>
                  <a:srgbClr val="00B0F0"/>
                </a:solidFill>
              </a:rPr>
              <a:t>test</a:t>
            </a:r>
            <a:r>
              <a:rPr lang="zh-CN" altLang="en-US"/>
              <a:t>，并推送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7.</a:t>
            </a:r>
            <a:r>
              <a:rPr lang="zh-CN" altLang="en-US"/>
              <a:t>在项目开发到一定阶段的时候，我就可以在</a:t>
            </a:r>
            <a:r>
              <a:rPr lang="en-US" altLang="zh-CN">
                <a:solidFill>
                  <a:srgbClr val="00B0F0"/>
                </a:solidFill>
              </a:rPr>
              <a:t>test</a:t>
            </a:r>
            <a:r>
              <a:rPr lang="en-US" altLang="zh-CN"/>
              <a:t> </a:t>
            </a:r>
            <a:r>
              <a:rPr lang="zh-CN" altLang="en-US"/>
              <a:t>中将所有开发者的分支的代码合并一下，然后发布，进行测试。</a:t>
            </a:r>
            <a:endParaRPr lang="en-US" altLang="zh-CN"/>
          </a:p>
          <a:p>
            <a:r>
              <a:rPr lang="en-US" altLang="zh-CN"/>
              <a:t>8.</a:t>
            </a:r>
            <a:r>
              <a:rPr lang="zh-CN" altLang="en-US"/>
              <a:t>当项目开发完了，测试也没问题了。就在</a:t>
            </a:r>
            <a:r>
              <a:rPr lang="en-US" altLang="zh-CN">
                <a:solidFill>
                  <a:srgbClr val="00B0F0"/>
                </a:solidFill>
              </a:rPr>
              <a:t>test</a:t>
            </a:r>
            <a:r>
              <a:rPr lang="en-US" altLang="zh-CN"/>
              <a:t> </a:t>
            </a:r>
            <a:r>
              <a:rPr lang="zh-CN" altLang="en-US"/>
              <a:t>基础上新建一个</a:t>
            </a:r>
            <a:r>
              <a:rPr lang="zh-CN" altLang="en-US">
                <a:solidFill>
                  <a:srgbClr val="00B0F0"/>
                </a:solidFill>
              </a:rPr>
              <a:t>审核版</a:t>
            </a:r>
            <a:r>
              <a:rPr lang="en-US" altLang="zh-CN">
                <a:solidFill>
                  <a:srgbClr val="00B0F0"/>
                </a:solidFill>
              </a:rPr>
              <a:t>review </a:t>
            </a:r>
            <a:r>
              <a:rPr lang="zh-CN" altLang="en-US"/>
              <a:t>分支，将其推送，并提交审核。</a:t>
            </a:r>
            <a:endParaRPr lang="en-US" altLang="zh-CN"/>
          </a:p>
          <a:p>
            <a:r>
              <a:rPr lang="en-US" altLang="zh-CN"/>
              <a:t>9.</a:t>
            </a:r>
            <a:r>
              <a:rPr lang="zh-CN" altLang="en-US"/>
              <a:t>若</a:t>
            </a:r>
            <a:r>
              <a:rPr lang="en-US" altLang="zh-CN">
                <a:solidFill>
                  <a:srgbClr val="00B0F0"/>
                </a:solidFill>
              </a:rPr>
              <a:t>review </a:t>
            </a:r>
            <a:r>
              <a:rPr lang="zh-CN" altLang="en-US"/>
              <a:t>审核通过，就将</a:t>
            </a:r>
            <a:r>
              <a:rPr lang="en-US" altLang="zh-CN">
                <a:solidFill>
                  <a:srgbClr val="00B0F0"/>
                </a:solidFill>
              </a:rPr>
              <a:t>review </a:t>
            </a:r>
            <a:r>
              <a:rPr lang="zh-CN" altLang="en-US"/>
              <a:t>同步到线上版</a:t>
            </a:r>
            <a:r>
              <a:rPr lang="en-US" altLang="zh-CN">
                <a:solidFill>
                  <a:srgbClr val="00B0F0"/>
                </a:solidFill>
              </a:rPr>
              <a:t>master </a:t>
            </a:r>
            <a:r>
              <a:rPr lang="zh-CN" altLang="en-US"/>
              <a:t>分支上。</a:t>
            </a:r>
            <a:endParaRPr lang="en-US" altLang="zh-CN"/>
          </a:p>
          <a:p>
            <a:r>
              <a:rPr lang="en-US" altLang="zh-CN"/>
              <a:t>10.</a:t>
            </a:r>
            <a:r>
              <a:rPr lang="zh-CN" altLang="en-US"/>
              <a:t>若</a:t>
            </a:r>
            <a:r>
              <a:rPr lang="en-US" altLang="zh-CN">
                <a:solidFill>
                  <a:srgbClr val="00B0F0"/>
                </a:solidFill>
              </a:rPr>
              <a:t>review </a:t>
            </a:r>
            <a:r>
              <a:rPr lang="zh-CN" altLang="en-US"/>
              <a:t>审核没有通过，那就继续开发、测试，然后提交审核，直到审核通过。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版本管理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92DBC3-B49E-4DE8-B226-991E96F0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23" y="1854950"/>
            <a:ext cx="1771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如何提高用户体验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导航清晰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流程明确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重点突出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符合预期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等待与反馈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异常处理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内容和文案准确友好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和谐统一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平台适配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97C7D2-7F3F-4737-A9EE-C6FB83FDA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0" y="204893"/>
            <a:ext cx="3627120" cy="64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发布前常常遗漏</a:t>
            </a:r>
            <a:r>
              <a:rPr lang="zh-CN" altLang="en-US"/>
              <a:t>的点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如果小程序使用到</a:t>
            </a:r>
            <a:r>
              <a:rPr lang="en-US" altLang="zh-CN"/>
              <a:t>Flex</a:t>
            </a:r>
            <a:r>
              <a:rPr lang="zh-CN" altLang="en-US"/>
              <a:t>布局，并且需要兼容</a:t>
            </a:r>
            <a:r>
              <a:rPr lang="en-US" altLang="zh-CN"/>
              <a:t>iOS8</a:t>
            </a:r>
            <a:r>
              <a:rPr lang="zh-CN" altLang="en-US"/>
              <a:t>以下系统时，请检查上传小程序包时，开发者工具是否已经开启“</a:t>
            </a:r>
            <a:r>
              <a:rPr lang="zh-CN" altLang="en-US">
                <a:solidFill>
                  <a:srgbClr val="00B0F0"/>
                </a:solidFill>
              </a:rPr>
              <a:t>上传代码时样式自动补全</a:t>
            </a:r>
            <a:r>
              <a:rPr lang="zh-CN" altLang="en-US"/>
              <a:t>”。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小程序使用的服务器接口应该走</a:t>
            </a:r>
            <a:r>
              <a:rPr lang="en-US" altLang="zh-CN">
                <a:solidFill>
                  <a:srgbClr val="00B0F0"/>
                </a:solidFill>
              </a:rPr>
              <a:t>HTTPS</a:t>
            </a:r>
            <a:r>
              <a:rPr lang="zh-CN" altLang="en-US">
                <a:solidFill>
                  <a:srgbClr val="00B0F0"/>
                </a:solidFill>
              </a:rPr>
              <a:t>协议</a:t>
            </a:r>
            <a:r>
              <a:rPr lang="zh-CN" altLang="en-US"/>
              <a:t>，并且对应的网络域名确保已经在小程序管理平台配置好。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在测试阶段要</a:t>
            </a:r>
            <a:r>
              <a:rPr lang="zh-CN" altLang="en-US">
                <a:solidFill>
                  <a:srgbClr val="00B0F0"/>
                </a:solidFill>
              </a:rPr>
              <a:t>校验域名合法性</a:t>
            </a:r>
            <a:r>
              <a:rPr lang="zh-CN" altLang="en-US"/>
              <a:t>，因为若不校验容易导致开发者误以为测试通过，让正式版小程序因为遇到非法域名无法正常工作。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发布前请检查小程序使用到的</a:t>
            </a:r>
            <a:r>
              <a:rPr lang="zh-CN" altLang="en-US">
                <a:solidFill>
                  <a:srgbClr val="00B0F0"/>
                </a:solidFill>
              </a:rPr>
              <a:t>网络接口</a:t>
            </a:r>
            <a:r>
              <a:rPr lang="zh-CN" altLang="en-US"/>
              <a:t>已经部署好，并且评估好服务器的</a:t>
            </a:r>
            <a:r>
              <a:rPr lang="zh-CN" altLang="en-US">
                <a:solidFill>
                  <a:srgbClr val="00B0F0"/>
                </a:solidFill>
              </a:rPr>
              <a:t>负载</a:t>
            </a:r>
            <a:r>
              <a:rPr lang="zh-CN" altLang="en-US"/>
              <a:t>情况。</a:t>
            </a:r>
          </a:p>
        </p:txBody>
      </p:sp>
    </p:spTree>
    <p:extLst>
      <p:ext uri="{BB962C8B-B14F-4D97-AF65-F5344CB8AC3E}">
        <p14:creationId xmlns:p14="http://schemas.microsoft.com/office/powerpoint/2010/main" val="334744264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12777</TotalTime>
  <Words>927</Words>
  <Application>Microsoft Office PowerPoint</Application>
  <PresentationFormat>宽屏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微软雅黑</vt:lpstr>
      <vt:lpstr>Arial</vt:lpstr>
      <vt:lpstr>主题1</vt:lpstr>
      <vt:lpstr>微信小程序协同工作和发布</vt:lpstr>
      <vt:lpstr>课堂目标</vt:lpstr>
      <vt:lpstr>知识点</vt:lpstr>
      <vt:lpstr>人员组织结构和权限分配</vt:lpstr>
      <vt:lpstr>权限管理</vt:lpstr>
      <vt:lpstr>小程序的版本</vt:lpstr>
      <vt:lpstr>版本管理</vt:lpstr>
      <vt:lpstr>如何提高用户体验</vt:lpstr>
      <vt:lpstr>发布前常常遗漏的点</vt:lpstr>
      <vt:lpstr>小程序码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589</cp:revision>
  <dcterms:created xsi:type="dcterms:W3CDTF">2019-05-19T07:46:27Z</dcterms:created>
  <dcterms:modified xsi:type="dcterms:W3CDTF">2020-10-27T07:19:50Z</dcterms:modified>
</cp:coreProperties>
</file>