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2" r:id="rId3"/>
    <p:sldId id="378" r:id="rId4"/>
    <p:sldId id="380" r:id="rId5"/>
    <p:sldId id="397" r:id="rId6"/>
    <p:sldId id="379" r:id="rId7"/>
    <p:sldId id="393" r:id="rId8"/>
    <p:sldId id="320" r:id="rId9"/>
    <p:sldId id="298" r:id="rId10"/>
    <p:sldId id="382" r:id="rId11"/>
    <p:sldId id="384" r:id="rId12"/>
    <p:sldId id="387" r:id="rId13"/>
    <p:sldId id="352" r:id="rId14"/>
    <p:sldId id="354" r:id="rId15"/>
    <p:sldId id="355" r:id="rId16"/>
    <p:sldId id="31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</p14:sldIdLst>
        </p14:section>
        <p14:section name="01-小程序的启动" id="{4C832947-2092-B242-8FF3-4D96B6007803}">
          <p14:sldIdLst>
            <p14:sldId id="378"/>
            <p14:sldId id="380"/>
            <p14:sldId id="397"/>
            <p14:sldId id="379"/>
            <p14:sldId id="393"/>
          </p14:sldIdLst>
        </p14:section>
        <p14:section name="02-页面层级" id="{B246245B-75F7-4F7B-B71E-6CC6FD8E8CA7}">
          <p14:sldIdLst>
            <p14:sldId id="320"/>
          </p14:sldIdLst>
        </p14:section>
        <p14:section name="03-数据通信" id="{869D91EC-7E77-4C03-AC68-55529489F4ED}">
          <p14:sldIdLst>
            <p14:sldId id="298"/>
            <p14:sldId id="382"/>
            <p14:sldId id="384"/>
            <p14:sldId id="387"/>
          </p14:sldIdLst>
        </p14:section>
        <p14:section name="04-兼容性" id="{206ADA31-F2A5-4B3E-857C-9EF2EF5C5145}">
          <p14:sldIdLst>
            <p14:sldId id="352"/>
            <p14:sldId id="354"/>
            <p14:sldId id="35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subpackage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微信小程序性能优化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多次</a:t>
            </a:r>
            <a:r>
              <a:rPr lang="en-US" altLang="zh-CN"/>
              <a:t>setData</a:t>
            </a:r>
            <a:r>
              <a:rPr lang="zh-CN" altLang="en-US"/>
              <a:t>合并成</a:t>
            </a:r>
            <a:r>
              <a:rPr lang="zh-CN" altLang="en-US">
                <a:solidFill>
                  <a:srgbClr val="00B0F0"/>
                </a:solidFill>
              </a:rPr>
              <a:t>一次</a:t>
            </a:r>
            <a:r>
              <a:rPr lang="en-US" altLang="zh-CN">
                <a:solidFill>
                  <a:srgbClr val="00B0F0"/>
                </a:solidFill>
              </a:rPr>
              <a:t>setData</a:t>
            </a:r>
            <a:r>
              <a:rPr lang="zh-CN" altLang="en-US">
                <a:solidFill>
                  <a:srgbClr val="00B0F0"/>
                </a:solidFill>
              </a:rPr>
              <a:t>调用</a:t>
            </a:r>
            <a:r>
              <a:rPr lang="zh-CN" altLang="en-US"/>
              <a:t>，不要过于频繁调用</a:t>
            </a:r>
            <a:r>
              <a:rPr lang="en-US" altLang="zh-CN"/>
              <a:t>setData</a:t>
            </a:r>
            <a:r>
              <a:rPr lang="zh-CN" altLang="en-US"/>
              <a:t>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数据通信的性能与</a:t>
            </a:r>
            <a:r>
              <a:rPr lang="zh-CN" altLang="en-US">
                <a:solidFill>
                  <a:srgbClr val="00B0F0"/>
                </a:solidFill>
              </a:rPr>
              <a:t>数据量</a:t>
            </a:r>
            <a:r>
              <a:rPr lang="zh-CN" altLang="en-US"/>
              <a:t>正相关，因而如果有一些数据字段不在界面中展示，且数据结构比较复杂或包含长字符串，则不应使用</a:t>
            </a:r>
            <a:r>
              <a:rPr lang="en-US" altLang="zh-CN"/>
              <a:t>setData</a:t>
            </a:r>
            <a:r>
              <a:rPr lang="zh-CN" altLang="en-US"/>
              <a:t>来设置这些数据。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B0F0"/>
                </a:solidFill>
              </a:rPr>
              <a:t>与界面渲染无关的数据最好不要设置在</a:t>
            </a:r>
            <a:r>
              <a:rPr lang="en-US" altLang="zh-CN">
                <a:solidFill>
                  <a:srgbClr val="00B0F0"/>
                </a:solidFill>
              </a:rPr>
              <a:t>data</a:t>
            </a:r>
            <a:r>
              <a:rPr lang="zh-CN" altLang="en-US">
                <a:solidFill>
                  <a:srgbClr val="00B0F0"/>
                </a:solidFill>
              </a:rPr>
              <a:t>中</a:t>
            </a:r>
            <a:r>
              <a:rPr lang="zh-CN" altLang="en-US"/>
              <a:t>，可以考虑设置在</a:t>
            </a:r>
            <a:r>
              <a:rPr lang="en-US" altLang="zh-CN"/>
              <a:t>page</a:t>
            </a:r>
            <a:r>
              <a:rPr lang="zh-CN" altLang="en-US"/>
              <a:t>对象的其它字段下。</a:t>
            </a:r>
          </a:p>
        </p:txBody>
      </p:sp>
    </p:spTree>
    <p:extLst>
      <p:ext uri="{BB962C8B-B14F-4D97-AF65-F5344CB8AC3E}">
        <p14:creationId xmlns:p14="http://schemas.microsoft.com/office/powerpoint/2010/main" val="16141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</a:t>
            </a:r>
            <a:r>
              <a:rPr lang="zh-CN" altLang="en-US"/>
              <a:t>中提升</a:t>
            </a:r>
            <a:r>
              <a:rPr lang="zh-CN" altLang="en-US" dirty="0"/>
              <a:t>数据</a:t>
            </a:r>
            <a:r>
              <a:rPr lang="zh-CN" altLang="en-US"/>
              <a:t>更新性能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onShow: function() {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不要频繁调用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setData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a: 1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this.setData({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绝大多数时候可优化为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 a: 1, b: 2 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与界面无关的数据放在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data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this.setData({myData: {a: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',b: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…’ }})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//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可以优化为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this.setData({'myData:{a':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'})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this._myData = {b: '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这个字符串未在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中用到，且很长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…'}</a:t>
            </a: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24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中提高数据更新速度的方法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去掉不必要的事件绑定</a:t>
            </a:r>
            <a:r>
              <a:rPr lang="zh-CN" altLang="en-US" sz="1500"/>
              <a:t>（</a:t>
            </a:r>
            <a:r>
              <a:rPr lang="en-US" altLang="zh-CN" sz="1500"/>
              <a:t>WXML</a:t>
            </a:r>
            <a:r>
              <a:rPr lang="zh-CN" altLang="en-US" sz="1500"/>
              <a:t>中的</a:t>
            </a:r>
            <a:r>
              <a:rPr lang="en-US" altLang="zh-CN" sz="1500"/>
              <a:t>bind</a:t>
            </a:r>
            <a:r>
              <a:rPr lang="zh-CN" altLang="en-US" sz="1500"/>
              <a:t>和</a:t>
            </a:r>
            <a:r>
              <a:rPr lang="en-US" altLang="zh-CN" sz="1500"/>
              <a:t>catch</a:t>
            </a:r>
            <a:r>
              <a:rPr lang="zh-CN" altLang="en-US" sz="1500"/>
              <a:t>），从而减少通信的数据量和次数。</a:t>
            </a:r>
            <a:endParaRPr lang="en-US" altLang="zh-CN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500">
                <a:solidFill>
                  <a:srgbClr val="00B0F0"/>
                </a:solidFill>
              </a:rPr>
              <a:t>不要在节点的</a:t>
            </a:r>
            <a:r>
              <a:rPr lang="en-US" altLang="zh-CN" sz="1500">
                <a:solidFill>
                  <a:srgbClr val="00B0F0"/>
                </a:solidFill>
              </a:rPr>
              <a:t>data</a:t>
            </a:r>
            <a:r>
              <a:rPr lang="zh-CN" altLang="en-US" sz="1500">
                <a:solidFill>
                  <a:srgbClr val="00B0F0"/>
                </a:solidFill>
              </a:rPr>
              <a:t>前缀属性中放置过大的数据，</a:t>
            </a:r>
            <a:r>
              <a:rPr lang="zh-CN" altLang="en-US" sz="1500"/>
              <a:t>因为事件绑定时需要传输</a:t>
            </a:r>
            <a:r>
              <a:rPr lang="en-US" altLang="zh-CN" sz="1500"/>
              <a:t>target</a:t>
            </a:r>
            <a:r>
              <a:rPr lang="zh-CN" altLang="en-US" sz="1500"/>
              <a:t>和</a:t>
            </a:r>
            <a:r>
              <a:rPr lang="en-US" altLang="zh-CN" sz="1500"/>
              <a:t>currentTarget</a:t>
            </a:r>
            <a:r>
              <a:rPr lang="zh-CN" altLang="en-US" sz="1500"/>
              <a:t>的</a:t>
            </a:r>
            <a:r>
              <a:rPr lang="en-US" altLang="zh-CN" sz="1500">
                <a:solidFill>
                  <a:srgbClr val="00B0F0"/>
                </a:solidFill>
              </a:rPr>
              <a:t>dataset</a:t>
            </a:r>
            <a:endParaRPr lang="zh-CN" altLang="en-US" sz="15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当前手机的信息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3380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wx.getSystemInfo() </a:t>
            </a:r>
            <a:r>
              <a:rPr lang="zh-CN" altLang="en-US"/>
              <a:t>或者 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getSystemInfoSync</a:t>
            </a:r>
            <a:r>
              <a:rPr lang="en-US" altLang="zh-CN"/>
              <a:t>() </a:t>
            </a:r>
            <a:r>
              <a:rPr lang="zh-CN" altLang="en-US"/>
              <a:t>可以获取当前手机的信息。如：</a:t>
            </a:r>
            <a:endParaRPr lang="en-US" altLang="zh-CN"/>
          </a:p>
          <a:p>
            <a:r>
              <a:rPr lang="en-US" altLang="zh-CN"/>
              <a:t>  {</a:t>
            </a:r>
          </a:p>
          <a:p>
            <a:r>
              <a:rPr lang="en-US" altLang="zh-CN"/>
              <a:t>    brand: "iPhone",         // </a:t>
            </a:r>
            <a:r>
              <a:rPr lang="zh-CN" altLang="en-US"/>
              <a:t>手机品牌</a:t>
            </a:r>
          </a:p>
          <a:p>
            <a:r>
              <a:rPr lang="zh-CN" altLang="en-US"/>
              <a:t>    </a:t>
            </a:r>
            <a:r>
              <a:rPr lang="en-US" altLang="zh-CN"/>
              <a:t>model: "iPhone 6",      // </a:t>
            </a:r>
            <a:r>
              <a:rPr lang="zh-CN" altLang="en-US"/>
              <a:t>手机型号</a:t>
            </a:r>
          </a:p>
          <a:p>
            <a:r>
              <a:rPr lang="zh-CN" altLang="en-US"/>
              <a:t>    </a:t>
            </a:r>
            <a:r>
              <a:rPr lang="en-US" altLang="zh-CN"/>
              <a:t>platform: "ios",            // </a:t>
            </a:r>
            <a:r>
              <a:rPr lang="zh-CN" altLang="en-US"/>
              <a:t>客户端平台</a:t>
            </a:r>
          </a:p>
          <a:p>
            <a:r>
              <a:rPr lang="zh-CN" altLang="en-US"/>
              <a:t>    </a:t>
            </a:r>
            <a:r>
              <a:rPr lang="en-US" altLang="zh-CN"/>
              <a:t>system: "iOS 9.3.4",   // </a:t>
            </a:r>
            <a:r>
              <a:rPr lang="zh-CN" altLang="en-US"/>
              <a:t>操作系统版本</a:t>
            </a:r>
          </a:p>
          <a:p>
            <a:r>
              <a:rPr lang="zh-CN" altLang="en-US"/>
              <a:t>    </a:t>
            </a:r>
            <a:r>
              <a:rPr lang="en-US" altLang="zh-CN"/>
              <a:t>version: "6.5.23",        // </a:t>
            </a:r>
            <a:r>
              <a:rPr lang="zh-CN" altLang="en-US"/>
              <a:t>微信版本号</a:t>
            </a:r>
          </a:p>
          <a:p>
            <a:r>
              <a:rPr lang="zh-CN" altLang="en-US"/>
              <a:t>    </a:t>
            </a:r>
            <a:r>
              <a:rPr lang="en-US" altLang="zh-CN"/>
              <a:t>SDKVersion: "1.7.0",  // </a:t>
            </a:r>
            <a:r>
              <a:rPr lang="zh-CN" altLang="en-US"/>
              <a:t>小程序基础库版本</a:t>
            </a:r>
          </a:p>
          <a:p>
            <a:r>
              <a:rPr lang="zh-CN" altLang="en-US"/>
              <a:t>    </a:t>
            </a:r>
            <a:r>
              <a:rPr lang="en-US" altLang="zh-CN"/>
              <a:t>language: "zh_CN",    // </a:t>
            </a:r>
            <a:r>
              <a:rPr lang="zh-CN" altLang="en-US"/>
              <a:t>微信设置的语言</a:t>
            </a:r>
          </a:p>
          <a:p>
            <a:r>
              <a:rPr lang="zh-CN" altLang="en-US"/>
              <a:t>    </a:t>
            </a:r>
            <a:r>
              <a:rPr lang="en-US" altLang="zh-CN"/>
              <a:t>pixelRatio: 2,              // </a:t>
            </a:r>
            <a:r>
              <a:rPr lang="zh-CN" altLang="en-US"/>
              <a:t>设备像素比</a:t>
            </a:r>
          </a:p>
          <a:p>
            <a:r>
              <a:rPr lang="zh-CN" altLang="en-US"/>
              <a:t>    </a:t>
            </a:r>
            <a:r>
              <a:rPr lang="en-US" altLang="zh-CN"/>
              <a:t>screenWidth: 667,      // </a:t>
            </a:r>
            <a:r>
              <a:rPr lang="zh-CN" altLang="en-US"/>
              <a:t>屏幕宽度</a:t>
            </a:r>
          </a:p>
          <a:p>
            <a:r>
              <a:rPr lang="zh-CN" altLang="en-US"/>
              <a:t>    </a:t>
            </a:r>
            <a:r>
              <a:rPr lang="en-US" altLang="zh-CN"/>
              <a:t>screenHeight: 375,     // </a:t>
            </a:r>
            <a:r>
              <a:rPr lang="zh-CN" altLang="en-US"/>
              <a:t>屏幕高度</a:t>
            </a:r>
          </a:p>
          <a:p>
            <a:r>
              <a:rPr lang="zh-CN" altLang="en-US"/>
              <a:t>    </a:t>
            </a:r>
            <a:r>
              <a:rPr lang="en-US" altLang="zh-CN"/>
              <a:t>windowWidth: 667,     // </a:t>
            </a:r>
            <a:r>
              <a:rPr lang="zh-CN" altLang="en-US"/>
              <a:t>可使用窗口宽度</a:t>
            </a:r>
          </a:p>
          <a:p>
            <a:r>
              <a:rPr lang="zh-CN" altLang="en-US"/>
              <a:t>    </a:t>
            </a:r>
            <a:r>
              <a:rPr lang="en-US" altLang="zh-CN"/>
              <a:t>windowHeight: 375,    // </a:t>
            </a:r>
            <a:r>
              <a:rPr lang="zh-CN" altLang="en-US"/>
              <a:t>可使用窗口高度</a:t>
            </a:r>
          </a:p>
          <a:p>
            <a:r>
              <a:rPr lang="zh-CN" altLang="en-US"/>
              <a:t>    </a:t>
            </a:r>
            <a:r>
              <a:rPr lang="en-US" altLang="zh-CN"/>
              <a:t>fontSizeSetting: 16     // </a:t>
            </a:r>
            <a:r>
              <a:rPr lang="zh-CN" altLang="en-US"/>
              <a:t>用户字体大小设置</a:t>
            </a:r>
          </a:p>
          <a:p>
            <a:r>
              <a:rPr lang="zh-CN" altLang="en-US"/>
              <a:t>  </a:t>
            </a:r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93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wx</a:t>
            </a:r>
            <a:r>
              <a:rPr lang="en-US" altLang="zh-CN"/>
              <a:t>.canIUse() 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133"/>
            <a:ext cx="10515600" cy="54981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canIUse</a:t>
            </a:r>
            <a:r>
              <a:rPr lang="en-US" altLang="zh-CN"/>
              <a:t>() </a:t>
            </a:r>
            <a:r>
              <a:rPr lang="zh-CN" altLang="en-US"/>
              <a:t>方法可以判断接口或者组件在当前宿主环境是否可用。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对象的属性或方法</a:t>
            </a:r>
          </a:p>
          <a:p>
            <a:r>
              <a:rPr lang="en-US" altLang="zh-CN"/>
              <a:t>wx.canIUse('console.log')</a:t>
            </a:r>
          </a:p>
          <a:p>
            <a:r>
              <a:rPr lang="en-US" altLang="zh-CN"/>
              <a:t>wx.canIUse('CameraContext.onCameraFrame')</a:t>
            </a:r>
          </a:p>
          <a:p>
            <a:r>
              <a:rPr lang="en-US" altLang="zh-CN"/>
              <a:t>wx.canIUse('CameraFrameListener.start')</a:t>
            </a:r>
          </a:p>
          <a:p>
            <a:r>
              <a:rPr lang="en-US" altLang="zh-CN"/>
              <a:t>wx.canIUse('Image.src')</a:t>
            </a:r>
          </a:p>
          <a:p>
            <a:r>
              <a:rPr lang="en-US" altLang="zh-CN"/>
              <a:t>// wx</a:t>
            </a:r>
            <a:r>
              <a:rPr lang="zh-CN" altLang="en-US"/>
              <a:t>接口参数、回调或者返回值</a:t>
            </a:r>
            <a:r>
              <a:rPr lang="en-US" altLang="zh-CN"/>
              <a:t>wx.canIUse('getSystemInfoSync.return.safeArea.left')</a:t>
            </a:r>
          </a:p>
          <a:p>
            <a:r>
              <a:rPr lang="en-US" altLang="zh-CN"/>
              <a:t>wx.canIUse('getSystemInfo.success.screenWidth')</a:t>
            </a:r>
          </a:p>
          <a:p>
            <a:r>
              <a:rPr lang="en-US" altLang="zh-CN"/>
              <a:t>wx.canIUse('showToast.object.image')</a:t>
            </a:r>
          </a:p>
          <a:p>
            <a:r>
              <a:rPr lang="en-US" altLang="zh-CN"/>
              <a:t>wx.canIUse('onCompassChange.callback.direction')</a:t>
            </a:r>
          </a:p>
          <a:p>
            <a:r>
              <a:rPr lang="en-US" altLang="zh-CN"/>
              <a:t>wx.canIUse('request.object.method.GET')</a:t>
            </a:r>
          </a:p>
          <a:p>
            <a:r>
              <a:rPr lang="en-US" altLang="zh-CN"/>
              <a:t>// </a:t>
            </a:r>
            <a:r>
              <a:rPr lang="zh-CN" altLang="en-US"/>
              <a:t>组件的属性</a:t>
            </a:r>
          </a:p>
          <a:p>
            <a:r>
              <a:rPr lang="en-US" altLang="zh-CN"/>
              <a:t>wx.canIUse('live-player')</a:t>
            </a:r>
          </a:p>
          <a:p>
            <a:r>
              <a:rPr lang="en-US" altLang="zh-CN"/>
              <a:t>wx.canIUse('text.selectable')</a:t>
            </a:r>
          </a:p>
          <a:p>
            <a:r>
              <a:rPr lang="en-US" altLang="zh-CN"/>
              <a:t>wx.canIUse('button.open-type.contact')</a:t>
            </a:r>
          </a:p>
        </p:txBody>
      </p:sp>
    </p:spTree>
    <p:extLst>
      <p:ext uri="{BB962C8B-B14F-4D97-AF65-F5344CB8AC3E}">
        <p14:creationId xmlns:p14="http://schemas.microsoft.com/office/powerpoint/2010/main" val="82867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版本兼容性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66"/>
            <a:ext cx="3954780" cy="5333809"/>
          </a:xfrm>
        </p:spPr>
        <p:txBody>
          <a:bodyPr>
            <a:normAutofit/>
          </a:bodyPr>
          <a:lstStyle/>
          <a:p>
            <a:r>
              <a:rPr lang="zh-CN" altLang="en-US"/>
              <a:t>在小程序管理后台设置“基础库最低版本设置”，可以达到不向前兼容的目的。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例如：你选择设置你的小程序只支持</a:t>
            </a:r>
            <a:r>
              <a:rPr lang="en-US" altLang="zh-CN"/>
              <a:t>1.5.0</a:t>
            </a:r>
            <a:r>
              <a:rPr lang="zh-CN" altLang="en-US"/>
              <a:t>版本以上的宿主环境，那么当运行着</a:t>
            </a:r>
            <a:r>
              <a:rPr lang="en-US" altLang="zh-CN"/>
              <a:t>1.4.0</a:t>
            </a:r>
            <a:r>
              <a:rPr lang="zh-CN" altLang="en-US"/>
              <a:t>版本宿主环境的微信用户打开你的小程序的时候，微信客户端会显示当前小程序不可用，并且提示用户应该去升级微信客户端。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D021A-305E-4F6D-8A50-BF51DA2A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0" y="1215483"/>
            <a:ext cx="6378580" cy="52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本章主要介绍了小程序的运行流程和一些重要细节，还介绍了进行优化的基本方法。</a:t>
            </a:r>
            <a:endParaRPr lang="en-US" altLang="zh-CN"/>
          </a:p>
          <a:p>
            <a:r>
              <a:rPr lang="zh-CN" altLang="en-US"/>
              <a:t>主要的优化策略可以归纳为三点：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精简代码，降低</a:t>
            </a:r>
            <a:r>
              <a:rPr lang="en-US" altLang="zh-CN"/>
              <a:t>WXML</a:t>
            </a:r>
            <a:r>
              <a:rPr lang="zh-CN" altLang="en-US"/>
              <a:t>结构和</a:t>
            </a:r>
            <a:r>
              <a:rPr lang="en-US" altLang="zh-CN"/>
              <a:t>JS</a:t>
            </a:r>
            <a:r>
              <a:rPr lang="zh-CN" altLang="en-US"/>
              <a:t>代码的复杂性；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合理使用</a:t>
            </a:r>
            <a:r>
              <a:rPr lang="en-US" altLang="zh-CN"/>
              <a:t>setData</a:t>
            </a:r>
            <a:r>
              <a:rPr lang="zh-CN" altLang="en-US"/>
              <a:t>调用，减少</a:t>
            </a:r>
            <a:r>
              <a:rPr lang="en-US" altLang="zh-CN"/>
              <a:t>setData</a:t>
            </a:r>
            <a:r>
              <a:rPr lang="zh-CN" altLang="en-US"/>
              <a:t>次数和数据量；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必要时使用分包优化。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小程序的启动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页面层级准备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数据通信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视图渲染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兼容性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6FD699-8DFD-4E0B-9CD8-1DA658AE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79" y="869659"/>
            <a:ext cx="4107121" cy="5485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小程序的启动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51849" cy="4961480"/>
          </a:xfrm>
        </p:spPr>
        <p:txBody>
          <a:bodyPr>
            <a:normAutofit/>
          </a:bodyPr>
          <a:lstStyle/>
          <a:p>
            <a:r>
              <a:rPr lang="zh-CN" altLang="en-US"/>
              <a:t>在小程序启动时，微信会为小程序展示一个固定的启动界面，界面内包含小程序的</a:t>
            </a:r>
            <a:r>
              <a:rPr lang="zh-CN" altLang="en-US">
                <a:solidFill>
                  <a:srgbClr val="00B0F0"/>
                </a:solidFill>
              </a:rPr>
              <a:t>图标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名称</a:t>
            </a:r>
            <a:r>
              <a:rPr lang="zh-CN" altLang="en-US"/>
              <a:t>和</a:t>
            </a:r>
            <a:r>
              <a:rPr lang="zh-CN" altLang="en-US">
                <a:solidFill>
                  <a:srgbClr val="00B0F0"/>
                </a:solidFill>
              </a:rPr>
              <a:t>加载提示图标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6E121-4306-488A-A487-21E0EC54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7570"/>
            <a:ext cx="819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分包加载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810428" cy="4961480"/>
          </a:xfrm>
        </p:spPr>
        <p:txBody>
          <a:bodyPr>
            <a:normAutofit/>
          </a:bodyPr>
          <a:lstStyle/>
          <a:p>
            <a:r>
              <a:rPr lang="zh-CN" altLang="en-US"/>
              <a:t>采用分包时，小程序的代码包有两种：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一个“主包”，包含小程序启动时会马上打开的页面代码和相关资源。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多个“分包”，包含其余的代码和资源。</a:t>
            </a:r>
            <a:endParaRPr lang="en-US" altLang="zh-CN"/>
          </a:p>
          <a:p>
            <a:r>
              <a:rPr lang="zh-CN" altLang="en-US"/>
              <a:t>这样，小程序启动时，只需要先将主包下载完成，就可以立刻启动小程序，从而降低小程序代码包的下载时间。</a:t>
            </a:r>
          </a:p>
          <a:p>
            <a:br>
              <a:rPr lang="zh-CN" altLang="en-US"/>
            </a:br>
            <a:endParaRPr lang="en-US" altLang="zh-CN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6883978-0708-420E-8687-82DE86673AF3}"/>
              </a:ext>
            </a:extLst>
          </p:cNvPr>
          <p:cNvSpPr txBox="1">
            <a:spLocks/>
          </p:cNvSpPr>
          <p:nvPr/>
        </p:nvSpPr>
        <p:spPr>
          <a:xfrm>
            <a:off x="7220957" y="1747328"/>
            <a:ext cx="4520964" cy="4745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{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rgbClr val="00B0F0"/>
                </a:solidFill>
              </a:rPr>
              <a:t>pages</a:t>
            </a:r>
            <a:r>
              <a:rPr lang="en-US" altLang="zh-CN"/>
              <a:t>":["pages/index/index","pages/logs/logs"],</a:t>
            </a:r>
          </a:p>
          <a:p>
            <a:r>
              <a:rPr lang="en-US" altLang="zh-CN"/>
              <a:t>  "</a:t>
            </a:r>
            <a:r>
              <a:rPr lang="en-US" altLang="zh-CN">
                <a:solidFill>
                  <a:schemeClr val="accent2"/>
                </a:solidFill>
              </a:rPr>
              <a:t>subPackages</a:t>
            </a:r>
            <a:r>
              <a:rPr lang="en-US" altLang="zh-CN"/>
              <a:t>": [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packageA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[“pages/apple/apple"]</a:t>
            </a:r>
          </a:p>
          <a:p>
            <a:r>
              <a:rPr lang="en-US" altLang="zh-CN"/>
              <a:t>    }, {</a:t>
            </a:r>
          </a:p>
          <a:p>
            <a:r>
              <a:rPr lang="en-US" altLang="zh-CN"/>
              <a:t>      "root": "</a:t>
            </a:r>
            <a:r>
              <a:rPr lang="en-US" altLang="zh-CN">
                <a:solidFill>
                  <a:srgbClr val="00B0F0"/>
                </a:solidFill>
              </a:rPr>
              <a:t>packageB</a:t>
            </a:r>
            <a:r>
              <a:rPr lang="en-US" altLang="zh-CN"/>
              <a:t>",</a:t>
            </a:r>
          </a:p>
          <a:p>
            <a:r>
              <a:rPr lang="en-US" altLang="zh-CN"/>
              <a:t>      "pages": ["pages/banana/banana"]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]</a:t>
            </a:r>
          </a:p>
          <a:p>
            <a:r>
              <a:rPr lang="en-US" altLang="zh-CN"/>
              <a:t>}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32545-98B5-4E40-A45B-BD27B5FC4728}"/>
              </a:ext>
            </a:extLst>
          </p:cNvPr>
          <p:cNvSpPr/>
          <p:nvPr/>
        </p:nvSpPr>
        <p:spPr>
          <a:xfrm>
            <a:off x="7220957" y="1306119"/>
            <a:ext cx="1898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app.json </a:t>
            </a:r>
            <a:r>
              <a:rPr lang="zh-CN" altLang="en-US" sz="16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中的配置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小程序代码包的大小限制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单个分包</a:t>
            </a:r>
            <a:r>
              <a:rPr lang="en-US" altLang="zh-CN"/>
              <a:t>/</a:t>
            </a:r>
            <a:r>
              <a:rPr lang="zh-CN" altLang="en-US"/>
              <a:t>主包大小不能超过 </a:t>
            </a:r>
            <a:r>
              <a:rPr lang="en-US" altLang="zh-CN">
                <a:solidFill>
                  <a:schemeClr val="accent2"/>
                </a:solidFill>
              </a:rPr>
              <a:t>2M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整个小程序所有分包大小不超过 </a:t>
            </a:r>
            <a:r>
              <a:rPr lang="en-US" altLang="zh-CN">
                <a:solidFill>
                  <a:schemeClr val="accent2"/>
                </a:solidFill>
              </a:rPr>
              <a:t>16M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9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常规的控制代码包大小的方法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精简代码</a:t>
            </a:r>
            <a:r>
              <a:rPr lang="zh-CN" altLang="en-US"/>
              <a:t>，去掉不必要的</a:t>
            </a:r>
            <a:r>
              <a:rPr lang="en-US" altLang="zh-CN"/>
              <a:t>WXML</a:t>
            </a:r>
            <a:r>
              <a:rPr lang="zh-CN" altLang="en-US"/>
              <a:t>结构和未使用的</a:t>
            </a:r>
            <a:r>
              <a:rPr lang="en-US" altLang="zh-CN"/>
              <a:t>WXSS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减少在代码包中直接嵌入的</a:t>
            </a:r>
            <a:r>
              <a:rPr lang="zh-CN" altLang="en-US">
                <a:solidFill>
                  <a:srgbClr val="00B0F0"/>
                </a:solidFill>
              </a:rPr>
              <a:t>资源文件</a:t>
            </a:r>
            <a:r>
              <a:rPr lang="zh-CN" altLang="en-US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压缩图片</a:t>
            </a:r>
            <a:r>
              <a:rPr lang="zh-CN" altLang="en-US"/>
              <a:t>，使用适当的图片格式。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hlinkClick r:id="rId2"/>
              </a:rPr>
              <a:t>分包加载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页面和</a:t>
            </a:r>
            <a:r>
              <a:rPr lang="en-US" altLang="zh-CN"/>
              <a:t>Page </a:t>
            </a:r>
            <a:r>
              <a:rPr lang="zh-CN" altLang="en-US"/>
              <a:t>构造器的运行逻辑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一个页面的多次显示，并不会使得这个页面的</a:t>
            </a:r>
            <a:r>
              <a:rPr lang="en-US" altLang="zh-CN"/>
              <a:t>JS</a:t>
            </a:r>
            <a:r>
              <a:rPr lang="zh-CN" altLang="en-US"/>
              <a:t>文件被执行多次，我们可以利用这个特性，建立基于页面的全局变量。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方法会重新实例化目标页面的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构造器。</a:t>
            </a:r>
            <a:endParaRPr lang="en-US" altLang="zh-CN"/>
          </a:p>
          <a:p>
            <a:r>
              <a:rPr lang="zh-CN" altLang="en-US"/>
              <a:t>例如，页面</a:t>
            </a:r>
            <a:r>
              <a:rPr lang="en-US" altLang="zh-CN"/>
              <a:t>A</a:t>
            </a:r>
            <a:r>
              <a:rPr lang="zh-CN" altLang="en-US"/>
              <a:t>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 </a:t>
            </a:r>
            <a:r>
              <a:rPr lang="zh-CN" altLang="en-US"/>
              <a:t>跳转到页面</a:t>
            </a:r>
            <a:r>
              <a:rPr lang="en-US" altLang="zh-CN"/>
              <a:t>B</a:t>
            </a:r>
            <a:r>
              <a:rPr lang="zh-CN" altLang="en-US"/>
              <a:t>，再使用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navigateTo</a:t>
            </a:r>
            <a:r>
              <a:rPr lang="zh-CN" altLang="en-US"/>
              <a:t>跳转到页面</a:t>
            </a:r>
            <a:r>
              <a:rPr lang="en-US" altLang="zh-CN"/>
              <a:t>A</a:t>
            </a:r>
            <a:r>
              <a:rPr lang="zh-CN" altLang="en-US"/>
              <a:t>，页面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就会被重新实例化</a:t>
            </a:r>
            <a:endParaRPr lang="en-US" altLang="zh-CN"/>
          </a:p>
          <a:p>
            <a:r>
              <a:rPr lang="zh-CN" altLang="en-US"/>
              <a:t>页面层级：</a:t>
            </a:r>
            <a:r>
              <a:rPr lang="en-US" altLang="zh-CN"/>
              <a:t>A&gt;B&gt;A&gt;B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 </a:t>
            </a:r>
            <a:r>
              <a:rPr lang="zh-CN" altLang="en-US"/>
              <a:t>方法不会重新实例化目标页面的</a:t>
            </a:r>
            <a:r>
              <a:rPr lang="en-US" altLang="zh-CN">
                <a:solidFill>
                  <a:srgbClr val="00B0F0"/>
                </a:solidFill>
              </a:rPr>
              <a:t>Page</a:t>
            </a:r>
            <a:r>
              <a:rPr lang="zh-CN" altLang="en-US">
                <a:solidFill>
                  <a:srgbClr val="00B0F0"/>
                </a:solidFill>
              </a:rPr>
              <a:t>构造器</a:t>
            </a:r>
            <a:r>
              <a:rPr lang="zh-CN" altLang="en-US"/>
              <a:t>，但它会销毁当前页面。</a:t>
            </a:r>
            <a:endParaRPr lang="en-US" altLang="zh-CN"/>
          </a:p>
          <a:p>
            <a:r>
              <a:rPr lang="zh-CN" altLang="en-US"/>
              <a:t>页面层级：</a:t>
            </a:r>
            <a:r>
              <a:rPr lang="en-US" altLang="zh-CN"/>
              <a:t>A&gt;B(</a:t>
            </a:r>
            <a:r>
              <a:rPr lang="en-US" altLang="zh-CN">
                <a:solidFill>
                  <a:srgbClr val="00B0F0"/>
                </a:solidFill>
              </a:rPr>
              <a:t>navigateBack</a:t>
            </a:r>
            <a:r>
              <a:rPr lang="en-US" altLang="zh-CN"/>
              <a:t>)      -    A</a:t>
            </a:r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4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页面层级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在视图层内，小程序的每一个页面都</a:t>
            </a:r>
            <a:r>
              <a:rPr lang="zh-CN" altLang="en-US">
                <a:solidFill>
                  <a:srgbClr val="00B0F0"/>
                </a:solidFill>
              </a:rPr>
              <a:t>独立运行</a:t>
            </a:r>
            <a:r>
              <a:rPr lang="zh-CN" altLang="en-US"/>
              <a:t>在一个页面层级上。</a:t>
            </a:r>
            <a:endParaRPr lang="en-US" altLang="zh-CN"/>
          </a:p>
          <a:p>
            <a:r>
              <a:rPr lang="zh-CN" altLang="en-US"/>
              <a:t>小程序启动时仅有一个页面层级，每次调用</a:t>
            </a:r>
            <a:r>
              <a:rPr lang="en-US" altLang="zh-CN">
                <a:solidFill>
                  <a:srgbClr val="00B0F0"/>
                </a:solidFill>
              </a:rPr>
              <a:t>wx.navigateTo</a:t>
            </a:r>
            <a:r>
              <a:rPr lang="zh-CN" altLang="en-US"/>
              <a:t>，都会</a:t>
            </a:r>
            <a:r>
              <a:rPr lang="zh-CN" altLang="en-US">
                <a:solidFill>
                  <a:srgbClr val="00B0F0"/>
                </a:solidFill>
              </a:rPr>
              <a:t>新建一个页面层级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相对地，</a:t>
            </a:r>
            <a:r>
              <a:rPr lang="en-US" altLang="zh-CN"/>
              <a:t>wx.</a:t>
            </a:r>
            <a:r>
              <a:rPr lang="en-US" altLang="zh-CN">
                <a:solidFill>
                  <a:srgbClr val="00B0F0"/>
                </a:solidFill>
              </a:rPr>
              <a:t>navigateBack</a:t>
            </a:r>
            <a:r>
              <a:rPr lang="zh-CN" altLang="en-US"/>
              <a:t>会</a:t>
            </a:r>
            <a:r>
              <a:rPr lang="zh-CN" altLang="en-US">
                <a:solidFill>
                  <a:srgbClr val="00B0F0"/>
                </a:solidFill>
              </a:rPr>
              <a:t>销毁一个页面层级</a:t>
            </a:r>
            <a:r>
              <a:rPr lang="zh-CN" altLang="en-US"/>
              <a:t>。</a:t>
            </a:r>
            <a:br>
              <a:rPr lang="zh-CN" altLang="en-US"/>
            </a:br>
            <a:r>
              <a:rPr lang="zh-CN" altLang="en-US"/>
              <a:t>对于每一个新的页面层级，视图层都需要进行一些额外的准备工作。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en-US">
                <a:solidFill>
                  <a:srgbClr val="00B0F0"/>
                </a:solidFill>
              </a:rPr>
              <a:t>小程序启动前</a:t>
            </a:r>
            <a:r>
              <a:rPr lang="zh-CN" altLang="en-US"/>
              <a:t>，微信会提前准备好一个页面层级用于展示小程序的</a:t>
            </a:r>
            <a:r>
              <a:rPr lang="zh-CN" altLang="en-US">
                <a:solidFill>
                  <a:srgbClr val="00B0F0"/>
                </a:solidFill>
              </a:rPr>
              <a:t>首页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除此以外，每当一个页面层级被用于渲染页面，微信都会提前开始准备一个新的页面层级，使得每次调用</a:t>
            </a:r>
            <a:r>
              <a:rPr lang="en-US" altLang="zh-CN"/>
              <a:t>wx.navigateTo </a:t>
            </a:r>
            <a:r>
              <a:rPr lang="zh-CN" altLang="en-US"/>
              <a:t>都能够尽快展示一个新的页面。</a:t>
            </a:r>
            <a:endParaRPr lang="en-US" altLang="zh-CN"/>
          </a:p>
          <a:p>
            <a:br>
              <a:rPr lang="zh-CN" altLang="en-US"/>
            </a:b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数据通信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在每个小程序页面的生命周期中，存在着若干次页面数据通信：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向</a:t>
            </a: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发送页面数据（</a:t>
            </a:r>
            <a:r>
              <a:rPr lang="en-US" altLang="zh-CN"/>
              <a:t>setData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/>
                </a:solidFill>
              </a:rPr>
              <a:t>视图层</a:t>
            </a:r>
            <a:r>
              <a:rPr lang="zh-CN" altLang="en-US"/>
              <a:t>向</a:t>
            </a:r>
            <a:r>
              <a:rPr lang="zh-CN" altLang="en-US">
                <a:solidFill>
                  <a:srgbClr val="00B0F0"/>
                </a:solidFill>
              </a:rPr>
              <a:t>逻辑层</a:t>
            </a:r>
            <a:r>
              <a:rPr lang="zh-CN" altLang="en-US"/>
              <a:t>反馈数据和用户事件 </a:t>
            </a:r>
            <a:r>
              <a:rPr lang="en-US" altLang="zh-CN"/>
              <a:t>(data-key</a:t>
            </a:r>
            <a:r>
              <a:rPr lang="zh-CN" altLang="en-US"/>
              <a:t>、</a:t>
            </a:r>
            <a:r>
              <a:rPr lang="en-US" altLang="zh-CN"/>
              <a:t>bind:*)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17403</TotalTime>
  <Words>1346</Words>
  <Application>Microsoft Office PowerPoint</Application>
  <PresentationFormat>宽屏</PresentationFormat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主题1</vt:lpstr>
      <vt:lpstr>微信小程序性能优化</vt:lpstr>
      <vt:lpstr>知识点</vt:lpstr>
      <vt:lpstr>小程序的启动</vt:lpstr>
      <vt:lpstr>分包加载</vt:lpstr>
      <vt:lpstr>小程序代码包的大小限制</vt:lpstr>
      <vt:lpstr>常规的控制代码包大小的方法</vt:lpstr>
      <vt:lpstr>页面和Page 构造器的运行逻辑</vt:lpstr>
      <vt:lpstr>页面层级</vt:lpstr>
      <vt:lpstr>数据通信</vt:lpstr>
      <vt:lpstr>js中提高数据更新速度的方法</vt:lpstr>
      <vt:lpstr>js中提升数据更新性能</vt:lpstr>
      <vt:lpstr>wxml 中提高数据更新速度的方法</vt:lpstr>
      <vt:lpstr>当前手机的信息</vt:lpstr>
      <vt:lpstr>wx.canIUse() 方法</vt:lpstr>
      <vt:lpstr>版本兼容性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690</cp:revision>
  <dcterms:created xsi:type="dcterms:W3CDTF">2019-05-19T07:46:27Z</dcterms:created>
  <dcterms:modified xsi:type="dcterms:W3CDTF">2020-10-27T14:28:48Z</dcterms:modified>
</cp:coreProperties>
</file>