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2" r:id="rId3"/>
    <p:sldId id="400" r:id="rId4"/>
    <p:sldId id="435" r:id="rId5"/>
    <p:sldId id="437" r:id="rId6"/>
    <p:sldId id="434" r:id="rId7"/>
    <p:sldId id="436" r:id="rId8"/>
    <p:sldId id="413" r:id="rId9"/>
    <p:sldId id="439" r:id="rId10"/>
    <p:sldId id="440" r:id="rId11"/>
    <p:sldId id="418" r:id="rId12"/>
    <p:sldId id="420" r:id="rId13"/>
    <p:sldId id="421" r:id="rId14"/>
    <p:sldId id="414" r:id="rId15"/>
    <p:sldId id="409" r:id="rId16"/>
    <p:sldId id="424" r:id="rId17"/>
    <p:sldId id="426" r:id="rId18"/>
    <p:sldId id="429" r:id="rId19"/>
    <p:sldId id="433" r:id="rId20"/>
    <p:sldId id="443" r:id="rId21"/>
    <p:sldId id="431" r:id="rId22"/>
    <p:sldId id="432" r:id="rId23"/>
    <p:sldId id="441" r:id="rId24"/>
    <p:sldId id="442" r:id="rId25"/>
    <p:sldId id="416" r:id="rId26"/>
    <p:sldId id="428" r:id="rId27"/>
    <p:sldId id="446" r:id="rId28"/>
    <p:sldId id="366" r:id="rId29"/>
    <p:sldId id="408" r:id="rId30"/>
    <p:sldId id="447" r:id="rId31"/>
    <p:sldId id="44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前言" id="{1713B097-CE68-45FF-96AD-23B5950D8909}">
          <p14:sldIdLst>
            <p14:sldId id="435"/>
            <p14:sldId id="437"/>
          </p14:sldIdLst>
        </p14:section>
        <p14:section name="01-首页" id="{4C832947-2092-B242-8FF3-4D96B6007803}">
          <p14:sldIdLst>
            <p14:sldId id="434"/>
            <p14:sldId id="436"/>
            <p14:sldId id="413"/>
            <p14:sldId id="439"/>
            <p14:sldId id="440"/>
            <p14:sldId id="418"/>
            <p14:sldId id="420"/>
            <p14:sldId id="421"/>
            <p14:sldId id="414"/>
          </p14:sldIdLst>
        </p14:section>
        <p14:section name="02-城市页" id="{5A1A807F-56C6-4812-BD78-E18B2F77B326}">
          <p14:sldIdLst>
            <p14:sldId id="409"/>
            <p14:sldId id="424"/>
            <p14:sldId id="426"/>
          </p14:sldIdLst>
        </p14:section>
        <p14:section name="03-用户中心" id="{B246245B-75F7-4F7B-B71E-6CC6FD8E8CA7}">
          <p14:sldIdLst>
            <p14:sldId id="429"/>
          </p14:sldIdLst>
        </p14:section>
        <p14:section name="04-详情页" id="{D81F7D38-6CF7-4668-935C-826F017EEEC1}">
          <p14:sldIdLst>
            <p14:sldId id="433"/>
            <p14:sldId id="443"/>
            <p14:sldId id="431"/>
            <p14:sldId id="432"/>
            <p14:sldId id="441"/>
            <p14:sldId id="442"/>
            <p14:sldId id="416"/>
            <p14:sldId id="428"/>
          </p14:sldIdLst>
        </p14:section>
        <p14:section name="扩展" id="{3755574C-4CDA-4BF7-BD0D-574B0A141801}">
          <p14:sldIdLst>
            <p14:sldId id="446"/>
            <p14:sldId id="366"/>
          </p14:sldIdLst>
        </p14:section>
        <p14:section name="总结" id="{378FA1C4-70FB-4E13-BA6D-BA86308BDC03}">
          <p14:sldIdLst>
            <p14:sldId id="408"/>
          </p14:sldIdLst>
        </p14:section>
        <p14:section name="作业" id="{748F1B42-C48F-4107-AF2D-9815B099FF8A}">
          <p14:sldIdLst>
            <p14:sldId id="447"/>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7E5"/>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6764" autoAdjust="0"/>
  </p:normalViewPr>
  <p:slideViewPr>
    <p:cSldViewPr snapToGrid="0">
      <p:cViewPr varScale="1">
        <p:scale>
          <a:sx n="126" d="100"/>
          <a:sy n="126" d="100"/>
        </p:scale>
        <p:origin x="16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2020/10/29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2020/10/29</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2020/10/29</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niapp.dcloud.io/component/navigator?id=navigator" TargetMode="External"/><Relationship Id="rId2" Type="http://schemas.openxmlformats.org/officeDocument/2006/relationships/hyperlink" Target="https://uniapp.dcloud.io/api/router?id=navigatet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uniapp.dcloud.io/component/scroll-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niapp.dcloud.io/collocation/pages?id=globalsty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s.weixin.qq.com/miniprogram/dev/api/location/wx.getLoc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en-US" altLang="zh-CN" b="0"/>
              <a:t>uni-app </a:t>
            </a:r>
            <a:r>
              <a:rPr lang="zh-CN" altLang="en-US" b="0"/>
              <a:t>美食收藏</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腾讯地图反解析经纬度 </a:t>
            </a:r>
            <a:endParaRPr lang="en-US" altLang="zh-CN" dirty="0"/>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838199" y="1215483"/>
            <a:ext cx="11091729"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QQMapWX</a:t>
            </a:r>
            <a:r>
              <a:rPr lang="en-US" altLang="zh-CN">
                <a:latin typeface="微软雅黑" panose="020B0503020204020204" pitchFamily="34" charset="-122"/>
                <a:ea typeface="微软雅黑" panose="020B0503020204020204" pitchFamily="34" charset="-122"/>
              </a:rPr>
              <a:t> = require('../../utils/qqmap-wx-jssdk.js’);</a:t>
            </a:r>
          </a:p>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 = new QQMapWX({</a:t>
            </a:r>
          </a:p>
          <a:p>
            <a:r>
              <a:rPr lang="en-US" altLang="zh-CN">
                <a:latin typeface="微软雅黑" panose="020B0503020204020204" pitchFamily="34" charset="-122"/>
                <a:ea typeface="微软雅黑" panose="020B0503020204020204" pitchFamily="34" charset="-122"/>
              </a:rPr>
              <a:t>	key: 'YACBZ-5LPK6-GOQSO-EP343-7LD4J-SIBLV'</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analysis({latitude,longitude}){</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 </a:t>
            </a:r>
            <a:r>
              <a:rPr lang="zh-CN" altLang="en-US">
                <a:latin typeface="微软雅黑" panose="020B0503020204020204" pitchFamily="34" charset="-122"/>
                <a:ea typeface="微软雅黑" panose="020B0503020204020204" pitchFamily="34" charset="-122"/>
              </a:rPr>
              <a:t>反解析；</a:t>
            </a:r>
          </a:p>
          <a:p>
            <a:r>
              <a:rPr lang="zh-CN" altLang="en-US">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reverseGeocoder</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location</a:t>
            </a: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latitude</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longitude</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result =&gt; {</a:t>
            </a:r>
          </a:p>
          <a:p>
            <a:r>
              <a:rPr lang="en-US" altLang="zh-CN">
                <a:latin typeface="微软雅黑" panose="020B0503020204020204" pitchFamily="34" charset="-122"/>
                <a:ea typeface="微软雅黑" panose="020B0503020204020204" pitchFamily="34" charset="-122"/>
              </a:rPr>
              <a:t>				resolve(result.result.address_component.city);</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797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基于城市向云端数据库请求店铺集合</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51133"/>
            <a:ext cx="10515600" cy="5125830"/>
          </a:xfrm>
        </p:spPr>
        <p:txBody>
          <a:bodyPr>
            <a:normAutofit lnSpcReduction="10000"/>
          </a:bodyPr>
          <a:lstStyle/>
          <a:p>
            <a:r>
              <a:rPr lang="zh-CN" altLang="en-US">
                <a:latin typeface="微软雅黑" panose="020B0503020204020204" pitchFamily="34" charset="-122"/>
                <a:ea typeface="微软雅黑" panose="020B0503020204020204" pitchFamily="34" charset="-122"/>
              </a:rPr>
              <a:t>现在在云端数据库我们已经有了一个</a:t>
            </a:r>
            <a:r>
              <a:rPr lang="en-US" altLang="zh-CN">
                <a:solidFill>
                  <a:srgbClr val="00B0F0"/>
                </a:solidFill>
                <a:latin typeface="微软雅黑" panose="020B0503020204020204" pitchFamily="34" charset="-122"/>
                <a:ea typeface="微软雅黑" panose="020B0503020204020204" pitchFamily="34" charset="-122"/>
              </a:rPr>
              <a:t>favorList</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集合，是全国各地的店铺。</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我们获取城市后，就可以查询在这个城市里的所有店铺了。</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对于简单的查询操作，可以直接在小程序端实现。</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如根据城市，从某一个起始位置，查询指定数量的热门店铺：</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db.collection("favorList")</a:t>
            </a:r>
          </a:p>
          <a:p>
            <a:r>
              <a:rPr lang="en-US" altLang="zh-CN">
                <a:latin typeface="微软雅黑" panose="020B0503020204020204" pitchFamily="34" charset="-122"/>
                <a:ea typeface="微软雅黑" panose="020B0503020204020204" pitchFamily="34" charset="-122"/>
              </a:rPr>
              <a:t>		.where({place})</a:t>
            </a:r>
          </a:p>
          <a:p>
            <a:r>
              <a:rPr lang="en-US" altLang="zh-CN">
                <a:latin typeface="微软雅黑" panose="020B0503020204020204" pitchFamily="34" charset="-122"/>
                <a:ea typeface="微软雅黑" panose="020B0503020204020204" pitchFamily="34" charset="-122"/>
              </a:rPr>
              <a:t>		.skip(this.page * 5)</a:t>
            </a:r>
          </a:p>
          <a:p>
            <a:r>
              <a:rPr lang="en-US" altLang="zh-CN">
                <a:latin typeface="微软雅黑" panose="020B0503020204020204" pitchFamily="34" charset="-122"/>
                <a:ea typeface="微软雅黑" panose="020B0503020204020204" pitchFamily="34" charset="-122"/>
              </a:rPr>
              <a:t>		.limit(5).get()</a:t>
            </a:r>
          </a:p>
          <a:p>
            <a:r>
              <a:rPr lang="en-US" altLang="zh-CN">
                <a:latin typeface="微软雅黑" panose="020B0503020204020204" pitchFamily="34" charset="-122"/>
                <a:ea typeface="微软雅黑" panose="020B0503020204020204" pitchFamily="34" charset="-122"/>
              </a:rPr>
              <a:t>		.then(({data}) =&gt; {</a:t>
            </a:r>
          </a:p>
          <a:p>
            <a:r>
              <a:rPr lang="en-US" altLang="zh-CN">
                <a:latin typeface="微软雅黑" panose="020B0503020204020204" pitchFamily="34" charset="-122"/>
                <a:ea typeface="微软雅黑" panose="020B0503020204020204" pitchFamily="34" charset="-122"/>
              </a:rPr>
              <a:t>			this.loading = false;</a:t>
            </a:r>
          </a:p>
          <a:p>
            <a:r>
              <a:rPr lang="en-US" altLang="zh-CN">
                <a:latin typeface="微软雅黑" panose="020B0503020204020204" pitchFamily="34" charset="-122"/>
                <a:ea typeface="微软雅黑" panose="020B0503020204020204" pitchFamily="34" charset="-122"/>
              </a:rPr>
              <a:t>			reflect(data);</a:t>
            </a:r>
          </a:p>
          <a:p>
            <a:r>
              <a:rPr lang="en-US" altLang="zh-CN">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对于后面店铺数据的显示，使用</a:t>
            </a:r>
            <a:r>
              <a:rPr lang="en-US" altLang="zh-CN">
                <a:latin typeface="微软雅黑" panose="020B0503020204020204" pitchFamily="34" charset="-122"/>
                <a:ea typeface="微软雅黑" panose="020B0503020204020204" pitchFamily="34" charset="-122"/>
              </a:rPr>
              <a:t>v-for </a:t>
            </a:r>
            <a:r>
              <a:rPr lang="zh-CN" altLang="en-US">
                <a:latin typeface="微软雅黑" panose="020B0503020204020204" pitchFamily="34" charset="-122"/>
                <a:ea typeface="微软雅黑" panose="020B0503020204020204" pitchFamily="34" charset="-122"/>
              </a:rPr>
              <a:t>即可，这和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是一样，在此便不再多说。</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63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组件的调用和传参</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930211" cy="4961480"/>
          </a:xfrm>
        </p:spPr>
        <p:txBody>
          <a:bodyPr>
            <a:normAutofit/>
          </a:bodyPr>
          <a:lstStyle/>
          <a:p>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里的组件和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里的组件原理是一样的。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a:t>
            </a:r>
            <a:r>
              <a:rPr lang="en-US" altLang="zh-CN">
                <a:latin typeface="微软雅黑" panose="020B0503020204020204" pitchFamily="34" charset="-122"/>
                <a:ea typeface="微软雅黑" panose="020B0503020204020204" pitchFamily="34" charset="-122"/>
              </a:rPr>
              <a:t>ShopList.vue </a:t>
            </a:r>
            <a:r>
              <a:rPr lang="zh-CN" altLang="en-US">
                <a:latin typeface="微软雅黑" panose="020B0503020204020204" pitchFamily="34" charset="-122"/>
                <a:ea typeface="微软雅黑" panose="020B0503020204020204" pitchFamily="34" charset="-122"/>
              </a:rPr>
              <a:t>组件的建立：</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&lt;view&gt;…&lt;/view&gt;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export default {props: ['title','list','loading']};</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&lt;style&gt;……&lt;/style&gt;</a:t>
            </a:r>
          </a:p>
          <a:p>
            <a:endParaRPr lang="en-US" altLang="zh-CN">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7F9EA185-D447-4798-8CAA-5E4114DBC070}"/>
              </a:ext>
            </a:extLst>
          </p:cNvPr>
          <p:cNvSpPr txBox="1">
            <a:spLocks/>
          </p:cNvSpPr>
          <p:nvPr/>
        </p:nvSpPr>
        <p:spPr>
          <a:xfrm>
            <a:off x="6423589" y="1215483"/>
            <a:ext cx="5378153"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index.vue </a:t>
            </a:r>
            <a:r>
              <a:rPr lang="zh-CN" altLang="en-US">
                <a:latin typeface="微软雅黑" panose="020B0503020204020204" pitchFamily="34" charset="-122"/>
                <a:ea typeface="微软雅黑" panose="020B0503020204020204" pitchFamily="34" charset="-122"/>
              </a:rPr>
              <a:t>里引入</a:t>
            </a:r>
            <a:r>
              <a:rPr lang="en-US" altLang="zh-CN">
                <a:latin typeface="微软雅黑" panose="020B0503020204020204" pitchFamily="34" charset="-122"/>
                <a:ea typeface="微软雅黑" panose="020B0503020204020204" pitchFamily="34" charset="-122"/>
              </a:rPr>
              <a:t>Stat.vue </a:t>
            </a:r>
            <a:r>
              <a:rPr lang="zh-CN" altLang="en-US">
                <a:latin typeface="微软雅黑" panose="020B0503020204020204" pitchFamily="34" charset="-122"/>
                <a:ea typeface="微软雅黑" panose="020B0503020204020204" pitchFamily="34" charset="-122"/>
              </a:rPr>
              <a:t>组件</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&lt;ShopList </a:t>
            </a:r>
          </a:p>
          <a:p>
            <a:r>
              <a:rPr lang="en-US" altLang="zh-CN" sz="1400">
                <a:latin typeface="微软雅黑" panose="020B0503020204020204" pitchFamily="34" charset="-122"/>
                <a:ea typeface="微软雅黑" panose="020B0503020204020204" pitchFamily="34" charset="-122"/>
              </a:rPr>
              <a:t>			title='</a:t>
            </a:r>
            <a:r>
              <a:rPr lang="zh-CN" altLang="en-US" sz="1400">
                <a:latin typeface="微软雅黑" panose="020B0503020204020204" pitchFamily="34" charset="-122"/>
                <a:ea typeface="微软雅黑" panose="020B0503020204020204" pitchFamily="34" charset="-122"/>
              </a:rPr>
              <a:t>猜你喜欢</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:list="shops" </a:t>
            </a:r>
          </a:p>
          <a:p>
            <a:r>
              <a:rPr lang="en-US" altLang="zh-CN" sz="1400">
                <a:latin typeface="微软雅黑" panose="020B0503020204020204" pitchFamily="34" charset="-122"/>
                <a:ea typeface="微软雅黑" panose="020B0503020204020204" pitchFamily="34" charset="-122"/>
              </a:rPr>
              <a:t>			:loading="loading"&gt;</a:t>
            </a:r>
          </a:p>
          <a:p>
            <a:r>
              <a:rPr lang="en-US" altLang="zh-CN" sz="1400">
                <a:latin typeface="微软雅黑" panose="020B0503020204020204" pitchFamily="34" charset="-122"/>
                <a:ea typeface="微软雅黑" panose="020B0503020204020204" pitchFamily="34" charset="-122"/>
              </a:rPr>
              <a:t>	&lt;/ShopList&gt;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import ShopList from '../../components/ShopList.vue';</a:t>
            </a:r>
          </a:p>
          <a:p>
            <a:r>
              <a:rPr lang="en-US" altLang="zh-CN" sz="1400">
                <a:latin typeface="微软雅黑" panose="020B0503020204020204" pitchFamily="34" charset="-122"/>
                <a:ea typeface="微软雅黑" panose="020B0503020204020204" pitchFamily="34" charset="-122"/>
              </a:rPr>
              <a:t>	export default {components: {ShopList}};</a:t>
            </a:r>
          </a:p>
          <a:p>
            <a:r>
              <a:rPr lang="en-US" altLang="zh-CN" sz="1400">
                <a:latin typeface="微软雅黑" panose="020B0503020204020204" pitchFamily="34" charset="-122"/>
                <a:ea typeface="微软雅黑" panose="020B0503020204020204" pitchFamily="34" charset="-122"/>
              </a:rPr>
              <a:t>&lt;/script&gt;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0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上拉加载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31631"/>
            <a:ext cx="10515600" cy="5423877"/>
          </a:xfrm>
        </p:spPr>
        <p:txBody>
          <a:bodyPr>
            <a:normAutofit fontScale="77500" lnSpcReduction="20000"/>
          </a:body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里的上拉加载和微信小程序一样，都是使用</a:t>
            </a:r>
            <a:r>
              <a:rPr lang="en-US" altLang="zh-CN">
                <a:solidFill>
                  <a:srgbClr val="00B0F0"/>
                </a:solidFill>
                <a:latin typeface="微软雅黑" panose="020B0503020204020204" pitchFamily="34" charset="-122"/>
                <a:ea typeface="微软雅黑" panose="020B0503020204020204" pitchFamily="34" charset="-122"/>
              </a:rPr>
              <a:t>onReachBottom</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方法做监听。</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如页面下拉触底时，再多加载一定数量的店铺数据：</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a:latin typeface="微软雅黑" panose="020B0503020204020204" pitchFamily="34" charset="-122"/>
                <a:ea typeface="微软雅黑" panose="020B0503020204020204" pitchFamily="34" charset="-122"/>
              </a:rPr>
              <a:t>onReachBottom() {</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methods: {</a:t>
            </a:r>
          </a:p>
          <a:p>
            <a:pPr marL="457200" lvl="1" indent="0">
              <a:buNone/>
            </a:pP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getShops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.then(data=&gt;this.</a:t>
            </a:r>
            <a:r>
              <a:rPr lang="en-US" altLang="zh-CN">
                <a:solidFill>
                  <a:srgbClr val="00B0F0"/>
                </a:solidFill>
                <a:latin typeface="微软雅黑" panose="020B0503020204020204" pitchFamily="34" charset="-122"/>
                <a:ea typeface="微软雅黑" panose="020B0503020204020204" pitchFamily="34" charset="-122"/>
              </a:rPr>
              <a:t>parseShops</a:t>
            </a:r>
            <a:r>
              <a:rPr lang="en-US" altLang="zh-CN">
                <a:latin typeface="微软雅黑" panose="020B0503020204020204" pitchFamily="34" charset="-122"/>
                <a:ea typeface="微软雅黑" panose="020B0503020204020204" pitchFamily="34" charset="-122"/>
              </a:rPr>
              <a:t>(data))</a:t>
            </a:r>
          </a:p>
          <a:p>
            <a:pPr marL="457200" lvl="1" indent="0">
              <a:buNone/>
            </a:pPr>
            <a:r>
              <a:rPr lang="en-US" altLang="zh-CN">
                <a:latin typeface="微软雅黑" panose="020B0503020204020204" pitchFamily="34" charset="-122"/>
                <a:ea typeface="微软雅黑" panose="020B0503020204020204" pitchFamily="34" charset="-122"/>
              </a:rPr>
              <a:t>      .then(shops=&gt;{</a:t>
            </a:r>
          </a:p>
          <a:p>
            <a:pPr marL="457200" lvl="1" indent="0">
              <a:buNone/>
            </a:pPr>
            <a:r>
              <a:rPr lang="en-US" altLang="zh-CN">
                <a:latin typeface="微软雅黑" panose="020B0503020204020204" pitchFamily="34" charset="-122"/>
                <a:ea typeface="微软雅黑" panose="020B0503020204020204" pitchFamily="34" charset="-122"/>
              </a:rPr>
              <a:t>         if(shops.length){</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shops</a:t>
            </a:r>
            <a:r>
              <a:rPr lang="en-US" altLang="zh-CN">
                <a:latin typeface="微软雅黑" panose="020B0503020204020204" pitchFamily="34" charset="-122"/>
                <a:ea typeface="微软雅黑" panose="020B0503020204020204" pitchFamily="34" charset="-122"/>
              </a:rPr>
              <a:t>=[...this.shops,...shops]</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page</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curList </a:t>
            </a:r>
            <a:r>
              <a:rPr lang="zh-CN" altLang="en-US">
                <a:latin typeface="微软雅黑" panose="020B0503020204020204" pitchFamily="34" charset="-122"/>
                <a:ea typeface="微软雅黑" panose="020B0503020204020204" pitchFamily="34" charset="-122"/>
              </a:rPr>
              <a:t>是新获取的数据，</a:t>
            </a:r>
            <a:r>
              <a:rPr lang="en-US" altLang="zh-CN">
                <a:latin typeface="微软雅黑" panose="020B0503020204020204" pitchFamily="34" charset="-122"/>
                <a:ea typeface="微软雅黑" panose="020B0503020204020204" pitchFamily="34" charset="-122"/>
              </a:rPr>
              <a:t>this.favorList=[...this.favorList, ...curList] </a:t>
            </a:r>
            <a:r>
              <a:rPr lang="zh-CN" altLang="en-US">
                <a:latin typeface="微软雅黑" panose="020B0503020204020204" pitchFamily="34" charset="-122"/>
                <a:ea typeface="微软雅黑" panose="020B0503020204020204" pitchFamily="34" charset="-122"/>
              </a:rPr>
              <a:t>则是将新数据追加到当前</a:t>
            </a:r>
            <a:r>
              <a:rPr lang="en-US" altLang="zh-CN">
                <a:latin typeface="微软雅黑" panose="020B0503020204020204" pitchFamily="34" charset="-122"/>
                <a:ea typeface="微软雅黑" panose="020B0503020204020204" pitchFamily="34" charset="-122"/>
              </a:rPr>
              <a:t>favorList </a:t>
            </a:r>
            <a:r>
              <a:rPr lang="zh-CN" altLang="en-US">
                <a:latin typeface="微软雅黑" panose="020B0503020204020204" pitchFamily="34" charset="-122"/>
                <a:ea typeface="微软雅黑" panose="020B0503020204020204" pitchFamily="34" charset="-122"/>
              </a:rPr>
              <a:t>的后面，从而生成新的</a:t>
            </a:r>
            <a:r>
              <a:rPr lang="en-US" altLang="zh-CN">
                <a:latin typeface="微软雅黑" panose="020B0503020204020204" pitchFamily="34" charset="-122"/>
                <a:ea typeface="微软雅黑" panose="020B0503020204020204" pitchFamily="34" charset="-122"/>
              </a:rPr>
              <a:t>favorList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14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首页和城市页的跳转</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页面的跳转有两种实现方式：</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hlinkClick r:id="rId2"/>
              </a:rPr>
              <a:t>路由跳转</a:t>
            </a:r>
            <a:r>
              <a:rPr lang="zh-CN" altLang="en-US">
                <a:latin typeface="微软雅黑" panose="020B0503020204020204" pitchFamily="34" charset="-122"/>
                <a:ea typeface="微软雅黑" panose="020B0503020204020204" pitchFamily="34" charset="-122"/>
              </a:rPr>
              <a:t>方法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&lt;text @click="</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class="area_name"&gt;……&lt;/text&gt;</a:t>
            </a:r>
          </a:p>
          <a:p>
            <a:r>
              <a:rPr lang="en-US" altLang="zh-CN" sz="1400">
                <a:latin typeface="微软雅黑" panose="020B0503020204020204" pitchFamily="34" charset="-122"/>
                <a:ea typeface="微软雅黑" panose="020B0503020204020204" pitchFamily="34" charset="-122"/>
              </a:rPr>
              <a:t>	methods: {</a:t>
            </a:r>
          </a:p>
          <a:p>
            <a:r>
              <a:rPr lang="en-US" altLang="zh-CN" sz="1400">
                <a:latin typeface="微软雅黑" panose="020B0503020204020204" pitchFamily="34" charset="-122"/>
                <a:ea typeface="微软雅黑" panose="020B0503020204020204" pitchFamily="34" charset="-122"/>
              </a:rPr>
              <a:t>		</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uni.</a:t>
            </a:r>
            <a:r>
              <a:rPr lang="en-US" altLang="zh-CN" sz="1400">
                <a:solidFill>
                  <a:srgbClr val="00B0F0"/>
                </a:solidFill>
                <a:latin typeface="微软雅黑" panose="020B0503020204020204" pitchFamily="34" charset="-122"/>
                <a:ea typeface="微软雅黑" panose="020B0503020204020204" pitchFamily="34" charset="-122"/>
              </a:rPr>
              <a:t>navigateTo</a:t>
            </a:r>
            <a:r>
              <a:rPr lang="en-US" altLang="zh-CN" sz="1400">
                <a:latin typeface="微软雅黑" panose="020B0503020204020204" pitchFamily="34" charset="-122"/>
                <a:ea typeface="微软雅黑" panose="020B0503020204020204" pitchFamily="34" charset="-122"/>
              </a:rPr>
              <a:t>({url: '../city/city});</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&lt;</a:t>
            </a:r>
            <a:r>
              <a:rPr lang="en-US" altLang="zh-CN">
                <a:hlinkClick r:id="rId3"/>
              </a:rPr>
              <a:t>navigator</a:t>
            </a:r>
            <a:r>
              <a:rPr lang="en-US" altLang="zh-CN"/>
              <a:t>&gt; </a:t>
            </a:r>
            <a:r>
              <a:rPr lang="zh-CN" altLang="en-US"/>
              <a:t>标签</a:t>
            </a:r>
            <a:endParaRPr lang="en-US" altLang="zh-CN"/>
          </a:p>
          <a:p>
            <a:pPr marL="457200" lvl="1" indent="0">
              <a:buNone/>
            </a:pPr>
            <a:r>
              <a:rPr lang="en-US" altLang="zh-CN"/>
              <a:t>&lt;</a:t>
            </a:r>
            <a:r>
              <a:rPr lang="en-US" altLang="zh-CN">
                <a:solidFill>
                  <a:srgbClr val="00B0F0"/>
                </a:solidFill>
              </a:rPr>
              <a:t>navigator</a:t>
            </a:r>
            <a:r>
              <a:rPr lang="en-US" altLang="zh-CN"/>
              <a:t> class="area_name" url="/pages/city/city" &gt;……&lt;/</a:t>
            </a:r>
            <a:r>
              <a:rPr lang="en-US" altLang="zh-CN">
                <a:solidFill>
                  <a:srgbClr val="00B0F0"/>
                </a:solidFill>
              </a:rPr>
              <a:t>navigator</a:t>
            </a:r>
            <a:r>
              <a:rPr lang="en-US" altLang="zh-CN"/>
              <a: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71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condition </a:t>
            </a:r>
            <a:r>
              <a:rPr lang="zh-CN" altLang="en-US"/>
              <a:t>模式配置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城市页是由首页跳转过去的。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在我们实际开发中，如果每修改一个地方，都要在首页里点击，跳转到城市页，那是非常痛苦的。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a:t>
            </a:r>
            <a:r>
              <a:rPr lang="en-US" altLang="zh-CN">
                <a:solidFill>
                  <a:srgbClr val="00B0F0"/>
                </a:solidFill>
                <a:latin typeface="微软雅黑" panose="020B0503020204020204" pitchFamily="34" charset="-122"/>
                <a:ea typeface="微软雅黑" panose="020B0503020204020204" pitchFamily="34" charset="-122"/>
              </a:rPr>
              <a:t>pages.json </a:t>
            </a:r>
            <a:r>
              <a:rPr lang="zh-CN" altLang="en-US">
                <a:latin typeface="微软雅黑" panose="020B0503020204020204" pitchFamily="34" charset="-122"/>
                <a:ea typeface="微软雅黑" panose="020B0503020204020204" pitchFamily="34" charset="-122"/>
              </a:rPr>
              <a:t>里有一个</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模式配置属性，可以解决我们的这个痛点。</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"condition": { </a:t>
            </a:r>
          </a:p>
          <a:p>
            <a:r>
              <a:rPr lang="en-US" altLang="zh-CN" sz="1400">
                <a:latin typeface="微软雅黑" panose="020B0503020204020204" pitchFamily="34" charset="-122"/>
                <a:ea typeface="微软雅黑" panose="020B0503020204020204" pitchFamily="34" charset="-122"/>
              </a:rPr>
              <a:t>		"current": 1, </a:t>
            </a:r>
          </a:p>
          <a:p>
            <a:r>
              <a:rPr lang="en-US" altLang="zh-CN" sz="1400">
                <a:latin typeface="微软雅黑" panose="020B0503020204020204" pitchFamily="34" charset="-122"/>
                <a:ea typeface="微软雅黑" panose="020B0503020204020204" pitchFamily="34" charset="-122"/>
              </a:rPr>
              <a:t>		"list": [{"name": "city","path": "pages/city/city" }]</a:t>
            </a:r>
          </a:p>
          <a:p>
            <a:r>
              <a:rPr lang="en-US" altLang="zh-CN" sz="1400">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配置完</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后，我们还要在微信小程序开发工具里手动选择编译模式。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5A79259-4EFD-44DE-90C2-3789A596BAE5}"/>
              </a:ext>
            </a:extLst>
          </p:cNvPr>
          <p:cNvPicPr>
            <a:picLocks noChangeAspect="1"/>
          </p:cNvPicPr>
          <p:nvPr/>
        </p:nvPicPr>
        <p:blipFill>
          <a:blip r:embed="rId2"/>
          <a:stretch>
            <a:fillRect/>
          </a:stretch>
        </p:blipFill>
        <p:spPr>
          <a:xfrm>
            <a:off x="955186" y="4450671"/>
            <a:ext cx="4248150" cy="1066800"/>
          </a:xfrm>
          <a:prstGeom prst="rect">
            <a:avLst/>
          </a:prstGeom>
        </p:spPr>
      </p:pic>
    </p:spTree>
    <p:extLst>
      <p:ext uri="{BB962C8B-B14F-4D97-AF65-F5344CB8AC3E}">
        <p14:creationId xmlns:p14="http://schemas.microsoft.com/office/powerpoint/2010/main" val="423058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城市的点击</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在城市页选择了城市后，我们回到上一级页面，也就是首页，这是我们要把所选择的城市传到首页中。</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对于传参，我们可以将所选择的城市写入的到全局对象</a:t>
            </a:r>
            <a:r>
              <a:rPr lang="en-US" altLang="zh-CN">
                <a:latin typeface="微软雅黑" panose="020B0503020204020204" pitchFamily="34" charset="-122"/>
                <a:ea typeface="微软雅黑" panose="020B0503020204020204" pitchFamily="34" charset="-122"/>
              </a:rPr>
              <a:t>app </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globalData</a:t>
            </a:r>
            <a:r>
              <a:rPr lang="zh-CN" altLang="en-US">
                <a:latin typeface="微软雅黑" panose="020B0503020204020204" pitchFamily="34" charset="-122"/>
                <a:ea typeface="微软雅黑" panose="020B0503020204020204" pitchFamily="34" charset="-122"/>
              </a:rPr>
              <a:t>里。如：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globalData</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 city+'</a:t>
            </a:r>
            <a:r>
              <a:rPr lang="zh-CN" altLang="en-US">
                <a:latin typeface="微软雅黑" panose="020B0503020204020204" pitchFamily="34" charset="-122"/>
                <a:ea typeface="微软雅黑" panose="020B0503020204020204" pitchFamily="34" charset="-122"/>
              </a:rPr>
              <a:t>市</a:t>
            </a:r>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返回上一级页面，我们可以使用</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里的</a:t>
            </a:r>
            <a:r>
              <a:rPr lang="en-US" altLang="zh-CN">
                <a:solidFill>
                  <a:srgbClr val="00B0F0"/>
                </a:solidFill>
                <a:latin typeface="微软雅黑" panose="020B0503020204020204" pitchFamily="34" charset="-122"/>
                <a:ea typeface="微软雅黑" panose="020B0503020204020204" pitchFamily="34" charset="-122"/>
              </a:rPr>
              <a:t>navigateBack</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方法，或者</a:t>
            </a:r>
            <a:r>
              <a:rPr lang="en-US" altLang="zh-CN">
                <a:latin typeface="微软雅黑" panose="020B0503020204020204" pitchFamily="34" charset="-122"/>
                <a:ea typeface="微软雅黑" panose="020B0503020204020204" pitchFamily="34" charset="-122"/>
              </a:rPr>
              <a:t>&lt;</a:t>
            </a:r>
            <a:r>
              <a:rPr lang="en-US" altLang="zh-CN">
                <a:solidFill>
                  <a:srgbClr val="00B0F0"/>
                </a:solidFill>
                <a:latin typeface="微软雅黑" panose="020B0503020204020204" pitchFamily="34" charset="-122"/>
                <a:ea typeface="微软雅黑" panose="020B0503020204020204" pitchFamily="34" charset="-122"/>
              </a:rPr>
              <a:t>navigate</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uni.navigateBack({</a:t>
            </a:r>
          </a:p>
          <a:p>
            <a:pPr marL="457200" lvl="1" indent="0">
              <a:buNone/>
            </a:pPr>
            <a:r>
              <a:rPr lang="en-US" altLang="zh-CN">
                <a:latin typeface="微软雅黑" panose="020B0503020204020204" pitchFamily="34" charset="-122"/>
                <a:ea typeface="微软雅黑" panose="020B0503020204020204" pitchFamily="34" charset="-122"/>
              </a:rPr>
              <a:t>	delta: 0</a:t>
            </a:r>
          </a:p>
          <a:p>
            <a:r>
              <a:rPr lang="en-US" altLang="zh-CN">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8641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点击首字母</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当我们选择城市页右侧的字母时，我们可以用</a:t>
            </a:r>
            <a:r>
              <a:rPr lang="en-US" altLang="zh-CN">
                <a:solidFill>
                  <a:srgbClr val="00B0F0"/>
                </a:solidFill>
                <a:latin typeface="微软雅黑" panose="020B0503020204020204" pitchFamily="34" charset="-122"/>
                <a:ea typeface="微软雅黑" panose="020B0503020204020204" pitchFamily="34" charset="-122"/>
              </a:rPr>
              <a:t>scroll-view</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组件滚动到指定元素位置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对于中国所有的城市数据，网上很容易下载到，我们直接使用一个静态的</a:t>
            </a:r>
            <a:r>
              <a:rPr lang="en-US" altLang="zh-CN">
                <a:latin typeface="微软雅黑" panose="020B0503020204020204" pitchFamily="34" charset="-122"/>
                <a:ea typeface="微软雅黑" panose="020B0503020204020204" pitchFamily="34" charset="-122"/>
              </a:rPr>
              <a:t>json </a:t>
            </a:r>
            <a:r>
              <a:rPr lang="zh-CN" altLang="en-US">
                <a:latin typeface="微软雅黑" panose="020B0503020204020204" pitchFamily="34" charset="-122"/>
                <a:ea typeface="微软雅黑" panose="020B0503020204020204" pitchFamily="34" charset="-122"/>
              </a:rPr>
              <a:t>文件即可。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对于基于首字母定位城市，我们可以使用</a:t>
            </a:r>
            <a:r>
              <a:rPr lang="en-US" altLang="zh-CN">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hlinkClick r:id="rId2"/>
              </a:rPr>
              <a:t>scroll-view</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&lt;scroll-view class="</a:t>
            </a:r>
            <a:r>
              <a:rPr lang="en-US" altLang="zh-CN" dirty="0" err="1">
                <a:latin typeface="微软雅黑" panose="020B0503020204020204" pitchFamily="34" charset="-122"/>
                <a:ea typeface="微软雅黑" panose="020B0503020204020204" pitchFamily="34" charset="-122"/>
              </a:rPr>
              <a:t>scrollView</a:t>
            </a:r>
            <a:r>
              <a:rPr lang="en-US" altLang="zh-CN" dirty="0">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scroll-y</a:t>
            </a:r>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:scroll-into-view</a:t>
            </a:r>
            <a:r>
              <a:rPr lang="en-US" altLang="zh-CN">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letter</a:t>
            </a:r>
            <a:r>
              <a:rPr lang="en-US" altLang="zh-CN">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 </a:t>
            </a:r>
            <a:r>
              <a:rPr lang="en-US" altLang="zh-CN">
                <a:latin typeface="微软雅黑" panose="020B0503020204020204" pitchFamily="34" charset="-122"/>
                <a:ea typeface="微软雅黑" panose="020B0503020204020204" pitchFamily="34" charset="-122"/>
              </a:rPr>
              <a:t>v-for=“v </a:t>
            </a:r>
            <a:r>
              <a:rPr lang="en-US" altLang="zh-CN" dirty="0">
                <a:latin typeface="微软雅黑" panose="020B0503020204020204" pitchFamily="34" charset="-122"/>
                <a:ea typeface="微软雅黑" panose="020B0503020204020204" pitchFamily="34" charset="-122"/>
              </a:rPr>
              <a:t>in </a:t>
            </a:r>
            <a:r>
              <a:rPr lang="en-US" altLang="zh-CN" dirty="0" err="1">
                <a:latin typeface="微软雅黑" panose="020B0503020204020204" pitchFamily="34" charset="-122"/>
                <a:ea typeface="微软雅黑" panose="020B0503020204020204" pitchFamily="34" charset="-122"/>
              </a:rPr>
              <a:t>cityData</a:t>
            </a: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key=“v" </a:t>
            </a:r>
            <a:r>
              <a:rPr lang="en-US" altLang="zh-CN" dirty="0">
                <a:solidFill>
                  <a:schemeClr val="accent2"/>
                </a:solidFill>
                <a:latin typeface="微软雅黑" panose="020B0503020204020204" pitchFamily="34" charset="-122"/>
                <a:ea typeface="微软雅黑" panose="020B0503020204020204" pitchFamily="34" charset="-122"/>
              </a:rPr>
              <a:t>:id</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v.letter</a:t>
            </a:r>
            <a:r>
              <a:rPr lang="en-US" altLang="zh-CN" dirty="0">
                <a:latin typeface="微软雅黑" panose="020B0503020204020204" pitchFamily="34" charset="-122"/>
                <a:ea typeface="微软雅黑" panose="020B0503020204020204" pitchFamily="34" charset="-122"/>
              </a:rPr>
              <a:t>"&gt;</a:t>
            </a: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&lt;/view&gt;</a:t>
            </a:r>
          </a:p>
          <a:p>
            <a:pPr marL="457200" lvl="1" indent="0">
              <a:buNone/>
            </a:pPr>
            <a:r>
              <a:rPr lang="en-US" altLang="zh-CN" dirty="0">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rPr>
              <a:t>scroll-view&gt;</a:t>
            </a:r>
          </a:p>
          <a:p>
            <a:pPr marL="457200" lvl="1" indent="0">
              <a:buNone/>
            </a:pPr>
            <a:endParaRPr lang="en-US" altLang="zh-CN" dirty="0">
              <a:latin typeface="微软雅黑" panose="020B0503020204020204" pitchFamily="34" charset="-122"/>
              <a:ea typeface="微软雅黑" panose="020B0503020204020204" pitchFamily="34" charset="-122"/>
            </a:endParaRPr>
          </a:p>
          <a:p>
            <a:r>
              <a:rPr lang="en-US" altLang="zh-CN"/>
              <a:t>scroll-y</a:t>
            </a:r>
            <a:r>
              <a:rPr lang="zh-CN" altLang="en-US"/>
              <a:t>：允许纵向滚动</a:t>
            </a:r>
            <a:endParaRPr lang="en-US" altLang="zh-CN"/>
          </a:p>
          <a:p>
            <a:r>
              <a:rPr lang="en-US" altLang="zh-CN"/>
              <a:t>scroll-into-view</a:t>
            </a:r>
            <a:r>
              <a:rPr lang="zh-CN" altLang="en-US"/>
              <a:t>：滚动到指定</a:t>
            </a:r>
            <a:r>
              <a:rPr lang="en-US" altLang="zh-CN"/>
              <a:t>id </a:t>
            </a:r>
            <a:r>
              <a:rPr lang="zh-CN" altLang="en-US"/>
              <a:t>的元素所在的位置</a:t>
            </a:r>
            <a:endParaRPr lang="en-US" altLang="zh-CN"/>
          </a:p>
          <a:p>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id</a:t>
            </a:r>
            <a:r>
              <a:rPr lang="en-US" altLang="zh-CN">
                <a:latin typeface="微软雅黑" panose="020B0503020204020204" pitchFamily="34" charset="-122"/>
                <a:ea typeface="微软雅黑" panose="020B0503020204020204" pitchFamily="34" charset="-122"/>
              </a:rPr>
              <a:t>=“v.letter“ </a:t>
            </a:r>
            <a:r>
              <a:rPr lang="zh-CN" altLang="en-US">
                <a:latin typeface="微软雅黑" panose="020B0503020204020204" pitchFamily="34" charset="-122"/>
                <a:ea typeface="微软雅黑" panose="020B0503020204020204" pitchFamily="34" charset="-122"/>
              </a:rPr>
              <a:t>是必须要设置的，这是</a:t>
            </a:r>
            <a:r>
              <a:rPr lang="en-US" altLang="zh-CN">
                <a:latin typeface="微软雅黑" panose="020B0503020204020204" pitchFamily="34" charset="-122"/>
                <a:ea typeface="微软雅黑" panose="020B0503020204020204" pitchFamily="34" charset="-122"/>
              </a:rPr>
              <a:t>scroll-view </a:t>
            </a:r>
            <a:r>
              <a:rPr lang="zh-CN" altLang="en-US">
                <a:latin typeface="微软雅黑" panose="020B0503020204020204" pitchFamily="34" charset="-122"/>
                <a:ea typeface="微软雅黑" panose="020B0503020204020204" pitchFamily="34" charset="-122"/>
              </a:rPr>
              <a:t>滚动的依据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06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获取用户信息</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976923"/>
            <a:ext cx="10515600" cy="520004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在用户中心，若用户未授权小程序获取用户信息的权利，那就会出现默认头像，点击可提示用户授权。</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用户授权后，可获取用户信息，然后将其保存在全局。</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data() {</a:t>
            </a:r>
          </a:p>
          <a:p>
            <a:r>
              <a:rPr lang="en-US" altLang="zh-CN">
                <a:latin typeface="微软雅黑" panose="020B0503020204020204" pitchFamily="34" charset="-122"/>
                <a:ea typeface="微软雅黑" panose="020B0503020204020204" pitchFamily="34" charset="-122"/>
              </a:rPr>
              <a:t>	return {</a:t>
            </a: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userInfo</a:t>
            </a:r>
            <a:r>
              <a:rPr lang="en-US" altLang="zh-CN">
                <a:latin typeface="微软雅黑" panose="020B0503020204020204" pitchFamily="34" charset="-122"/>
                <a:ea typeface="微软雅黑" panose="020B0503020204020204" pitchFamily="34" charset="-122"/>
              </a:rPr>
              <a:t>: null,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用按钮获取用户信息：</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onGetUserInfo({detail:{userInfo}}) {</a:t>
            </a:r>
          </a:p>
          <a:p>
            <a:r>
              <a:rPr lang="en-US" altLang="zh-CN">
                <a:latin typeface="微软雅黑" panose="020B0503020204020204" pitchFamily="34" charset="-122"/>
                <a:ea typeface="微软雅黑" panose="020B0503020204020204" pitchFamily="34" charset="-122"/>
              </a:rPr>
              <a:t>	if (userInfo) {</a:t>
            </a:r>
          </a:p>
          <a:p>
            <a:r>
              <a:rPr lang="en-US" altLang="zh-CN">
                <a:latin typeface="微软雅黑" panose="020B0503020204020204" pitchFamily="34" charset="-122"/>
                <a:ea typeface="微软雅黑" panose="020B0503020204020204" pitchFamily="34" charset="-122"/>
              </a:rPr>
              <a:t>		this.userInfo = userInfo;</a:t>
            </a:r>
          </a:p>
          <a:p>
            <a:r>
              <a:rPr lang="en-US" altLang="zh-CN">
                <a:latin typeface="微软雅黑" panose="020B0503020204020204" pitchFamily="34" charset="-122"/>
                <a:ea typeface="微软雅黑" panose="020B0503020204020204" pitchFamily="34" charset="-122"/>
              </a:rPr>
              <a:t>		globalData.userInfo=userInfo;</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65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详情页的业务逻辑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页面加载时，详情页会更新店铺详情和收藏图标的状态。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在点击收藏图标时，会切换页面和数据库的收藏状态。</a:t>
            </a:r>
          </a:p>
        </p:txBody>
      </p:sp>
    </p:spTree>
    <p:extLst>
      <p:ext uri="{BB962C8B-B14F-4D97-AF65-F5344CB8AC3E}">
        <p14:creationId xmlns:p14="http://schemas.microsoft.com/office/powerpoint/2010/main" val="31945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使用</a:t>
            </a:r>
            <a:r>
              <a:rPr lang="en-US" altLang="zh-CN"/>
              <a:t>uni-app </a:t>
            </a:r>
            <a:r>
              <a:rPr lang="zh-CN" altLang="en-US"/>
              <a:t>开发实际的微信小程序项目</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店铺收藏的业务逻辑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点击收藏，可以切换店铺的收藏状态。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若当前店铺没有被用户收藏，在点击时，会将店铺的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合成一条记录，存储到数据库的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若当前店铺已经被用户收藏，在点击时，会基于店铺的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，从数据库的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集合里删除相应的记录。</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53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向数据库的集合里添加记录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在获取数据库里的集合后，可以用</a:t>
            </a:r>
            <a:r>
              <a:rPr lang="en-US" altLang="zh-CN">
                <a:latin typeface="微软雅黑" panose="020B0503020204020204" pitchFamily="34" charset="-122"/>
                <a:ea typeface="微软雅黑" panose="020B0503020204020204" pitchFamily="34" charset="-122"/>
              </a:rPr>
              <a:t>add </a:t>
            </a:r>
            <a:r>
              <a:rPr lang="zh-CN" altLang="en-US">
                <a:latin typeface="微软雅黑" panose="020B0503020204020204" pitchFamily="34" charset="-122"/>
                <a:ea typeface="微软雅黑" panose="020B0503020204020204" pitchFamily="34" charset="-122"/>
              </a:rPr>
              <a:t>方法添加数据，如：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db.collection("collect").</a:t>
            </a:r>
            <a:r>
              <a:rPr lang="en-US" altLang="zh-CN">
                <a:solidFill>
                  <a:srgbClr val="00B0F0"/>
                </a:solidFill>
                <a:latin typeface="微软雅黑" panose="020B0503020204020204" pitchFamily="34" charset="-122"/>
                <a:ea typeface="微软雅黑" panose="020B0503020204020204" pitchFamily="34" charset="-122"/>
              </a:rPr>
              <a:t>add</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data: {openid,id}</a:t>
            </a:r>
          </a:p>
          <a:p>
            <a:r>
              <a:rPr lang="en-US" altLang="zh-CN">
                <a:latin typeface="微软雅黑" panose="020B0503020204020204" pitchFamily="34" charset="-122"/>
                <a:ea typeface="微软雅黑" panose="020B0503020204020204" pitchFamily="34" charset="-122"/>
              </a:rPr>
              <a:t>	})</a:t>
            </a: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6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从数据库的集合里删除记录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删除操作，要在服务端实现的，因为服务端安全性更高，所以我们接下来要在云函数里实现删除功能。</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wx.cloud.callFunction({</a:t>
            </a:r>
          </a:p>
          <a:p>
            <a:r>
              <a:rPr lang="en-US" altLang="zh-CN">
                <a:latin typeface="微软雅黑" panose="020B0503020204020204" pitchFamily="34" charset="-122"/>
                <a:ea typeface="微软雅黑" panose="020B0503020204020204" pitchFamily="34" charset="-122"/>
              </a:rPr>
              <a:t>	name: "delCollect",</a:t>
            </a:r>
          </a:p>
          <a:p>
            <a:r>
              <a:rPr lang="en-US" altLang="zh-CN">
                <a:latin typeface="微软雅黑" panose="020B0503020204020204" pitchFamily="34" charset="-122"/>
                <a:ea typeface="微软雅黑" panose="020B0503020204020204" pitchFamily="34" charset="-122"/>
              </a:rPr>
              <a:t>	data: {openid,id:shopId}</a:t>
            </a:r>
          </a:p>
          <a:p>
            <a:r>
              <a:rPr lang="en-US" altLang="zh-CN">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92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在</a:t>
            </a:r>
            <a:r>
              <a:rPr lang="en-US" altLang="zh-CN"/>
              <a:t>uni-app </a:t>
            </a:r>
            <a:r>
              <a:rPr lang="zh-CN" altLang="en-US"/>
              <a:t>里使用微信小程序的云开发</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10515600" cy="4961480"/>
          </a:xfrm>
        </p:spPr>
        <p:txBody>
          <a:bodyPr/>
          <a:lstStyle/>
          <a:p>
            <a:r>
              <a:rPr lang="en-US" altLang="zh-CN">
                <a:latin typeface="微软雅黑" panose="020B0503020204020204" pitchFamily="34" charset="-122"/>
                <a:ea typeface="微软雅黑" panose="020B0503020204020204" pitchFamily="34" charset="-122"/>
              </a:rPr>
              <a:t>HBuilder X </a:t>
            </a:r>
            <a:r>
              <a:rPr lang="zh-CN" altLang="en-US">
                <a:latin typeface="微软雅黑" panose="020B0503020204020204" pitchFamily="34" charset="-122"/>
                <a:ea typeface="微软雅黑" panose="020B0503020204020204" pitchFamily="34" charset="-122"/>
              </a:rPr>
              <a:t>开发工具里暂时还没有微信小程序的云开发功能，因此我们在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项目里写了云函数后，是没法提交到微信云平台的。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好在，云函数和项目是可以分离的。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所以，要解决这个问题，最简单的方式就是在微信小程序里新建一个云服务项目，在这里面写云函数并提交。</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01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云函数的建立和应用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134394" cy="1849934"/>
          </a:xfrm>
        </p:spPr>
        <p:txBody>
          <a:bodyPr>
            <a:normAutofit/>
          </a:bodyPr>
          <a:lstStyle/>
          <a:p>
            <a:r>
              <a:rPr lang="zh-CN" altLang="en-US" sz="1400">
                <a:latin typeface="微软雅黑" panose="020B0503020204020204" pitchFamily="34" charset="-122"/>
                <a:ea typeface="微软雅黑" panose="020B0503020204020204" pitchFamily="34" charset="-122"/>
              </a:rPr>
              <a:t>我在这里直接用微信开发者工具建立了一个云服务项目。然后在</a:t>
            </a:r>
            <a:r>
              <a:rPr lang="en-US" altLang="zh-CN" sz="1400">
                <a:latin typeface="微软雅黑" panose="020B0503020204020204" pitchFamily="34" charset="-122"/>
                <a:ea typeface="微软雅黑" panose="020B0503020204020204" pitchFamily="34" charset="-122"/>
              </a:rPr>
              <a:t>cloudFunctions </a:t>
            </a:r>
            <a:r>
              <a:rPr lang="zh-CN" altLang="en-US" sz="1400">
                <a:latin typeface="微软雅黑" panose="020B0503020204020204" pitchFamily="34" charset="-122"/>
                <a:ea typeface="微软雅黑" panose="020B0503020204020204" pitchFamily="34" charset="-122"/>
              </a:rPr>
              <a:t>里建立了云函数。</a:t>
            </a:r>
            <a:endParaRPr lang="en-US" altLang="zh-CN" sz="140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54CFBA-087B-407A-B6BA-9DE89D3D78F8}"/>
              </a:ext>
            </a:extLst>
          </p:cNvPr>
          <p:cNvPicPr>
            <a:picLocks noChangeAspect="1"/>
          </p:cNvPicPr>
          <p:nvPr/>
        </p:nvPicPr>
        <p:blipFill>
          <a:blip r:embed="rId2"/>
          <a:stretch>
            <a:fillRect/>
          </a:stretch>
        </p:blipFill>
        <p:spPr>
          <a:xfrm>
            <a:off x="925285" y="2240143"/>
            <a:ext cx="2724150" cy="1019175"/>
          </a:xfrm>
          <a:prstGeom prst="rect">
            <a:avLst/>
          </a:prstGeom>
        </p:spPr>
      </p:pic>
      <p:sp>
        <p:nvSpPr>
          <p:cNvPr id="7" name="内容占位符 4">
            <a:extLst>
              <a:ext uri="{FF2B5EF4-FFF2-40B4-BE49-F238E27FC236}">
                <a16:creationId xmlns:a16="http://schemas.microsoft.com/office/drawing/2014/main" id="{3DF1B400-F834-45B6-A045-BF231EE47B09}"/>
              </a:ext>
            </a:extLst>
          </p:cNvPr>
          <p:cNvSpPr txBox="1">
            <a:spLocks/>
          </p:cNvSpPr>
          <p:nvPr/>
        </p:nvSpPr>
        <p:spPr>
          <a:xfrm>
            <a:off x="5906590" y="1215483"/>
            <a:ext cx="4604656" cy="5277392"/>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a:latin typeface="微软雅黑" panose="020B0503020204020204" pitchFamily="34" charset="-122"/>
                <a:ea typeface="微软雅黑" panose="020B0503020204020204" pitchFamily="34" charset="-122"/>
              </a:rPr>
              <a:t>//index.js – </a:t>
            </a:r>
            <a:r>
              <a:rPr lang="zh-CN" altLang="en-US" sz="1500">
                <a:latin typeface="微软雅黑" panose="020B0503020204020204" pitchFamily="34" charset="-122"/>
                <a:ea typeface="微软雅黑" panose="020B0503020204020204" pitchFamily="34" charset="-122"/>
              </a:rPr>
              <a:t>云函数的内容</a:t>
            </a:r>
            <a:endParaRPr lang="en-US" altLang="zh-CN" sz="1500">
              <a:latin typeface="微软雅黑" panose="020B0503020204020204" pitchFamily="34" charset="-122"/>
              <a:ea typeface="微软雅黑" panose="020B0503020204020204" pitchFamily="34" charset="-122"/>
            </a:endParaRPr>
          </a:p>
          <a:p>
            <a:r>
              <a:rPr lang="en-US" altLang="zh-CN" sz="1500">
                <a:latin typeface="微软雅黑" panose="020B0503020204020204" pitchFamily="34" charset="-122"/>
                <a:ea typeface="微软雅黑" panose="020B0503020204020204" pitchFamily="34" charset="-122"/>
              </a:rPr>
              <a:t>const cloud = require('wx-server-sdk')</a:t>
            </a:r>
          </a:p>
          <a:p>
            <a:r>
              <a:rPr lang="en-US" altLang="zh-CN" sz="1500">
                <a:latin typeface="微软雅黑" panose="020B0503020204020204" pitchFamily="34" charset="-122"/>
                <a:ea typeface="微软雅黑" panose="020B0503020204020204" pitchFamily="34" charset="-122"/>
              </a:rPr>
              <a:t>cloud.init();</a:t>
            </a:r>
          </a:p>
          <a:p>
            <a:r>
              <a:rPr lang="en-US" altLang="zh-CN" sz="1500">
                <a:latin typeface="微软雅黑" panose="020B0503020204020204" pitchFamily="34" charset="-122"/>
                <a:ea typeface="微软雅黑" panose="020B0503020204020204" pitchFamily="34" charset="-122"/>
              </a:rPr>
              <a:t>const db = cloud.database()</a:t>
            </a:r>
          </a:p>
          <a:p>
            <a:r>
              <a:rPr lang="en-US" altLang="zh-CN" sz="1500">
                <a:latin typeface="微软雅黑" panose="020B0503020204020204" pitchFamily="34" charset="-122"/>
                <a:ea typeface="微软雅黑" panose="020B0503020204020204" pitchFamily="34" charset="-122"/>
              </a:rPr>
              <a:t>const _ = db.command</a:t>
            </a:r>
          </a:p>
          <a:p>
            <a:r>
              <a:rPr lang="en-US" altLang="zh-CN" sz="1500">
                <a:latin typeface="微软雅黑" panose="020B0503020204020204" pitchFamily="34" charset="-122"/>
                <a:ea typeface="微软雅黑" panose="020B0503020204020204" pitchFamily="34" charset="-122"/>
              </a:rPr>
              <a:t>exports.main = async (event, context) =&gt; {</a:t>
            </a:r>
          </a:p>
          <a:p>
            <a:r>
              <a:rPr lang="en-US" altLang="zh-CN" sz="1500">
                <a:latin typeface="微软雅黑" panose="020B0503020204020204" pitchFamily="34" charset="-122"/>
                <a:ea typeface="微软雅黑" panose="020B0503020204020204" pitchFamily="34" charset="-122"/>
              </a:rPr>
              <a:t>  try {</a:t>
            </a:r>
          </a:p>
          <a:p>
            <a:r>
              <a:rPr lang="en-US" altLang="zh-CN" sz="1500">
                <a:latin typeface="微软雅黑" panose="020B0503020204020204" pitchFamily="34" charset="-122"/>
                <a:ea typeface="微软雅黑" panose="020B0503020204020204" pitchFamily="34" charset="-122"/>
              </a:rPr>
              <a:t>    return await db.collection('collect').where({</a:t>
            </a:r>
          </a:p>
          <a:p>
            <a:r>
              <a:rPr lang="en-US" altLang="zh-CN" sz="1500">
                <a:latin typeface="微软雅黑" panose="020B0503020204020204" pitchFamily="34" charset="-122"/>
                <a:ea typeface="微软雅黑" panose="020B0503020204020204" pitchFamily="34" charset="-122"/>
              </a:rPr>
              <a:t>      openid: event.openid,</a:t>
            </a:r>
          </a:p>
          <a:p>
            <a:r>
              <a:rPr lang="en-US" altLang="zh-CN" sz="1500">
                <a:latin typeface="微软雅黑" panose="020B0503020204020204" pitchFamily="34" charset="-122"/>
                <a:ea typeface="微软雅黑" panose="020B0503020204020204" pitchFamily="34" charset="-122"/>
              </a:rPr>
              <a:t>      id:event.id</a:t>
            </a:r>
          </a:p>
          <a:p>
            <a:r>
              <a:rPr lang="en-US" altLang="zh-CN" sz="1500">
                <a:latin typeface="微软雅黑" panose="020B0503020204020204" pitchFamily="34" charset="-122"/>
                <a:ea typeface="微软雅黑" panose="020B0503020204020204" pitchFamily="34" charset="-122"/>
              </a:rPr>
              <a:t>    }).remove()</a:t>
            </a:r>
          </a:p>
          <a:p>
            <a:r>
              <a:rPr lang="en-US" altLang="zh-CN" sz="1500">
                <a:latin typeface="微软雅黑" panose="020B0503020204020204" pitchFamily="34" charset="-122"/>
                <a:ea typeface="微软雅黑" panose="020B0503020204020204" pitchFamily="34" charset="-122"/>
              </a:rPr>
              <a:t>  } catch (e) {</a:t>
            </a:r>
          </a:p>
          <a:p>
            <a:r>
              <a:rPr lang="en-US" altLang="zh-CN" sz="1500">
                <a:latin typeface="微软雅黑" panose="020B0503020204020204" pitchFamily="34" charset="-122"/>
                <a:ea typeface="微软雅黑" panose="020B0503020204020204" pitchFamily="34" charset="-122"/>
              </a:rPr>
              <a:t>    console.error(e)</a:t>
            </a:r>
          </a:p>
          <a:p>
            <a:r>
              <a:rPr lang="en-US" altLang="zh-CN" sz="1500">
                <a:latin typeface="微软雅黑" panose="020B0503020204020204" pitchFamily="34" charset="-122"/>
                <a:ea typeface="微软雅黑" panose="020B0503020204020204" pitchFamily="34" charset="-122"/>
              </a:rPr>
              <a:t>  }</a:t>
            </a:r>
          </a:p>
          <a:p>
            <a:r>
              <a:rPr lang="en-US" altLang="zh-CN" sz="1500">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9" name="内容占位符 4">
            <a:extLst>
              <a:ext uri="{FF2B5EF4-FFF2-40B4-BE49-F238E27FC236}">
                <a16:creationId xmlns:a16="http://schemas.microsoft.com/office/drawing/2014/main" id="{C987C5CE-6D0C-4F25-A1E3-704A2C036829}"/>
              </a:ext>
            </a:extLst>
          </p:cNvPr>
          <p:cNvSpPr txBox="1">
            <a:spLocks/>
          </p:cNvSpPr>
          <p:nvPr/>
        </p:nvSpPr>
        <p:spPr>
          <a:xfrm>
            <a:off x="838200" y="3688718"/>
            <a:ext cx="4134394" cy="1849934"/>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a:latin typeface="微软雅黑" panose="020B0503020204020204" pitchFamily="34" charset="-122"/>
                <a:ea typeface="微软雅黑" panose="020B0503020204020204" pitchFamily="34" charset="-122"/>
              </a:rPr>
              <a:t>云函数的用法：</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wx.cloud.</a:t>
            </a:r>
            <a:r>
              <a:rPr lang="en-US" altLang="zh-CN" sz="1400">
                <a:solidFill>
                  <a:schemeClr val="accent2"/>
                </a:solidFill>
                <a:latin typeface="微软雅黑" panose="020B0503020204020204" pitchFamily="34" charset="-122"/>
                <a:ea typeface="微软雅黑" panose="020B0503020204020204" pitchFamily="34" charset="-122"/>
              </a:rPr>
              <a:t>callFunction</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name: "</a:t>
            </a:r>
            <a:r>
              <a:rPr lang="en-US" altLang="zh-CN" sz="1400">
                <a:solidFill>
                  <a:srgbClr val="00B0F0"/>
                </a:solidFill>
                <a:latin typeface="微软雅黑" panose="020B0503020204020204" pitchFamily="34" charset="-122"/>
                <a:ea typeface="微软雅黑" panose="020B0503020204020204" pitchFamily="34" charset="-122"/>
              </a:rPr>
              <a:t>delCollect</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data: </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openid,id</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119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扩展：</a:t>
            </a:r>
            <a:r>
              <a:rPr lang="en-US" altLang="zh-CN"/>
              <a:t>updata </a:t>
            </a:r>
            <a:r>
              <a:rPr lang="zh-CN" altLang="en-US"/>
              <a:t>无法更新数据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978568"/>
            <a:ext cx="10515600" cy="5198395"/>
          </a:xfrm>
        </p:spPr>
        <p:txBody>
          <a:bodyPr>
            <a:normAutofit/>
          </a:bodyPr>
          <a:lstStyle/>
          <a:p>
            <a:r>
              <a:rPr lang="en-US" altLang="zh-CN" sz="1400"/>
              <a:t>updata </a:t>
            </a:r>
            <a:r>
              <a:rPr lang="zh-CN" altLang="en-US" sz="1400"/>
              <a:t>无法更新数据时，在确定自己的其它环节都没问题的前提下，要检查一下数据的写入权限。</a:t>
            </a:r>
            <a:endParaRPr lang="en-US" altLang="zh-CN" sz="1400"/>
          </a:p>
          <a:p>
            <a:r>
              <a:rPr lang="zh-CN" altLang="en-US" sz="1400">
                <a:latin typeface="微软雅黑" panose="020B0503020204020204" pitchFamily="34" charset="-122"/>
                <a:ea typeface="微软雅黑" panose="020B0503020204020204" pitchFamily="34" charset="-122"/>
              </a:rPr>
              <a:t>云控制台和服务端始终具有数据的读写权限。</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而小程序端默认是不支持无登录态的用户访问，其实这里有</a:t>
            </a:r>
            <a:r>
              <a:rPr lang="en-US" altLang="zh-CN" sz="1400">
                <a:latin typeface="微软雅黑" panose="020B0503020204020204" pitchFamily="34" charset="-122"/>
                <a:ea typeface="微软雅黑" panose="020B0503020204020204" pitchFamily="34" charset="-122"/>
              </a:rPr>
              <a:t>BUG</a:t>
            </a:r>
            <a:r>
              <a:rPr lang="zh-CN" altLang="en-US" sz="1400">
                <a:latin typeface="微软雅黑" panose="020B0503020204020204" pitchFamily="34" charset="-122"/>
                <a:ea typeface="微软雅黑" panose="020B0503020204020204" pitchFamily="34" charset="-122"/>
              </a:rPr>
              <a:t>，有的小伙伴登陆了小程序开发工具也无法更新，结果研究了一晚上，最后把自己心态整崩了。</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我们可再云开发控制台里自定义数据的安全规则，让小程序端拥有读写权限。</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408455-2F64-4779-AC4B-77CE5E739495}"/>
              </a:ext>
            </a:extLst>
          </p:cNvPr>
          <p:cNvPicPr>
            <a:picLocks noChangeAspect="1"/>
          </p:cNvPicPr>
          <p:nvPr/>
        </p:nvPicPr>
        <p:blipFill>
          <a:blip r:embed="rId2"/>
          <a:stretch>
            <a:fillRect/>
          </a:stretch>
        </p:blipFill>
        <p:spPr>
          <a:xfrm>
            <a:off x="918411" y="2900708"/>
            <a:ext cx="6775534" cy="3408602"/>
          </a:xfrm>
          <a:prstGeom prst="rect">
            <a:avLst/>
          </a:prstGeom>
        </p:spPr>
      </p:pic>
    </p:spTree>
    <p:extLst>
      <p:ext uri="{BB962C8B-B14F-4D97-AF65-F5344CB8AC3E}">
        <p14:creationId xmlns:p14="http://schemas.microsoft.com/office/powerpoint/2010/main" val="342567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模态框提示</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1215483"/>
            <a:ext cx="4804508" cy="4961480"/>
          </a:xfrm>
        </p:spPr>
        <p:txBody>
          <a:bodyPr>
            <a:normAutofit/>
          </a:bodyPr>
          <a:lstStyle/>
          <a:p>
            <a:r>
              <a:rPr lang="zh-CN" altLang="en-US">
                <a:latin typeface="微软雅黑" panose="020B0503020204020204" pitchFamily="34" charset="-122"/>
                <a:ea typeface="微软雅黑" panose="020B0503020204020204" pitchFamily="34" charset="-122"/>
              </a:rPr>
              <a:t>当我们在详情页里点击收藏时，会先判断用户有没有登录，</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有没有，这两个条件任意一个不满足，我们就要给用户一个提示，让用户先去登录。</a:t>
            </a:r>
            <a:endParaRPr lang="en-US" altLang="zh-CN">
              <a:latin typeface="微软雅黑" panose="020B0503020204020204" pitchFamily="34" charset="-122"/>
              <a:ea typeface="微软雅黑" panose="020B0503020204020204" pitchFamily="34" charset="-122"/>
            </a:endParaRPr>
          </a:p>
          <a:p>
            <a:r>
              <a:rPr lang="zh-CN" altLang="en-US" b="0" i="0">
                <a:solidFill>
                  <a:srgbClr val="333333"/>
                </a:solidFill>
                <a:effectLst/>
                <a:latin typeface="-apple-system-font"/>
              </a:rPr>
              <a:t>这种需要引导用户行为的操作需要用</a:t>
            </a:r>
            <a:r>
              <a:rPr lang="zh-CN" altLang="en-US" b="0" i="0">
                <a:solidFill>
                  <a:srgbClr val="00B0F0"/>
                </a:solidFill>
                <a:effectLst/>
                <a:latin typeface="-apple-system-font"/>
              </a:rPr>
              <a:t>模态框</a:t>
            </a:r>
            <a:r>
              <a:rPr lang="zh-CN" altLang="en-US" b="0" i="0">
                <a:solidFill>
                  <a:srgbClr val="333333"/>
                </a:solidFill>
                <a:effectLst/>
                <a:latin typeface="-apple-system-font"/>
              </a:rPr>
              <a:t>实现。</a:t>
            </a:r>
            <a:endParaRPr lang="en-US" altLang="zh-CN" b="0" i="0">
              <a:solidFill>
                <a:srgbClr val="333333"/>
              </a:solidFill>
              <a:effectLst/>
              <a:latin typeface="-apple-system-font"/>
            </a:endParaRPr>
          </a:p>
          <a:p>
            <a:endParaRPr lang="zh-CN" altLang="en-US">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21BD1B1D-053A-4E54-B4CA-1B1C1187B947}"/>
              </a:ext>
            </a:extLst>
          </p:cNvPr>
          <p:cNvSpPr txBox="1">
            <a:spLocks/>
          </p:cNvSpPr>
          <p:nvPr/>
        </p:nvSpPr>
        <p:spPr>
          <a:xfrm>
            <a:off x="6168292" y="1215483"/>
            <a:ext cx="4804508"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uni.</a:t>
            </a:r>
            <a:r>
              <a:rPr lang="en-US" altLang="zh-CN">
                <a:solidFill>
                  <a:srgbClr val="00B0F0"/>
                </a:solidFill>
                <a:latin typeface="微软雅黑" panose="020B0503020204020204" pitchFamily="34" charset="-122"/>
                <a:ea typeface="微软雅黑" panose="020B0503020204020204" pitchFamily="34" charset="-122"/>
              </a:rPr>
              <a:t>showModal</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title: '</a:t>
            </a:r>
            <a:r>
              <a:rPr lang="zh-CN" altLang="en-US">
                <a:latin typeface="微软雅黑" panose="020B0503020204020204" pitchFamily="34" charset="-122"/>
                <a:ea typeface="微软雅黑" panose="020B0503020204020204" pitchFamily="34" charset="-122"/>
              </a:rPr>
              <a:t>收藏失败</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content: '</a:t>
            </a:r>
            <a:r>
              <a:rPr lang="zh-CN" altLang="en-US">
                <a:latin typeface="微软雅黑" panose="020B0503020204020204" pitchFamily="34" charset="-122"/>
                <a:ea typeface="微软雅黑" panose="020B0503020204020204" pitchFamily="34" charset="-122"/>
              </a:rPr>
              <a:t>您尚未登录小程序，请先登录！</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confirmText: '</a:t>
            </a:r>
            <a:r>
              <a:rPr lang="zh-CN" altLang="en-US">
                <a:latin typeface="微软雅黑" panose="020B0503020204020204" pitchFamily="34" charset="-122"/>
                <a:ea typeface="微软雅黑" panose="020B0503020204020204" pitchFamily="34" charset="-122"/>
              </a:rPr>
              <a:t>确定</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cancelText: '</a:t>
            </a:r>
            <a:r>
              <a:rPr lang="zh-CN" altLang="en-US">
                <a:latin typeface="微软雅黑" panose="020B0503020204020204" pitchFamily="34" charset="-122"/>
                <a:ea typeface="微软雅黑" panose="020B0503020204020204" pitchFamily="34" charset="-122"/>
              </a:rPr>
              <a:t>取消</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function(res) {</a:t>
            </a:r>
          </a:p>
          <a:p>
            <a:r>
              <a:rPr lang="en-US" altLang="zh-CN">
                <a:latin typeface="微软雅黑" panose="020B0503020204020204" pitchFamily="34" charset="-122"/>
                <a:ea typeface="微软雅黑" panose="020B0503020204020204" pitchFamily="34" charset="-122"/>
              </a:rPr>
              <a:t>		if (res.confirm) {</a:t>
            </a:r>
          </a:p>
          <a:p>
            <a:r>
              <a:rPr lang="en-US" altLang="zh-CN">
                <a:latin typeface="微软雅黑" panose="020B0503020204020204" pitchFamily="34" charset="-122"/>
                <a:ea typeface="微软雅黑" panose="020B0503020204020204" pitchFamily="34" charset="-122"/>
              </a:rPr>
              <a:t>			uni.navigateTo({</a:t>
            </a:r>
          </a:p>
          <a:p>
            <a:r>
              <a:rPr lang="en-US" altLang="zh-CN">
                <a:latin typeface="微软雅黑" panose="020B0503020204020204" pitchFamily="34" charset="-122"/>
                <a:ea typeface="微软雅黑" panose="020B0503020204020204" pitchFamily="34" charset="-122"/>
              </a:rPr>
              <a:t>				url: "/pages/personal/personal"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 else() {</a:t>
            </a:r>
          </a:p>
          <a:p>
            <a:r>
              <a:rPr lang="en-US" altLang="zh-CN">
                <a:latin typeface="微软雅黑" panose="020B0503020204020204" pitchFamily="34" charset="-122"/>
                <a:ea typeface="微软雅黑" panose="020B0503020204020204" pitchFamily="34" charset="-122"/>
              </a:rPr>
              <a:t>			console.log(‘……')</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31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全局变量保存和本地缓存的差别</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199" y="1215483"/>
            <a:ext cx="10515599" cy="4961480"/>
          </a:xfrm>
        </p:spPr>
        <p:txBody>
          <a:bodyPr>
            <a:normAutofit/>
          </a:bodyPr>
          <a:lstStyle/>
          <a:p>
            <a:r>
              <a:rPr lang="zh-CN" altLang="en-US">
                <a:latin typeface="微软雅黑" panose="020B0503020204020204" pitchFamily="34" charset="-122"/>
                <a:ea typeface="微软雅黑" panose="020B0503020204020204" pitchFamily="34" charset="-122"/>
              </a:rPr>
              <a:t>用户信息</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全局：可变的，需要实时更新</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本地：不可变，持久性</a:t>
            </a:r>
          </a:p>
        </p:txBody>
      </p:sp>
    </p:spTree>
    <p:extLst>
      <p:ext uri="{BB962C8B-B14F-4D97-AF65-F5344CB8AC3E}">
        <p14:creationId xmlns:p14="http://schemas.microsoft.com/office/powerpoint/2010/main" val="22691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本地缓存</a:t>
            </a:r>
            <a:r>
              <a:rPr lang="zh-CN" altLang="en-US" dirty="0"/>
              <a:t>限制和隔离</a:t>
            </a:r>
          </a:p>
        </p:txBody>
      </p:sp>
      <p:sp>
        <p:nvSpPr>
          <p:cNvPr id="4" name="内容占位符 3">
            <a:extLst>
              <a:ext uri="{FF2B5EF4-FFF2-40B4-BE49-F238E27FC236}">
                <a16:creationId xmlns:a16="http://schemas.microsoft.com/office/drawing/2014/main" id="{D2CDA928-EA32-4609-87D5-281450B32FD2}"/>
              </a:ext>
            </a:extLst>
          </p:cNvPr>
          <p:cNvSpPr>
            <a:spLocks noGrp="1"/>
          </p:cNvSpPr>
          <p:nvPr>
            <p:ph idx="1"/>
          </p:nvPr>
        </p:nvSpPr>
        <p:spPr>
          <a:xfrm>
            <a:off x="838200" y="1215483"/>
            <a:ext cx="10515600" cy="5333809"/>
          </a:xfrm>
        </p:spPr>
        <p:txBody>
          <a:bodyPr>
            <a:normAutofit/>
          </a:bodyPr>
          <a:lstStyle/>
          <a:p>
            <a:r>
              <a:rPr lang="zh-CN" altLang="en-US">
                <a:solidFill>
                  <a:srgbClr val="00B0F0"/>
                </a:solidFill>
              </a:rPr>
              <a:t>小程序宿主环境</a:t>
            </a:r>
            <a:r>
              <a:rPr lang="zh-CN" altLang="en-US"/>
              <a:t>会管理不同小程序的数据缓存。</a:t>
            </a:r>
            <a:endParaRPr lang="en-US" altLang="zh-CN"/>
          </a:p>
          <a:p>
            <a:r>
              <a:rPr lang="zh-CN" altLang="en-US"/>
              <a:t>不同小程序的</a:t>
            </a:r>
            <a:r>
              <a:rPr lang="zh-CN" altLang="en-US">
                <a:solidFill>
                  <a:srgbClr val="00B0F0"/>
                </a:solidFill>
              </a:rPr>
              <a:t>本地缓存空间</a:t>
            </a:r>
            <a:r>
              <a:rPr lang="zh-CN" altLang="en-US"/>
              <a:t>是分开的。</a:t>
            </a:r>
            <a:endParaRPr lang="en-US" altLang="zh-CN"/>
          </a:p>
          <a:p>
            <a:r>
              <a:rPr lang="zh-CN" altLang="en-US"/>
              <a:t>每个小程序的缓存空间上限为</a:t>
            </a:r>
            <a:r>
              <a:rPr lang="en-US" altLang="zh-CN">
                <a:solidFill>
                  <a:srgbClr val="00B0F0"/>
                </a:solidFill>
              </a:rPr>
              <a:t>10MB</a:t>
            </a:r>
            <a:r>
              <a:rPr lang="zh-CN" altLang="en-US">
                <a:solidFill>
                  <a:srgbClr val="00B0F0"/>
                </a:solidFill>
              </a:rPr>
              <a:t>。</a:t>
            </a:r>
            <a:endParaRPr lang="en-US" altLang="zh-CN"/>
          </a:p>
          <a:p>
            <a:r>
              <a:rPr lang="zh-CN" altLang="en-US"/>
              <a:t>如果当前缓存已经达到</a:t>
            </a:r>
            <a:r>
              <a:rPr lang="en-US" altLang="zh-CN"/>
              <a:t>10MB</a:t>
            </a:r>
            <a:r>
              <a:rPr lang="zh-CN" altLang="en-US"/>
              <a:t>，再通过</a:t>
            </a:r>
            <a:r>
              <a:rPr lang="en-US" altLang="zh-CN"/>
              <a:t>wx.setStorage</a:t>
            </a:r>
            <a:r>
              <a:rPr lang="zh-CN" altLang="en-US"/>
              <a:t>写入缓存会触发</a:t>
            </a:r>
            <a:r>
              <a:rPr lang="en-US" altLang="zh-CN">
                <a:solidFill>
                  <a:srgbClr val="00B0F0"/>
                </a:solidFill>
              </a:rPr>
              <a:t>fail</a:t>
            </a:r>
            <a:r>
              <a:rPr lang="zh-CN" altLang="en-US"/>
              <a:t>回调。</a:t>
            </a:r>
            <a:endParaRPr lang="en-US" altLang="zh-CN"/>
          </a:p>
          <a:p>
            <a:r>
              <a:rPr lang="zh-CN" altLang="en-US"/>
              <a:t>考虑到同一个设备可以登录不同微信用户，宿主环境还对</a:t>
            </a:r>
            <a:r>
              <a:rPr lang="zh-CN" altLang="en-US">
                <a:solidFill>
                  <a:srgbClr val="00B0F0"/>
                </a:solidFill>
              </a:rPr>
              <a:t>不同用户的缓存</a:t>
            </a:r>
            <a:r>
              <a:rPr lang="zh-CN" altLang="en-US"/>
              <a:t>进行了隔离，避免用户间的数据隐私泄露。</a:t>
            </a:r>
            <a:endParaRPr lang="en-US" altLang="zh-CN"/>
          </a:p>
          <a:p>
            <a:r>
              <a:rPr lang="zh-CN" altLang="en-US"/>
              <a:t>由于本地缓存是存放在当前设备，用户换设备之后无法从另一个设备读取到当前设备数据，因此用户的</a:t>
            </a:r>
            <a:r>
              <a:rPr lang="zh-CN" altLang="en-US">
                <a:solidFill>
                  <a:srgbClr val="00B0F0"/>
                </a:solidFill>
              </a:rPr>
              <a:t>关键信息</a:t>
            </a:r>
            <a:r>
              <a:rPr lang="zh-CN" altLang="en-US"/>
              <a:t>不建议只存在本地缓存，应该把数据放到</a:t>
            </a:r>
            <a:r>
              <a:rPr lang="zh-CN" altLang="en-US">
                <a:solidFill>
                  <a:srgbClr val="00B0F0"/>
                </a:solidFill>
              </a:rPr>
              <a:t>服务器端</a:t>
            </a:r>
            <a:r>
              <a:rPr lang="zh-CN" altLang="en-US"/>
              <a:t>进行</a:t>
            </a:r>
            <a:r>
              <a:rPr lang="zh-CN" altLang="en-US">
                <a:solidFill>
                  <a:srgbClr val="00B0F0"/>
                </a:solidFill>
              </a:rPr>
              <a:t>持久化存储</a:t>
            </a:r>
            <a:r>
              <a:rPr lang="zh-CN" altLang="en-US"/>
              <a:t>。</a:t>
            </a:r>
            <a:endParaRPr lang="en-US" altLang="zh-CN"/>
          </a:p>
        </p:txBody>
      </p:sp>
    </p:spTree>
    <p:extLst>
      <p:ext uri="{BB962C8B-B14F-4D97-AF65-F5344CB8AC3E}">
        <p14:creationId xmlns:p14="http://schemas.microsoft.com/office/powerpoint/2010/main" val="410731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这一章我们将一些应用比较频繁的微信小程序功能融进了一个项目里，如全局设置，</a:t>
            </a:r>
            <a:r>
              <a:rPr lang="en-US" altLang="zh-CN">
                <a:latin typeface="微软雅黑" panose="020B0503020204020204" pitchFamily="34" charset="-122"/>
                <a:ea typeface="微软雅黑" panose="020B0503020204020204" pitchFamily="34" charset="-122"/>
              </a:rPr>
              <a:t>QQ </a:t>
            </a:r>
            <a:r>
              <a:rPr lang="zh-CN" altLang="en-US">
                <a:latin typeface="微软雅黑" panose="020B0503020204020204" pitchFamily="34" charset="-122"/>
                <a:ea typeface="微软雅黑" panose="020B0503020204020204" pitchFamily="34" charset="-122"/>
              </a:rPr>
              <a:t>地图、页面跳转、云开发、组件系统、上拉加载、数据缓存、用户登录、云函数等。</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在实战中，大家可以以此为基础，用需求来驱动学习，多看一看官网</a:t>
            </a:r>
            <a:r>
              <a:rPr lang="en-US" altLang="zh-CN">
                <a:latin typeface="微软雅黑" panose="020B0503020204020204" pitchFamily="34" charset="-122"/>
                <a:ea typeface="微软雅黑" panose="020B0503020204020204" pitchFamily="34" charset="-122"/>
              </a:rPr>
              <a:t>API</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之后若遇到什么问题，我们再随时沟通！</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全局设置</a:t>
            </a:r>
            <a:endParaRPr lang="en-US" altLang="zh-CN"/>
          </a:p>
          <a:p>
            <a:pPr marL="342900" indent="-342900">
              <a:buFont typeface="+mj-lt"/>
              <a:buAutoNum type="arabicPeriod"/>
            </a:pPr>
            <a:r>
              <a:rPr lang="en-US" altLang="zh-CN"/>
              <a:t>QQ </a:t>
            </a:r>
            <a:r>
              <a:rPr lang="zh-CN" altLang="en-US"/>
              <a:t>地图</a:t>
            </a:r>
            <a:endParaRPr lang="en-US" altLang="zh-CN"/>
          </a:p>
          <a:p>
            <a:pPr marL="342900" indent="-342900">
              <a:buFont typeface="+mj-lt"/>
              <a:buAutoNum type="arabicPeriod"/>
            </a:pPr>
            <a:r>
              <a:rPr lang="zh-CN" altLang="en-US"/>
              <a:t>页面跳转和返回</a:t>
            </a:r>
            <a:endParaRPr lang="en-US" altLang="zh-CN"/>
          </a:p>
          <a:p>
            <a:pPr marL="342900" indent="-342900">
              <a:buFont typeface="+mj-lt"/>
              <a:buAutoNum type="arabicPeriod"/>
            </a:pPr>
            <a:r>
              <a:rPr lang="zh-CN" altLang="en-US"/>
              <a:t>云开发</a:t>
            </a:r>
            <a:endParaRPr lang="en-US" altLang="zh-CN"/>
          </a:p>
          <a:p>
            <a:pPr marL="342900" indent="-342900">
              <a:buFont typeface="+mj-lt"/>
              <a:buAutoNum type="arabicPeriod"/>
            </a:pPr>
            <a:r>
              <a:rPr lang="zh-CN" altLang="en-US"/>
              <a:t>组件系统</a:t>
            </a:r>
            <a:endParaRPr lang="en-US" altLang="zh-CN"/>
          </a:p>
          <a:p>
            <a:pPr marL="342900" indent="-342900">
              <a:buFont typeface="+mj-lt"/>
              <a:buAutoNum type="arabicPeriod"/>
            </a:pPr>
            <a:r>
              <a:rPr lang="zh-CN" altLang="en-US"/>
              <a:t>上拉加载</a:t>
            </a:r>
            <a:endParaRPr lang="en-US" altLang="zh-CN"/>
          </a:p>
          <a:p>
            <a:pPr marL="342900" indent="-342900">
              <a:buFont typeface="+mj-lt"/>
              <a:buAutoNum type="arabicPeriod"/>
            </a:pPr>
            <a:r>
              <a:rPr lang="zh-CN" altLang="en-US"/>
              <a:t>数据缓存</a:t>
            </a:r>
            <a:endParaRPr lang="en-US" altLang="zh-CN"/>
          </a:p>
          <a:p>
            <a:pPr marL="342900" indent="-342900">
              <a:buFont typeface="+mj-lt"/>
              <a:buAutoNum type="arabicPeriod"/>
            </a:pPr>
            <a:r>
              <a:rPr lang="zh-CN" altLang="en-US"/>
              <a:t>模态框</a:t>
            </a:r>
            <a:endParaRPr lang="en-US" altLang="zh-CN"/>
          </a:p>
          <a:p>
            <a:pPr marL="342900" indent="-342900">
              <a:buFont typeface="+mj-lt"/>
              <a:buAutoNum type="arabicPeriod"/>
            </a:pPr>
            <a:r>
              <a:rPr lang="zh-CN" altLang="en-US"/>
              <a:t>用户信息和</a:t>
            </a:r>
            <a:r>
              <a:rPr lang="en-US" altLang="zh-CN"/>
              <a:t>openid </a:t>
            </a:r>
            <a:r>
              <a:rPr lang="zh-CN" altLang="en-US"/>
              <a:t>的获取</a:t>
            </a:r>
            <a:endParaRPr lang="en-US" altLang="zh-CN"/>
          </a:p>
          <a:p>
            <a:endParaRPr lang="en-US" altLang="zh-CN"/>
          </a:p>
          <a:p>
            <a:pPr marL="342900" indent="-342900">
              <a:buFont typeface="+mj-lt"/>
              <a:buAutoNum type="arabicPeriod"/>
            </a:pP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作业</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将我提供的店铺数据导入自己的云开发的数据库里。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将我提供的店铺图片导入自己的云开发的云存储里。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用自己的</a:t>
            </a:r>
            <a:r>
              <a:rPr lang="en-US" altLang="zh-CN">
                <a:latin typeface="微软雅黑" panose="020B0503020204020204" pitchFamily="34" charset="-122"/>
                <a:ea typeface="微软雅黑" panose="020B0503020204020204" pitchFamily="34" charset="-122"/>
              </a:rPr>
              <a:t>appid </a:t>
            </a:r>
            <a:r>
              <a:rPr lang="zh-CN" altLang="en-US">
                <a:latin typeface="微软雅黑" panose="020B0503020204020204" pitchFamily="34" charset="-122"/>
                <a:ea typeface="微软雅黑" panose="020B0503020204020204" pitchFamily="34" charset="-122"/>
              </a:rPr>
              <a:t>运行美食收藏项目。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将自己运行的美食收藏项目的首页、云存储的界面、数据库的</a:t>
            </a:r>
            <a:r>
              <a:rPr lang="zh-CN" altLang="en-US">
                <a:solidFill>
                  <a:srgbClr val="00B0F0"/>
                </a:solidFill>
                <a:latin typeface="微软雅黑" panose="020B0503020204020204" pitchFamily="34" charset="-122"/>
                <a:ea typeface="微软雅黑" panose="020B0503020204020204" pitchFamily="34" charset="-122"/>
              </a:rPr>
              <a:t>界面截图</a:t>
            </a:r>
            <a:r>
              <a:rPr lang="zh-CN" altLang="en-US">
                <a:latin typeface="微软雅黑" panose="020B0503020204020204" pitchFamily="34" charset="-122"/>
                <a:ea typeface="微软雅黑" panose="020B0503020204020204" pitchFamily="34" charset="-122"/>
              </a:rPr>
              <a:t>，一起打包为</a:t>
            </a:r>
            <a:r>
              <a:rPr lang="en-US" altLang="zh-CN">
                <a:latin typeface="微软雅黑" panose="020B0503020204020204" pitchFamily="34" charset="-122"/>
                <a:ea typeface="微软雅黑" panose="020B0503020204020204" pitchFamily="34" charset="-122"/>
              </a:rPr>
              <a:t>zip</a:t>
            </a:r>
            <a:r>
              <a:rPr lang="zh-CN" altLang="en-US">
                <a:latin typeface="微软雅黑" panose="020B0503020204020204" pitchFamily="34" charset="-122"/>
                <a:ea typeface="微软雅黑" panose="020B0503020204020204" pitchFamily="34" charset="-122"/>
              </a:rPr>
              <a:t>压缩包，上传到学习中心。</a:t>
            </a:r>
          </a:p>
        </p:txBody>
      </p:sp>
    </p:spTree>
    <p:extLst>
      <p:ext uri="{BB962C8B-B14F-4D97-AF65-F5344CB8AC3E}">
        <p14:creationId xmlns:p14="http://schemas.microsoft.com/office/powerpoint/2010/main" val="1119234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下一节课</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lnSpcReduction="10000"/>
          </a:bodyPr>
          <a:lstStyle/>
          <a:p>
            <a:r>
              <a:rPr lang="zh-CN" altLang="en-US" b="0" i="0">
                <a:solidFill>
                  <a:srgbClr val="111F2C"/>
                </a:solidFill>
                <a:effectLst/>
                <a:latin typeface="Microsoft YaHei" panose="020B0503020204020204" pitchFamily="34" charset="-122"/>
                <a:ea typeface="Microsoft YaHei" panose="020B0503020204020204" pitchFamily="34" charset="-122"/>
              </a:rPr>
              <a:t>海哥讲面试</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函数式编程</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函数式编程含义</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b="0" i="0">
                <a:solidFill>
                  <a:srgbClr val="111F2C"/>
                </a:solidFill>
                <a:effectLst/>
                <a:latin typeface="Microsoft YaHei" panose="020B0503020204020204" pitchFamily="34" charset="-122"/>
                <a:ea typeface="Microsoft YaHei" panose="020B0503020204020204" pitchFamily="34" charset="-122"/>
              </a:rPr>
              <a:t>js</a:t>
            </a:r>
            <a:r>
              <a:rPr lang="zh-CN" altLang="en-US" b="0" i="0">
                <a:solidFill>
                  <a:srgbClr val="111F2C"/>
                </a:solidFill>
                <a:effectLst/>
                <a:latin typeface="Microsoft YaHei" panose="020B0503020204020204" pitchFamily="34" charset="-122"/>
                <a:ea typeface="Microsoft YaHei" panose="020B0503020204020204" pitchFamily="34" charset="-122"/>
              </a:rPr>
              <a:t>中函数式编程</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函数式编程中涉及到的概念、</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函数</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高阶函数</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柯里化</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组合（</a:t>
            </a:r>
            <a:r>
              <a:rPr lang="en-US" altLang="zh-CN" b="0" i="0">
                <a:solidFill>
                  <a:srgbClr val="111F2C"/>
                </a:solidFill>
                <a:effectLst/>
                <a:latin typeface="Microsoft YaHei" panose="020B0503020204020204" pitchFamily="34" charset="-122"/>
                <a:ea typeface="Microsoft YaHei" panose="020B0503020204020204" pitchFamily="34" charset="-122"/>
              </a:rPr>
              <a:t>composition</a:t>
            </a:r>
            <a:r>
              <a:rPr lang="zh-CN" altLang="en-US" b="0" i="0">
                <a:solidFill>
                  <a:srgbClr val="111F2C"/>
                </a:solidFill>
                <a:effectLst/>
                <a:latin typeface="Microsoft YaHei" panose="020B0503020204020204" pitchFamily="34" charset="-122"/>
                <a:ea typeface="Microsoft YaHei" panose="020B0503020204020204" pitchFamily="34" charset="-122"/>
              </a:rPr>
              <a:t>）和管道（</a:t>
            </a:r>
            <a:r>
              <a:rPr lang="en-US" altLang="zh-CN" b="0" i="0">
                <a:solidFill>
                  <a:srgbClr val="111F2C"/>
                </a:solidFill>
                <a:effectLst/>
                <a:latin typeface="Microsoft YaHei" panose="020B0503020204020204" pitchFamily="34" charset="-122"/>
                <a:ea typeface="Microsoft YaHei" panose="020B0503020204020204" pitchFamily="34" charset="-122"/>
              </a:rPr>
              <a:t>pipe</a:t>
            </a:r>
            <a:r>
              <a:rPr lang="zh-CN" altLang="en-US" b="0" i="0">
                <a:solidFill>
                  <a:srgbClr val="111F2C"/>
                </a:solidFill>
                <a:effectLst/>
                <a:latin typeface="Microsoft YaHei" panose="020B0503020204020204" pitchFamily="34" charset="-122"/>
                <a:ea typeface="Microsoft YaHei" panose="020B0503020204020204" pitchFamily="34" charset="-122"/>
              </a:rPr>
              <a:t>）</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组合（</a:t>
            </a:r>
            <a:r>
              <a:rPr lang="en-US" altLang="zh-CN" b="0" i="0">
                <a:solidFill>
                  <a:srgbClr val="111F2C"/>
                </a:solidFill>
                <a:effectLst/>
                <a:latin typeface="Microsoft YaHei" panose="020B0503020204020204" pitchFamily="34" charset="-122"/>
                <a:ea typeface="Microsoft YaHei" panose="020B0503020204020204" pitchFamily="34" charset="-122"/>
              </a:rPr>
              <a:t>composition</a:t>
            </a:r>
            <a:r>
              <a:rPr lang="zh-CN" altLang="en-US" b="0" i="0">
                <a:solidFill>
                  <a:srgbClr val="111F2C"/>
                </a:solidFill>
                <a:effectLst/>
                <a:latin typeface="Microsoft YaHei" panose="020B0503020204020204" pitchFamily="34" charset="-122"/>
                <a:ea typeface="Microsoft YaHei" panose="020B0503020204020204" pitchFamily="34" charset="-122"/>
              </a:rPr>
              <a:t>）</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11F2C"/>
                </a:solidFill>
                <a:effectLst/>
                <a:latin typeface="Microsoft YaHei" panose="020B0503020204020204" pitchFamily="34" charset="-122"/>
                <a:ea typeface="Microsoft YaHei" panose="020B0503020204020204" pitchFamily="34" charset="-122"/>
              </a:rPr>
              <a:t>管道（</a:t>
            </a:r>
            <a:r>
              <a:rPr lang="en-US" altLang="zh-CN" b="0" i="0">
                <a:solidFill>
                  <a:srgbClr val="111F2C"/>
                </a:solidFill>
                <a:effectLst/>
                <a:latin typeface="Microsoft YaHei" panose="020B0503020204020204" pitchFamily="34" charset="-122"/>
                <a:ea typeface="Microsoft YaHei" panose="020B0503020204020204" pitchFamily="34" charset="-122"/>
              </a:rPr>
              <a:t>pipe</a:t>
            </a:r>
            <a:r>
              <a:rPr lang="zh-CN" altLang="en-US" b="0" i="0">
                <a:solidFill>
                  <a:srgbClr val="111F2C"/>
                </a:solidFill>
                <a:effectLst/>
                <a:latin typeface="Microsoft YaHei" panose="020B0503020204020204" pitchFamily="34" charset="-122"/>
                <a:ea typeface="Microsoft YaHei" panose="020B0503020204020204" pitchFamily="34" charset="-122"/>
              </a:rPr>
              <a:t>）</a:t>
            </a:r>
            <a:endParaRPr lang="en-US" altLang="zh-CN" b="0" i="0">
              <a:solidFill>
                <a:srgbClr val="111F2C"/>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b="0" i="0">
                <a:solidFill>
                  <a:srgbClr val="111F2C"/>
                </a:solidFill>
                <a:effectLst/>
                <a:latin typeface="Microsoft YaHei" panose="020B0503020204020204" pitchFamily="34" charset="-122"/>
                <a:ea typeface="Microsoft YaHei" panose="020B0503020204020204" pitchFamily="34" charset="-122"/>
              </a:rPr>
              <a:t>js</a:t>
            </a:r>
            <a:r>
              <a:rPr lang="zh-CN" altLang="en-US" b="0" i="0">
                <a:solidFill>
                  <a:srgbClr val="111F2C"/>
                </a:solidFill>
                <a:effectLst/>
                <a:latin typeface="Microsoft YaHei" panose="020B0503020204020204" pitchFamily="34" charset="-122"/>
                <a:ea typeface="Microsoft YaHei" panose="020B0503020204020204" pitchFamily="34" charset="-122"/>
              </a:rPr>
              <a:t>函数式编程库</a:t>
            </a:r>
          </a:p>
          <a:p>
            <a:endParaRPr lang="en-US" altLang="zh-CN" b="0" i="0">
              <a:solidFill>
                <a:srgbClr val="111F2C"/>
              </a:solidFill>
              <a:effectLst/>
              <a:latin typeface="Microsoft YaHei" panose="020B0503020204020204" pitchFamily="34" charset="-122"/>
              <a:ea typeface="Microsoft YaHei" panose="020B0503020204020204" pitchFamily="34" charset="-122"/>
            </a:endParaRPr>
          </a:p>
          <a:p>
            <a:endParaRPr lang="en-US" altLang="zh-CN" b="0" i="0">
              <a:solidFill>
                <a:srgbClr val="111F2C"/>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2042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uni-app </a:t>
            </a:r>
            <a:r>
              <a:rPr lang="zh-CN" altLang="en-US"/>
              <a:t>和微信小程序不同的地方</a:t>
            </a:r>
            <a:endParaRPr lang="zh-CN" altLang="en-US" dirty="0"/>
          </a:p>
        </p:txBody>
      </p:sp>
      <p:graphicFrame>
        <p:nvGraphicFramePr>
          <p:cNvPr id="10" name="表格 10">
            <a:extLst>
              <a:ext uri="{FF2B5EF4-FFF2-40B4-BE49-F238E27FC236}">
                <a16:creationId xmlns:a16="http://schemas.microsoft.com/office/drawing/2014/main" id="{5CACDE43-6B64-4685-844F-4662243F95D9}"/>
              </a:ext>
            </a:extLst>
          </p:cNvPr>
          <p:cNvGraphicFramePr>
            <a:graphicFrameLocks noGrp="1"/>
          </p:cNvGraphicFramePr>
          <p:nvPr>
            <p:ph idx="1"/>
            <p:extLst>
              <p:ext uri="{D42A27DB-BD31-4B8C-83A1-F6EECF244321}">
                <p14:modId xmlns:p14="http://schemas.microsoft.com/office/powerpoint/2010/main" val="4260198716"/>
              </p:ext>
            </p:extLst>
          </p:nvPr>
        </p:nvGraphicFramePr>
        <p:xfrm>
          <a:off x="838200" y="1216023"/>
          <a:ext cx="10515600" cy="311662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85280119"/>
                    </a:ext>
                  </a:extLst>
                </a:gridCol>
                <a:gridCol w="5257800">
                  <a:extLst>
                    <a:ext uri="{9D8B030D-6E8A-4147-A177-3AD203B41FA5}">
                      <a16:colId xmlns:a16="http://schemas.microsoft.com/office/drawing/2014/main" val="1246924229"/>
                    </a:ext>
                  </a:extLst>
                </a:gridCol>
              </a:tblGrid>
              <a:tr h="612777">
                <a:tc>
                  <a:txBody>
                    <a:bodyPr/>
                    <a:lstStyle/>
                    <a:p>
                      <a:pPr algn="ctr"/>
                      <a:r>
                        <a:rPr lang="en-US" altLang="zh-CN"/>
                        <a:t>uni-app</a:t>
                      </a:r>
                      <a:endParaRPr lang="zh-CN" altLang="en-US"/>
                    </a:p>
                  </a:txBody>
                  <a:tcPr anchor="ctr"/>
                </a:tc>
                <a:tc>
                  <a:txBody>
                    <a:bodyPr/>
                    <a:lstStyle/>
                    <a:p>
                      <a:pPr algn="ctr"/>
                      <a:r>
                        <a:rPr lang="zh-CN" altLang="en-US"/>
                        <a:t>微信小程序</a:t>
                      </a:r>
                    </a:p>
                  </a:txBody>
                  <a:tcPr anchor="ctr"/>
                </a:tc>
                <a:extLst>
                  <a:ext uri="{0D108BD9-81ED-4DB2-BD59-A6C34878D82A}">
                    <a16:rowId xmlns:a16="http://schemas.microsoft.com/office/drawing/2014/main" val="3088841101"/>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rpx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241749618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uni</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wx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397883675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page.json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manifest.json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project.config.json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683708709"/>
                  </a:ext>
                </a:extLst>
              </a:tr>
              <a:tr h="639677">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app.vue</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app.wxss</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955596889"/>
                  </a:ext>
                </a:extLst>
              </a:tr>
            </a:tbl>
          </a:graphicData>
        </a:graphic>
      </p:graphicFrame>
    </p:spTree>
    <p:extLst>
      <p:ext uri="{BB962C8B-B14F-4D97-AF65-F5344CB8AC3E}">
        <p14:creationId xmlns:p14="http://schemas.microsoft.com/office/powerpoint/2010/main" val="20409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导航条的样式设置</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通过</a:t>
            </a:r>
            <a:r>
              <a:rPr lang="en-US" altLang="zh-CN">
                <a:solidFill>
                  <a:srgbClr val="00B0F0"/>
                </a:solidFill>
              </a:rPr>
              <a:t>page.json </a:t>
            </a:r>
            <a:r>
              <a:rPr lang="zh-CN" altLang="en-US"/>
              <a:t>里的</a:t>
            </a:r>
            <a:r>
              <a:rPr lang="en-US" altLang="zh-CN">
                <a:hlinkClick r:id="rId2"/>
              </a:rPr>
              <a:t>globalStyle</a:t>
            </a:r>
            <a:r>
              <a:rPr lang="en-US" altLang="zh-CN"/>
              <a:t> </a:t>
            </a:r>
            <a:r>
              <a:rPr lang="zh-CN" altLang="en-US"/>
              <a:t>属性可以设置全局样式。</a:t>
            </a:r>
            <a:endParaRPr lang="en-US" altLang="zh-CN"/>
          </a:p>
          <a:p>
            <a:r>
              <a:rPr lang="zh-CN" altLang="en-US"/>
              <a:t>比如所有页面导航条的样式：</a:t>
            </a:r>
            <a:endParaRPr lang="en-US" altLang="zh-CN"/>
          </a:p>
          <a:p>
            <a:pPr marL="285750" indent="-285750">
              <a:buFont typeface="Arial" panose="020B0604020202020204" pitchFamily="34" charset="0"/>
              <a:buChar char="•"/>
            </a:pPr>
            <a:r>
              <a:rPr lang="en-US" altLang="zh-CN"/>
              <a:t>navigationBarTextStyle </a:t>
            </a:r>
            <a:r>
              <a:rPr lang="zh-CN" altLang="en-US"/>
              <a:t>导航条文字颜色</a:t>
            </a:r>
            <a:endParaRPr lang="en-US" altLang="zh-CN"/>
          </a:p>
          <a:p>
            <a:pPr marL="285750" indent="-285750">
              <a:buFont typeface="Arial" panose="020B0604020202020204" pitchFamily="34" charset="0"/>
              <a:buChar char="•"/>
            </a:pPr>
            <a:r>
              <a:rPr lang="en-US" altLang="zh-CN"/>
              <a:t>navigationBarTitleText </a:t>
            </a:r>
            <a:r>
              <a:rPr lang="zh-CN" altLang="en-US"/>
              <a:t>导航条文字内容</a:t>
            </a:r>
            <a:endParaRPr lang="en-US" altLang="zh-CN"/>
          </a:p>
          <a:p>
            <a:pPr marL="285750" indent="-285750">
              <a:buFont typeface="Arial" panose="020B0604020202020204" pitchFamily="34" charset="0"/>
              <a:buChar char="•"/>
            </a:pPr>
            <a:r>
              <a:rPr lang="en-US" altLang="zh-CN"/>
              <a:t>navigationBarBackgroundColor </a:t>
            </a:r>
            <a:r>
              <a:rPr lang="zh-CN" altLang="en-US"/>
              <a:t>导航条背景色</a:t>
            </a:r>
            <a:endParaRPr lang="en-US" altLang="zh-CN"/>
          </a:p>
          <a:p>
            <a:endParaRPr lang="en-US" altLang="zh-CN"/>
          </a:p>
        </p:txBody>
      </p:sp>
    </p:spTree>
    <p:extLst>
      <p:ext uri="{BB962C8B-B14F-4D97-AF65-F5344CB8AC3E}">
        <p14:creationId xmlns:p14="http://schemas.microsoft.com/office/powerpoint/2010/main" val="148079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首页尝试自动获取用户信息</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520013" cy="4961480"/>
          </a:xfrm>
        </p:spPr>
        <p:txBody>
          <a:bodyPr/>
          <a:lstStyle/>
          <a:p>
            <a:r>
              <a:rPr lang="zh-CN" altLang="en-US"/>
              <a:t>在首页页面加载的时候，我们要先尝试获取</a:t>
            </a:r>
            <a:r>
              <a:rPr lang="zh-CN" altLang="en-US">
                <a:solidFill>
                  <a:srgbClr val="00B0F0"/>
                </a:solidFill>
              </a:rPr>
              <a:t>用户信息</a:t>
            </a:r>
            <a:r>
              <a:rPr lang="zh-CN" altLang="en-US"/>
              <a:t>，若用户授权小程序可以获取用户信息，便可以获取，获取后，要将其存储到</a:t>
            </a:r>
            <a:r>
              <a:rPr lang="zh-CN" altLang="en-US">
                <a:solidFill>
                  <a:srgbClr val="00B0F0"/>
                </a:solidFill>
              </a:rPr>
              <a:t>全局</a:t>
            </a:r>
            <a:r>
              <a:rPr lang="zh-CN" altLang="en-US"/>
              <a:t>。因为以后的页面里会用到。</a:t>
            </a:r>
            <a:endParaRPr lang="en-US" altLang="zh-CN"/>
          </a:p>
          <a:p>
            <a:r>
              <a:rPr lang="en-US" altLang="zh-CN"/>
              <a:t>onLoad() {</a:t>
            </a:r>
          </a:p>
          <a:p>
            <a:r>
              <a:rPr lang="en-US" altLang="zh-CN"/>
              <a:t>	this.</a:t>
            </a:r>
            <a:r>
              <a:rPr lang="en-US" altLang="zh-CN">
                <a:solidFill>
                  <a:srgbClr val="00B0F0"/>
                </a:solidFill>
              </a:rPr>
              <a:t>getUserInfo</a:t>
            </a:r>
            <a:r>
              <a:rPr lang="en-US" altLang="zh-CN"/>
              <a:t>().then(userInfo=&gt;{</a:t>
            </a:r>
          </a:p>
          <a:p>
            <a:r>
              <a:rPr lang="en-US" altLang="zh-CN"/>
              <a:t>		globalData.</a:t>
            </a:r>
            <a:r>
              <a:rPr lang="en-US" altLang="zh-CN">
                <a:solidFill>
                  <a:srgbClr val="00B0F0"/>
                </a:solidFill>
              </a:rPr>
              <a:t>userInfo</a:t>
            </a:r>
            <a:r>
              <a:rPr lang="en-US" altLang="zh-CN"/>
              <a:t>=userInfo;</a:t>
            </a:r>
          </a:p>
          <a:p>
            <a:r>
              <a:rPr lang="en-US" altLang="zh-CN"/>
              <a:t>	})		</a:t>
            </a:r>
          </a:p>
          <a:p>
            <a:r>
              <a:rPr lang="en-US" altLang="zh-CN"/>
              <a:t>}</a:t>
            </a:r>
          </a:p>
          <a:p>
            <a:r>
              <a:rPr lang="en-US" altLang="zh-CN"/>
              <a:t>	</a:t>
            </a:r>
          </a:p>
        </p:txBody>
      </p:sp>
      <p:sp>
        <p:nvSpPr>
          <p:cNvPr id="4" name="内容占位符 4">
            <a:extLst>
              <a:ext uri="{FF2B5EF4-FFF2-40B4-BE49-F238E27FC236}">
                <a16:creationId xmlns:a16="http://schemas.microsoft.com/office/drawing/2014/main" id="{AD24BF48-9CFD-442C-B31C-798600D709D6}"/>
              </a:ext>
            </a:extLst>
          </p:cNvPr>
          <p:cNvSpPr txBox="1">
            <a:spLocks/>
          </p:cNvSpPr>
          <p:nvPr/>
        </p:nvSpPr>
        <p:spPr>
          <a:xfrm>
            <a:off x="5939327" y="1215483"/>
            <a:ext cx="5819685"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B0F0"/>
                </a:solidFill>
              </a:rPr>
              <a:t>getUserInfo</a:t>
            </a:r>
            <a:r>
              <a:rPr lang="en-US" altLang="zh-CN"/>
              <a:t>(){</a:t>
            </a:r>
          </a:p>
          <a:p>
            <a:r>
              <a:rPr lang="en-US" altLang="zh-CN"/>
              <a:t>	return new Promise(resolve=&gt;{</a:t>
            </a:r>
          </a:p>
          <a:p>
            <a:r>
              <a:rPr lang="en-US" altLang="zh-CN"/>
              <a:t>		uni.</a:t>
            </a:r>
            <a:r>
              <a:rPr lang="en-US" altLang="zh-CN">
                <a:solidFill>
                  <a:srgbClr val="00B0F0"/>
                </a:solidFill>
              </a:rPr>
              <a:t>getSetting</a:t>
            </a:r>
            <a:r>
              <a:rPr lang="en-US" altLang="zh-CN"/>
              <a:t>({</a:t>
            </a:r>
          </a:p>
          <a:p>
            <a:r>
              <a:rPr lang="en-US" altLang="zh-CN"/>
              <a:t>			success: res =&gt; {</a:t>
            </a:r>
          </a:p>
          <a:p>
            <a:r>
              <a:rPr lang="en-US" altLang="zh-CN"/>
              <a:t>				if(res.</a:t>
            </a:r>
            <a:r>
              <a:rPr lang="en-US" altLang="zh-CN">
                <a:solidFill>
                  <a:srgbClr val="00B0F0"/>
                </a:solidFill>
              </a:rPr>
              <a:t>authSetting</a:t>
            </a:r>
            <a:r>
              <a:rPr lang="en-US" altLang="zh-CN"/>
              <a:t>['scope.userInfo']){</a:t>
            </a:r>
          </a:p>
          <a:p>
            <a:r>
              <a:rPr lang="en-US" altLang="zh-CN"/>
              <a:t>					uni.</a:t>
            </a:r>
            <a:r>
              <a:rPr lang="en-US" altLang="zh-CN">
                <a:solidFill>
                  <a:srgbClr val="00B0F0"/>
                </a:solidFill>
              </a:rPr>
              <a:t>getUserInfo</a:t>
            </a:r>
            <a:r>
              <a:rPr lang="en-US" altLang="zh-CN"/>
              <a:t>({</a:t>
            </a:r>
          </a:p>
          <a:p>
            <a:r>
              <a:rPr lang="en-US" altLang="zh-CN"/>
              <a:t>						success: ({userInfo}) =&gt; {</a:t>
            </a:r>
          </a:p>
          <a:p>
            <a:r>
              <a:rPr lang="en-US" altLang="zh-CN"/>
              <a:t>							</a:t>
            </a:r>
            <a:r>
              <a:rPr lang="en-US" altLang="zh-CN">
                <a:solidFill>
                  <a:srgbClr val="00B0F0"/>
                </a:solidFill>
              </a:rPr>
              <a:t>resolve</a:t>
            </a:r>
            <a:r>
              <a:rPr lang="en-US" altLang="zh-CN"/>
              <a:t>(userInfo)</a:t>
            </a:r>
          </a:p>
          <a:p>
            <a:r>
              <a:rPr lang="en-US" altLang="zh-CN"/>
              <a:t>						}</a:t>
            </a:r>
          </a:p>
          <a:p>
            <a:r>
              <a:rPr lang="en-US" altLang="zh-CN"/>
              <a:t>					})</a:t>
            </a:r>
          </a:p>
          <a:p>
            <a:r>
              <a:rPr lang="en-US" altLang="zh-CN"/>
              <a:t>				}</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255280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a:t>
            </a:r>
            <a:r>
              <a:rPr lang="en-US" altLang="zh-CN"/>
              <a:t>openid </a:t>
            </a:r>
            <a:r>
              <a:rPr lang="zh-CN" altLang="en-US"/>
              <a:t>并缓存到本地</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605471" cy="4961480"/>
          </a:xfrm>
        </p:spPr>
        <p:txBody>
          <a:bodyPr/>
          <a:lstStyle/>
          <a:p>
            <a:r>
              <a:rPr lang="zh-CN" altLang="en-US"/>
              <a:t>在首页页面加载的时候，我们要判断一下本地有没有</a:t>
            </a:r>
            <a:r>
              <a:rPr lang="en-US" altLang="zh-CN"/>
              <a:t>openid</a:t>
            </a:r>
            <a:r>
              <a:rPr lang="zh-CN" altLang="en-US"/>
              <a:t>，如果没有，就从</a:t>
            </a:r>
            <a:r>
              <a:rPr lang="zh-CN" altLang="en-US">
                <a:solidFill>
                  <a:srgbClr val="00B0F0"/>
                </a:solidFill>
              </a:rPr>
              <a:t>云函数</a:t>
            </a:r>
            <a:r>
              <a:rPr lang="zh-CN" altLang="en-US"/>
              <a:t>里请求一个，再缓存到本地。</a:t>
            </a:r>
            <a:endParaRPr lang="en-US" altLang="zh-CN"/>
          </a:p>
          <a:p>
            <a:r>
              <a:rPr lang="en-US" altLang="zh-CN"/>
              <a:t>const openid = uni.getStorageSync("openid");</a:t>
            </a:r>
          </a:p>
          <a:p>
            <a:r>
              <a:rPr lang="en-US" altLang="zh-CN"/>
              <a:t>if(!openid){</a:t>
            </a:r>
          </a:p>
          <a:p>
            <a:r>
              <a:rPr lang="en-US" altLang="zh-CN"/>
              <a:t>	this.getOpenidByFn().then(openid=&gt;{</a:t>
            </a:r>
          </a:p>
          <a:p>
            <a:r>
              <a:rPr lang="en-US" altLang="zh-CN"/>
              <a:t>		uni.</a:t>
            </a:r>
            <a:r>
              <a:rPr lang="en-US" altLang="zh-CN">
                <a:solidFill>
                  <a:srgbClr val="00B0F0"/>
                </a:solidFill>
              </a:rPr>
              <a:t>setStorage</a:t>
            </a:r>
            <a:r>
              <a:rPr lang="en-US" altLang="zh-CN"/>
              <a:t>({</a:t>
            </a:r>
          </a:p>
          <a:p>
            <a:r>
              <a:rPr lang="en-US" altLang="zh-CN"/>
              <a:t>			</a:t>
            </a:r>
            <a:r>
              <a:rPr lang="en-US" altLang="zh-CN">
                <a:solidFill>
                  <a:srgbClr val="00B0F0"/>
                </a:solidFill>
              </a:rPr>
              <a:t>key</a:t>
            </a:r>
            <a:r>
              <a:rPr lang="en-US" altLang="zh-CN"/>
              <a:t>: "openid",</a:t>
            </a:r>
          </a:p>
          <a:p>
            <a:r>
              <a:rPr lang="en-US" altLang="zh-CN"/>
              <a:t>			</a:t>
            </a:r>
            <a:r>
              <a:rPr lang="en-US" altLang="zh-CN">
                <a:solidFill>
                  <a:srgbClr val="00B0F0"/>
                </a:solidFill>
              </a:rPr>
              <a:t>data</a:t>
            </a:r>
            <a:r>
              <a:rPr lang="en-US" altLang="zh-CN"/>
              <a:t>: openid</a:t>
            </a:r>
          </a:p>
          <a:p>
            <a:r>
              <a:rPr lang="en-US" altLang="zh-CN"/>
              <a:t>		});</a:t>
            </a:r>
          </a:p>
          <a:p>
            <a:r>
              <a:rPr lang="en-US" altLang="zh-CN"/>
              <a:t>	})</a:t>
            </a:r>
          </a:p>
          <a:p>
            <a:r>
              <a:rPr lang="en-US" altLang="zh-CN"/>
              <a:t>}</a:t>
            </a:r>
          </a:p>
        </p:txBody>
      </p:sp>
      <p:sp>
        <p:nvSpPr>
          <p:cNvPr id="4" name="内容占位符 4">
            <a:extLst>
              <a:ext uri="{FF2B5EF4-FFF2-40B4-BE49-F238E27FC236}">
                <a16:creationId xmlns:a16="http://schemas.microsoft.com/office/drawing/2014/main" id="{0DA6DEDB-4E0E-4674-A87D-92DA15E597A3}"/>
              </a:ext>
            </a:extLst>
          </p:cNvPr>
          <p:cNvSpPr txBox="1">
            <a:spLocks/>
          </p:cNvSpPr>
          <p:nvPr/>
        </p:nvSpPr>
        <p:spPr>
          <a:xfrm>
            <a:off x="5649482" y="1215483"/>
            <a:ext cx="5704318" cy="4961480"/>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getOpenidByFn() {</a:t>
            </a:r>
          </a:p>
          <a:p>
            <a:r>
              <a:rPr lang="en-US" altLang="zh-CN"/>
              <a:t>	return new Promise((resolve,reject)=&gt;{</a:t>
            </a:r>
          </a:p>
          <a:p>
            <a:r>
              <a:rPr lang="en-US" altLang="zh-CN"/>
              <a:t>		wx.cloud.callFunction({</a:t>
            </a:r>
          </a:p>
          <a:p>
            <a:r>
              <a:rPr lang="en-US" altLang="zh-CN"/>
              <a:t>			name: 'login',					</a:t>
            </a:r>
          </a:p>
          <a:p>
            <a:r>
              <a:rPr lang="en-US" altLang="zh-CN"/>
              <a:t>			success: res =&gt; {</a:t>
            </a:r>
          </a:p>
          <a:p>
            <a:r>
              <a:rPr lang="en-US" altLang="zh-CN"/>
              <a:t>				resolve(res.result.openid)</a:t>
            </a:r>
          </a:p>
          <a:p>
            <a:r>
              <a:rPr lang="en-US" altLang="zh-CN"/>
              <a:t>			},</a:t>
            </a:r>
          </a:p>
          <a:p>
            <a:r>
              <a:rPr lang="en-US" altLang="zh-CN"/>
              <a:t>			fail: err =&gt; {					  </a:t>
            </a:r>
          </a:p>
          <a:p>
            <a:r>
              <a:rPr lang="en-US" altLang="zh-CN"/>
              <a:t>				reject(err)</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41126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基于当前位置获取店铺列表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我们要在</a:t>
            </a:r>
            <a:r>
              <a:rPr lang="zh-CN" altLang="en-US">
                <a:solidFill>
                  <a:srgbClr val="00B0F0"/>
                </a:solidFill>
                <a:latin typeface="微软雅黑" panose="020B0503020204020204" pitchFamily="34" charset="-122"/>
                <a:ea typeface="微软雅黑" panose="020B0503020204020204" pitchFamily="34" charset="-122"/>
              </a:rPr>
              <a:t>页面显示</a:t>
            </a:r>
            <a:r>
              <a:rPr lang="zh-CN" altLang="en-US">
                <a:latin typeface="微软雅黑" panose="020B0503020204020204" pitchFamily="34" charset="-122"/>
                <a:ea typeface="微软雅黑" panose="020B0503020204020204" pitchFamily="34" charset="-122"/>
              </a:rPr>
              <a:t>的时候，判断全局变量里是否有用户的</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若有，就将</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更新到</a:t>
            </a:r>
            <a:r>
              <a:rPr lang="en-US" altLang="zh-CN">
                <a:solidFill>
                  <a:srgbClr val="00B0F0"/>
                </a:solidFill>
                <a:latin typeface="微软雅黑" panose="020B0503020204020204" pitchFamily="34" charset="-122"/>
                <a:ea typeface="微软雅黑" panose="020B0503020204020204" pitchFamily="34" charset="-122"/>
              </a:rPr>
              <a:t>data</a:t>
            </a:r>
            <a:r>
              <a:rPr lang="zh-CN" altLang="en-US">
                <a:latin typeface="微软雅黑" panose="020B0503020204020204" pitchFamily="34" charset="-122"/>
                <a:ea typeface="微软雅黑" panose="020B0503020204020204" pitchFamily="34" charset="-122"/>
              </a:rPr>
              <a:t>，并基于此位置从数据库获取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若无，就要先</a:t>
            </a:r>
            <a:r>
              <a:rPr lang="zh-CN" altLang="en-US"/>
              <a:t>利用</a:t>
            </a:r>
            <a:r>
              <a:rPr lang="zh-CN" altLang="en-US">
                <a:solidFill>
                  <a:srgbClr val="00B0F0"/>
                </a:solidFill>
              </a:rPr>
              <a:t>腾讯地图</a:t>
            </a:r>
            <a:r>
              <a:rPr lang="zh-CN" altLang="en-US"/>
              <a:t>获取当前位置，再</a:t>
            </a:r>
            <a:r>
              <a:rPr lang="zh-CN" altLang="en-US">
                <a:latin typeface="微软雅黑" panose="020B0503020204020204" pitchFamily="34" charset="-122"/>
                <a:ea typeface="微软雅黑" panose="020B0503020204020204" pitchFamily="34" charset="-122"/>
              </a:rPr>
              <a:t>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21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获取当前位置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6904290" cy="496148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让用户允许小程序获取当前位置，需要在</a:t>
            </a:r>
            <a:r>
              <a:rPr lang="en-US" altLang="zh-CN">
                <a:solidFill>
                  <a:srgbClr val="00B0F0"/>
                </a:solidFill>
                <a:latin typeface="微软雅黑" panose="020B0503020204020204" pitchFamily="34" charset="-122"/>
                <a:ea typeface="微软雅黑" panose="020B0503020204020204" pitchFamily="34" charset="-122"/>
              </a:rPr>
              <a:t>manifest.json </a:t>
            </a:r>
            <a:r>
              <a:rPr lang="zh-CN" altLang="en-US">
                <a:latin typeface="微软雅黑" panose="020B0503020204020204" pitchFamily="34" charset="-122"/>
                <a:ea typeface="微软雅黑" panose="020B0503020204020204" pitchFamily="34" charset="-122"/>
              </a:rPr>
              <a:t>文件里配置</a:t>
            </a:r>
            <a:r>
              <a:rPr lang="en-US" altLang="zh-CN">
                <a:latin typeface="微软雅黑" panose="020B0503020204020204" pitchFamily="34" charset="-122"/>
                <a:ea typeface="微软雅黑" panose="020B0503020204020204" pitchFamily="34" charset="-122"/>
              </a:rPr>
              <a:t>mp-weixin </a:t>
            </a:r>
            <a:r>
              <a:rPr lang="zh-CN" altLang="en-US">
                <a:latin typeface="微软雅黑" panose="020B0503020204020204" pitchFamily="34" charset="-122"/>
                <a:ea typeface="微软雅黑" panose="020B0503020204020204" pitchFamily="34" charset="-122"/>
              </a:rPr>
              <a:t>里的</a:t>
            </a:r>
            <a:r>
              <a:rPr lang="en-US" altLang="zh-CN">
                <a:latin typeface="微软雅黑" panose="020B0503020204020204" pitchFamily="34" charset="-122"/>
                <a:ea typeface="微软雅黑" panose="020B0503020204020204" pitchFamily="34" charset="-122"/>
              </a:rPr>
              <a:t>permission</a:t>
            </a:r>
            <a:r>
              <a:rPr lang="zh-CN" altLang="en-US">
                <a:latin typeface="微软雅黑" panose="020B0503020204020204" pitchFamily="34" charset="-122"/>
                <a:ea typeface="微软雅黑" panose="020B0503020204020204" pitchFamily="34" charset="-122"/>
              </a:rPr>
              <a:t>属性。</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a:t>
            </a:r>
            <a:r>
              <a:rPr lang="en-US" altLang="zh-CN">
                <a:latin typeface="微软雅黑" panose="020B0503020204020204" pitchFamily="34" charset="-122"/>
                <a:ea typeface="微软雅黑" panose="020B0503020204020204" pitchFamily="34" charset="-122"/>
                <a:hlinkClick r:id="rId2"/>
              </a:rPr>
              <a:t>getLocation</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方法可以获取当前位置的经纬度，</a:t>
            </a:r>
            <a:r>
              <a:rPr lang="zh-CN" altLang="en-US"/>
              <a:t>坐标格式应为 </a:t>
            </a:r>
            <a:r>
              <a:rPr lang="en-US" altLang="zh-CN"/>
              <a:t>gcj02</a:t>
            </a:r>
            <a:r>
              <a:rPr lang="zh-CN" altLang="en-US"/>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this.</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.then((data)=&gt;{</a:t>
            </a:r>
          </a:p>
          <a:p>
            <a:r>
              <a:rPr lang="en-US" altLang="zh-CN">
                <a:latin typeface="微软雅黑" panose="020B0503020204020204" pitchFamily="34" charset="-122"/>
                <a:ea typeface="微软雅黑" panose="020B0503020204020204" pitchFamily="34" charset="-122"/>
              </a:rPr>
              <a:t>	return this.</a:t>
            </a:r>
            <a:r>
              <a:rPr lang="en-US" altLang="zh-CN">
                <a:solidFill>
                  <a:srgbClr val="00B0F0"/>
                </a:solidFill>
                <a:latin typeface="微软雅黑" panose="020B0503020204020204" pitchFamily="34" charset="-122"/>
                <a:ea typeface="微软雅黑" panose="020B0503020204020204" pitchFamily="34" charset="-122"/>
              </a:rPr>
              <a:t>analysis</a:t>
            </a:r>
            <a:r>
              <a:rPr lang="en-US" altLang="zh-CN">
                <a:latin typeface="微软雅黑" panose="020B0503020204020204" pitchFamily="34" charset="-122"/>
                <a:ea typeface="微软雅黑" panose="020B0503020204020204" pitchFamily="34" charset="-122"/>
              </a:rPr>
              <a:t>(data);</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.then(city=&gt;{</a:t>
            </a:r>
          </a:p>
          <a:p>
            <a:r>
              <a:rPr lang="en-US" altLang="zh-CN">
                <a:latin typeface="微软雅黑" panose="020B0503020204020204" pitchFamily="34" charset="-122"/>
                <a:ea typeface="微软雅黑" panose="020B0503020204020204" pitchFamily="34" charset="-122"/>
              </a:rPr>
              <a:t>	this.address = city;</a:t>
            </a:r>
          </a:p>
          <a:p>
            <a:r>
              <a:rPr lang="en-US" altLang="zh-CN">
                <a:latin typeface="微软雅黑" panose="020B0503020204020204" pitchFamily="34" charset="-122"/>
                <a:ea typeface="微软雅黑" panose="020B0503020204020204" pitchFamily="34" charset="-122"/>
              </a:rPr>
              <a:t>	globalData.address=city;</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this.updateShops();</a:t>
            </a:r>
          </a:p>
          <a:p>
            <a:r>
              <a:rPr lang="en-US" altLang="zh-CN">
                <a:latin typeface="微软雅黑" panose="020B0503020204020204" pitchFamily="34" charset="-122"/>
                <a:ea typeface="微软雅黑" panose="020B0503020204020204" pitchFamily="34" charset="-122"/>
              </a:rPr>
              <a:t>})</a:t>
            </a:r>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7947589" y="1215483"/>
            <a:ext cx="3982339"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获取当前经纬度 *</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getLocation(){</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uni.</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 =&gt; {</a:t>
            </a:r>
          </a:p>
          <a:p>
            <a:r>
              <a:rPr lang="en-US" altLang="zh-CN">
                <a:latin typeface="微软雅黑" panose="020B0503020204020204" pitchFamily="34" charset="-122"/>
                <a:ea typeface="微软雅黑" panose="020B0503020204020204" pitchFamily="34" charset="-122"/>
              </a:rPr>
              <a:t>				resolve(res);</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1202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23634</TotalTime>
  <Words>2903</Words>
  <Application>Microsoft Office PowerPoint</Application>
  <PresentationFormat>宽屏</PresentationFormat>
  <Paragraphs>356</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-apple-system-font</vt:lpstr>
      <vt:lpstr>等线</vt:lpstr>
      <vt:lpstr>微软雅黑</vt:lpstr>
      <vt:lpstr>微软雅黑</vt:lpstr>
      <vt:lpstr>Arial</vt:lpstr>
      <vt:lpstr>主题1</vt:lpstr>
      <vt:lpstr>uni-app 美食收藏</vt:lpstr>
      <vt:lpstr>目标</vt:lpstr>
      <vt:lpstr>知识点</vt:lpstr>
      <vt:lpstr>uni-app 和微信小程序不同的地方</vt:lpstr>
      <vt:lpstr>导航条的样式设置</vt:lpstr>
      <vt:lpstr>首页尝试自动获取用户信息</vt:lpstr>
      <vt:lpstr>获取openid 并缓存到本地</vt:lpstr>
      <vt:lpstr>基于当前位置获取店铺列表</vt:lpstr>
      <vt:lpstr>获取当前位置</vt:lpstr>
      <vt:lpstr>腾讯地图反解析经纬度 </vt:lpstr>
      <vt:lpstr>基于城市向云端数据库请求店铺集合</vt:lpstr>
      <vt:lpstr>组件的调用和传参</vt:lpstr>
      <vt:lpstr>上拉加载</vt:lpstr>
      <vt:lpstr>首页和城市页的跳转</vt:lpstr>
      <vt:lpstr>condition 模式配置</vt:lpstr>
      <vt:lpstr>城市的点击</vt:lpstr>
      <vt:lpstr>点击首字母</vt:lpstr>
      <vt:lpstr>获取用户信息</vt:lpstr>
      <vt:lpstr>详情页的业务逻辑</vt:lpstr>
      <vt:lpstr>店铺收藏的业务逻辑</vt:lpstr>
      <vt:lpstr>向数据库的集合里添加记录</vt:lpstr>
      <vt:lpstr>从数据库的集合里删除记录</vt:lpstr>
      <vt:lpstr>在uni-app 里使用微信小程序的云开发</vt:lpstr>
      <vt:lpstr>云函数的建立和应用</vt:lpstr>
      <vt:lpstr>扩展：updata 无法更新数据</vt:lpstr>
      <vt:lpstr>模态框提示</vt:lpstr>
      <vt:lpstr>全局变量保存和本地缓存的差别</vt:lpstr>
      <vt:lpstr>本地缓存限制和隔离</vt:lpstr>
      <vt:lpstr> 总结</vt:lpstr>
      <vt:lpstr>作业</vt:lpstr>
      <vt:lpstr>下一节课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848</cp:revision>
  <dcterms:created xsi:type="dcterms:W3CDTF">2019-05-19T07:46:27Z</dcterms:created>
  <dcterms:modified xsi:type="dcterms:W3CDTF">2020-10-29T14:49:37Z</dcterms:modified>
</cp:coreProperties>
</file>