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0" r:id="rId4"/>
    <p:sldId id="271" r:id="rId5"/>
    <p:sldId id="259" r:id="rId6"/>
    <p:sldId id="258" r:id="rId7"/>
    <p:sldId id="263" r:id="rId8"/>
    <p:sldId id="261" r:id="rId9"/>
    <p:sldId id="257" r:id="rId10"/>
    <p:sldId id="266" r:id="rId11"/>
    <p:sldId id="262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charset="0"/>
              </a:rPr>
              <a:t>Smart Distributed </a:t>
            </a:r>
            <a:r>
              <a:rPr lang="x-none" altLang="en-US" dirty="0">
                <a:latin typeface="Cambria" charset="0"/>
              </a:rPr>
              <a:t>W</a:t>
            </a:r>
            <a:r>
              <a:rPr lang="en-US" altLang="zh-CN" dirty="0">
                <a:latin typeface="Cambria" charset="0"/>
              </a:rPr>
              <a:t>aste </a:t>
            </a:r>
            <a:r>
              <a:rPr lang="x-none" altLang="en-US" dirty="0">
                <a:latin typeface="Cambria" charset="0"/>
              </a:rPr>
              <a:t>M</a:t>
            </a:r>
            <a:r>
              <a:rPr lang="en-US" altLang="zh-CN" dirty="0">
                <a:latin typeface="Cambria" charset="0"/>
              </a:rPr>
              <a:t>anagement </a:t>
            </a:r>
            <a:r>
              <a:rPr lang="x-none" altLang="en-US" dirty="0">
                <a:latin typeface="Cambria" charset="0"/>
              </a:rPr>
              <a:t>S</a:t>
            </a:r>
            <a:r>
              <a:rPr lang="en-US" altLang="zh-CN" dirty="0">
                <a:latin typeface="Cambria" charset="0"/>
              </a:rPr>
              <a:t>ystem</a:t>
            </a:r>
            <a:endParaRPr lang="zh-CN" altLang="en-US" dirty="0">
              <a:latin typeface="Cambria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charset="0"/>
              </a:rPr>
              <a:t>GEEKcited</a:t>
            </a:r>
            <a:endParaRPr lang="en-US" altLang="zh-CN" dirty="0" err="1">
              <a:latin typeface="Consolas" charset="0"/>
            </a:endParaRPr>
          </a:p>
          <a:p>
            <a:r>
              <a:rPr lang="x-none" altLang="zh-CN" dirty="0">
                <a:latin typeface="Consolas" charset="0"/>
              </a:rPr>
              <a:t>GeekPie @ ShanghaiTech University</a:t>
            </a:r>
            <a:endParaRPr lang="x-none" altLang="zh-CN" dirty="0">
              <a:latin typeface="Consolas" charset="0"/>
            </a:endParaRPr>
          </a:p>
        </p:txBody>
      </p:sp>
      <p:pic>
        <p:nvPicPr>
          <p:cNvPr id="2" name="Picture 1" descr="bra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0" y="5862320"/>
            <a:ext cx="2544445" cy="6851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041380" y="5867400"/>
            <a:ext cx="8426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latin typeface="Liberation Mono" charset="0"/>
              </a:rPr>
              <a:t>Geek</a:t>
            </a:r>
            <a:endParaRPr lang="x-none" altLang="en-US" b="1">
              <a:latin typeface="Liberation Mono" charset="0"/>
            </a:endParaRPr>
          </a:p>
          <a:p>
            <a:r>
              <a:rPr lang="x-none" altLang="en-US" b="1">
                <a:latin typeface="Liberation Mono" charset="0"/>
              </a:rPr>
              <a:t>Pie_</a:t>
            </a:r>
            <a:endParaRPr lang="x-none" altLang="en-US" b="1">
              <a:latin typeface="Liberation Mono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859135" y="5876925"/>
            <a:ext cx="0" cy="652145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what's in trash bi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16" y="1449676"/>
            <a:ext cx="5338762" cy="512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621078" y="3339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34213" y="343128"/>
            <a:ext cx="384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itchFamily="18" charset="0"/>
              </a:rPr>
              <a:t>What’s in the trash?</a:t>
            </a:r>
            <a:endParaRPr lang="zh-CN" altLang="en-US" sz="2800" dirty="0">
              <a:latin typeface="Constant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054735" y="3029585"/>
            <a:ext cx="533971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Further Development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mobile trash bin automatic roboti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94" y="2224543"/>
            <a:ext cx="5844416" cy="37404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694609" y="196373"/>
            <a:ext cx="390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itchFamily="18" charset="0"/>
              </a:rPr>
              <a:t>Routing planning </a:t>
            </a:r>
            <a:endParaRPr lang="zh-CN" altLang="en-US" sz="2800" dirty="0">
              <a:latin typeface="Constantia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37229" y="733964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itchFamily="18" charset="0"/>
              </a:rPr>
              <a:t>Condition statistics</a:t>
            </a:r>
            <a:endParaRPr lang="zh-CN" altLang="en-US" sz="2800" dirty="0">
              <a:latin typeface="Constantia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6049" y="1321721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itchFamily="18" charset="0"/>
              </a:rPr>
              <a:t>Component analysis</a:t>
            </a:r>
            <a:endParaRPr lang="zh-CN" altLang="en-US" sz="2800" dirty="0">
              <a:latin typeface="Constant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504950" y="3058160"/>
            <a:ext cx="668909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Further Development Cont.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 rot="5400000">
            <a:off x="-1160145" y="3020060"/>
            <a:ext cx="537337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Problem Introduction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202555" y="398145"/>
            <a:ext cx="39624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ambria" charset="0"/>
              </a:rPr>
              <a:t>The Advent of Information Technology</a:t>
            </a:r>
            <a:endParaRPr lang="x-none" altLang="en-US">
              <a:latin typeface="Cambria" charset="0"/>
            </a:endParaRPr>
          </a:p>
        </p:txBody>
      </p:sp>
      <p:pic>
        <p:nvPicPr>
          <p:cNvPr id="8" name="Picture 7" descr="ph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170" y="930275"/>
            <a:ext cx="3546475" cy="1991995"/>
          </a:xfrm>
          <a:prstGeom prst="rect">
            <a:avLst/>
          </a:prstGeom>
        </p:spPr>
      </p:pic>
      <p:pic>
        <p:nvPicPr>
          <p:cNvPr id="9" name="Picture 8" descr="sur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65" y="1052830"/>
            <a:ext cx="4184650" cy="23533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906645" y="3340735"/>
            <a:ext cx="6181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Cambria" charset="0"/>
              </a:rPr>
              <a:t>... and the Primitive Methods of Civil Management </a:t>
            </a:r>
            <a:endParaRPr lang="x-none" altLang="en-US">
              <a:latin typeface="Cambria" charset="0"/>
            </a:endParaRPr>
          </a:p>
        </p:txBody>
      </p:sp>
      <p:pic>
        <p:nvPicPr>
          <p:cNvPr id="11" name="Picture 10" descr="wasteb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640" y="3960495"/>
            <a:ext cx="2540635" cy="2540635"/>
          </a:xfrm>
          <a:prstGeom prst="rect">
            <a:avLst/>
          </a:prstGeom>
        </p:spPr>
      </p:pic>
      <p:pic>
        <p:nvPicPr>
          <p:cNvPr id="12" name="Picture 11" descr="garbagetru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15" y="4093845"/>
            <a:ext cx="3733800" cy="2100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 rot="5400000">
            <a:off x="-1160145" y="3020060"/>
            <a:ext cx="566737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Expected Functionality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  <p:pic>
        <p:nvPicPr>
          <p:cNvPr id="4098" name="Picture 2" descr="Image result for drop trash out of  trash c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295" y="219710"/>
            <a:ext cx="2954020" cy="20027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pick up the tr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89230"/>
            <a:ext cx="3307080" cy="23895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rash 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90" y="3413125"/>
            <a:ext cx="3180080" cy="24174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emerg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95" y="3383915"/>
            <a:ext cx="2408555" cy="23679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trash can burn fi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30" y="326390"/>
            <a:ext cx="1607820" cy="305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ketch map road map shanghai single winding path illustrato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/>
          <a:stretch>
            <a:fillRect/>
          </a:stretch>
        </p:blipFill>
        <p:spPr bwMode="auto">
          <a:xfrm>
            <a:off x="8955405" y="3898265"/>
            <a:ext cx="3098165" cy="1809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rop trash out of  trash c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85" y="2433955"/>
            <a:ext cx="3284855" cy="22275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ad"/>
          <p:cNvSpPr>
            <a:spLocks noChangeAspect="1" noChangeArrowheads="1"/>
          </p:cNvSpPr>
          <p:nvPr/>
        </p:nvSpPr>
        <p:spPr bwMode="auto">
          <a:xfrm>
            <a:off x="5943600" y="2673626"/>
            <a:ext cx="907774" cy="9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" descr="Image result for sad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8" descr="Image result for sad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106" name="Picture 10" descr="Image result for s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4" y="2874448"/>
            <a:ext cx="958728" cy="6351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椭圆形 6"/>
          <p:cNvSpPr/>
          <p:nvPr/>
        </p:nvSpPr>
        <p:spPr>
          <a:xfrm>
            <a:off x="5107029" y="2796475"/>
            <a:ext cx="1612906" cy="75091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73447" y="471065"/>
            <a:ext cx="492318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 dirty="0">
                <a:latin typeface="Constantia" pitchFamily="18" charset="0"/>
              </a:rPr>
              <a:t>Alert of Misplaced Wastes </a:t>
            </a:r>
            <a:endParaRPr lang="x-none" sz="2800" dirty="0">
              <a:latin typeface="Constant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498475" y="3039110"/>
            <a:ext cx="426085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Function Demo 1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  <p:pic>
        <p:nvPicPr>
          <p:cNvPr id="5122" name="Picture 2" descr="Image result for pick up the tr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425" y="2096770"/>
            <a:ext cx="3815715" cy="27565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rash c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21" y="1590233"/>
            <a:ext cx="5715000" cy="4343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805734" y="437929"/>
            <a:ext cx="66923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 dirty="0">
                <a:latin typeface="Constantia" pitchFamily="18" charset="0"/>
              </a:rPr>
              <a:t>Upload of Waste Amount</a:t>
            </a:r>
            <a:endParaRPr lang="x-none" sz="2800" dirty="0">
              <a:latin typeface="Constant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498475" y="3039110"/>
            <a:ext cx="426085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Function Demo 2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969" y="627270"/>
            <a:ext cx="62550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 dirty="0">
                <a:latin typeface="Constantia" pitchFamily="18" charset="0"/>
              </a:rPr>
              <a:t>Emergency Assistance</a:t>
            </a:r>
            <a:endParaRPr lang="x-none" sz="2800" dirty="0">
              <a:latin typeface="Constantia" pitchFamily="18" charset="0"/>
            </a:endParaRPr>
          </a:p>
        </p:txBody>
      </p:sp>
      <p:pic>
        <p:nvPicPr>
          <p:cNvPr id="7170" name="Picture 2" descr="Image result for emergenc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72" y="1580935"/>
            <a:ext cx="4967077" cy="48834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498475" y="3039110"/>
            <a:ext cx="426085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Function Demo 3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rash can burn fi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48" y="1408657"/>
            <a:ext cx="2607751" cy="494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945709" y="454550"/>
            <a:ext cx="62550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 dirty="0">
                <a:latin typeface="Constantia" pitchFamily="18" charset="0"/>
              </a:rPr>
              <a:t>Status Anomaly Alerts </a:t>
            </a:r>
            <a:endParaRPr lang="x-none" sz="2800" dirty="0">
              <a:latin typeface="Constant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498475" y="3039110"/>
            <a:ext cx="426085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Function Demo 4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ketch map road map shanghai single winding path illustrator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/>
          <a:stretch>
            <a:fillRect/>
          </a:stretch>
        </p:blipFill>
        <p:spPr bwMode="auto">
          <a:xfrm>
            <a:off x="2912690" y="1156873"/>
            <a:ext cx="9051235" cy="5286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接点 4"/>
          <p:cNvSpPr/>
          <p:nvPr/>
        </p:nvSpPr>
        <p:spPr>
          <a:xfrm>
            <a:off x="6069498" y="3929271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流程图: 接点 49"/>
          <p:cNvSpPr/>
          <p:nvPr/>
        </p:nvSpPr>
        <p:spPr>
          <a:xfrm>
            <a:off x="8633793" y="3800061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流程图: 接点 50"/>
          <p:cNvSpPr/>
          <p:nvPr/>
        </p:nvSpPr>
        <p:spPr>
          <a:xfrm>
            <a:off x="6871254" y="1553817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流程图: 接点 51"/>
          <p:cNvSpPr/>
          <p:nvPr/>
        </p:nvSpPr>
        <p:spPr>
          <a:xfrm>
            <a:off x="10522227" y="2040836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流程图: 接点 52"/>
          <p:cNvSpPr/>
          <p:nvPr/>
        </p:nvSpPr>
        <p:spPr>
          <a:xfrm>
            <a:off x="4078358" y="1842053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流程图: 接点 53"/>
          <p:cNvSpPr/>
          <p:nvPr/>
        </p:nvSpPr>
        <p:spPr>
          <a:xfrm>
            <a:off x="4890053" y="2958548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流程图: 接点 54"/>
          <p:cNvSpPr/>
          <p:nvPr/>
        </p:nvSpPr>
        <p:spPr>
          <a:xfrm>
            <a:off x="4197627" y="4687957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圆: 空心 61"/>
          <p:cNvSpPr/>
          <p:nvPr/>
        </p:nvSpPr>
        <p:spPr>
          <a:xfrm>
            <a:off x="4653169" y="2720009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圆: 空心 62"/>
          <p:cNvSpPr/>
          <p:nvPr/>
        </p:nvSpPr>
        <p:spPr>
          <a:xfrm>
            <a:off x="5827641" y="3690732"/>
            <a:ext cx="844827" cy="874644"/>
          </a:xfrm>
          <a:prstGeom prst="donut">
            <a:avLst/>
          </a:prstGeom>
          <a:gradFill flip="none" rotWithShape="1">
            <a:gsLst>
              <a:gs pos="0">
                <a:srgbClr val="A70000">
                  <a:tint val="66000"/>
                  <a:satMod val="160000"/>
                </a:srgbClr>
              </a:gs>
              <a:gs pos="50000">
                <a:srgbClr val="A70000">
                  <a:tint val="44500"/>
                  <a:satMod val="160000"/>
                </a:srgbClr>
              </a:gs>
              <a:gs pos="100000">
                <a:srgbClr val="A7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圆: 空心 63"/>
          <p:cNvSpPr/>
          <p:nvPr/>
        </p:nvSpPr>
        <p:spPr>
          <a:xfrm>
            <a:off x="8396909" y="3561522"/>
            <a:ext cx="844827" cy="874644"/>
          </a:xfrm>
          <a:prstGeom prst="donu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圆: 空心 64"/>
          <p:cNvSpPr/>
          <p:nvPr/>
        </p:nvSpPr>
        <p:spPr>
          <a:xfrm>
            <a:off x="10285343" y="1802297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圆: 空心 65"/>
          <p:cNvSpPr/>
          <p:nvPr/>
        </p:nvSpPr>
        <p:spPr>
          <a:xfrm>
            <a:off x="3960743" y="4449418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: 空心 66"/>
          <p:cNvSpPr/>
          <p:nvPr/>
        </p:nvSpPr>
        <p:spPr>
          <a:xfrm>
            <a:off x="3861362" y="1606826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圆: 空心 67"/>
          <p:cNvSpPr/>
          <p:nvPr/>
        </p:nvSpPr>
        <p:spPr>
          <a:xfrm>
            <a:off x="6654252" y="1315278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15732" y="399449"/>
            <a:ext cx="54532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 dirty="0">
                <a:latin typeface="Constantia" pitchFamily="18" charset="0"/>
              </a:rPr>
              <a:t>Waste Collection Path Suggestion</a:t>
            </a:r>
            <a:endParaRPr lang="x-none" sz="2800" dirty="0">
              <a:latin typeface="Constant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498475" y="3039110"/>
            <a:ext cx="426085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Function Demo 5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/>
          <p:cNvSpPr/>
          <p:nvPr/>
        </p:nvSpPr>
        <p:spPr>
          <a:xfrm>
            <a:off x="4770976" y="618242"/>
            <a:ext cx="4479235" cy="127220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DejaVu Sans" charset="0"/>
              </a:rPr>
              <a:t>Cloud Servers</a:t>
            </a:r>
            <a:endParaRPr lang="en-US" altLang="zh-CN" dirty="0">
              <a:latin typeface="DejaVu Sans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61376" y="2738590"/>
            <a:ext cx="5830956" cy="2080592"/>
            <a:chOff x="2809461" y="2464905"/>
            <a:chExt cx="5830956" cy="2080592"/>
          </a:xfrm>
        </p:grpSpPr>
        <p:sp>
          <p:nvSpPr>
            <p:cNvPr id="7" name="矩形 6"/>
            <p:cNvSpPr/>
            <p:nvPr/>
          </p:nvSpPr>
          <p:spPr>
            <a:xfrm>
              <a:off x="2809461" y="2464905"/>
              <a:ext cx="5830956" cy="1126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DejaVu Sans" charset="0"/>
                </a:rPr>
                <a:t>Intel Edison</a:t>
              </a:r>
              <a:endParaRPr lang="en-US" altLang="zh-CN" dirty="0">
                <a:latin typeface="DejaVu Sans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30956" y="3591340"/>
              <a:ext cx="2809461" cy="9541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DejaVu Sans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161376" y="3997548"/>
            <a:ext cx="2915478" cy="8216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DejaVu Sans" charset="0"/>
              </a:rPr>
              <a:t>Arduino Uno</a:t>
            </a:r>
            <a:endParaRPr lang="en-US" altLang="zh-CN" dirty="0">
              <a:latin typeface="DejaVu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86141" y="4978207"/>
            <a:ext cx="795130" cy="9276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DejaVu Sans" charset="0"/>
              </a:rPr>
              <a:t>Temp</a:t>
            </a:r>
            <a:endParaRPr lang="en-US" altLang="zh-CN" sz="1400" dirty="0">
              <a:latin typeface="DejaVu Sans" charset="0"/>
            </a:endParaRPr>
          </a:p>
          <a:p>
            <a:pPr algn="ctr"/>
            <a:r>
              <a:rPr lang="en-US" altLang="zh-CN" sz="1400" dirty="0">
                <a:latin typeface="DejaVu Sans" charset="0"/>
              </a:rPr>
              <a:t>Sensor</a:t>
            </a:r>
            <a:endParaRPr lang="zh-CN" altLang="en-US" sz="1400" dirty="0">
              <a:latin typeface="DejaVu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93915" y="4978207"/>
            <a:ext cx="795130" cy="927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DejaVu Sans" charset="0"/>
              </a:rPr>
              <a:t>IR</a:t>
            </a:r>
            <a:endParaRPr lang="en-US" altLang="zh-CN" sz="1400" dirty="0">
              <a:latin typeface="DejaVu Sans" charset="0"/>
            </a:endParaRPr>
          </a:p>
          <a:p>
            <a:pPr algn="ctr"/>
            <a:r>
              <a:rPr lang="en-US" altLang="zh-CN" sz="1400" dirty="0">
                <a:latin typeface="DejaVu Sans" charset="0"/>
              </a:rPr>
              <a:t>Sensor</a:t>
            </a:r>
            <a:endParaRPr lang="zh-CN" altLang="en-US" sz="1400" dirty="0">
              <a:latin typeface="DejaVu San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53068" y="4978207"/>
            <a:ext cx="795130" cy="9276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DejaVu Sans" charset="0"/>
              </a:rPr>
              <a:t>Buzzer</a:t>
            </a:r>
            <a:endParaRPr lang="en-US" altLang="zh-CN" sz="1400" dirty="0">
              <a:latin typeface="DejaVu Sans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5109" y="4978207"/>
            <a:ext cx="874644" cy="927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DejaVu Sans" charset="0"/>
              </a:rPr>
              <a:t>Alcohol Sensor</a:t>
            </a:r>
            <a:endParaRPr lang="en-US" altLang="zh-CN" sz="1400" dirty="0">
              <a:latin typeface="DejaVu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0280" y="4978207"/>
            <a:ext cx="795130" cy="927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DejaVu Sans" charset="0"/>
              </a:rPr>
              <a:t>Help Button</a:t>
            </a:r>
            <a:endParaRPr lang="en-US" altLang="zh-CN" sz="1400" dirty="0">
              <a:latin typeface="DejaVu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83950" y="4978207"/>
            <a:ext cx="795130" cy="9276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DejaVu Sans" charset="0"/>
              </a:rPr>
              <a:t>Other Sensor</a:t>
            </a:r>
            <a:endParaRPr lang="en-US" altLang="zh-CN" sz="1400" dirty="0">
              <a:latin typeface="DejaVu Sans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03701" y="2116601"/>
            <a:ext cx="6451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DejaVu Sans" charset="0"/>
              </a:rPr>
              <a:t>WiFi</a:t>
            </a:r>
            <a:endParaRPr lang="x-none" altLang="en-US" dirty="0" err="1">
              <a:latin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8910" y="-57785"/>
            <a:ext cx="2586355" cy="69322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722630" y="2990215"/>
            <a:ext cx="469900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</a:rPr>
              <a:t>Client Architecture</a:t>
            </a:r>
            <a:endParaRPr lang="x-none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27220" y="3681095"/>
            <a:ext cx="0" cy="50546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91045" y="2050415"/>
            <a:ext cx="0" cy="50546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9"/>
          <p:cNvSpPr txBox="1"/>
          <p:nvPr/>
        </p:nvSpPr>
        <p:spPr>
          <a:xfrm>
            <a:off x="3329056" y="3736486"/>
            <a:ext cx="8299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dirty="0" err="1">
                <a:latin typeface="DejaVu Sans" charset="0"/>
              </a:rPr>
              <a:t>Serial</a:t>
            </a:r>
            <a:endParaRPr lang="x-none" dirty="0" err="1">
              <a:latin typeface="DejaVu Sans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891145" y="1845310"/>
            <a:ext cx="414845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ambria" charset="0"/>
              </a:rPr>
              <a:t>Universal Data Storage and Management</a:t>
            </a:r>
            <a:endParaRPr lang="x-none" altLang="en-US">
              <a:latin typeface="Cambria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999345" y="3372485"/>
            <a:ext cx="21577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x-none" altLang="en-US">
                <a:latin typeface="Cambria" charset="0"/>
              </a:rPr>
              <a:t>Local User Interface</a:t>
            </a:r>
            <a:endParaRPr lang="x-none" altLang="en-US">
              <a:latin typeface="Cambria" charset="0"/>
            </a:endParaRPr>
          </a:p>
          <a:p>
            <a:pPr algn="r"/>
            <a:r>
              <a:rPr lang="x-none" altLang="en-US">
                <a:latin typeface="Cambria" charset="0"/>
              </a:rPr>
              <a:t>Sensor Data Process</a:t>
            </a:r>
            <a:endParaRPr lang="x-none" altLang="en-US">
              <a:latin typeface="Cambria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519045" y="4155440"/>
            <a:ext cx="143319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ambria" charset="0"/>
              </a:rPr>
              <a:t>Low Level</a:t>
            </a:r>
            <a:endParaRPr lang="x-none" altLang="en-US">
              <a:latin typeface="Cambria" charset="0"/>
            </a:endParaRPr>
          </a:p>
          <a:p>
            <a:r>
              <a:rPr lang="x-none" altLang="en-US">
                <a:latin typeface="Cambria" charset="0"/>
              </a:rPr>
              <a:t>Sensor Input</a:t>
            </a:r>
            <a:endParaRPr lang="x-none" altLang="en-US">
              <a:latin typeface="Cambria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139680" y="5112385"/>
            <a:ext cx="15963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ambria" charset="0"/>
              </a:rPr>
              <a:t>Sensors</a:t>
            </a:r>
            <a:endParaRPr lang="x-none" altLang="en-US">
              <a:latin typeface="Cambria" charset="0"/>
            </a:endParaRPr>
          </a:p>
          <a:p>
            <a:r>
              <a:rPr lang="x-none" altLang="en-US">
                <a:latin typeface="Cambria" charset="0"/>
              </a:rPr>
              <a:t>and Indicators</a:t>
            </a:r>
            <a:endParaRPr lang="x-none" altLang="en-US">
              <a:latin typeface="Cambri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Kingsoft Office WPP</Application>
  <PresentationFormat>宽屏</PresentationFormat>
  <Paragraphs>85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Smart Distributed waste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zhq xie</dc:creator>
  <cp:lastModifiedBy>liujzh</cp:lastModifiedBy>
  <cp:revision>18</cp:revision>
  <dcterms:created xsi:type="dcterms:W3CDTF">2016-11-20T05:27:31Z</dcterms:created>
  <dcterms:modified xsi:type="dcterms:W3CDTF">2016-11-20T05:27:31Z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