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61" r:id="rId3"/>
    <p:sldId id="262" r:id="rId4"/>
    <p:sldId id="273" r:id="rId5"/>
    <p:sldId id="272" r:id="rId6"/>
    <p:sldId id="267" r:id="rId7"/>
    <p:sldId id="256" r:id="rId8"/>
    <p:sldId id="257" r:id="rId9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7" userDrawn="1">
          <p15:clr>
            <a:srgbClr val="A4A3A4"/>
          </p15:clr>
        </p15:guide>
        <p15:guide id="2" pos="37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93A"/>
    <a:srgbClr val="FAE066"/>
    <a:srgbClr val="EC9891"/>
    <a:srgbClr val="EE7C7A"/>
    <a:srgbClr val="89F664"/>
    <a:srgbClr val="FD9409"/>
    <a:srgbClr val="ECAE5B"/>
    <a:srgbClr val="BF0063"/>
    <a:srgbClr val="22FF0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217"/>
        <p:guide pos="37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jpe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1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jpe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1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5" name="Picture 34" descr="Screenshot 2025-04-08 at 10.29.01 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6885" y="4264660"/>
            <a:ext cx="2202815" cy="1740535"/>
          </a:xfrm>
          <a:prstGeom prst="rect">
            <a:avLst/>
          </a:prstGeom>
        </p:spPr>
      </p:pic>
      <p:pic>
        <p:nvPicPr>
          <p:cNvPr id="28" name="Content Placeholder 27" descr="Screenshot 2025-04-01 at 2.48.15 PM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790" y="4171315"/>
            <a:ext cx="2492375" cy="181419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579880" y="4206240"/>
            <a:ext cx="29210" cy="1421130"/>
          </a:xfrm>
          <a:prstGeom prst="straightConnector1">
            <a:avLst/>
          </a:prstGeom>
          <a:ln w="38100" cap="flat" cmpd="sng">
            <a:solidFill>
              <a:schemeClr val="accent3">
                <a:alpha val="70000"/>
              </a:schemeClr>
            </a:solidFill>
            <a:prstDash val="solid"/>
            <a:miter lim="800000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79880" y="5604510"/>
            <a:ext cx="1264285" cy="356870"/>
          </a:xfrm>
          <a:prstGeom prst="straightConnector1">
            <a:avLst/>
          </a:prstGeom>
          <a:ln w="38100" cap="flat" cmpd="sng">
            <a:solidFill>
              <a:schemeClr val="accent3">
                <a:alpha val="70000"/>
              </a:schemeClr>
            </a:solidFill>
            <a:prstDash val="solid"/>
            <a:miter lim="800000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25755" y="5603875"/>
            <a:ext cx="1254125" cy="401320"/>
          </a:xfrm>
          <a:prstGeom prst="straightConnector1">
            <a:avLst/>
          </a:prstGeom>
          <a:ln w="38100" cap="flat" cmpd="sng">
            <a:solidFill>
              <a:schemeClr val="accent3">
                <a:alpha val="70000"/>
              </a:schemeClr>
            </a:solidFill>
            <a:prstDash val="solid"/>
            <a:miter lim="800000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1412875" y="3969385"/>
            <a:ext cx="42481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SI</a:t>
            </a:r>
            <a:endParaRPr lang="en-US" sz="1200">
              <a:solidFill>
                <a:schemeClr val="bg1">
                  <a:lumMod val="50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719070" y="5923915"/>
            <a:ext cx="63881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Mass</a:t>
            </a:r>
            <a:endParaRPr lang="en-US" sz="1200">
              <a:solidFill>
                <a:schemeClr val="bg1">
                  <a:lumMod val="50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0" y="5923915"/>
            <a:ext cx="42481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t</a:t>
            </a:r>
            <a:r>
              <a:rPr lang="en-US" sz="1200" baseline="-250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R</a:t>
            </a:r>
            <a:endParaRPr lang="en-US" sz="1200" baseline="-25000">
              <a:solidFill>
                <a:schemeClr val="bg1">
                  <a:lumMod val="50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pic>
        <p:nvPicPr>
          <p:cNvPr id="13" name="Picture 12" descr="ChatGPT Image Apr 1, 2025 at 09_24_47 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355" y="4599305"/>
            <a:ext cx="1891030" cy="159004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6675" y="3943985"/>
            <a:ext cx="5590540" cy="256603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329940" y="4512310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348355" y="5956300"/>
            <a:ext cx="2136775" cy="889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s 17"/>
          <p:cNvSpPr/>
          <p:nvPr/>
        </p:nvSpPr>
        <p:spPr>
          <a:xfrm flipH="1">
            <a:off x="5100320" y="5105400"/>
            <a:ext cx="299720" cy="762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3272155" y="4284345"/>
            <a:ext cx="69977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tx1"/>
                </a:solidFill>
              </a:rPr>
              <a:t>LC-MS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264025" y="5985510"/>
            <a:ext cx="51879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tx1"/>
                </a:solidFill>
                <a:latin typeface="Helvetica Regular" charset="0"/>
                <a:cs typeface="Helvetica Regular" charset="0"/>
              </a:rPr>
              <a:t>m/z</a:t>
            </a:r>
            <a:endParaRPr lang="en-US" sz="1200">
              <a:solidFill>
                <a:schemeClr val="tx1"/>
              </a:solidFill>
              <a:latin typeface="Helvetica Regular" charset="0"/>
              <a:cs typeface="Helvetica Regular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174625" y="3969385"/>
            <a:ext cx="574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Helvetica Regular" charset="0"/>
                <a:cs typeface="Helvetica Regular" charset="0"/>
              </a:rPr>
              <a:t>Input</a:t>
            </a:r>
            <a:endParaRPr lang="en-US" sz="1200">
              <a:solidFill>
                <a:schemeClr val="accent1">
                  <a:lumMod val="75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440180" y="6186170"/>
            <a:ext cx="2912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Helvetica Regular" charset="0"/>
                <a:cs typeface="Helvetica Regular" charset="0"/>
              </a:rPr>
              <a:t>hydrolyzed RNA fragment LC-MS data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96235" y="6510020"/>
            <a:ext cx="0" cy="364490"/>
          </a:xfrm>
          <a:prstGeom prst="straightConnector1">
            <a:avLst/>
          </a:prstGeom>
          <a:ln w="63500">
            <a:solidFill>
              <a:schemeClr val="accent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6235065" y="3969385"/>
            <a:ext cx="5590540" cy="256603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507480" y="4008755"/>
            <a:ext cx="768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Helvetica Regular" charset="0"/>
                <a:cs typeface="Helvetica Regular" charset="0"/>
              </a:rPr>
              <a:t>Output</a:t>
            </a:r>
            <a:endParaRPr lang="en-US" sz="1200">
              <a:solidFill>
                <a:schemeClr val="accent1">
                  <a:lumMod val="75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890510" y="4245610"/>
            <a:ext cx="29210" cy="1421130"/>
          </a:xfrm>
          <a:prstGeom prst="straightConnector1">
            <a:avLst/>
          </a:prstGeom>
          <a:ln w="38100" cap="flat" cmpd="sng">
            <a:solidFill>
              <a:schemeClr val="accent3">
                <a:alpha val="70000"/>
              </a:schemeClr>
            </a:solidFill>
            <a:prstDash val="solid"/>
            <a:miter lim="800000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90510" y="5643880"/>
            <a:ext cx="1264285" cy="356870"/>
          </a:xfrm>
          <a:prstGeom prst="straightConnector1">
            <a:avLst/>
          </a:prstGeom>
          <a:ln w="38100" cap="flat" cmpd="sng">
            <a:solidFill>
              <a:schemeClr val="accent3">
                <a:alpha val="70000"/>
              </a:schemeClr>
            </a:solidFill>
            <a:prstDash val="solid"/>
            <a:miter lim="800000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636385" y="5643245"/>
            <a:ext cx="1254125" cy="401320"/>
          </a:xfrm>
          <a:prstGeom prst="straightConnector1">
            <a:avLst/>
          </a:prstGeom>
          <a:ln w="38100" cap="flat" cmpd="sng">
            <a:solidFill>
              <a:schemeClr val="accent3">
                <a:alpha val="70000"/>
              </a:schemeClr>
            </a:solidFill>
            <a:prstDash val="solid"/>
            <a:miter lim="800000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7723505" y="4008755"/>
            <a:ext cx="42481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SI</a:t>
            </a:r>
            <a:endParaRPr lang="en-US" sz="1200">
              <a:solidFill>
                <a:schemeClr val="bg1">
                  <a:lumMod val="50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9029700" y="5963285"/>
            <a:ext cx="63881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Mass</a:t>
            </a:r>
            <a:endParaRPr lang="en-US" sz="1200">
              <a:solidFill>
                <a:schemeClr val="bg1">
                  <a:lumMod val="50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6310630" y="5963285"/>
            <a:ext cx="42481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t</a:t>
            </a:r>
            <a:r>
              <a:rPr lang="en-US" sz="1200" baseline="-250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R</a:t>
            </a:r>
            <a:endParaRPr lang="en-US" sz="1200" baseline="-25000">
              <a:solidFill>
                <a:schemeClr val="bg1">
                  <a:lumMod val="50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pic>
        <p:nvPicPr>
          <p:cNvPr id="37" name="Picture 36" descr="Screenshot 2025-04-08 at 10.30.33 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710" y="4027170"/>
            <a:ext cx="1111250" cy="485140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endCxn id="2" idx="1"/>
          </p:cNvCxnSpPr>
          <p:nvPr/>
        </p:nvCxnSpPr>
        <p:spPr>
          <a:xfrm>
            <a:off x="5657215" y="5252720"/>
            <a:ext cx="577850" cy="0"/>
          </a:xfrm>
          <a:prstGeom prst="straightConnector1">
            <a:avLst/>
          </a:prstGeom>
          <a:ln w="63500">
            <a:solidFill>
              <a:schemeClr val="accent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9583420" y="4362450"/>
            <a:ext cx="21367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u="sng"/>
              <a:t>Advantages:</a:t>
            </a:r>
            <a:endParaRPr lang="en-US" sz="1000" u="sng"/>
          </a:p>
          <a:p>
            <a:endParaRPr lang="en-US" sz="1000" u="sng"/>
          </a:p>
          <a:p>
            <a:r>
              <a:rPr lang="en-US" sz="1000"/>
              <a:t>-100% De-novo sequencing accuracy under mixture setting</a:t>
            </a:r>
            <a:endParaRPr lang="en-US" sz="1000"/>
          </a:p>
          <a:p>
            <a:endParaRPr lang="en-US" sz="1000"/>
          </a:p>
          <a:p>
            <a:r>
              <a:rPr lang="en-US" sz="1000"/>
              <a:t>-Using sum intensity as a separation tool for layer-by-layer sequence extraction reduces false positives during base calling</a:t>
            </a:r>
            <a:endParaRPr lang="en-US" sz="1000"/>
          </a:p>
          <a:p>
            <a:endParaRPr lang="en-US" sz="1000"/>
          </a:p>
          <a:p>
            <a:r>
              <a:rPr lang="en-US" sz="1000"/>
              <a:t>-Can sequence impurities among desired RNA mixtures</a:t>
            </a:r>
            <a:endParaRPr lang="en-US" sz="100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9154795" y="6535420"/>
            <a:ext cx="0" cy="322580"/>
          </a:xfrm>
          <a:prstGeom prst="straightConnector1">
            <a:avLst/>
          </a:prstGeom>
          <a:ln w="63500">
            <a:solidFill>
              <a:schemeClr val="accent1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6" name="Picture 55" descr="Screenshot 2025-04-01 at 2.57.50 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505" y="5276215"/>
            <a:ext cx="2145665" cy="136271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6675" y="655955"/>
            <a:ext cx="11843385" cy="61214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5103495" y="299720"/>
            <a:ext cx="1471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Helvetica Regular" charset="0"/>
                <a:cs typeface="Helvetica Regular" charset="0"/>
              </a:rPr>
              <a:t>Nested Algorithm</a:t>
            </a:r>
            <a:endParaRPr lang="en-US" sz="1200">
              <a:solidFill>
                <a:schemeClr val="accent1">
                  <a:lumMod val="75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035425" y="681990"/>
            <a:ext cx="3810" cy="613791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8156575" y="639445"/>
            <a:ext cx="3810" cy="613791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6675" y="2741930"/>
            <a:ext cx="3968750" cy="6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0485" y="4803140"/>
            <a:ext cx="3968750" cy="6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591185" y="681355"/>
            <a:ext cx="27184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b="1" u="sng">
                <a:latin typeface="Helvetica Bold" charset="0"/>
                <a:cs typeface="Helvetica Bold" charset="0"/>
              </a:rPr>
              <a:t>Base Calling</a:t>
            </a:r>
            <a:endParaRPr lang="en-US" sz="1200" b="1" u="sng">
              <a:latin typeface="Helvetica Bold" charset="0"/>
              <a:cs typeface="Helvetica Bold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63365" y="3846195"/>
            <a:ext cx="4113530" cy="127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372110" y="928370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1. Select the data point with highest intensity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pic>
        <p:nvPicPr>
          <p:cNvPr id="16" name="Picture 15" descr="Screenshot 2025-04-01 at 1.36.31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20" y="1292225"/>
            <a:ext cx="2156460" cy="13589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72820" y="1216025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2505" y="2674620"/>
            <a:ext cx="2279650" cy="95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676910" y="1203960"/>
            <a:ext cx="398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SI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3195955" y="2467610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Mass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72110" y="2745740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2. Search for mass corresponds to next base match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972820" y="3094990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2505" y="4553585"/>
            <a:ext cx="2279650" cy="95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676910" y="3082925"/>
            <a:ext cx="398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SI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3195955" y="4346575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Mass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pic>
        <p:nvPicPr>
          <p:cNvPr id="31" name="Picture 30" descr="Screenshot 2025-04-01 at 2.13.46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05" y="3197860"/>
            <a:ext cx="2137410" cy="1347470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1512570" y="3187700"/>
            <a:ext cx="0" cy="339725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08225" y="3192145"/>
            <a:ext cx="0" cy="65532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512570" y="3218180"/>
            <a:ext cx="3143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881505" y="3223895"/>
            <a:ext cx="42608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1522730" y="301879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C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1943100" y="3018790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G</a:t>
            </a:r>
            <a:endParaRPr lang="en-US" sz="1000">
              <a:solidFill>
                <a:srgbClr val="EC989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881505" y="3223895"/>
            <a:ext cx="42608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372110" y="4829810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3. Repeat step 2 until no further match can be found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972820" y="5179060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92505" y="6637655"/>
            <a:ext cx="2279650" cy="95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676910" y="5166995"/>
            <a:ext cx="398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SI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195955" y="6430645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Mass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512570" y="5271770"/>
            <a:ext cx="0" cy="339725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308225" y="5276215"/>
            <a:ext cx="0" cy="65532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512570" y="5302250"/>
            <a:ext cx="3143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881505" y="5307965"/>
            <a:ext cx="42608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Text Box 52"/>
          <p:cNvSpPr txBox="1"/>
          <p:nvPr/>
        </p:nvSpPr>
        <p:spPr>
          <a:xfrm>
            <a:off x="1522730" y="510286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C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1943100" y="5102860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G</a:t>
            </a:r>
            <a:endParaRPr lang="en-US" sz="1000">
              <a:solidFill>
                <a:srgbClr val="EC989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881505" y="5307965"/>
            <a:ext cx="42608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759710" y="5286375"/>
            <a:ext cx="0" cy="70104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08225" y="5307965"/>
            <a:ext cx="4572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Text Box 59"/>
          <p:cNvSpPr txBox="1"/>
          <p:nvPr/>
        </p:nvSpPr>
        <p:spPr>
          <a:xfrm>
            <a:off x="2412365" y="5105400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G</a:t>
            </a:r>
            <a:endParaRPr lang="en-US" sz="1000">
              <a:solidFill>
                <a:srgbClr val="EC9891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1179195" y="5267325"/>
            <a:ext cx="0" cy="104965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179195" y="5302250"/>
            <a:ext cx="31623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088005" y="5286375"/>
            <a:ext cx="0" cy="128460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765425" y="5307965"/>
            <a:ext cx="31623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Text Box 65"/>
          <p:cNvSpPr txBox="1"/>
          <p:nvPr/>
        </p:nvSpPr>
        <p:spPr>
          <a:xfrm>
            <a:off x="1196975" y="510286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A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67" name="Text Box 66"/>
          <p:cNvSpPr txBox="1"/>
          <p:nvPr/>
        </p:nvSpPr>
        <p:spPr>
          <a:xfrm>
            <a:off x="2783205" y="510794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U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063365" y="1186180"/>
            <a:ext cx="41332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Helvetica Regular" charset="0"/>
                <a:cs typeface="Helvetica Regular" charset="0"/>
              </a:rPr>
              <a:t>4. Repeat step 1-3 on the remaining dataset 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732020" y="1800860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51705" y="3259455"/>
            <a:ext cx="2279650" cy="95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4436110" y="1788795"/>
            <a:ext cx="398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SI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6955155" y="3052445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Mass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pic>
        <p:nvPicPr>
          <p:cNvPr id="57" name="Picture 56" descr="Screenshot 2025-04-07 at 3.48.22 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705" y="1875155"/>
            <a:ext cx="2213610" cy="1367155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5276850" y="1923415"/>
            <a:ext cx="0" cy="307975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109970" y="1892935"/>
            <a:ext cx="0" cy="66421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266690" y="1923415"/>
            <a:ext cx="35306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645785" y="1929130"/>
            <a:ext cx="48196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6" name="Text Box 75"/>
          <p:cNvSpPr txBox="1"/>
          <p:nvPr/>
        </p:nvSpPr>
        <p:spPr>
          <a:xfrm>
            <a:off x="5293995" y="172656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C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77" name="Text Box 76"/>
          <p:cNvSpPr txBox="1"/>
          <p:nvPr/>
        </p:nvSpPr>
        <p:spPr>
          <a:xfrm>
            <a:off x="5767070" y="1726565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G</a:t>
            </a:r>
            <a:endParaRPr lang="en-US" sz="1000">
              <a:solidFill>
                <a:srgbClr val="EC989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6575425" y="1929130"/>
            <a:ext cx="0" cy="66167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113780" y="1929130"/>
            <a:ext cx="45593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1" name="Text Box 80"/>
          <p:cNvSpPr txBox="1"/>
          <p:nvPr/>
        </p:nvSpPr>
        <p:spPr>
          <a:xfrm>
            <a:off x="6217285" y="1726565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G</a:t>
            </a:r>
            <a:endParaRPr lang="en-US" sz="1000">
              <a:solidFill>
                <a:srgbClr val="EC9891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4933315" y="1888490"/>
            <a:ext cx="0" cy="103695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933315" y="1923415"/>
            <a:ext cx="33528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935470" y="1923415"/>
            <a:ext cx="0" cy="126873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575425" y="1929130"/>
            <a:ext cx="35306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6" name="Text Box 85"/>
          <p:cNvSpPr txBox="1"/>
          <p:nvPr/>
        </p:nvSpPr>
        <p:spPr>
          <a:xfrm>
            <a:off x="4970145" y="172656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A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87" name="Text Box 86"/>
          <p:cNvSpPr txBox="1"/>
          <p:nvPr/>
        </p:nvSpPr>
        <p:spPr>
          <a:xfrm>
            <a:off x="6602730" y="172466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U</a:t>
            </a:r>
            <a:endParaRPr lang="en-US" sz="1000">
              <a:solidFill>
                <a:srgbClr val="EC989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060315" y="2271395"/>
            <a:ext cx="0" cy="5060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03850" y="2276475"/>
            <a:ext cx="0" cy="11684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706870" y="2276475"/>
            <a:ext cx="0" cy="37592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36590" y="2271395"/>
            <a:ext cx="0" cy="11684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060315" y="2276475"/>
            <a:ext cx="34671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5060315" y="206438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ln w="3810" cmpd="sng">
                  <a:solidFill>
                    <a:schemeClr val="tx1"/>
                  </a:solidFill>
                  <a:prstDash val="solid"/>
                </a:ln>
                <a:solidFill>
                  <a:srgbClr val="FAE066"/>
                </a:solidFill>
              </a:rPr>
              <a:t>G</a:t>
            </a:r>
            <a:endParaRPr lang="en-US" sz="1000">
              <a:ln w="3810" cmpd="sng">
                <a:solidFill>
                  <a:schemeClr val="tx1"/>
                </a:solidFill>
                <a:prstDash val="solid"/>
              </a:ln>
              <a:solidFill>
                <a:srgbClr val="FAE066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407025" y="2276475"/>
            <a:ext cx="3302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1" name="Text Box 60"/>
          <p:cNvSpPr txBox="1"/>
          <p:nvPr/>
        </p:nvSpPr>
        <p:spPr>
          <a:xfrm>
            <a:off x="5645785" y="206438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ln w="3810" cmpd="sng">
                  <a:solidFill>
                    <a:schemeClr val="tx1"/>
                  </a:solidFill>
                  <a:prstDash val="solid"/>
                </a:ln>
                <a:solidFill>
                  <a:srgbClr val="FAE066"/>
                </a:solidFill>
              </a:rPr>
              <a:t>C</a:t>
            </a:r>
            <a:endParaRPr lang="en-US" sz="1000">
              <a:ln w="3810" cmpd="sng">
                <a:solidFill>
                  <a:schemeClr val="tx1"/>
                </a:solidFill>
                <a:prstDash val="solid"/>
              </a:ln>
              <a:solidFill>
                <a:srgbClr val="FAE066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735320" y="2276475"/>
            <a:ext cx="1441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879465" y="2271395"/>
            <a:ext cx="34671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Text Box 69"/>
          <p:cNvSpPr txBox="1"/>
          <p:nvPr/>
        </p:nvSpPr>
        <p:spPr>
          <a:xfrm>
            <a:off x="5902960" y="2064385"/>
            <a:ext cx="2749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ln w="6350" cmpd="sng">
                  <a:solidFill>
                    <a:schemeClr val="tx1"/>
                  </a:solidFill>
                  <a:prstDash val="solid"/>
                </a:ln>
                <a:solidFill>
                  <a:srgbClr val="FAE066"/>
                </a:solidFill>
              </a:rPr>
              <a:t>A</a:t>
            </a:r>
            <a:endParaRPr lang="en-US" sz="1000">
              <a:ln w="6350" cmpd="sng">
                <a:solidFill>
                  <a:schemeClr val="tx1"/>
                </a:solidFill>
                <a:prstDash val="solid"/>
              </a:ln>
              <a:solidFill>
                <a:srgbClr val="FAE066"/>
              </a:solidFill>
            </a:endParaRPr>
          </a:p>
        </p:txBody>
      </p:sp>
      <p:sp>
        <p:nvSpPr>
          <p:cNvPr id="71" name="Text Box 70"/>
          <p:cNvSpPr txBox="1"/>
          <p:nvPr/>
        </p:nvSpPr>
        <p:spPr>
          <a:xfrm>
            <a:off x="5436870" y="206438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ln w="381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AE066"/>
                </a:solidFill>
              </a:rPr>
              <a:t>U</a:t>
            </a:r>
            <a:endParaRPr lang="en-US" sz="1000">
              <a:ln w="381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rgbClr val="FAE066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6250940" y="2276475"/>
            <a:ext cx="45593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8" name="Text Box 87"/>
          <p:cNvSpPr txBox="1"/>
          <p:nvPr/>
        </p:nvSpPr>
        <p:spPr>
          <a:xfrm>
            <a:off x="6250940" y="206438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ln w="6350" cmpd="sng">
                  <a:solidFill>
                    <a:schemeClr val="tx1"/>
                  </a:solidFill>
                  <a:prstDash val="solid"/>
                </a:ln>
                <a:solidFill>
                  <a:srgbClr val="FAE066"/>
                </a:solidFill>
              </a:rPr>
              <a:t>C</a:t>
            </a:r>
            <a:endParaRPr lang="en-US" sz="1000">
              <a:ln w="6350" cmpd="sng">
                <a:solidFill>
                  <a:schemeClr val="tx1"/>
                </a:solidFill>
                <a:prstDash val="solid"/>
              </a:ln>
              <a:solidFill>
                <a:srgbClr val="FAE066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4791075" y="2058035"/>
            <a:ext cx="0" cy="110045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161915" y="2063115"/>
            <a:ext cx="0" cy="75501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794885" y="2077720"/>
            <a:ext cx="36766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436870" y="2063115"/>
            <a:ext cx="0" cy="63817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161915" y="2077720"/>
            <a:ext cx="27495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988050" y="2047875"/>
            <a:ext cx="0" cy="22860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439410" y="2077720"/>
            <a:ext cx="54864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466205" y="2042795"/>
            <a:ext cx="0" cy="59880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833870" y="2047875"/>
            <a:ext cx="0" cy="77025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563870" y="2266315"/>
            <a:ext cx="54864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994400" y="2077720"/>
            <a:ext cx="47180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466205" y="2077720"/>
            <a:ext cx="36766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1" name="Text Box 100"/>
          <p:cNvSpPr txBox="1"/>
          <p:nvPr/>
        </p:nvSpPr>
        <p:spPr>
          <a:xfrm>
            <a:off x="4834890" y="189293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U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02" name="Text Box 101"/>
          <p:cNvSpPr txBox="1"/>
          <p:nvPr/>
        </p:nvSpPr>
        <p:spPr>
          <a:xfrm>
            <a:off x="5140960" y="188849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G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03" name="Text Box 102"/>
          <p:cNvSpPr txBox="1"/>
          <p:nvPr/>
        </p:nvSpPr>
        <p:spPr>
          <a:xfrm>
            <a:off x="5528310" y="189293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G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04" name="Text Box 103"/>
          <p:cNvSpPr txBox="1"/>
          <p:nvPr/>
        </p:nvSpPr>
        <p:spPr>
          <a:xfrm>
            <a:off x="6080760" y="188849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C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05" name="Text Box 104"/>
          <p:cNvSpPr txBox="1"/>
          <p:nvPr/>
        </p:nvSpPr>
        <p:spPr>
          <a:xfrm>
            <a:off x="6506210" y="188849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A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06" name="Text Box 105"/>
          <p:cNvSpPr txBox="1"/>
          <p:nvPr/>
        </p:nvSpPr>
        <p:spPr>
          <a:xfrm>
            <a:off x="4027170" y="4269740"/>
            <a:ext cx="41332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Helvetica Regular" charset="0"/>
                <a:cs typeface="Helvetica Regular" charset="0"/>
              </a:rPr>
              <a:t>5. Collect ladders formed in a “layer by layer” fashion 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108" name="Text Box 107"/>
          <p:cNvSpPr txBox="1"/>
          <p:nvPr/>
        </p:nvSpPr>
        <p:spPr>
          <a:xfrm>
            <a:off x="4732020" y="681990"/>
            <a:ext cx="27184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b="1" u="sng">
                <a:latin typeface="Helvetica Bold" charset="0"/>
                <a:cs typeface="Helvetica Bold" charset="0"/>
              </a:rPr>
              <a:t>RNA Ladders Formation</a:t>
            </a:r>
            <a:endParaRPr lang="en-US" sz="1200" b="1" u="sng">
              <a:latin typeface="Helvetica Bold" charset="0"/>
              <a:cs typeface="Helvetica Bold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8165465" y="3846195"/>
            <a:ext cx="374459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1" name="Text Box 110"/>
          <p:cNvSpPr txBox="1"/>
          <p:nvPr/>
        </p:nvSpPr>
        <p:spPr>
          <a:xfrm>
            <a:off x="8614410" y="681990"/>
            <a:ext cx="27184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b="1" u="sng">
                <a:latin typeface="Helvetica Bold" charset="0"/>
                <a:cs typeface="Helvetica Bold" charset="0"/>
              </a:rPr>
              <a:t>Ladder Assembly</a:t>
            </a:r>
            <a:endParaRPr lang="en-US" sz="1200" b="1" u="sng">
              <a:latin typeface="Helvetica Bold" charset="0"/>
              <a:cs typeface="Helvetica Bold" charset="0"/>
            </a:endParaRPr>
          </a:p>
        </p:txBody>
      </p:sp>
      <p:sp>
        <p:nvSpPr>
          <p:cNvPr id="112" name="Text Box 111"/>
          <p:cNvSpPr txBox="1"/>
          <p:nvPr/>
        </p:nvSpPr>
        <p:spPr>
          <a:xfrm>
            <a:off x="8156575" y="1186180"/>
            <a:ext cx="359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Helvetica Regular" charset="0"/>
                <a:cs typeface="Helvetica Regular" charset="0"/>
              </a:rPr>
              <a:t>6. Different layers combined increases coverage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113" name="Text Box 112"/>
          <p:cNvSpPr txBox="1"/>
          <p:nvPr/>
        </p:nvSpPr>
        <p:spPr>
          <a:xfrm>
            <a:off x="8196580" y="4277995"/>
            <a:ext cx="359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Helvetica Regular" charset="0"/>
                <a:cs typeface="Helvetica Regular" charset="0"/>
              </a:rPr>
              <a:t>7. 3’ and 5’ ladders cross-verifies each other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V="1">
            <a:off x="4732020" y="4849495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751705" y="6308090"/>
            <a:ext cx="2279650" cy="95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7" name="Text Box 116"/>
          <p:cNvSpPr txBox="1"/>
          <p:nvPr/>
        </p:nvSpPr>
        <p:spPr>
          <a:xfrm>
            <a:off x="4436110" y="4837430"/>
            <a:ext cx="398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SI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118" name="Text Box 117"/>
          <p:cNvSpPr txBox="1"/>
          <p:nvPr/>
        </p:nvSpPr>
        <p:spPr>
          <a:xfrm>
            <a:off x="6955155" y="6101080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Mass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pic>
        <p:nvPicPr>
          <p:cNvPr id="120" name="Picture 119" descr="Screenshot 2025-04-08 at 9.30.38 A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705" y="4954905"/>
            <a:ext cx="2184400" cy="1353185"/>
          </a:xfrm>
          <a:prstGeom prst="rect">
            <a:avLst/>
          </a:prstGeom>
        </p:spPr>
      </p:pic>
      <p:pic>
        <p:nvPicPr>
          <p:cNvPr id="121" name="Picture 120" descr="Screenshot 2025-04-08 at 9.31.11 A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5645" y="5353050"/>
            <a:ext cx="351155" cy="366395"/>
          </a:xfrm>
          <a:prstGeom prst="rect">
            <a:avLst/>
          </a:prstGeom>
        </p:spPr>
      </p:pic>
      <p:sp>
        <p:nvSpPr>
          <p:cNvPr id="122" name="Text Box 121"/>
          <p:cNvSpPr txBox="1"/>
          <p:nvPr/>
        </p:nvSpPr>
        <p:spPr>
          <a:xfrm>
            <a:off x="4933315" y="544258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A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123" name="Text Box 122"/>
          <p:cNvSpPr txBox="1"/>
          <p:nvPr/>
        </p:nvSpPr>
        <p:spPr>
          <a:xfrm>
            <a:off x="5231765" y="493395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C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124" name="Text Box 123"/>
          <p:cNvSpPr txBox="1"/>
          <p:nvPr/>
        </p:nvSpPr>
        <p:spPr>
          <a:xfrm>
            <a:off x="5767070" y="5057140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G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125" name="Text Box 124"/>
          <p:cNvSpPr txBox="1"/>
          <p:nvPr/>
        </p:nvSpPr>
        <p:spPr>
          <a:xfrm>
            <a:off x="6130290" y="5611495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G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126" name="Text Box 125"/>
          <p:cNvSpPr txBox="1"/>
          <p:nvPr/>
        </p:nvSpPr>
        <p:spPr>
          <a:xfrm>
            <a:off x="6535420" y="593153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U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127" name="Text Box 126"/>
          <p:cNvSpPr txBox="1"/>
          <p:nvPr/>
        </p:nvSpPr>
        <p:spPr>
          <a:xfrm>
            <a:off x="4864100" y="598741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U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28" name="Text Box 127"/>
          <p:cNvSpPr txBox="1"/>
          <p:nvPr/>
        </p:nvSpPr>
        <p:spPr>
          <a:xfrm>
            <a:off x="5161915" y="585597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G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29" name="Text Box 128"/>
          <p:cNvSpPr txBox="1"/>
          <p:nvPr/>
        </p:nvSpPr>
        <p:spPr>
          <a:xfrm>
            <a:off x="5563870" y="551434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G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30" name="Text Box 129"/>
          <p:cNvSpPr txBox="1"/>
          <p:nvPr/>
        </p:nvSpPr>
        <p:spPr>
          <a:xfrm>
            <a:off x="6080760" y="535305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C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31" name="Text Box 130"/>
          <p:cNvSpPr txBox="1"/>
          <p:nvPr/>
        </p:nvSpPr>
        <p:spPr>
          <a:xfrm>
            <a:off x="6408420" y="575945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A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32" name="Text Box 131"/>
          <p:cNvSpPr txBox="1"/>
          <p:nvPr/>
        </p:nvSpPr>
        <p:spPr>
          <a:xfrm>
            <a:off x="5103495" y="559816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AE066"/>
                </a:solidFill>
              </a:rPr>
              <a:t>G</a:t>
            </a:r>
            <a:endParaRPr lang="en-US" sz="1000">
              <a:solidFill>
                <a:srgbClr val="FAE066"/>
              </a:solidFill>
            </a:endParaRPr>
          </a:p>
        </p:txBody>
      </p:sp>
      <p:sp>
        <p:nvSpPr>
          <p:cNvPr id="133" name="Text Box 132"/>
          <p:cNvSpPr txBox="1"/>
          <p:nvPr/>
        </p:nvSpPr>
        <p:spPr>
          <a:xfrm>
            <a:off x="5403850" y="527177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AE066"/>
                </a:solidFill>
              </a:rPr>
              <a:t>U</a:t>
            </a:r>
            <a:endParaRPr lang="en-US" sz="1000">
              <a:solidFill>
                <a:srgbClr val="FAE066"/>
              </a:solidFill>
            </a:endParaRPr>
          </a:p>
        </p:txBody>
      </p:sp>
      <p:sp>
        <p:nvSpPr>
          <p:cNvPr id="134" name="Text Box 133"/>
          <p:cNvSpPr txBox="1"/>
          <p:nvPr/>
        </p:nvSpPr>
        <p:spPr>
          <a:xfrm>
            <a:off x="5604510" y="519747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AE066"/>
                </a:solidFill>
              </a:rPr>
              <a:t>C</a:t>
            </a:r>
            <a:endParaRPr lang="en-US" sz="1000">
              <a:solidFill>
                <a:srgbClr val="FAE066"/>
              </a:solidFill>
            </a:endParaRPr>
          </a:p>
        </p:txBody>
      </p:sp>
      <p:sp>
        <p:nvSpPr>
          <p:cNvPr id="135" name="Text Box 134"/>
          <p:cNvSpPr txBox="1"/>
          <p:nvPr/>
        </p:nvSpPr>
        <p:spPr>
          <a:xfrm>
            <a:off x="5902960" y="5166995"/>
            <a:ext cx="2749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AE066"/>
                </a:solidFill>
              </a:rPr>
              <a:t>A</a:t>
            </a:r>
            <a:endParaRPr lang="en-US" sz="1000">
              <a:solidFill>
                <a:srgbClr val="FAE066"/>
              </a:solidFill>
            </a:endParaRPr>
          </a:p>
        </p:txBody>
      </p:sp>
      <p:sp>
        <p:nvSpPr>
          <p:cNvPr id="136" name="Text Box 135"/>
          <p:cNvSpPr txBox="1"/>
          <p:nvPr/>
        </p:nvSpPr>
        <p:spPr>
          <a:xfrm>
            <a:off x="6304280" y="536638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AE066"/>
                </a:solidFill>
              </a:rPr>
              <a:t>C</a:t>
            </a:r>
            <a:endParaRPr lang="en-US" sz="1000">
              <a:solidFill>
                <a:srgbClr val="FAE066"/>
              </a:solidFill>
            </a:endParaRPr>
          </a:p>
        </p:txBody>
      </p:sp>
      <p:sp>
        <p:nvSpPr>
          <p:cNvPr id="137" name="Text Box 136"/>
          <p:cNvSpPr txBox="1"/>
          <p:nvPr/>
        </p:nvSpPr>
        <p:spPr>
          <a:xfrm>
            <a:off x="8196580" y="2689225"/>
            <a:ext cx="10731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latin typeface="Helvetica Regular" charset="0"/>
                <a:cs typeface="Helvetica Regular" charset="0"/>
              </a:rPr>
              <a:t>Sodium Adducted:</a:t>
            </a:r>
            <a:endParaRPr lang="en-US" sz="800">
              <a:latin typeface="Helvetica Regular" charset="0"/>
              <a:cs typeface="Helvetica Regular" charset="0"/>
            </a:endParaRPr>
          </a:p>
        </p:txBody>
      </p:sp>
      <p:sp>
        <p:nvSpPr>
          <p:cNvPr id="143" name="Rectangles 142"/>
          <p:cNvSpPr/>
          <p:nvPr/>
        </p:nvSpPr>
        <p:spPr>
          <a:xfrm>
            <a:off x="9987280" y="2777490"/>
            <a:ext cx="186690" cy="76200"/>
          </a:xfrm>
          <a:prstGeom prst="rect">
            <a:avLst/>
          </a:prstGeom>
          <a:solidFill>
            <a:srgbClr val="FAE0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>
            <a:off x="10173970" y="28155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6" name="Rectangles 145"/>
          <p:cNvSpPr/>
          <p:nvPr/>
        </p:nvSpPr>
        <p:spPr>
          <a:xfrm>
            <a:off x="10246360" y="2777490"/>
            <a:ext cx="186690" cy="76200"/>
          </a:xfrm>
          <a:prstGeom prst="rect">
            <a:avLst/>
          </a:prstGeom>
          <a:solidFill>
            <a:srgbClr val="FAE0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47" name="Rectangles 146"/>
          <p:cNvSpPr/>
          <p:nvPr/>
        </p:nvSpPr>
        <p:spPr>
          <a:xfrm>
            <a:off x="10505440" y="2777490"/>
            <a:ext cx="186690" cy="76200"/>
          </a:xfrm>
          <a:prstGeom prst="rect">
            <a:avLst/>
          </a:prstGeom>
          <a:solidFill>
            <a:srgbClr val="FAE0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48" name="Straight Connector 147"/>
          <p:cNvCxnSpPr>
            <a:stCxn id="146" idx="3"/>
            <a:endCxn id="147" idx="1"/>
          </p:cNvCxnSpPr>
          <p:nvPr/>
        </p:nvCxnSpPr>
        <p:spPr>
          <a:xfrm>
            <a:off x="10433050" y="28155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10692130" y="28155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0" name="Rectangles 149"/>
          <p:cNvSpPr/>
          <p:nvPr/>
        </p:nvSpPr>
        <p:spPr>
          <a:xfrm>
            <a:off x="10764520" y="2777490"/>
            <a:ext cx="186690" cy="76200"/>
          </a:xfrm>
          <a:prstGeom prst="rect">
            <a:avLst/>
          </a:prstGeom>
          <a:solidFill>
            <a:srgbClr val="FAE0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51" name="Rectangles 150"/>
          <p:cNvSpPr/>
          <p:nvPr/>
        </p:nvSpPr>
        <p:spPr>
          <a:xfrm>
            <a:off x="11023600" y="2777490"/>
            <a:ext cx="186690" cy="76200"/>
          </a:xfrm>
          <a:prstGeom prst="rect">
            <a:avLst/>
          </a:prstGeom>
          <a:solidFill>
            <a:srgbClr val="FAE0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52" name="Straight Connector 151"/>
          <p:cNvCxnSpPr>
            <a:stCxn id="150" idx="3"/>
            <a:endCxn id="151" idx="1"/>
          </p:cNvCxnSpPr>
          <p:nvPr/>
        </p:nvCxnSpPr>
        <p:spPr>
          <a:xfrm>
            <a:off x="10951210" y="28155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3" name="Rectangles 152"/>
          <p:cNvSpPr/>
          <p:nvPr/>
        </p:nvSpPr>
        <p:spPr>
          <a:xfrm>
            <a:off x="9210040" y="200152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54" name="Straight Connector 153"/>
          <p:cNvCxnSpPr/>
          <p:nvPr/>
        </p:nvCxnSpPr>
        <p:spPr>
          <a:xfrm>
            <a:off x="9396730" y="203962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5" name="Rectangles 154"/>
          <p:cNvSpPr/>
          <p:nvPr/>
        </p:nvSpPr>
        <p:spPr>
          <a:xfrm>
            <a:off x="9469120" y="200152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57" name="Rectangles 156"/>
          <p:cNvSpPr/>
          <p:nvPr/>
        </p:nvSpPr>
        <p:spPr>
          <a:xfrm>
            <a:off x="9728200" y="200152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58" name="Straight Connector 157"/>
          <p:cNvCxnSpPr>
            <a:stCxn id="155" idx="3"/>
            <a:endCxn id="157" idx="1"/>
          </p:cNvCxnSpPr>
          <p:nvPr/>
        </p:nvCxnSpPr>
        <p:spPr>
          <a:xfrm>
            <a:off x="9655810" y="203962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914890" y="203962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0" name="Rectangles 159"/>
          <p:cNvSpPr/>
          <p:nvPr/>
        </p:nvSpPr>
        <p:spPr>
          <a:xfrm>
            <a:off x="9987280" y="200152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61" name="Rectangles 160"/>
          <p:cNvSpPr/>
          <p:nvPr/>
        </p:nvSpPr>
        <p:spPr>
          <a:xfrm>
            <a:off x="10246360" y="200152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62" name="Straight Connector 161"/>
          <p:cNvCxnSpPr>
            <a:stCxn id="160" idx="3"/>
            <a:endCxn id="161" idx="1"/>
          </p:cNvCxnSpPr>
          <p:nvPr/>
        </p:nvCxnSpPr>
        <p:spPr>
          <a:xfrm>
            <a:off x="10173970" y="203962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3" name="Text Box 162"/>
          <p:cNvSpPr txBox="1"/>
          <p:nvPr/>
        </p:nvSpPr>
        <p:spPr>
          <a:xfrm>
            <a:off x="8196580" y="1919605"/>
            <a:ext cx="10731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latin typeface="Helvetica Regular" charset="0"/>
                <a:cs typeface="Helvetica Regular" charset="0"/>
              </a:rPr>
              <a:t>Native:</a:t>
            </a:r>
            <a:endParaRPr lang="en-US" sz="800">
              <a:latin typeface="Helvetica Regular" charset="0"/>
              <a:cs typeface="Helvetica Regular" charset="0"/>
            </a:endParaRPr>
          </a:p>
        </p:txBody>
      </p:sp>
      <p:cxnSp>
        <p:nvCxnSpPr>
          <p:cNvPr id="164" name="Straight Arrow Connector 163"/>
          <p:cNvCxnSpPr>
            <a:stCxn id="160" idx="2"/>
            <a:endCxn id="143" idx="0"/>
          </p:cNvCxnSpPr>
          <p:nvPr/>
        </p:nvCxnSpPr>
        <p:spPr>
          <a:xfrm>
            <a:off x="10080625" y="2077720"/>
            <a:ext cx="0" cy="6997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46" idx="0"/>
            <a:endCxn id="161" idx="2"/>
          </p:cNvCxnSpPr>
          <p:nvPr/>
        </p:nvCxnSpPr>
        <p:spPr>
          <a:xfrm flipV="1">
            <a:off x="10339705" y="2077720"/>
            <a:ext cx="0" cy="6997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7" name="Text Box 166"/>
          <p:cNvSpPr txBox="1"/>
          <p:nvPr/>
        </p:nvSpPr>
        <p:spPr>
          <a:xfrm>
            <a:off x="10330180" y="2148205"/>
            <a:ext cx="69342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Helvetica Regular" charset="0"/>
                <a:cs typeface="Helvetica Regular" charset="0"/>
              </a:rPr>
              <a:t>Overlap confirms identity </a:t>
            </a:r>
            <a:endParaRPr lang="en-US" sz="1000">
              <a:latin typeface="Helvetica Regular" charset="0"/>
              <a:cs typeface="Helvetica Regular" charset="0"/>
            </a:endParaRPr>
          </a:p>
        </p:txBody>
      </p:sp>
      <p:sp>
        <p:nvSpPr>
          <p:cNvPr id="168" name="Text Box 167"/>
          <p:cNvSpPr txBox="1"/>
          <p:nvPr/>
        </p:nvSpPr>
        <p:spPr>
          <a:xfrm>
            <a:off x="9210040" y="17564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182" name="Text Box 181"/>
          <p:cNvSpPr txBox="1"/>
          <p:nvPr/>
        </p:nvSpPr>
        <p:spPr>
          <a:xfrm>
            <a:off x="10764520" y="285369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184" name="Text Box 183"/>
          <p:cNvSpPr txBox="1"/>
          <p:nvPr/>
        </p:nvSpPr>
        <p:spPr>
          <a:xfrm>
            <a:off x="9469120" y="17564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185" name="Text Box 184"/>
          <p:cNvSpPr txBox="1"/>
          <p:nvPr/>
        </p:nvSpPr>
        <p:spPr>
          <a:xfrm>
            <a:off x="10505440" y="285369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186" name="Text Box 185"/>
          <p:cNvSpPr txBox="1"/>
          <p:nvPr/>
        </p:nvSpPr>
        <p:spPr>
          <a:xfrm>
            <a:off x="11023600" y="285369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188" name="Text Box 187"/>
          <p:cNvSpPr txBox="1"/>
          <p:nvPr/>
        </p:nvSpPr>
        <p:spPr>
          <a:xfrm>
            <a:off x="9728200" y="17564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189" name="Text Box 188"/>
          <p:cNvSpPr txBox="1"/>
          <p:nvPr/>
        </p:nvSpPr>
        <p:spPr>
          <a:xfrm>
            <a:off x="9987280" y="17564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190" name="Text Box 189"/>
          <p:cNvSpPr txBox="1"/>
          <p:nvPr/>
        </p:nvSpPr>
        <p:spPr>
          <a:xfrm>
            <a:off x="10246360" y="17564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191" name="Text Box 190"/>
          <p:cNvSpPr txBox="1"/>
          <p:nvPr/>
        </p:nvSpPr>
        <p:spPr>
          <a:xfrm>
            <a:off x="9987280" y="285369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192" name="Text Box 191"/>
          <p:cNvSpPr txBox="1"/>
          <p:nvPr/>
        </p:nvSpPr>
        <p:spPr>
          <a:xfrm>
            <a:off x="10246360" y="284988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194" name="Text Box 193"/>
          <p:cNvSpPr txBox="1"/>
          <p:nvPr/>
        </p:nvSpPr>
        <p:spPr>
          <a:xfrm>
            <a:off x="8247380" y="4983480"/>
            <a:ext cx="10731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latin typeface="Helvetica Regular" charset="0"/>
                <a:cs typeface="Helvetica Regular" charset="0"/>
              </a:rPr>
              <a:t>3’ Ladder:</a:t>
            </a:r>
            <a:endParaRPr lang="en-US" sz="800">
              <a:latin typeface="Helvetica Regular" charset="0"/>
              <a:cs typeface="Helvetica Regular" charset="0"/>
            </a:endParaRPr>
          </a:p>
        </p:txBody>
      </p:sp>
      <p:sp>
        <p:nvSpPr>
          <p:cNvPr id="195" name="Rectangles 194"/>
          <p:cNvSpPr/>
          <p:nvPr/>
        </p:nvSpPr>
        <p:spPr>
          <a:xfrm>
            <a:off x="9210040" y="5896610"/>
            <a:ext cx="186690" cy="76200"/>
          </a:xfrm>
          <a:prstGeom prst="rect">
            <a:avLst/>
          </a:prstGeom>
          <a:solidFill>
            <a:srgbClr val="89F66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6" name="Straight Connector 195"/>
          <p:cNvCxnSpPr/>
          <p:nvPr/>
        </p:nvCxnSpPr>
        <p:spPr>
          <a:xfrm>
            <a:off x="9396730" y="593471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7" name="Rectangles 196"/>
          <p:cNvSpPr/>
          <p:nvPr/>
        </p:nvSpPr>
        <p:spPr>
          <a:xfrm>
            <a:off x="9469120" y="5896610"/>
            <a:ext cx="186690" cy="76200"/>
          </a:xfrm>
          <a:prstGeom prst="rect">
            <a:avLst/>
          </a:prstGeom>
          <a:solidFill>
            <a:srgbClr val="89F66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98" name="Rectangles 197"/>
          <p:cNvSpPr/>
          <p:nvPr/>
        </p:nvSpPr>
        <p:spPr>
          <a:xfrm>
            <a:off x="9728200" y="5896610"/>
            <a:ext cx="186690" cy="76200"/>
          </a:xfrm>
          <a:prstGeom prst="rect">
            <a:avLst/>
          </a:prstGeom>
          <a:solidFill>
            <a:srgbClr val="89F66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9" name="Straight Connector 198"/>
          <p:cNvCxnSpPr>
            <a:stCxn id="197" idx="3"/>
            <a:endCxn id="198" idx="1"/>
          </p:cNvCxnSpPr>
          <p:nvPr/>
        </p:nvCxnSpPr>
        <p:spPr>
          <a:xfrm>
            <a:off x="9655810" y="593471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9914890" y="593471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1" name="Rectangles 200"/>
          <p:cNvSpPr/>
          <p:nvPr/>
        </p:nvSpPr>
        <p:spPr>
          <a:xfrm>
            <a:off x="9987280" y="5896610"/>
            <a:ext cx="186690" cy="76200"/>
          </a:xfrm>
          <a:prstGeom prst="rect">
            <a:avLst/>
          </a:prstGeom>
          <a:solidFill>
            <a:srgbClr val="89F66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04" name="Rectangles 203"/>
          <p:cNvSpPr/>
          <p:nvPr/>
        </p:nvSpPr>
        <p:spPr>
          <a:xfrm>
            <a:off x="10246360" y="5896610"/>
            <a:ext cx="186690" cy="76200"/>
          </a:xfrm>
          <a:prstGeom prst="rect">
            <a:avLst/>
          </a:prstGeom>
          <a:solidFill>
            <a:srgbClr val="89F66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11" name="Straight Connector 210"/>
          <p:cNvCxnSpPr>
            <a:stCxn id="201" idx="3"/>
            <a:endCxn id="204" idx="1"/>
          </p:cNvCxnSpPr>
          <p:nvPr/>
        </p:nvCxnSpPr>
        <p:spPr>
          <a:xfrm>
            <a:off x="10173970" y="593471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2" name="Rectangles 211"/>
          <p:cNvSpPr/>
          <p:nvPr/>
        </p:nvSpPr>
        <p:spPr>
          <a:xfrm>
            <a:off x="9210040" y="508254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13" name="Straight Connector 212"/>
          <p:cNvCxnSpPr/>
          <p:nvPr/>
        </p:nvCxnSpPr>
        <p:spPr>
          <a:xfrm>
            <a:off x="9396730" y="512064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4" name="Rectangles 213"/>
          <p:cNvSpPr/>
          <p:nvPr/>
        </p:nvSpPr>
        <p:spPr>
          <a:xfrm>
            <a:off x="9469120" y="508254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15" name="Rectangles 214"/>
          <p:cNvSpPr/>
          <p:nvPr/>
        </p:nvSpPr>
        <p:spPr>
          <a:xfrm>
            <a:off x="9728200" y="508254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16" name="Straight Connector 215"/>
          <p:cNvCxnSpPr>
            <a:stCxn id="214" idx="3"/>
            <a:endCxn id="215" idx="1"/>
          </p:cNvCxnSpPr>
          <p:nvPr/>
        </p:nvCxnSpPr>
        <p:spPr>
          <a:xfrm>
            <a:off x="9655810" y="512064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9914890" y="512064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8" name="Rectangles 217"/>
          <p:cNvSpPr/>
          <p:nvPr/>
        </p:nvSpPr>
        <p:spPr>
          <a:xfrm>
            <a:off x="9987280" y="508254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19" name="Rectangles 218"/>
          <p:cNvSpPr/>
          <p:nvPr/>
        </p:nvSpPr>
        <p:spPr>
          <a:xfrm>
            <a:off x="10246360" y="508254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20" name="Straight Connector 219"/>
          <p:cNvCxnSpPr>
            <a:stCxn id="218" idx="3"/>
            <a:endCxn id="219" idx="1"/>
          </p:cNvCxnSpPr>
          <p:nvPr/>
        </p:nvCxnSpPr>
        <p:spPr>
          <a:xfrm>
            <a:off x="10173970" y="512064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18" idx="2"/>
            <a:endCxn id="197" idx="0"/>
          </p:cNvCxnSpPr>
          <p:nvPr/>
        </p:nvCxnSpPr>
        <p:spPr>
          <a:xfrm flipH="1">
            <a:off x="9562465" y="5158740"/>
            <a:ext cx="518160" cy="7378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95" idx="0"/>
            <a:endCxn id="219" idx="2"/>
          </p:cNvCxnSpPr>
          <p:nvPr/>
        </p:nvCxnSpPr>
        <p:spPr>
          <a:xfrm flipV="1">
            <a:off x="9303385" y="5158740"/>
            <a:ext cx="1036320" cy="7378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4" name="Text Box 223"/>
          <p:cNvSpPr txBox="1"/>
          <p:nvPr/>
        </p:nvSpPr>
        <p:spPr>
          <a:xfrm>
            <a:off x="9210040" y="483743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25" name="Text Box 224"/>
          <p:cNvSpPr txBox="1"/>
          <p:nvPr/>
        </p:nvSpPr>
        <p:spPr>
          <a:xfrm>
            <a:off x="9987280" y="59728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26" name="Text Box 225"/>
          <p:cNvSpPr txBox="1"/>
          <p:nvPr/>
        </p:nvSpPr>
        <p:spPr>
          <a:xfrm>
            <a:off x="9469120" y="483743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27" name="Text Box 226"/>
          <p:cNvSpPr txBox="1"/>
          <p:nvPr/>
        </p:nvSpPr>
        <p:spPr>
          <a:xfrm>
            <a:off x="9728200" y="59728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28" name="Text Box 227"/>
          <p:cNvSpPr txBox="1"/>
          <p:nvPr/>
        </p:nvSpPr>
        <p:spPr>
          <a:xfrm>
            <a:off x="10246360" y="59728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29" name="Text Box 228"/>
          <p:cNvSpPr txBox="1"/>
          <p:nvPr/>
        </p:nvSpPr>
        <p:spPr>
          <a:xfrm>
            <a:off x="9728200" y="483743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30" name="Text Box 229"/>
          <p:cNvSpPr txBox="1"/>
          <p:nvPr/>
        </p:nvSpPr>
        <p:spPr>
          <a:xfrm>
            <a:off x="9987280" y="483743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31" name="Text Box 230"/>
          <p:cNvSpPr txBox="1"/>
          <p:nvPr/>
        </p:nvSpPr>
        <p:spPr>
          <a:xfrm>
            <a:off x="10246360" y="483743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32" name="Text Box 231"/>
          <p:cNvSpPr txBox="1"/>
          <p:nvPr/>
        </p:nvSpPr>
        <p:spPr>
          <a:xfrm>
            <a:off x="9210040" y="59728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33" name="Text Box 232"/>
          <p:cNvSpPr txBox="1"/>
          <p:nvPr/>
        </p:nvSpPr>
        <p:spPr>
          <a:xfrm>
            <a:off x="9469120" y="59690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cxnSp>
        <p:nvCxnSpPr>
          <p:cNvPr id="235" name="Straight Arrow Connector 234"/>
          <p:cNvCxnSpPr>
            <a:stCxn id="215" idx="2"/>
            <a:endCxn id="198" idx="0"/>
          </p:cNvCxnSpPr>
          <p:nvPr/>
        </p:nvCxnSpPr>
        <p:spPr>
          <a:xfrm>
            <a:off x="9821545" y="5158740"/>
            <a:ext cx="0" cy="7378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214" idx="2"/>
            <a:endCxn id="201" idx="0"/>
          </p:cNvCxnSpPr>
          <p:nvPr/>
        </p:nvCxnSpPr>
        <p:spPr>
          <a:xfrm>
            <a:off x="9562465" y="5158740"/>
            <a:ext cx="518160" cy="7378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204" idx="0"/>
            <a:endCxn id="212" idx="2"/>
          </p:cNvCxnSpPr>
          <p:nvPr/>
        </p:nvCxnSpPr>
        <p:spPr>
          <a:xfrm flipH="1" flipV="1">
            <a:off x="9303385" y="5158740"/>
            <a:ext cx="1036320" cy="7378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8" name="Text Box 237"/>
          <p:cNvSpPr txBox="1"/>
          <p:nvPr/>
        </p:nvSpPr>
        <p:spPr>
          <a:xfrm>
            <a:off x="10505440" y="5206365"/>
            <a:ext cx="12833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Helvetica Regular" charset="0"/>
                <a:cs typeface="Helvetica Regular" charset="0"/>
              </a:rPr>
              <a:t>Cross-verification</a:t>
            </a:r>
            <a:endParaRPr lang="en-US" sz="1000">
              <a:latin typeface="Helvetica Regular" charset="0"/>
              <a:cs typeface="Helvetica Regular" charset="0"/>
            </a:endParaRPr>
          </a:p>
          <a:p>
            <a:r>
              <a:rPr lang="en-US" sz="1000">
                <a:latin typeface="Helvetica Regular" charset="0"/>
                <a:cs typeface="Helvetica Regular" charset="0"/>
              </a:rPr>
              <a:t>increases</a:t>
            </a:r>
            <a:endParaRPr lang="en-US" sz="1000">
              <a:latin typeface="Helvetica Regular" charset="0"/>
              <a:cs typeface="Helvetica Regular" charset="0"/>
            </a:endParaRPr>
          </a:p>
          <a:p>
            <a:r>
              <a:rPr lang="en-US" sz="1000">
                <a:latin typeface="Helvetica Regular" charset="0"/>
                <a:cs typeface="Helvetica Regular" charset="0"/>
              </a:rPr>
              <a:t>level of confidence  </a:t>
            </a:r>
            <a:endParaRPr lang="en-US" sz="1000">
              <a:latin typeface="Helvetica Regular" charset="0"/>
              <a:cs typeface="Helvetica Regular" charset="0"/>
            </a:endParaRPr>
          </a:p>
        </p:txBody>
      </p:sp>
      <p:sp>
        <p:nvSpPr>
          <p:cNvPr id="239" name="Text Box 238"/>
          <p:cNvSpPr txBox="1"/>
          <p:nvPr/>
        </p:nvSpPr>
        <p:spPr>
          <a:xfrm>
            <a:off x="8247380" y="5790565"/>
            <a:ext cx="10731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latin typeface="Helvetica Regular" charset="0"/>
                <a:cs typeface="Helvetica Regular" charset="0"/>
              </a:rPr>
              <a:t>5’ Ladder:</a:t>
            </a:r>
            <a:endParaRPr lang="en-US" sz="800">
              <a:latin typeface="Helvetica Regular" charset="0"/>
              <a:cs typeface="Helvetica Regular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Screenshot 2025-04-10 at 11.41.37 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5605" y="4245610"/>
            <a:ext cx="2359660" cy="1788795"/>
          </a:xfrm>
          <a:prstGeom prst="rect">
            <a:avLst/>
          </a:prstGeom>
        </p:spPr>
      </p:pic>
      <p:pic>
        <p:nvPicPr>
          <p:cNvPr id="28" name="Content Placeholder 27" descr="Screenshot 2025-04-01 at 2.48.15 PM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790" y="4171315"/>
            <a:ext cx="2492375" cy="181419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579880" y="4206240"/>
            <a:ext cx="29210" cy="1421130"/>
          </a:xfrm>
          <a:prstGeom prst="straightConnector1">
            <a:avLst/>
          </a:prstGeom>
          <a:ln w="38100" cap="flat" cmpd="sng">
            <a:solidFill>
              <a:schemeClr val="accent3">
                <a:alpha val="70000"/>
              </a:schemeClr>
            </a:solidFill>
            <a:prstDash val="solid"/>
            <a:miter lim="800000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579880" y="5604510"/>
            <a:ext cx="1264285" cy="356870"/>
          </a:xfrm>
          <a:prstGeom prst="straightConnector1">
            <a:avLst/>
          </a:prstGeom>
          <a:ln w="38100" cap="flat" cmpd="sng">
            <a:solidFill>
              <a:schemeClr val="accent3">
                <a:alpha val="70000"/>
              </a:schemeClr>
            </a:solidFill>
            <a:prstDash val="solid"/>
            <a:miter lim="800000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25755" y="5603875"/>
            <a:ext cx="1254125" cy="401320"/>
          </a:xfrm>
          <a:prstGeom prst="straightConnector1">
            <a:avLst/>
          </a:prstGeom>
          <a:ln w="38100" cap="flat" cmpd="sng">
            <a:solidFill>
              <a:schemeClr val="accent3">
                <a:alpha val="70000"/>
              </a:schemeClr>
            </a:solidFill>
            <a:prstDash val="solid"/>
            <a:miter lim="800000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719070" y="5923915"/>
            <a:ext cx="63881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Mass</a:t>
            </a:r>
            <a:endParaRPr lang="en-US" sz="1200">
              <a:solidFill>
                <a:schemeClr val="bg1">
                  <a:lumMod val="50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0" y="5923915"/>
            <a:ext cx="42481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t</a:t>
            </a:r>
            <a:r>
              <a:rPr lang="en-US" sz="1200" baseline="-250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R</a:t>
            </a:r>
            <a:endParaRPr lang="en-US" sz="1200" baseline="-25000">
              <a:solidFill>
                <a:schemeClr val="bg1">
                  <a:lumMod val="50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pic>
        <p:nvPicPr>
          <p:cNvPr id="13" name="Picture 12" descr="ChatGPT Image Apr 1, 2025 at 09_24_47 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355" y="4599305"/>
            <a:ext cx="1891030" cy="159004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6675" y="3943985"/>
            <a:ext cx="5590540" cy="256603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329940" y="4512310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348355" y="5956300"/>
            <a:ext cx="2136775" cy="889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Rectangles 17"/>
          <p:cNvSpPr/>
          <p:nvPr/>
        </p:nvSpPr>
        <p:spPr>
          <a:xfrm flipH="1">
            <a:off x="5100320" y="5105400"/>
            <a:ext cx="299720" cy="762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3272155" y="4284345"/>
            <a:ext cx="69977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tx1"/>
                </a:solidFill>
              </a:rPr>
              <a:t>LC-MS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264025" y="5985510"/>
            <a:ext cx="51879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tx1"/>
                </a:solidFill>
                <a:latin typeface="Helvetica Regular" charset="0"/>
                <a:cs typeface="Helvetica Regular" charset="0"/>
              </a:rPr>
              <a:t>m/z</a:t>
            </a:r>
            <a:endParaRPr lang="en-US" sz="1200">
              <a:solidFill>
                <a:schemeClr val="tx1"/>
              </a:solidFill>
              <a:latin typeface="Helvetica Regular" charset="0"/>
              <a:cs typeface="Helvetica Regular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174625" y="3969385"/>
            <a:ext cx="574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Helvetica Regular" charset="0"/>
                <a:cs typeface="Helvetica Regular" charset="0"/>
              </a:rPr>
              <a:t>Input</a:t>
            </a:r>
            <a:endParaRPr lang="en-US" sz="1200">
              <a:solidFill>
                <a:schemeClr val="accent1">
                  <a:lumMod val="75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440180" y="6186170"/>
            <a:ext cx="29121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Helvetica Regular" charset="0"/>
                <a:cs typeface="Helvetica Regular" charset="0"/>
              </a:rPr>
              <a:t>hydrolyzed RNA fragment LC-MS data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896235" y="6510020"/>
            <a:ext cx="0" cy="364490"/>
          </a:xfrm>
          <a:prstGeom prst="straightConnector1">
            <a:avLst/>
          </a:prstGeom>
          <a:ln w="63500">
            <a:solidFill>
              <a:schemeClr val="accent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6235065" y="3969385"/>
            <a:ext cx="5590540" cy="256603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507480" y="4008755"/>
            <a:ext cx="768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Helvetica Regular" charset="0"/>
                <a:cs typeface="Helvetica Regular" charset="0"/>
              </a:rPr>
              <a:t>Output</a:t>
            </a:r>
            <a:endParaRPr lang="en-US" sz="1200">
              <a:solidFill>
                <a:schemeClr val="accent1">
                  <a:lumMod val="75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890510" y="4245610"/>
            <a:ext cx="29210" cy="1421130"/>
          </a:xfrm>
          <a:prstGeom prst="straightConnector1">
            <a:avLst/>
          </a:prstGeom>
          <a:ln w="38100" cap="flat" cmpd="sng">
            <a:solidFill>
              <a:schemeClr val="accent3">
                <a:alpha val="70000"/>
              </a:schemeClr>
            </a:solidFill>
            <a:prstDash val="solid"/>
            <a:miter lim="800000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890510" y="5643880"/>
            <a:ext cx="1264285" cy="356870"/>
          </a:xfrm>
          <a:prstGeom prst="straightConnector1">
            <a:avLst/>
          </a:prstGeom>
          <a:ln w="38100" cap="flat" cmpd="sng">
            <a:solidFill>
              <a:schemeClr val="accent3">
                <a:alpha val="70000"/>
              </a:schemeClr>
            </a:solidFill>
            <a:prstDash val="solid"/>
            <a:miter lim="800000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636385" y="5643245"/>
            <a:ext cx="1254125" cy="401320"/>
          </a:xfrm>
          <a:prstGeom prst="straightConnector1">
            <a:avLst/>
          </a:prstGeom>
          <a:ln w="38100" cap="flat" cmpd="sng">
            <a:solidFill>
              <a:schemeClr val="accent3">
                <a:alpha val="70000"/>
              </a:schemeClr>
            </a:solidFill>
            <a:prstDash val="solid"/>
            <a:miter lim="800000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7468870" y="4008755"/>
            <a:ext cx="82105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I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ntensity</a:t>
            </a:r>
            <a:endParaRPr lang="en-US" sz="1200">
              <a:solidFill>
                <a:schemeClr val="bg1">
                  <a:lumMod val="50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9029700" y="5963285"/>
            <a:ext cx="638810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Mass</a:t>
            </a:r>
            <a:endParaRPr lang="en-US" sz="1200">
              <a:solidFill>
                <a:schemeClr val="bg1">
                  <a:lumMod val="50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6310630" y="5963285"/>
            <a:ext cx="42481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t</a:t>
            </a:r>
            <a:r>
              <a:rPr lang="en-US" sz="1200" baseline="-250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R</a:t>
            </a:r>
            <a:endParaRPr lang="en-US" sz="1200" baseline="-25000">
              <a:solidFill>
                <a:schemeClr val="bg1">
                  <a:lumMod val="50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pic>
        <p:nvPicPr>
          <p:cNvPr id="37" name="Picture 36" descr="Screenshot 2025-04-08 at 10.30.33 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710" y="4027170"/>
            <a:ext cx="1111250" cy="485140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endCxn id="2" idx="1"/>
          </p:cNvCxnSpPr>
          <p:nvPr/>
        </p:nvCxnSpPr>
        <p:spPr>
          <a:xfrm>
            <a:off x="5657215" y="5252720"/>
            <a:ext cx="577850" cy="0"/>
          </a:xfrm>
          <a:prstGeom prst="straightConnector1">
            <a:avLst/>
          </a:prstGeom>
          <a:ln w="63500">
            <a:solidFill>
              <a:schemeClr val="accent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9583420" y="4362450"/>
            <a:ext cx="21367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u="sng"/>
              <a:t>Advantages:</a:t>
            </a:r>
            <a:endParaRPr lang="en-US" sz="1000" u="sng"/>
          </a:p>
          <a:p>
            <a:endParaRPr lang="en-US" sz="1000" u="sng"/>
          </a:p>
          <a:p>
            <a:r>
              <a:rPr lang="en-US" sz="1000"/>
              <a:t>-100% De-novo sequencing accuracy under mixture setting</a:t>
            </a:r>
            <a:endParaRPr lang="en-US" sz="1000"/>
          </a:p>
          <a:p>
            <a:endParaRPr lang="en-US" sz="1000"/>
          </a:p>
          <a:p>
            <a:r>
              <a:rPr lang="en-US" sz="1000"/>
              <a:t>-Using sum intensity as a separation tool for layer-by-layer sequence extraction reduces false positives during base calling</a:t>
            </a:r>
            <a:endParaRPr lang="en-US" sz="1000"/>
          </a:p>
          <a:p>
            <a:endParaRPr lang="en-US" sz="1000"/>
          </a:p>
          <a:p>
            <a:r>
              <a:rPr lang="en-US" sz="1000"/>
              <a:t>-Can sequence impurities among desired RNA mixtures</a:t>
            </a:r>
            <a:endParaRPr lang="en-US" sz="100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9154795" y="6535420"/>
            <a:ext cx="0" cy="322580"/>
          </a:xfrm>
          <a:prstGeom prst="straightConnector1">
            <a:avLst/>
          </a:prstGeom>
          <a:ln w="63500">
            <a:solidFill>
              <a:schemeClr val="accent1"/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1187450" y="3943985"/>
            <a:ext cx="821055" cy="314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I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Helvetica Regular" charset="0"/>
                <a:cs typeface="Helvetica Regular" charset="0"/>
              </a:rPr>
              <a:t>ntensity</a:t>
            </a:r>
            <a:endParaRPr lang="en-US" sz="1200">
              <a:solidFill>
                <a:schemeClr val="bg1">
                  <a:lumMod val="50000"/>
                </a:schemeClr>
              </a:solidFill>
              <a:latin typeface="Helvetica Regular" charset="0"/>
              <a:cs typeface="Helvetica Regular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6" name="Picture 55" descr="Screenshot 2025-04-01 at 2.57.50 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505" y="5276215"/>
            <a:ext cx="2145665" cy="136271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66675" y="655955"/>
            <a:ext cx="11843385" cy="612140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5103495" y="299720"/>
            <a:ext cx="14719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Helvetica Regular" charset="0"/>
                <a:cs typeface="Helvetica Regular" charset="0"/>
              </a:rPr>
              <a:t>Nested Algorithm</a:t>
            </a:r>
            <a:endParaRPr lang="en-US" sz="1200">
              <a:solidFill>
                <a:schemeClr val="accent1">
                  <a:lumMod val="75000"/>
                </a:schemeClr>
              </a:solidFill>
              <a:latin typeface="Helvetica Regular" charset="0"/>
              <a:cs typeface="Helvetica Regular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035425" y="681990"/>
            <a:ext cx="3810" cy="613791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8156575" y="639445"/>
            <a:ext cx="3810" cy="613791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6675" y="2741930"/>
            <a:ext cx="3968750" cy="6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0485" y="4803140"/>
            <a:ext cx="3968750" cy="6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591185" y="681355"/>
            <a:ext cx="27184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b="1" u="sng">
                <a:latin typeface="Helvetica Bold" charset="0"/>
                <a:cs typeface="Helvetica Bold" charset="0"/>
              </a:rPr>
              <a:t>Base Calling</a:t>
            </a:r>
            <a:endParaRPr lang="en-US" sz="1200" b="1" u="sng">
              <a:latin typeface="Helvetica Bold" charset="0"/>
              <a:cs typeface="Helvetica Bold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4063365" y="3846195"/>
            <a:ext cx="4113530" cy="127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372110" y="928370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1. Select the data point with highest intensity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pic>
        <p:nvPicPr>
          <p:cNvPr id="16" name="Picture 15" descr="Screenshot 2025-04-01 at 1.36.31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20" y="1292225"/>
            <a:ext cx="2156460" cy="13589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972820" y="1216025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2505" y="2674620"/>
            <a:ext cx="2279650" cy="95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274955" y="1203960"/>
            <a:ext cx="800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Intensity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3195955" y="2467610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Mass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72110" y="2745740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2. Search for mass corresponds to next base match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972820" y="3094990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2505" y="4553585"/>
            <a:ext cx="2279650" cy="95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3195955" y="4346575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Mass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pic>
        <p:nvPicPr>
          <p:cNvPr id="31" name="Picture 30" descr="Screenshot 2025-04-01 at 2.13.46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05" y="3197860"/>
            <a:ext cx="2137410" cy="1347470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1512570" y="3187700"/>
            <a:ext cx="0" cy="339725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308225" y="3192145"/>
            <a:ext cx="0" cy="65532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512570" y="3218180"/>
            <a:ext cx="3143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881505" y="3223895"/>
            <a:ext cx="42608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Text Box 38"/>
          <p:cNvSpPr txBox="1"/>
          <p:nvPr/>
        </p:nvSpPr>
        <p:spPr>
          <a:xfrm>
            <a:off x="1522730" y="301879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C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1943100" y="3018790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G</a:t>
            </a:r>
            <a:endParaRPr lang="en-US" sz="1000">
              <a:solidFill>
                <a:srgbClr val="EC989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881505" y="3223895"/>
            <a:ext cx="42608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Text Box 42"/>
          <p:cNvSpPr txBox="1"/>
          <p:nvPr/>
        </p:nvSpPr>
        <p:spPr>
          <a:xfrm>
            <a:off x="372110" y="4829810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3. Repeat step 2 until no further match can be found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V="1">
            <a:off x="972820" y="5179060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992505" y="6637655"/>
            <a:ext cx="2279650" cy="95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Text Box 46"/>
          <p:cNvSpPr txBox="1"/>
          <p:nvPr/>
        </p:nvSpPr>
        <p:spPr>
          <a:xfrm>
            <a:off x="3195955" y="6430645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Mass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512570" y="5271770"/>
            <a:ext cx="0" cy="339725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308225" y="5276215"/>
            <a:ext cx="0" cy="65532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512570" y="5302250"/>
            <a:ext cx="31432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881505" y="5307965"/>
            <a:ext cx="42608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Text Box 52"/>
          <p:cNvSpPr txBox="1"/>
          <p:nvPr/>
        </p:nvSpPr>
        <p:spPr>
          <a:xfrm>
            <a:off x="1522730" y="510286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C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1943100" y="5102860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G</a:t>
            </a:r>
            <a:endParaRPr lang="en-US" sz="1000">
              <a:solidFill>
                <a:srgbClr val="EC989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881505" y="5307965"/>
            <a:ext cx="42608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759710" y="5286375"/>
            <a:ext cx="0" cy="70104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08225" y="5307965"/>
            <a:ext cx="4572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Text Box 59"/>
          <p:cNvSpPr txBox="1"/>
          <p:nvPr/>
        </p:nvSpPr>
        <p:spPr>
          <a:xfrm>
            <a:off x="2412365" y="5105400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G</a:t>
            </a:r>
            <a:endParaRPr lang="en-US" sz="1000">
              <a:solidFill>
                <a:srgbClr val="EC9891"/>
              </a:solidFill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1179195" y="5267325"/>
            <a:ext cx="0" cy="104965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179195" y="5302250"/>
            <a:ext cx="31623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088005" y="5286375"/>
            <a:ext cx="0" cy="128460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765425" y="5307965"/>
            <a:ext cx="31623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Text Box 65"/>
          <p:cNvSpPr txBox="1"/>
          <p:nvPr/>
        </p:nvSpPr>
        <p:spPr>
          <a:xfrm>
            <a:off x="1196975" y="510286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A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67" name="Text Box 66"/>
          <p:cNvSpPr txBox="1"/>
          <p:nvPr/>
        </p:nvSpPr>
        <p:spPr>
          <a:xfrm>
            <a:off x="2783205" y="510794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U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063365" y="1186180"/>
            <a:ext cx="41332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Helvetica Regular" charset="0"/>
                <a:cs typeface="Helvetica Regular" charset="0"/>
              </a:rPr>
              <a:t>4. Repeat step 1-3 on the remaining dataset 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732020" y="1800860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51705" y="3259455"/>
            <a:ext cx="2279650" cy="95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Text Box 23"/>
          <p:cNvSpPr txBox="1"/>
          <p:nvPr/>
        </p:nvSpPr>
        <p:spPr>
          <a:xfrm>
            <a:off x="6955155" y="3052445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Mass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pic>
        <p:nvPicPr>
          <p:cNvPr id="57" name="Picture 56" descr="Screenshot 2025-04-07 at 3.48.22 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705" y="1875155"/>
            <a:ext cx="2213610" cy="1367155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5276850" y="1923415"/>
            <a:ext cx="0" cy="307975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109970" y="1892935"/>
            <a:ext cx="0" cy="66421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266690" y="1923415"/>
            <a:ext cx="35306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645785" y="1929130"/>
            <a:ext cx="48196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6" name="Text Box 75"/>
          <p:cNvSpPr txBox="1"/>
          <p:nvPr/>
        </p:nvSpPr>
        <p:spPr>
          <a:xfrm>
            <a:off x="5293995" y="172656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C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77" name="Text Box 76"/>
          <p:cNvSpPr txBox="1"/>
          <p:nvPr/>
        </p:nvSpPr>
        <p:spPr>
          <a:xfrm>
            <a:off x="5767070" y="1726565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G</a:t>
            </a:r>
            <a:endParaRPr lang="en-US" sz="1000">
              <a:solidFill>
                <a:srgbClr val="EC9891"/>
              </a:solidFill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6575425" y="1929130"/>
            <a:ext cx="0" cy="66167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113780" y="1929130"/>
            <a:ext cx="45593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1" name="Text Box 80"/>
          <p:cNvSpPr txBox="1"/>
          <p:nvPr/>
        </p:nvSpPr>
        <p:spPr>
          <a:xfrm>
            <a:off x="6217285" y="1726565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G</a:t>
            </a:r>
            <a:endParaRPr lang="en-US" sz="1000">
              <a:solidFill>
                <a:srgbClr val="EC9891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4933315" y="1888490"/>
            <a:ext cx="0" cy="103695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933315" y="1923415"/>
            <a:ext cx="33528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935470" y="1923415"/>
            <a:ext cx="0" cy="126873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575425" y="1929130"/>
            <a:ext cx="35306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6" name="Text Box 85"/>
          <p:cNvSpPr txBox="1"/>
          <p:nvPr/>
        </p:nvSpPr>
        <p:spPr>
          <a:xfrm>
            <a:off x="4970145" y="172656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A</a:t>
            </a:r>
            <a:endParaRPr lang="en-US" sz="1000">
              <a:solidFill>
                <a:srgbClr val="EC9891"/>
              </a:solidFill>
            </a:endParaRPr>
          </a:p>
        </p:txBody>
      </p:sp>
      <p:sp>
        <p:nvSpPr>
          <p:cNvPr id="87" name="Text Box 86"/>
          <p:cNvSpPr txBox="1"/>
          <p:nvPr/>
        </p:nvSpPr>
        <p:spPr>
          <a:xfrm>
            <a:off x="6602730" y="172466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EC9891"/>
                </a:solidFill>
              </a:rPr>
              <a:t>U</a:t>
            </a:r>
            <a:endParaRPr lang="en-US" sz="1000">
              <a:solidFill>
                <a:srgbClr val="EC989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060315" y="2271395"/>
            <a:ext cx="0" cy="5060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03850" y="2276475"/>
            <a:ext cx="0" cy="11684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706870" y="2276475"/>
            <a:ext cx="0" cy="37592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36590" y="2271395"/>
            <a:ext cx="0" cy="116840"/>
          </a:xfrm>
          <a:prstGeom prst="line">
            <a:avLst/>
          </a:prstGeom>
          <a:ln w="12700" cmpd="sng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060315" y="2276475"/>
            <a:ext cx="34671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5060315" y="206438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8A93A"/>
                </a:solidFill>
              </a:rPr>
              <a:t>G</a:t>
            </a:r>
            <a:endParaRPr lang="en-US" sz="1000">
              <a:solidFill>
                <a:srgbClr val="F8A93A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5407025" y="2276475"/>
            <a:ext cx="3302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1" name="Text Box 60"/>
          <p:cNvSpPr txBox="1"/>
          <p:nvPr/>
        </p:nvSpPr>
        <p:spPr>
          <a:xfrm>
            <a:off x="5645785" y="206438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8A93A"/>
                </a:solidFill>
              </a:rPr>
              <a:t>C</a:t>
            </a:r>
            <a:endParaRPr lang="en-US" sz="1000">
              <a:solidFill>
                <a:srgbClr val="F8A93A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735320" y="2276475"/>
            <a:ext cx="14414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879465" y="2271395"/>
            <a:ext cx="34671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Text Box 69"/>
          <p:cNvSpPr txBox="1"/>
          <p:nvPr/>
        </p:nvSpPr>
        <p:spPr>
          <a:xfrm>
            <a:off x="5902960" y="2064385"/>
            <a:ext cx="2749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8A93A"/>
                </a:solidFill>
              </a:rPr>
              <a:t>A</a:t>
            </a:r>
            <a:endParaRPr lang="en-US" sz="1000">
              <a:solidFill>
                <a:srgbClr val="F8A93A"/>
              </a:solidFill>
            </a:endParaRPr>
          </a:p>
        </p:txBody>
      </p:sp>
      <p:sp>
        <p:nvSpPr>
          <p:cNvPr id="71" name="Text Box 70"/>
          <p:cNvSpPr txBox="1"/>
          <p:nvPr/>
        </p:nvSpPr>
        <p:spPr>
          <a:xfrm>
            <a:off x="5436870" y="206438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8A93A"/>
                </a:solidFill>
              </a:rPr>
              <a:t>U</a:t>
            </a:r>
            <a:endParaRPr lang="en-US" sz="1000">
              <a:solidFill>
                <a:srgbClr val="F8A93A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6250940" y="2276475"/>
            <a:ext cx="45593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8" name="Text Box 87"/>
          <p:cNvSpPr txBox="1"/>
          <p:nvPr/>
        </p:nvSpPr>
        <p:spPr>
          <a:xfrm>
            <a:off x="6250940" y="206438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8A93A"/>
                </a:solidFill>
              </a:rPr>
              <a:t>C</a:t>
            </a:r>
            <a:endParaRPr lang="en-US" sz="1000">
              <a:solidFill>
                <a:srgbClr val="F8A93A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4791075" y="2058035"/>
            <a:ext cx="0" cy="110045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161915" y="2063115"/>
            <a:ext cx="0" cy="75501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794885" y="2077720"/>
            <a:ext cx="36766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5436870" y="2063115"/>
            <a:ext cx="0" cy="63817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161915" y="2077720"/>
            <a:ext cx="27495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988050" y="2047875"/>
            <a:ext cx="0" cy="22860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439410" y="2077720"/>
            <a:ext cx="54864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6466205" y="2042795"/>
            <a:ext cx="0" cy="59880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6833870" y="2047875"/>
            <a:ext cx="0" cy="77025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563870" y="2266315"/>
            <a:ext cx="54864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994400" y="2077720"/>
            <a:ext cx="47180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6466205" y="2077720"/>
            <a:ext cx="36766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1" name="Text Box 100"/>
          <p:cNvSpPr txBox="1"/>
          <p:nvPr/>
        </p:nvSpPr>
        <p:spPr>
          <a:xfrm>
            <a:off x="4834890" y="189293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U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02" name="Text Box 101"/>
          <p:cNvSpPr txBox="1"/>
          <p:nvPr/>
        </p:nvSpPr>
        <p:spPr>
          <a:xfrm>
            <a:off x="5140960" y="188849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G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03" name="Text Box 102"/>
          <p:cNvSpPr txBox="1"/>
          <p:nvPr/>
        </p:nvSpPr>
        <p:spPr>
          <a:xfrm>
            <a:off x="5528310" y="189293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G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04" name="Text Box 103"/>
          <p:cNvSpPr txBox="1"/>
          <p:nvPr/>
        </p:nvSpPr>
        <p:spPr>
          <a:xfrm>
            <a:off x="6080760" y="188849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C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05" name="Text Box 104"/>
          <p:cNvSpPr txBox="1"/>
          <p:nvPr/>
        </p:nvSpPr>
        <p:spPr>
          <a:xfrm>
            <a:off x="6506210" y="188849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A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06" name="Text Box 105"/>
          <p:cNvSpPr txBox="1"/>
          <p:nvPr/>
        </p:nvSpPr>
        <p:spPr>
          <a:xfrm>
            <a:off x="4027170" y="4269740"/>
            <a:ext cx="41332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Helvetica Regular" charset="0"/>
                <a:cs typeface="Helvetica Regular" charset="0"/>
              </a:rPr>
              <a:t>5. Collect ladders formed in a “layer by layer” fashion 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108" name="Text Box 107"/>
          <p:cNvSpPr txBox="1"/>
          <p:nvPr/>
        </p:nvSpPr>
        <p:spPr>
          <a:xfrm>
            <a:off x="4732020" y="681990"/>
            <a:ext cx="27184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b="1" u="sng">
                <a:latin typeface="Helvetica Bold" charset="0"/>
                <a:cs typeface="Helvetica Bold" charset="0"/>
              </a:rPr>
              <a:t>RNA Ladders Formation</a:t>
            </a:r>
            <a:endParaRPr lang="en-US" sz="1200" b="1" u="sng">
              <a:latin typeface="Helvetica Bold" charset="0"/>
              <a:cs typeface="Helvetica Bold" charset="0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8165465" y="3846195"/>
            <a:ext cx="3744595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1" name="Text Box 110"/>
          <p:cNvSpPr txBox="1"/>
          <p:nvPr/>
        </p:nvSpPr>
        <p:spPr>
          <a:xfrm>
            <a:off x="8614410" y="681990"/>
            <a:ext cx="27184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b="1" u="sng">
                <a:latin typeface="Helvetica Bold" charset="0"/>
                <a:cs typeface="Helvetica Bold" charset="0"/>
              </a:rPr>
              <a:t>Ladder Assembly</a:t>
            </a:r>
            <a:endParaRPr lang="en-US" sz="1200" b="1" u="sng">
              <a:latin typeface="Helvetica Bold" charset="0"/>
              <a:cs typeface="Helvetica Bold" charset="0"/>
            </a:endParaRPr>
          </a:p>
        </p:txBody>
      </p:sp>
      <p:sp>
        <p:nvSpPr>
          <p:cNvPr id="112" name="Text Box 111"/>
          <p:cNvSpPr txBox="1"/>
          <p:nvPr/>
        </p:nvSpPr>
        <p:spPr>
          <a:xfrm>
            <a:off x="8156575" y="1186180"/>
            <a:ext cx="359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Helvetica Regular" charset="0"/>
                <a:cs typeface="Helvetica Regular" charset="0"/>
              </a:rPr>
              <a:t>6. Different layers combined increases coverage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113" name="Text Box 112"/>
          <p:cNvSpPr txBox="1"/>
          <p:nvPr/>
        </p:nvSpPr>
        <p:spPr>
          <a:xfrm>
            <a:off x="8196580" y="4277995"/>
            <a:ext cx="35928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>
                <a:latin typeface="Helvetica Regular" charset="0"/>
                <a:cs typeface="Helvetica Regular" charset="0"/>
              </a:rPr>
              <a:t>7. 3’ and 5’ ladders cross-verifies each other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 flipV="1">
            <a:off x="4732020" y="4849495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4751705" y="6308090"/>
            <a:ext cx="2279650" cy="95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8" name="Text Box 117"/>
          <p:cNvSpPr txBox="1"/>
          <p:nvPr/>
        </p:nvSpPr>
        <p:spPr>
          <a:xfrm>
            <a:off x="6955155" y="6101080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Mass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pic>
        <p:nvPicPr>
          <p:cNvPr id="120" name="Picture 119" descr="Screenshot 2025-04-08 at 9.30.38 A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705" y="4954905"/>
            <a:ext cx="2184400" cy="1353185"/>
          </a:xfrm>
          <a:prstGeom prst="rect">
            <a:avLst/>
          </a:prstGeom>
        </p:spPr>
      </p:pic>
      <p:pic>
        <p:nvPicPr>
          <p:cNvPr id="121" name="Picture 120" descr="Screenshot 2025-04-08 at 9.31.11 A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5645" y="5353050"/>
            <a:ext cx="351155" cy="366395"/>
          </a:xfrm>
          <a:prstGeom prst="rect">
            <a:avLst/>
          </a:prstGeom>
        </p:spPr>
      </p:pic>
      <p:sp>
        <p:nvSpPr>
          <p:cNvPr id="122" name="Text Box 121"/>
          <p:cNvSpPr txBox="1"/>
          <p:nvPr/>
        </p:nvSpPr>
        <p:spPr>
          <a:xfrm>
            <a:off x="4933315" y="544258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F0000"/>
                </a:solidFill>
              </a:rPr>
              <a:t>A</a:t>
            </a:r>
            <a:endParaRPr lang="en-US" sz="1000">
              <a:solidFill>
                <a:srgbClr val="FF0000"/>
              </a:solidFill>
            </a:endParaRPr>
          </a:p>
        </p:txBody>
      </p:sp>
      <p:sp>
        <p:nvSpPr>
          <p:cNvPr id="123" name="Text Box 122"/>
          <p:cNvSpPr txBox="1"/>
          <p:nvPr/>
        </p:nvSpPr>
        <p:spPr>
          <a:xfrm>
            <a:off x="5231765" y="493395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F0000"/>
                </a:solidFill>
              </a:rPr>
              <a:t>C</a:t>
            </a:r>
            <a:endParaRPr lang="en-US" sz="1000">
              <a:solidFill>
                <a:srgbClr val="FF0000"/>
              </a:solidFill>
            </a:endParaRPr>
          </a:p>
        </p:txBody>
      </p:sp>
      <p:sp>
        <p:nvSpPr>
          <p:cNvPr id="124" name="Text Box 123"/>
          <p:cNvSpPr txBox="1"/>
          <p:nvPr/>
        </p:nvSpPr>
        <p:spPr>
          <a:xfrm>
            <a:off x="5767070" y="5057140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F0000"/>
                </a:solidFill>
              </a:rPr>
              <a:t>G</a:t>
            </a:r>
            <a:endParaRPr lang="en-US" sz="1000">
              <a:solidFill>
                <a:srgbClr val="FF0000"/>
              </a:solidFill>
            </a:endParaRPr>
          </a:p>
        </p:txBody>
      </p:sp>
      <p:sp>
        <p:nvSpPr>
          <p:cNvPr id="125" name="Text Box 124"/>
          <p:cNvSpPr txBox="1"/>
          <p:nvPr/>
        </p:nvSpPr>
        <p:spPr>
          <a:xfrm>
            <a:off x="6130290" y="5611495"/>
            <a:ext cx="2489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F0000"/>
                </a:solidFill>
              </a:rPr>
              <a:t>G</a:t>
            </a:r>
            <a:endParaRPr lang="en-US" sz="1000">
              <a:solidFill>
                <a:srgbClr val="FF0000"/>
              </a:solidFill>
            </a:endParaRPr>
          </a:p>
        </p:txBody>
      </p:sp>
      <p:sp>
        <p:nvSpPr>
          <p:cNvPr id="126" name="Text Box 125"/>
          <p:cNvSpPr txBox="1"/>
          <p:nvPr/>
        </p:nvSpPr>
        <p:spPr>
          <a:xfrm>
            <a:off x="6535420" y="593153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F0000"/>
                </a:solidFill>
              </a:rPr>
              <a:t>U</a:t>
            </a:r>
            <a:endParaRPr lang="en-US" sz="1000">
              <a:solidFill>
                <a:srgbClr val="FF0000"/>
              </a:solidFill>
            </a:endParaRPr>
          </a:p>
        </p:txBody>
      </p:sp>
      <p:sp>
        <p:nvSpPr>
          <p:cNvPr id="127" name="Text Box 126"/>
          <p:cNvSpPr txBox="1"/>
          <p:nvPr/>
        </p:nvSpPr>
        <p:spPr>
          <a:xfrm>
            <a:off x="4864100" y="598741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U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28" name="Text Box 127"/>
          <p:cNvSpPr txBox="1"/>
          <p:nvPr/>
        </p:nvSpPr>
        <p:spPr>
          <a:xfrm>
            <a:off x="5161915" y="585597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G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29" name="Text Box 128"/>
          <p:cNvSpPr txBox="1"/>
          <p:nvPr/>
        </p:nvSpPr>
        <p:spPr>
          <a:xfrm>
            <a:off x="5563870" y="551434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G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30" name="Text Box 129"/>
          <p:cNvSpPr txBox="1"/>
          <p:nvPr/>
        </p:nvSpPr>
        <p:spPr>
          <a:xfrm>
            <a:off x="6080760" y="535305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C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31" name="Text Box 130"/>
          <p:cNvSpPr txBox="1"/>
          <p:nvPr/>
        </p:nvSpPr>
        <p:spPr>
          <a:xfrm>
            <a:off x="6408420" y="575945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89F664"/>
                </a:solidFill>
              </a:rPr>
              <a:t>A</a:t>
            </a:r>
            <a:endParaRPr lang="en-US" sz="1000">
              <a:solidFill>
                <a:srgbClr val="89F664"/>
              </a:solidFill>
            </a:endParaRPr>
          </a:p>
        </p:txBody>
      </p:sp>
      <p:sp>
        <p:nvSpPr>
          <p:cNvPr id="132" name="Text Box 131"/>
          <p:cNvSpPr txBox="1"/>
          <p:nvPr/>
        </p:nvSpPr>
        <p:spPr>
          <a:xfrm>
            <a:off x="5103495" y="559816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8A93A"/>
                </a:solidFill>
              </a:rPr>
              <a:t>G</a:t>
            </a:r>
            <a:endParaRPr lang="en-US" sz="1000">
              <a:solidFill>
                <a:srgbClr val="F8A93A"/>
              </a:solidFill>
            </a:endParaRPr>
          </a:p>
        </p:txBody>
      </p:sp>
      <p:sp>
        <p:nvSpPr>
          <p:cNvPr id="133" name="Text Box 132"/>
          <p:cNvSpPr txBox="1"/>
          <p:nvPr/>
        </p:nvSpPr>
        <p:spPr>
          <a:xfrm>
            <a:off x="5403850" y="5271770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8A93A"/>
                </a:solidFill>
              </a:rPr>
              <a:t>U</a:t>
            </a:r>
            <a:endParaRPr lang="en-US" sz="1000">
              <a:solidFill>
                <a:srgbClr val="F8A93A"/>
              </a:solidFill>
            </a:endParaRPr>
          </a:p>
        </p:txBody>
      </p:sp>
      <p:sp>
        <p:nvSpPr>
          <p:cNvPr id="134" name="Text Box 133"/>
          <p:cNvSpPr txBox="1"/>
          <p:nvPr/>
        </p:nvSpPr>
        <p:spPr>
          <a:xfrm>
            <a:off x="5604510" y="519747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8A93A"/>
                </a:solidFill>
              </a:rPr>
              <a:t>C</a:t>
            </a:r>
            <a:endParaRPr lang="en-US" sz="1000">
              <a:solidFill>
                <a:srgbClr val="F8A93A"/>
              </a:solidFill>
            </a:endParaRPr>
          </a:p>
        </p:txBody>
      </p:sp>
      <p:sp>
        <p:nvSpPr>
          <p:cNvPr id="135" name="Text Box 134"/>
          <p:cNvSpPr txBox="1"/>
          <p:nvPr/>
        </p:nvSpPr>
        <p:spPr>
          <a:xfrm>
            <a:off x="5902960" y="5166995"/>
            <a:ext cx="2749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8A93A"/>
                </a:solidFill>
              </a:rPr>
              <a:t>A</a:t>
            </a:r>
            <a:endParaRPr lang="en-US" sz="1000">
              <a:solidFill>
                <a:srgbClr val="F8A93A"/>
              </a:solidFill>
            </a:endParaRPr>
          </a:p>
        </p:txBody>
      </p:sp>
      <p:sp>
        <p:nvSpPr>
          <p:cNvPr id="136" name="Text Box 135"/>
          <p:cNvSpPr txBox="1"/>
          <p:nvPr/>
        </p:nvSpPr>
        <p:spPr>
          <a:xfrm>
            <a:off x="6304280" y="5366385"/>
            <a:ext cx="2984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>
                <a:solidFill>
                  <a:srgbClr val="F8A93A"/>
                </a:solidFill>
              </a:rPr>
              <a:t>C</a:t>
            </a:r>
            <a:endParaRPr lang="en-US" sz="1000">
              <a:solidFill>
                <a:srgbClr val="F8A93A"/>
              </a:solidFill>
            </a:endParaRPr>
          </a:p>
        </p:txBody>
      </p:sp>
      <p:sp>
        <p:nvSpPr>
          <p:cNvPr id="137" name="Text Box 136"/>
          <p:cNvSpPr txBox="1"/>
          <p:nvPr/>
        </p:nvSpPr>
        <p:spPr>
          <a:xfrm>
            <a:off x="8196580" y="2689225"/>
            <a:ext cx="10731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latin typeface="Helvetica Regular" charset="0"/>
                <a:cs typeface="Helvetica Regular" charset="0"/>
              </a:rPr>
              <a:t>Sodium Adducted:</a:t>
            </a:r>
            <a:endParaRPr lang="en-US" sz="800">
              <a:latin typeface="Helvetica Regular" charset="0"/>
              <a:cs typeface="Helvetica Regular" charset="0"/>
            </a:endParaRPr>
          </a:p>
        </p:txBody>
      </p:sp>
      <p:sp>
        <p:nvSpPr>
          <p:cNvPr id="143" name="Rectangles 142"/>
          <p:cNvSpPr/>
          <p:nvPr/>
        </p:nvSpPr>
        <p:spPr>
          <a:xfrm>
            <a:off x="9987280" y="2777490"/>
            <a:ext cx="186690" cy="76200"/>
          </a:xfrm>
          <a:prstGeom prst="rect">
            <a:avLst/>
          </a:prstGeom>
          <a:solidFill>
            <a:srgbClr val="FAE0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>
            <a:off x="10173970" y="28155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6" name="Rectangles 145"/>
          <p:cNvSpPr/>
          <p:nvPr/>
        </p:nvSpPr>
        <p:spPr>
          <a:xfrm>
            <a:off x="10246360" y="2777490"/>
            <a:ext cx="186690" cy="76200"/>
          </a:xfrm>
          <a:prstGeom prst="rect">
            <a:avLst/>
          </a:prstGeom>
          <a:solidFill>
            <a:srgbClr val="FAE0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47" name="Rectangles 146"/>
          <p:cNvSpPr/>
          <p:nvPr/>
        </p:nvSpPr>
        <p:spPr>
          <a:xfrm>
            <a:off x="10505440" y="2777490"/>
            <a:ext cx="186690" cy="76200"/>
          </a:xfrm>
          <a:prstGeom prst="rect">
            <a:avLst/>
          </a:prstGeom>
          <a:solidFill>
            <a:srgbClr val="FAE0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48" name="Straight Connector 147"/>
          <p:cNvCxnSpPr>
            <a:stCxn id="146" idx="3"/>
            <a:endCxn id="147" idx="1"/>
          </p:cNvCxnSpPr>
          <p:nvPr/>
        </p:nvCxnSpPr>
        <p:spPr>
          <a:xfrm>
            <a:off x="10433050" y="28155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10692130" y="28155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0" name="Rectangles 149"/>
          <p:cNvSpPr/>
          <p:nvPr/>
        </p:nvSpPr>
        <p:spPr>
          <a:xfrm>
            <a:off x="10764520" y="2777490"/>
            <a:ext cx="186690" cy="76200"/>
          </a:xfrm>
          <a:prstGeom prst="rect">
            <a:avLst/>
          </a:prstGeom>
          <a:solidFill>
            <a:srgbClr val="FAE0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51" name="Rectangles 150"/>
          <p:cNvSpPr/>
          <p:nvPr/>
        </p:nvSpPr>
        <p:spPr>
          <a:xfrm>
            <a:off x="11023600" y="2777490"/>
            <a:ext cx="186690" cy="76200"/>
          </a:xfrm>
          <a:prstGeom prst="rect">
            <a:avLst/>
          </a:prstGeom>
          <a:solidFill>
            <a:srgbClr val="FAE06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52" name="Straight Connector 151"/>
          <p:cNvCxnSpPr>
            <a:stCxn id="150" idx="3"/>
            <a:endCxn id="151" idx="1"/>
          </p:cNvCxnSpPr>
          <p:nvPr/>
        </p:nvCxnSpPr>
        <p:spPr>
          <a:xfrm>
            <a:off x="10951210" y="28155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3" name="Rectangles 152"/>
          <p:cNvSpPr/>
          <p:nvPr/>
        </p:nvSpPr>
        <p:spPr>
          <a:xfrm>
            <a:off x="9210040" y="200152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54" name="Straight Connector 153"/>
          <p:cNvCxnSpPr/>
          <p:nvPr/>
        </p:nvCxnSpPr>
        <p:spPr>
          <a:xfrm>
            <a:off x="9396730" y="203962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5" name="Rectangles 154"/>
          <p:cNvSpPr/>
          <p:nvPr/>
        </p:nvSpPr>
        <p:spPr>
          <a:xfrm>
            <a:off x="9469120" y="200152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57" name="Rectangles 156"/>
          <p:cNvSpPr/>
          <p:nvPr/>
        </p:nvSpPr>
        <p:spPr>
          <a:xfrm>
            <a:off x="9728200" y="200152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58" name="Straight Connector 157"/>
          <p:cNvCxnSpPr>
            <a:stCxn id="155" idx="3"/>
            <a:endCxn id="157" idx="1"/>
          </p:cNvCxnSpPr>
          <p:nvPr/>
        </p:nvCxnSpPr>
        <p:spPr>
          <a:xfrm>
            <a:off x="9655810" y="203962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914890" y="203962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0" name="Rectangles 159"/>
          <p:cNvSpPr/>
          <p:nvPr/>
        </p:nvSpPr>
        <p:spPr>
          <a:xfrm>
            <a:off x="9987280" y="200152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61" name="Rectangles 160"/>
          <p:cNvSpPr/>
          <p:nvPr/>
        </p:nvSpPr>
        <p:spPr>
          <a:xfrm>
            <a:off x="10246360" y="200152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62" name="Straight Connector 161"/>
          <p:cNvCxnSpPr>
            <a:stCxn id="160" idx="3"/>
            <a:endCxn id="161" idx="1"/>
          </p:cNvCxnSpPr>
          <p:nvPr/>
        </p:nvCxnSpPr>
        <p:spPr>
          <a:xfrm>
            <a:off x="10173970" y="203962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3" name="Text Box 162"/>
          <p:cNvSpPr txBox="1"/>
          <p:nvPr/>
        </p:nvSpPr>
        <p:spPr>
          <a:xfrm>
            <a:off x="8196580" y="1919605"/>
            <a:ext cx="10731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latin typeface="Helvetica Regular" charset="0"/>
                <a:cs typeface="Helvetica Regular" charset="0"/>
              </a:rPr>
              <a:t>Native:</a:t>
            </a:r>
            <a:endParaRPr lang="en-US" sz="800">
              <a:latin typeface="Helvetica Regular" charset="0"/>
              <a:cs typeface="Helvetica Regular" charset="0"/>
            </a:endParaRPr>
          </a:p>
        </p:txBody>
      </p:sp>
      <p:cxnSp>
        <p:nvCxnSpPr>
          <p:cNvPr id="164" name="Straight Arrow Connector 163"/>
          <p:cNvCxnSpPr>
            <a:stCxn id="160" idx="2"/>
            <a:endCxn id="143" idx="0"/>
          </p:cNvCxnSpPr>
          <p:nvPr/>
        </p:nvCxnSpPr>
        <p:spPr>
          <a:xfrm>
            <a:off x="10080625" y="2077720"/>
            <a:ext cx="0" cy="6997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46" idx="0"/>
            <a:endCxn id="161" idx="2"/>
          </p:cNvCxnSpPr>
          <p:nvPr/>
        </p:nvCxnSpPr>
        <p:spPr>
          <a:xfrm flipV="1">
            <a:off x="10339705" y="2077720"/>
            <a:ext cx="0" cy="6997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7" name="Text Box 166"/>
          <p:cNvSpPr txBox="1"/>
          <p:nvPr/>
        </p:nvSpPr>
        <p:spPr>
          <a:xfrm>
            <a:off x="10330180" y="2148205"/>
            <a:ext cx="69342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Helvetica Regular" charset="0"/>
                <a:cs typeface="Helvetica Regular" charset="0"/>
              </a:rPr>
              <a:t>Overlap confirms identity </a:t>
            </a:r>
            <a:endParaRPr lang="en-US" sz="1000">
              <a:latin typeface="Helvetica Regular" charset="0"/>
              <a:cs typeface="Helvetica Regular" charset="0"/>
            </a:endParaRPr>
          </a:p>
        </p:txBody>
      </p:sp>
      <p:sp>
        <p:nvSpPr>
          <p:cNvPr id="168" name="Text Box 167"/>
          <p:cNvSpPr txBox="1"/>
          <p:nvPr/>
        </p:nvSpPr>
        <p:spPr>
          <a:xfrm>
            <a:off x="9210040" y="17564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182" name="Text Box 181"/>
          <p:cNvSpPr txBox="1"/>
          <p:nvPr/>
        </p:nvSpPr>
        <p:spPr>
          <a:xfrm>
            <a:off x="10764520" y="285369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184" name="Text Box 183"/>
          <p:cNvSpPr txBox="1"/>
          <p:nvPr/>
        </p:nvSpPr>
        <p:spPr>
          <a:xfrm>
            <a:off x="9469120" y="17564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185" name="Text Box 184"/>
          <p:cNvSpPr txBox="1"/>
          <p:nvPr/>
        </p:nvSpPr>
        <p:spPr>
          <a:xfrm>
            <a:off x="10505440" y="285369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186" name="Text Box 185"/>
          <p:cNvSpPr txBox="1"/>
          <p:nvPr/>
        </p:nvSpPr>
        <p:spPr>
          <a:xfrm>
            <a:off x="11023600" y="285369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188" name="Text Box 187"/>
          <p:cNvSpPr txBox="1"/>
          <p:nvPr/>
        </p:nvSpPr>
        <p:spPr>
          <a:xfrm>
            <a:off x="9728200" y="17564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189" name="Text Box 188"/>
          <p:cNvSpPr txBox="1"/>
          <p:nvPr/>
        </p:nvSpPr>
        <p:spPr>
          <a:xfrm>
            <a:off x="9987280" y="17564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190" name="Text Box 189"/>
          <p:cNvSpPr txBox="1"/>
          <p:nvPr/>
        </p:nvSpPr>
        <p:spPr>
          <a:xfrm>
            <a:off x="10246360" y="17564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191" name="Text Box 190"/>
          <p:cNvSpPr txBox="1"/>
          <p:nvPr/>
        </p:nvSpPr>
        <p:spPr>
          <a:xfrm>
            <a:off x="9987280" y="285369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192" name="Text Box 191"/>
          <p:cNvSpPr txBox="1"/>
          <p:nvPr/>
        </p:nvSpPr>
        <p:spPr>
          <a:xfrm>
            <a:off x="10246360" y="284988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194" name="Text Box 193"/>
          <p:cNvSpPr txBox="1"/>
          <p:nvPr/>
        </p:nvSpPr>
        <p:spPr>
          <a:xfrm>
            <a:off x="8247380" y="4983480"/>
            <a:ext cx="10731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latin typeface="Helvetica Regular" charset="0"/>
                <a:cs typeface="Helvetica Regular" charset="0"/>
              </a:rPr>
              <a:t>3’ Ladder:</a:t>
            </a:r>
            <a:endParaRPr lang="en-US" sz="800">
              <a:latin typeface="Helvetica Regular" charset="0"/>
              <a:cs typeface="Helvetica Regular" charset="0"/>
            </a:endParaRPr>
          </a:p>
        </p:txBody>
      </p:sp>
      <p:sp>
        <p:nvSpPr>
          <p:cNvPr id="195" name="Rectangles 194"/>
          <p:cNvSpPr/>
          <p:nvPr/>
        </p:nvSpPr>
        <p:spPr>
          <a:xfrm>
            <a:off x="9210040" y="5896610"/>
            <a:ext cx="186690" cy="76200"/>
          </a:xfrm>
          <a:prstGeom prst="rect">
            <a:avLst/>
          </a:prstGeom>
          <a:solidFill>
            <a:srgbClr val="89F66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6" name="Straight Connector 195"/>
          <p:cNvCxnSpPr/>
          <p:nvPr/>
        </p:nvCxnSpPr>
        <p:spPr>
          <a:xfrm>
            <a:off x="9396730" y="593471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7" name="Rectangles 196"/>
          <p:cNvSpPr/>
          <p:nvPr/>
        </p:nvSpPr>
        <p:spPr>
          <a:xfrm>
            <a:off x="9469120" y="5896610"/>
            <a:ext cx="186690" cy="76200"/>
          </a:xfrm>
          <a:prstGeom prst="rect">
            <a:avLst/>
          </a:prstGeom>
          <a:solidFill>
            <a:srgbClr val="89F66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98" name="Rectangles 197"/>
          <p:cNvSpPr/>
          <p:nvPr/>
        </p:nvSpPr>
        <p:spPr>
          <a:xfrm>
            <a:off x="9728200" y="5896610"/>
            <a:ext cx="186690" cy="76200"/>
          </a:xfrm>
          <a:prstGeom prst="rect">
            <a:avLst/>
          </a:prstGeom>
          <a:solidFill>
            <a:srgbClr val="89F66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9" name="Straight Connector 198"/>
          <p:cNvCxnSpPr>
            <a:stCxn id="197" idx="3"/>
            <a:endCxn id="198" idx="1"/>
          </p:cNvCxnSpPr>
          <p:nvPr/>
        </p:nvCxnSpPr>
        <p:spPr>
          <a:xfrm>
            <a:off x="9655810" y="593471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9914890" y="593471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1" name="Rectangles 200"/>
          <p:cNvSpPr/>
          <p:nvPr/>
        </p:nvSpPr>
        <p:spPr>
          <a:xfrm>
            <a:off x="9987280" y="5896610"/>
            <a:ext cx="186690" cy="76200"/>
          </a:xfrm>
          <a:prstGeom prst="rect">
            <a:avLst/>
          </a:prstGeom>
          <a:solidFill>
            <a:srgbClr val="89F66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04" name="Rectangles 203"/>
          <p:cNvSpPr/>
          <p:nvPr/>
        </p:nvSpPr>
        <p:spPr>
          <a:xfrm>
            <a:off x="10246360" y="5896610"/>
            <a:ext cx="186690" cy="76200"/>
          </a:xfrm>
          <a:prstGeom prst="rect">
            <a:avLst/>
          </a:prstGeom>
          <a:solidFill>
            <a:srgbClr val="89F66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11" name="Straight Connector 210"/>
          <p:cNvCxnSpPr>
            <a:stCxn id="201" idx="3"/>
            <a:endCxn id="204" idx="1"/>
          </p:cNvCxnSpPr>
          <p:nvPr/>
        </p:nvCxnSpPr>
        <p:spPr>
          <a:xfrm>
            <a:off x="10173970" y="593471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2" name="Rectangles 211"/>
          <p:cNvSpPr/>
          <p:nvPr/>
        </p:nvSpPr>
        <p:spPr>
          <a:xfrm>
            <a:off x="9210040" y="508254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13" name="Straight Connector 212"/>
          <p:cNvCxnSpPr/>
          <p:nvPr/>
        </p:nvCxnSpPr>
        <p:spPr>
          <a:xfrm>
            <a:off x="9396730" y="512064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4" name="Rectangles 213"/>
          <p:cNvSpPr/>
          <p:nvPr/>
        </p:nvSpPr>
        <p:spPr>
          <a:xfrm>
            <a:off x="9469120" y="508254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15" name="Rectangles 214"/>
          <p:cNvSpPr/>
          <p:nvPr/>
        </p:nvSpPr>
        <p:spPr>
          <a:xfrm>
            <a:off x="9728200" y="508254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16" name="Straight Connector 215"/>
          <p:cNvCxnSpPr>
            <a:stCxn id="214" idx="3"/>
            <a:endCxn id="215" idx="1"/>
          </p:cNvCxnSpPr>
          <p:nvPr/>
        </p:nvCxnSpPr>
        <p:spPr>
          <a:xfrm>
            <a:off x="9655810" y="512064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9914890" y="512064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8" name="Rectangles 217"/>
          <p:cNvSpPr/>
          <p:nvPr/>
        </p:nvSpPr>
        <p:spPr>
          <a:xfrm>
            <a:off x="9987280" y="508254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19" name="Rectangles 218"/>
          <p:cNvSpPr/>
          <p:nvPr/>
        </p:nvSpPr>
        <p:spPr>
          <a:xfrm>
            <a:off x="10246360" y="5082540"/>
            <a:ext cx="186690" cy="76200"/>
          </a:xfrm>
          <a:prstGeom prst="rect">
            <a:avLst/>
          </a:prstGeom>
          <a:solidFill>
            <a:srgbClr val="EE7C7A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20" name="Straight Connector 219"/>
          <p:cNvCxnSpPr>
            <a:stCxn id="218" idx="3"/>
            <a:endCxn id="219" idx="1"/>
          </p:cNvCxnSpPr>
          <p:nvPr/>
        </p:nvCxnSpPr>
        <p:spPr>
          <a:xfrm>
            <a:off x="10173970" y="512064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218" idx="2"/>
            <a:endCxn id="197" idx="0"/>
          </p:cNvCxnSpPr>
          <p:nvPr/>
        </p:nvCxnSpPr>
        <p:spPr>
          <a:xfrm flipH="1">
            <a:off x="9562465" y="5158740"/>
            <a:ext cx="518160" cy="7378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2" name="Straight Arrow Connector 221"/>
          <p:cNvCxnSpPr>
            <a:stCxn id="195" idx="0"/>
            <a:endCxn id="219" idx="2"/>
          </p:cNvCxnSpPr>
          <p:nvPr/>
        </p:nvCxnSpPr>
        <p:spPr>
          <a:xfrm flipV="1">
            <a:off x="9303385" y="5158740"/>
            <a:ext cx="1036320" cy="7378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4" name="Text Box 223"/>
          <p:cNvSpPr txBox="1"/>
          <p:nvPr/>
        </p:nvSpPr>
        <p:spPr>
          <a:xfrm>
            <a:off x="9210040" y="483743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25" name="Text Box 224"/>
          <p:cNvSpPr txBox="1"/>
          <p:nvPr/>
        </p:nvSpPr>
        <p:spPr>
          <a:xfrm>
            <a:off x="9987280" y="59728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26" name="Text Box 225"/>
          <p:cNvSpPr txBox="1"/>
          <p:nvPr/>
        </p:nvSpPr>
        <p:spPr>
          <a:xfrm>
            <a:off x="9469120" y="483743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27" name="Text Box 226"/>
          <p:cNvSpPr txBox="1"/>
          <p:nvPr/>
        </p:nvSpPr>
        <p:spPr>
          <a:xfrm>
            <a:off x="9728200" y="59728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28" name="Text Box 227"/>
          <p:cNvSpPr txBox="1"/>
          <p:nvPr/>
        </p:nvSpPr>
        <p:spPr>
          <a:xfrm>
            <a:off x="10246360" y="59728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29" name="Text Box 228"/>
          <p:cNvSpPr txBox="1"/>
          <p:nvPr/>
        </p:nvSpPr>
        <p:spPr>
          <a:xfrm>
            <a:off x="9728200" y="483743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30" name="Text Box 229"/>
          <p:cNvSpPr txBox="1"/>
          <p:nvPr/>
        </p:nvSpPr>
        <p:spPr>
          <a:xfrm>
            <a:off x="9987280" y="483743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31" name="Text Box 230"/>
          <p:cNvSpPr txBox="1"/>
          <p:nvPr/>
        </p:nvSpPr>
        <p:spPr>
          <a:xfrm>
            <a:off x="10246360" y="483743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32" name="Text Box 231"/>
          <p:cNvSpPr txBox="1"/>
          <p:nvPr/>
        </p:nvSpPr>
        <p:spPr>
          <a:xfrm>
            <a:off x="9210040" y="597281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33" name="Text Box 232"/>
          <p:cNvSpPr txBox="1"/>
          <p:nvPr/>
        </p:nvSpPr>
        <p:spPr>
          <a:xfrm>
            <a:off x="9469120" y="59690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cxnSp>
        <p:nvCxnSpPr>
          <p:cNvPr id="235" name="Straight Arrow Connector 234"/>
          <p:cNvCxnSpPr>
            <a:stCxn id="215" idx="2"/>
            <a:endCxn id="198" idx="0"/>
          </p:cNvCxnSpPr>
          <p:nvPr/>
        </p:nvCxnSpPr>
        <p:spPr>
          <a:xfrm>
            <a:off x="9821545" y="5158740"/>
            <a:ext cx="0" cy="7378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214" idx="2"/>
            <a:endCxn id="201" idx="0"/>
          </p:cNvCxnSpPr>
          <p:nvPr/>
        </p:nvCxnSpPr>
        <p:spPr>
          <a:xfrm>
            <a:off x="9562465" y="5158740"/>
            <a:ext cx="518160" cy="7378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204" idx="0"/>
            <a:endCxn id="212" idx="2"/>
          </p:cNvCxnSpPr>
          <p:nvPr/>
        </p:nvCxnSpPr>
        <p:spPr>
          <a:xfrm flipH="1" flipV="1">
            <a:off x="9303385" y="5158740"/>
            <a:ext cx="1036320" cy="7378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stealth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8" name="Text Box 237"/>
          <p:cNvSpPr txBox="1"/>
          <p:nvPr/>
        </p:nvSpPr>
        <p:spPr>
          <a:xfrm>
            <a:off x="10505440" y="5206365"/>
            <a:ext cx="12833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Helvetica Regular" charset="0"/>
                <a:cs typeface="Helvetica Regular" charset="0"/>
              </a:rPr>
              <a:t>Cross-verification</a:t>
            </a:r>
            <a:endParaRPr lang="en-US" sz="1000">
              <a:latin typeface="Helvetica Regular" charset="0"/>
              <a:cs typeface="Helvetica Regular" charset="0"/>
            </a:endParaRPr>
          </a:p>
          <a:p>
            <a:r>
              <a:rPr lang="en-US" sz="1000">
                <a:latin typeface="Helvetica Regular" charset="0"/>
                <a:cs typeface="Helvetica Regular" charset="0"/>
              </a:rPr>
              <a:t>increases</a:t>
            </a:r>
            <a:endParaRPr lang="en-US" sz="1000">
              <a:latin typeface="Helvetica Regular" charset="0"/>
              <a:cs typeface="Helvetica Regular" charset="0"/>
            </a:endParaRPr>
          </a:p>
          <a:p>
            <a:r>
              <a:rPr lang="en-US" sz="1000">
                <a:latin typeface="Helvetica Regular" charset="0"/>
                <a:cs typeface="Helvetica Regular" charset="0"/>
              </a:rPr>
              <a:t>level of confidence  </a:t>
            </a:r>
            <a:endParaRPr lang="en-US" sz="1000">
              <a:latin typeface="Helvetica Regular" charset="0"/>
              <a:cs typeface="Helvetica Regular" charset="0"/>
            </a:endParaRPr>
          </a:p>
        </p:txBody>
      </p:sp>
      <p:sp>
        <p:nvSpPr>
          <p:cNvPr id="239" name="Text Box 238"/>
          <p:cNvSpPr txBox="1"/>
          <p:nvPr/>
        </p:nvSpPr>
        <p:spPr>
          <a:xfrm>
            <a:off x="8247380" y="5790565"/>
            <a:ext cx="10731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>
                <a:latin typeface="Helvetica Regular" charset="0"/>
                <a:cs typeface="Helvetica Regular" charset="0"/>
              </a:rPr>
              <a:t>5’ Ladder:</a:t>
            </a:r>
            <a:endParaRPr lang="en-US" sz="800">
              <a:latin typeface="Helvetica Regular" charset="0"/>
              <a:cs typeface="Helvetica Regular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74955" y="3094990"/>
            <a:ext cx="800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Intensity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74955" y="5179060"/>
            <a:ext cx="800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Intensity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4027170" y="1802130"/>
            <a:ext cx="800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Intensity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107" name="Text Box 106"/>
          <p:cNvSpPr txBox="1"/>
          <p:nvPr/>
        </p:nvSpPr>
        <p:spPr>
          <a:xfrm>
            <a:off x="4039235" y="4849495"/>
            <a:ext cx="800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Intensity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Box 8"/>
          <p:cNvSpPr txBox="1"/>
          <p:nvPr/>
        </p:nvSpPr>
        <p:spPr>
          <a:xfrm>
            <a:off x="591185" y="681355"/>
            <a:ext cx="27184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u="sng">
                <a:latin typeface="Helvetica Regular" charset="0"/>
                <a:cs typeface="Helvetica Regular" charset="0"/>
              </a:rPr>
              <a:t>Base Calling</a:t>
            </a:r>
            <a:endParaRPr lang="en-US" sz="1200" u="sng">
              <a:latin typeface="Helvetica Regular" charset="0"/>
              <a:cs typeface="Helvetica Regular" charset="0"/>
            </a:endParaRPr>
          </a:p>
        </p:txBody>
      </p:sp>
      <p:pic>
        <p:nvPicPr>
          <p:cNvPr id="4" name="Picture 3" descr="Screenshot 2025-04-01 at 1.36.31 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820" y="1292225"/>
            <a:ext cx="2156460" cy="13589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972820" y="1216025"/>
            <a:ext cx="0" cy="147320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92505" y="2674620"/>
            <a:ext cx="2279650" cy="95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676910" y="1203960"/>
            <a:ext cx="3987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SI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195955" y="2467610"/>
            <a:ext cx="6019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Helvetica Regular" charset="0"/>
                <a:cs typeface="Helvetica Regular" charset="0"/>
              </a:rPr>
              <a:t>Mass</a:t>
            </a:r>
            <a:endParaRPr lang="en-US" sz="1200">
              <a:latin typeface="Helvetica Regular" charset="0"/>
              <a:cs typeface="Helvetica Regular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/>
              <a:t>Figure 1 new version 0227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Steps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1. find three real RNAs, plot them in 2D plots.</a:t>
            </a:r>
            <a:endParaRPr lang="en-US"/>
          </a:p>
          <a:p>
            <a:r>
              <a:rPr lang="en-US"/>
              <a:t>2. Draw an intact sample plot accordingly</a:t>
            </a:r>
            <a:endParaRPr lang="en-US"/>
          </a:p>
          <a:p>
            <a:r>
              <a:rPr lang="en-US"/>
              <a:t>3. build a bar plot for the most abundant RNA sequence</a:t>
            </a:r>
            <a:endParaRPr lang="en-US"/>
          </a:p>
          <a:p>
            <a:r>
              <a:rPr lang="en-US"/>
              <a:t>4. ladder assembly in PPT.</a:t>
            </a:r>
            <a:endParaRPr lang="en-US"/>
          </a:p>
          <a:p>
            <a:r>
              <a:rPr lang="en-US"/>
              <a:t>5. Draw an intact sample with only low intensity RNAs remaining.</a:t>
            </a:r>
            <a:endParaRPr lang="en-US"/>
          </a:p>
          <a:p>
            <a:r>
              <a:rPr lang="en-US"/>
              <a:t>6. Produce sequence output.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methylatedgre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" y="2559050"/>
            <a:ext cx="1527810" cy="944245"/>
          </a:xfrm>
          <a:prstGeom prst="rect">
            <a:avLst/>
          </a:prstGeom>
        </p:spPr>
      </p:pic>
      <p:pic>
        <p:nvPicPr>
          <p:cNvPr id="139" name="Picture 138" descr="0000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" y="5790565"/>
            <a:ext cx="1538605" cy="950595"/>
          </a:xfrm>
          <a:prstGeom prst="rect">
            <a:avLst/>
          </a:prstGeom>
        </p:spPr>
      </p:pic>
      <p:pic>
        <p:nvPicPr>
          <p:cNvPr id="135" name="Picture 134" descr="0000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" y="4733925"/>
            <a:ext cx="1538605" cy="951230"/>
          </a:xfrm>
          <a:prstGeom prst="rect">
            <a:avLst/>
          </a:prstGeom>
        </p:spPr>
      </p:pic>
      <p:pic>
        <p:nvPicPr>
          <p:cNvPr id="134" name="Picture 133" descr="0000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25" y="3658235"/>
            <a:ext cx="1543050" cy="954405"/>
          </a:xfrm>
          <a:prstGeom prst="rect">
            <a:avLst/>
          </a:prstGeom>
        </p:spPr>
      </p:pic>
      <p:pic>
        <p:nvPicPr>
          <p:cNvPr id="102" name="Picture 101" descr="0000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980" y="2578100"/>
            <a:ext cx="2982595" cy="1843405"/>
          </a:xfrm>
          <a:prstGeom prst="rect">
            <a:avLst/>
          </a:prstGeom>
        </p:spPr>
      </p:pic>
      <p:pic>
        <p:nvPicPr>
          <p:cNvPr id="68" name="Picture 67" descr="0000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320" y="1196340"/>
            <a:ext cx="1845310" cy="1140460"/>
          </a:xfrm>
          <a:prstGeom prst="rect">
            <a:avLst/>
          </a:prstGeom>
        </p:spPr>
      </p:pic>
      <p:pic>
        <p:nvPicPr>
          <p:cNvPr id="4" name="Content Placeholder 3" descr="IMG_C0DA28380E36-1"/>
          <p:cNvPicPr>
            <a:picLocks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 rot="5400000">
            <a:off x="56515" y="92075"/>
            <a:ext cx="1978025" cy="2091690"/>
          </a:xfrm>
          <a:prstGeom prst="rect">
            <a:avLst/>
          </a:prstGeom>
        </p:spPr>
      </p:pic>
      <p:pic>
        <p:nvPicPr>
          <p:cNvPr id="11" name="Picture 10" descr="00003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0150" y="1217930"/>
            <a:ext cx="1810385" cy="111887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903730" y="1138555"/>
            <a:ext cx="6718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75560" y="591185"/>
            <a:ext cx="0" cy="547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75560" y="1093470"/>
            <a:ext cx="0" cy="619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60320" y="593090"/>
            <a:ext cx="34925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83180" y="1718945"/>
            <a:ext cx="25019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7342505" y="1217930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/>
              <a:t>t</a:t>
            </a:r>
            <a:r>
              <a:rPr lang="en-US" sz="1400" baseline="-25000"/>
              <a:t>R</a:t>
            </a:r>
            <a:endParaRPr lang="en-US" sz="1400" baseline="-25000"/>
          </a:p>
        </p:txBody>
      </p:sp>
      <p:sp>
        <p:nvSpPr>
          <p:cNvPr id="21" name="Text Box 20"/>
          <p:cNvSpPr txBox="1"/>
          <p:nvPr/>
        </p:nvSpPr>
        <p:spPr>
          <a:xfrm>
            <a:off x="5756910" y="2252345"/>
            <a:ext cx="57975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/>
              <a:t>Mass</a:t>
            </a:r>
            <a:endParaRPr lang="en-US" sz="1000"/>
          </a:p>
        </p:txBody>
      </p:sp>
      <p:sp>
        <p:nvSpPr>
          <p:cNvPr id="22" name="Text Box 21"/>
          <p:cNvSpPr txBox="1"/>
          <p:nvPr/>
        </p:nvSpPr>
        <p:spPr>
          <a:xfrm>
            <a:off x="3252470" y="304165"/>
            <a:ext cx="2419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Arial Regular" panose="020B0604020202090204" charset="0"/>
                <a:ea typeface="Calibri" charset="0"/>
                <a:cs typeface="Arial Regular" panose="020B0604020202090204" charset="0"/>
              </a:rPr>
              <a:t>① </a:t>
            </a:r>
            <a:r>
              <a:rPr lang="en-US" altLang="en-US" sz="1200">
                <a:ea typeface="Calibri" charset="0"/>
                <a:cs typeface="+mn-lt"/>
              </a:rPr>
              <a:t>No acid hydrolysis treatment</a:t>
            </a:r>
            <a:endParaRPr lang="en-US" altLang="en-US" sz="1200">
              <a:ea typeface="Calibri" charset="0"/>
              <a:cs typeface="+mn-lt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036695" y="591820"/>
            <a:ext cx="850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i="1">
                <a:ea typeface="Calibri" charset="0"/>
                <a:cs typeface="+mn-lt"/>
              </a:rPr>
              <a:t>LC-MS</a:t>
            </a:r>
            <a:endParaRPr lang="en-US" altLang="en-US" sz="1200" i="1">
              <a:ea typeface="Calibri" charset="0"/>
              <a:cs typeface="+mn-lt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2691130" y="1437005"/>
            <a:ext cx="2286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>
                <a:latin typeface="Calibri" charset="0"/>
                <a:ea typeface="Calibri" charset="0"/>
              </a:rPr>
              <a:t>② Controlled acid hydrolysis</a:t>
            </a:r>
            <a:endParaRPr lang="en-US" altLang="en-US" sz="1200">
              <a:latin typeface="Calibri" charset="0"/>
              <a:ea typeface="Calibri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345180" y="1743075"/>
            <a:ext cx="850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i="1">
                <a:ea typeface="Calibri" charset="0"/>
                <a:cs typeface="+mn-lt"/>
              </a:rPr>
              <a:t>LC-MS</a:t>
            </a:r>
            <a:endParaRPr lang="en-US" altLang="en-US" sz="1200" i="1">
              <a:ea typeface="Calibri" charset="0"/>
              <a:cs typeface="+mn-lt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7031990" y="1593215"/>
            <a:ext cx="374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+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8257540" y="183515"/>
            <a:ext cx="2127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i="1">
                <a:cs typeface="+mn-lt"/>
              </a:rPr>
              <a:t>Determine number of RNAs and their sum intensity in the sample respectively</a:t>
            </a:r>
            <a:endParaRPr lang="en-US" sz="1200" i="1">
              <a:cs typeface="+mn-lt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9360535" y="1750060"/>
            <a:ext cx="932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0293350" y="1743075"/>
            <a:ext cx="0" cy="1724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10186670" y="2409190"/>
            <a:ext cx="2127885" cy="644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1200">
                <a:latin typeface="Arial Regular" panose="020B0604020202090204" charset="0"/>
                <a:cs typeface="Arial Regular" panose="020B0604020202090204" charset="0"/>
              </a:rPr>
              <a:t>③ </a:t>
            </a:r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Start base calling from the mass point with </a:t>
            </a:r>
            <a:r>
              <a:rPr lang="en-US" sz="120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highest sum intensity</a:t>
            </a:r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 in the dataset 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9465310" y="3472180"/>
            <a:ext cx="84645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2773680" y="2764155"/>
            <a:ext cx="1993900" cy="275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1200">
                <a:latin typeface="Arial Regular" panose="020B0604020202090204" charset="0"/>
                <a:cs typeface="Arial Regular" panose="020B0604020202090204" charset="0"/>
              </a:rPr>
              <a:t> ④ </a:t>
            </a:r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Generate RNA ladder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71650" y="5664200"/>
            <a:ext cx="153733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1633855" y="5388610"/>
            <a:ext cx="1717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>
                <a:latin typeface="Arial Regular" panose="020B0604020202090204" charset="0"/>
              </a:rPr>
              <a:t>⑤ Assemble ladders </a:t>
            </a:r>
            <a:endParaRPr lang="en-US" altLang="en-US" sz="1200">
              <a:latin typeface="Arial Regular" panose="020B0604020202090204" charset="0"/>
            </a:endParaRPr>
          </a:p>
        </p:txBody>
      </p:sp>
      <p:cxnSp>
        <p:nvCxnSpPr>
          <p:cNvPr id="55" name="Straight Arrow Connector 54"/>
          <p:cNvCxnSpPr>
            <a:stCxn id="51" idx="3"/>
          </p:cNvCxnSpPr>
          <p:nvPr/>
        </p:nvCxnSpPr>
        <p:spPr>
          <a:xfrm>
            <a:off x="7512050" y="5637530"/>
            <a:ext cx="83629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Text Box 55"/>
          <p:cNvSpPr txBox="1"/>
          <p:nvPr/>
        </p:nvSpPr>
        <p:spPr>
          <a:xfrm>
            <a:off x="7430770" y="4992370"/>
            <a:ext cx="908050" cy="574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1200"/>
              <a:t>⑥ Final Sequence Output</a:t>
            </a:r>
            <a:endParaRPr lang="en-US" altLang="en-US" sz="1200"/>
          </a:p>
        </p:txBody>
      </p:sp>
      <p:sp>
        <p:nvSpPr>
          <p:cNvPr id="63" name="Text Box 62"/>
          <p:cNvSpPr txBox="1"/>
          <p:nvPr/>
        </p:nvSpPr>
        <p:spPr>
          <a:xfrm>
            <a:off x="0" y="2018665"/>
            <a:ext cx="1929765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 i="1">
                <a:cs typeface="+mn-lt"/>
              </a:rPr>
              <a:t>mixture of RNAs with different abundances </a:t>
            </a:r>
            <a:endParaRPr lang="en-US" sz="1200" i="1">
              <a:cs typeface="+mn-lt"/>
            </a:endParaRPr>
          </a:p>
        </p:txBody>
      </p:sp>
      <p:sp>
        <p:nvSpPr>
          <p:cNvPr id="66" name="Text Box 65"/>
          <p:cNvSpPr txBox="1"/>
          <p:nvPr/>
        </p:nvSpPr>
        <p:spPr>
          <a:xfrm>
            <a:off x="8139430" y="2252345"/>
            <a:ext cx="59753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/>
              <a:t>Mass</a:t>
            </a:r>
            <a:endParaRPr lang="en-US" sz="1000"/>
          </a:p>
        </p:txBody>
      </p:sp>
      <p:sp>
        <p:nvSpPr>
          <p:cNvPr id="67" name="Text Box 66"/>
          <p:cNvSpPr txBox="1"/>
          <p:nvPr/>
        </p:nvSpPr>
        <p:spPr>
          <a:xfrm>
            <a:off x="4919345" y="1217930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71" name="Picture 70" descr="00004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2820" y="0"/>
            <a:ext cx="1920875" cy="1186815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6681470" y="177165"/>
            <a:ext cx="0" cy="916940"/>
          </a:xfrm>
          <a:prstGeom prst="line">
            <a:avLst/>
          </a:prstGeom>
          <a:ln w="12700" cmpd="sng">
            <a:solidFill>
              <a:srgbClr val="22FF06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3" name="Text Box 72"/>
          <p:cNvSpPr txBox="1"/>
          <p:nvPr/>
        </p:nvSpPr>
        <p:spPr>
          <a:xfrm>
            <a:off x="5865495" y="-1270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74" name="Text Box 73"/>
          <p:cNvSpPr txBox="1"/>
          <p:nvPr/>
        </p:nvSpPr>
        <p:spPr>
          <a:xfrm>
            <a:off x="6721475" y="1054735"/>
            <a:ext cx="59753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/>
              <a:t>Mass</a:t>
            </a:r>
            <a:endParaRPr lang="en-US" sz="1000"/>
          </a:p>
        </p:txBody>
      </p:sp>
      <p:cxnSp>
        <p:nvCxnSpPr>
          <p:cNvPr id="75" name="Straight Connector 74"/>
          <p:cNvCxnSpPr/>
          <p:nvPr/>
        </p:nvCxnSpPr>
        <p:spPr>
          <a:xfrm>
            <a:off x="7155815" y="272415"/>
            <a:ext cx="0" cy="815340"/>
          </a:xfrm>
          <a:prstGeom prst="line">
            <a:avLst/>
          </a:prstGeom>
          <a:ln w="12700" cmpd="sng">
            <a:solidFill>
              <a:srgbClr val="BF0063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630795" y="792480"/>
            <a:ext cx="0" cy="300990"/>
          </a:xfrm>
          <a:prstGeom prst="line">
            <a:avLst/>
          </a:prstGeom>
          <a:ln w="12700" cmpd="sng">
            <a:solidFill>
              <a:srgbClr val="FD9409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5" name="Freeform 84"/>
          <p:cNvSpPr/>
          <p:nvPr/>
        </p:nvSpPr>
        <p:spPr>
          <a:xfrm>
            <a:off x="7723126" y="3619218"/>
            <a:ext cx="277391" cy="212203"/>
          </a:xfrm>
          <a:custGeom>
            <a:avLst/>
            <a:gdLst>
              <a:gd name="connsiteX0" fmla="*/ 19 w 436"/>
              <a:gd name="connsiteY0" fmla="*/ 334 h 334"/>
              <a:gd name="connsiteX1" fmla="*/ 437 w 436"/>
              <a:gd name="connsiteY1" fmla="*/ 102 h 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" h="334">
                <a:moveTo>
                  <a:pt x="19" y="334"/>
                </a:moveTo>
                <a:cubicBezTo>
                  <a:pt x="-69" y="44"/>
                  <a:pt x="165" y="-118"/>
                  <a:pt x="437" y="102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7957448" y="3350834"/>
            <a:ext cx="320700" cy="320669"/>
          </a:xfrm>
          <a:custGeom>
            <a:avLst/>
            <a:gdLst>
              <a:gd name="connsiteX0" fmla="*/ 68 w 505"/>
              <a:gd name="connsiteY0" fmla="*/ 505 h 504"/>
              <a:gd name="connsiteX1" fmla="*/ 505 w 505"/>
              <a:gd name="connsiteY1" fmla="*/ 75 h 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5" h="505">
                <a:moveTo>
                  <a:pt x="68" y="505"/>
                </a:moveTo>
                <a:cubicBezTo>
                  <a:pt x="-92" y="275"/>
                  <a:pt x="21" y="-179"/>
                  <a:pt x="505" y="75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8245994" y="3086004"/>
            <a:ext cx="340827" cy="312077"/>
          </a:xfrm>
          <a:custGeom>
            <a:avLst/>
            <a:gdLst>
              <a:gd name="connsiteX0" fmla="*/ 61 w 536"/>
              <a:gd name="connsiteY0" fmla="*/ 491 h 491"/>
              <a:gd name="connsiteX1" fmla="*/ 537 w 536"/>
              <a:gd name="connsiteY1" fmla="*/ 67 h 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7" h="491">
                <a:moveTo>
                  <a:pt x="61" y="491"/>
                </a:moveTo>
                <a:cubicBezTo>
                  <a:pt x="-156" y="41"/>
                  <a:pt x="257" y="-99"/>
                  <a:pt x="537" y="67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8582951" y="2893053"/>
            <a:ext cx="304128" cy="224323"/>
          </a:xfrm>
          <a:custGeom>
            <a:avLst/>
            <a:gdLst>
              <a:gd name="connsiteX0" fmla="*/ 12 w 478"/>
              <a:gd name="connsiteY0" fmla="*/ 353 h 353"/>
              <a:gd name="connsiteX1" fmla="*/ 479 w 478"/>
              <a:gd name="connsiteY1" fmla="*/ 161 h 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9" h="353">
                <a:moveTo>
                  <a:pt x="12" y="353"/>
                </a:moveTo>
                <a:cubicBezTo>
                  <a:pt x="-63" y="11"/>
                  <a:pt x="230" y="-139"/>
                  <a:pt x="479" y="161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 rot="240000" flipH="1">
            <a:off x="7332851" y="3737128"/>
            <a:ext cx="382991" cy="304834"/>
          </a:xfrm>
          <a:custGeom>
            <a:avLst/>
            <a:gdLst>
              <a:gd name="connsiteX0" fmla="*/ 0 w 603"/>
              <a:gd name="connsiteY0" fmla="*/ 137 h 480"/>
              <a:gd name="connsiteX1" fmla="*/ 594 w 603"/>
              <a:gd name="connsiteY1" fmla="*/ 480 h 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3" h="480">
                <a:moveTo>
                  <a:pt x="0" y="137"/>
                </a:moveTo>
                <a:cubicBezTo>
                  <a:pt x="208" y="-99"/>
                  <a:pt x="674" y="-58"/>
                  <a:pt x="594" y="48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 rot="240000" flipH="1">
            <a:off x="7017328" y="3891742"/>
            <a:ext cx="307028" cy="226406"/>
          </a:xfrm>
          <a:custGeom>
            <a:avLst/>
            <a:gdLst>
              <a:gd name="connsiteX0" fmla="*/ 0 w 483"/>
              <a:gd name="connsiteY0" fmla="*/ 199 h 356"/>
              <a:gd name="connsiteX1" fmla="*/ 474 w 483"/>
              <a:gd name="connsiteY1" fmla="*/ 357 h 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4" h="357">
                <a:moveTo>
                  <a:pt x="0" y="199"/>
                </a:moveTo>
                <a:cubicBezTo>
                  <a:pt x="150" y="-146"/>
                  <a:pt x="550" y="-8"/>
                  <a:pt x="474" y="357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8873047" y="2788179"/>
            <a:ext cx="268348" cy="196471"/>
          </a:xfrm>
          <a:custGeom>
            <a:avLst/>
            <a:gdLst>
              <a:gd name="connsiteX0" fmla="*/ 14 w 422"/>
              <a:gd name="connsiteY0" fmla="*/ 309 h 309"/>
              <a:gd name="connsiteX1" fmla="*/ 423 w 422"/>
              <a:gd name="connsiteY1" fmla="*/ 84 h 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" h="309">
                <a:moveTo>
                  <a:pt x="14" y="309"/>
                </a:moveTo>
                <a:cubicBezTo>
                  <a:pt x="-46" y="94"/>
                  <a:pt x="93" y="-125"/>
                  <a:pt x="423" y="84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 rot="240000" flipH="1">
            <a:off x="6725231" y="3966693"/>
            <a:ext cx="282950" cy="188253"/>
          </a:xfrm>
          <a:custGeom>
            <a:avLst/>
            <a:gdLst>
              <a:gd name="connsiteX0" fmla="*/ 0 w 445"/>
              <a:gd name="connsiteY0" fmla="*/ 207 h 296"/>
              <a:gd name="connsiteX1" fmla="*/ 445 w 445"/>
              <a:gd name="connsiteY1" fmla="*/ 296 h 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6" h="296">
                <a:moveTo>
                  <a:pt x="0" y="207"/>
                </a:moveTo>
                <a:cubicBezTo>
                  <a:pt x="64" y="-64"/>
                  <a:pt x="463" y="-104"/>
                  <a:pt x="445" y="296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Text Box 93"/>
          <p:cNvSpPr txBox="1"/>
          <p:nvPr/>
        </p:nvSpPr>
        <p:spPr>
          <a:xfrm>
            <a:off x="6761480" y="3767455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U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5" name="Text Box 94"/>
          <p:cNvSpPr txBox="1"/>
          <p:nvPr/>
        </p:nvSpPr>
        <p:spPr>
          <a:xfrm>
            <a:off x="7823200" y="3163570"/>
            <a:ext cx="5124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mU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8139430" y="291338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A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7" name="Text Box 96"/>
          <p:cNvSpPr txBox="1"/>
          <p:nvPr/>
        </p:nvSpPr>
        <p:spPr>
          <a:xfrm>
            <a:off x="8456930" y="273939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C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8" name="Text Box 97"/>
          <p:cNvSpPr txBox="1"/>
          <p:nvPr/>
        </p:nvSpPr>
        <p:spPr>
          <a:xfrm>
            <a:off x="8773795" y="2600960"/>
            <a:ext cx="248285" cy="245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1000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</a:rPr>
              <a:t>G</a:t>
            </a:r>
            <a:endParaRPr lang="en-US" sz="1000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9" name="Text Box 98"/>
          <p:cNvSpPr txBox="1"/>
          <p:nvPr/>
        </p:nvSpPr>
        <p:spPr>
          <a:xfrm>
            <a:off x="7014210" y="370205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G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322820" y="355727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C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7630795" y="344043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A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05" name="Text Box 104"/>
          <p:cNvSpPr txBox="1"/>
          <p:nvPr/>
        </p:nvSpPr>
        <p:spPr>
          <a:xfrm>
            <a:off x="50800" y="2559050"/>
            <a:ext cx="35369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6" name="Text Box 105"/>
          <p:cNvSpPr txBox="1"/>
          <p:nvPr/>
        </p:nvSpPr>
        <p:spPr>
          <a:xfrm>
            <a:off x="404495" y="3440430"/>
            <a:ext cx="11201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Ladder position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7" name="Text Box 106"/>
          <p:cNvSpPr txBox="1"/>
          <p:nvPr/>
        </p:nvSpPr>
        <p:spPr>
          <a:xfrm>
            <a:off x="6269355" y="2640965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/>
              <a:t>t</a:t>
            </a:r>
            <a:r>
              <a:rPr lang="en-US" sz="1400" baseline="-25000"/>
              <a:t>R</a:t>
            </a:r>
            <a:endParaRPr lang="en-US" sz="1400" baseline="-25000"/>
          </a:p>
        </p:txBody>
      </p:sp>
      <p:sp>
        <p:nvSpPr>
          <p:cNvPr id="108" name="Text Box 107"/>
          <p:cNvSpPr txBox="1"/>
          <p:nvPr/>
        </p:nvSpPr>
        <p:spPr>
          <a:xfrm>
            <a:off x="7732395" y="4281805"/>
            <a:ext cx="57975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Mass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H="1">
            <a:off x="5680710" y="3619500"/>
            <a:ext cx="6915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672455" y="3040380"/>
            <a:ext cx="0" cy="1182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09" idx="3"/>
          </p:cNvCxnSpPr>
          <p:nvPr/>
        </p:nvCxnSpPr>
        <p:spPr>
          <a:xfrm flipH="1">
            <a:off x="1763395" y="3038475"/>
            <a:ext cx="390461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9" name="Text Box 118"/>
          <p:cNvSpPr txBox="1"/>
          <p:nvPr/>
        </p:nvSpPr>
        <p:spPr>
          <a:xfrm>
            <a:off x="1539875" y="3947160"/>
            <a:ext cx="4325620" cy="275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latin typeface="Arial Regular" panose="020B0604020202090204" charset="0"/>
                <a:cs typeface="Arial Regular" panose="020B0604020202090204" charset="0"/>
                <a:sym typeface="+mn-ea"/>
              </a:rPr>
              <a:t>Repeat steps </a:t>
            </a:r>
            <a:r>
              <a:rPr lang="en-US" altLang="en-US" sz="1200">
                <a:latin typeface="Arial Regular" panose="020B0604020202090204" charset="0"/>
                <a:cs typeface="Arial Regular" panose="020B0604020202090204" charset="0"/>
                <a:sym typeface="+mn-ea"/>
              </a:rPr>
              <a:t>③&amp;④ to generate more ladders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26" name="Text Box 125"/>
          <p:cNvSpPr txBox="1"/>
          <p:nvPr/>
        </p:nvSpPr>
        <p:spPr>
          <a:xfrm>
            <a:off x="499110" y="2482850"/>
            <a:ext cx="931545" cy="76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Ladder #1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 flipH="1">
            <a:off x="1763395" y="4225290"/>
            <a:ext cx="390461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0" name="Text Box 129"/>
          <p:cNvSpPr txBox="1"/>
          <p:nvPr/>
        </p:nvSpPr>
        <p:spPr>
          <a:xfrm>
            <a:off x="404495" y="3627755"/>
            <a:ext cx="12141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Ladder #2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131" name="Text Box 130"/>
          <p:cNvSpPr txBox="1"/>
          <p:nvPr/>
        </p:nvSpPr>
        <p:spPr>
          <a:xfrm>
            <a:off x="50800" y="3725545"/>
            <a:ext cx="35369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32" name="Text Box 131"/>
          <p:cNvSpPr txBox="1"/>
          <p:nvPr/>
        </p:nvSpPr>
        <p:spPr>
          <a:xfrm>
            <a:off x="452120" y="4505960"/>
            <a:ext cx="11201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Ladder position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36" name="Text Box 135"/>
          <p:cNvSpPr txBox="1"/>
          <p:nvPr/>
        </p:nvSpPr>
        <p:spPr>
          <a:xfrm>
            <a:off x="452120" y="5563235"/>
            <a:ext cx="11201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Ladder position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37" name="Text Box 136"/>
          <p:cNvSpPr txBox="1"/>
          <p:nvPr/>
        </p:nvSpPr>
        <p:spPr>
          <a:xfrm>
            <a:off x="419735" y="4689475"/>
            <a:ext cx="12141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Ladder #3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138" name="Text Box 137"/>
          <p:cNvSpPr txBox="1"/>
          <p:nvPr/>
        </p:nvSpPr>
        <p:spPr>
          <a:xfrm>
            <a:off x="50800" y="4778375"/>
            <a:ext cx="35369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40" name="Text Box 139"/>
          <p:cNvSpPr txBox="1"/>
          <p:nvPr/>
        </p:nvSpPr>
        <p:spPr>
          <a:xfrm>
            <a:off x="404495" y="6640830"/>
            <a:ext cx="11201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Ladder position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41" name="Text Box 140"/>
          <p:cNvSpPr txBox="1"/>
          <p:nvPr/>
        </p:nvSpPr>
        <p:spPr>
          <a:xfrm>
            <a:off x="358140" y="5790565"/>
            <a:ext cx="12141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Ladder #4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142" name="Text Box 141"/>
          <p:cNvSpPr txBox="1"/>
          <p:nvPr/>
        </p:nvSpPr>
        <p:spPr>
          <a:xfrm>
            <a:off x="50800" y="5835650"/>
            <a:ext cx="35369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43" name="Rectangles 142"/>
          <p:cNvSpPr/>
          <p:nvPr/>
        </p:nvSpPr>
        <p:spPr>
          <a:xfrm>
            <a:off x="635" y="2503170"/>
            <a:ext cx="1763395" cy="4347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45" name="Picture 144" descr="Screenshot 2025-02-28 at 1.57.41 PM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8020" y="4077970"/>
            <a:ext cx="78740" cy="90170"/>
          </a:xfrm>
          <a:prstGeom prst="rect">
            <a:avLst/>
          </a:prstGeom>
        </p:spPr>
      </p:pic>
      <p:sp>
        <p:nvSpPr>
          <p:cNvPr id="146" name="Text Box 145"/>
          <p:cNvSpPr txBox="1"/>
          <p:nvPr/>
        </p:nvSpPr>
        <p:spPr>
          <a:xfrm>
            <a:off x="8312150" y="4012565"/>
            <a:ext cx="266255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: mass point with highest sum intensity in the dataset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156" name="Rectangles 155"/>
          <p:cNvSpPr/>
          <p:nvPr/>
        </p:nvSpPr>
        <p:spPr>
          <a:xfrm>
            <a:off x="433641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66" name="Rectangles 165"/>
          <p:cNvSpPr/>
          <p:nvPr/>
        </p:nvSpPr>
        <p:spPr>
          <a:xfrm>
            <a:off x="459549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69" name="Straight Connector 168"/>
          <p:cNvCxnSpPr>
            <a:stCxn id="156" idx="3"/>
            <a:endCxn id="166" idx="1"/>
          </p:cNvCxnSpPr>
          <p:nvPr/>
        </p:nvCxnSpPr>
        <p:spPr>
          <a:xfrm>
            <a:off x="452310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78218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1" name="Rectangles 170"/>
          <p:cNvSpPr/>
          <p:nvPr/>
        </p:nvSpPr>
        <p:spPr>
          <a:xfrm>
            <a:off x="485457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72" name="Rectangles 171"/>
          <p:cNvSpPr/>
          <p:nvPr/>
        </p:nvSpPr>
        <p:spPr>
          <a:xfrm>
            <a:off x="511365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73" name="Straight Connector 172"/>
          <p:cNvCxnSpPr>
            <a:stCxn id="171" idx="3"/>
            <a:endCxn id="172" idx="1"/>
          </p:cNvCxnSpPr>
          <p:nvPr/>
        </p:nvCxnSpPr>
        <p:spPr>
          <a:xfrm>
            <a:off x="504126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30034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5" name="Rectangles 174"/>
          <p:cNvSpPr/>
          <p:nvPr/>
        </p:nvSpPr>
        <p:spPr>
          <a:xfrm>
            <a:off x="537273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76" name="Rectangles 175"/>
          <p:cNvSpPr/>
          <p:nvPr/>
        </p:nvSpPr>
        <p:spPr>
          <a:xfrm>
            <a:off x="563181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77" name="Straight Connector 176"/>
          <p:cNvCxnSpPr>
            <a:stCxn id="175" idx="3"/>
            <a:endCxn id="176" idx="1"/>
          </p:cNvCxnSpPr>
          <p:nvPr/>
        </p:nvCxnSpPr>
        <p:spPr>
          <a:xfrm>
            <a:off x="555942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581850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9" name="Rectangles 178"/>
          <p:cNvSpPr/>
          <p:nvPr/>
        </p:nvSpPr>
        <p:spPr>
          <a:xfrm>
            <a:off x="589089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80" name="Rectangles 179"/>
          <p:cNvSpPr/>
          <p:nvPr/>
        </p:nvSpPr>
        <p:spPr>
          <a:xfrm>
            <a:off x="614997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81" name="Straight Connector 180"/>
          <p:cNvCxnSpPr>
            <a:stCxn id="179" idx="3"/>
            <a:endCxn id="180" idx="1"/>
          </p:cNvCxnSpPr>
          <p:nvPr/>
        </p:nvCxnSpPr>
        <p:spPr>
          <a:xfrm>
            <a:off x="607758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3" name="Text Box 182"/>
          <p:cNvSpPr txBox="1"/>
          <p:nvPr/>
        </p:nvSpPr>
        <p:spPr>
          <a:xfrm>
            <a:off x="3420745" y="4778375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Ladder #1:</a:t>
            </a:r>
            <a:endParaRPr lang="en-US" sz="1000"/>
          </a:p>
        </p:txBody>
      </p:sp>
      <p:sp>
        <p:nvSpPr>
          <p:cNvPr id="184" name="Rectangles 183"/>
          <p:cNvSpPr/>
          <p:nvPr/>
        </p:nvSpPr>
        <p:spPr>
          <a:xfrm>
            <a:off x="433641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85" name="Rectangles 184"/>
          <p:cNvSpPr/>
          <p:nvPr/>
        </p:nvSpPr>
        <p:spPr>
          <a:xfrm>
            <a:off x="459549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86" name="Straight Connector 185"/>
          <p:cNvCxnSpPr>
            <a:stCxn id="184" idx="3"/>
            <a:endCxn id="185" idx="1"/>
          </p:cNvCxnSpPr>
          <p:nvPr/>
        </p:nvCxnSpPr>
        <p:spPr>
          <a:xfrm>
            <a:off x="452310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78218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8" name="Rectangles 187"/>
          <p:cNvSpPr/>
          <p:nvPr/>
        </p:nvSpPr>
        <p:spPr>
          <a:xfrm>
            <a:off x="485457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89" name="Rectangles 188"/>
          <p:cNvSpPr/>
          <p:nvPr/>
        </p:nvSpPr>
        <p:spPr>
          <a:xfrm>
            <a:off x="511365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0" name="Straight Connector 189"/>
          <p:cNvCxnSpPr>
            <a:stCxn id="188" idx="3"/>
            <a:endCxn id="189" idx="1"/>
          </p:cNvCxnSpPr>
          <p:nvPr/>
        </p:nvCxnSpPr>
        <p:spPr>
          <a:xfrm>
            <a:off x="504126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530034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2" name="Rectangles 191"/>
          <p:cNvSpPr/>
          <p:nvPr/>
        </p:nvSpPr>
        <p:spPr>
          <a:xfrm>
            <a:off x="537273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93" name="Rectangles 192"/>
          <p:cNvSpPr/>
          <p:nvPr/>
        </p:nvSpPr>
        <p:spPr>
          <a:xfrm>
            <a:off x="563181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4" name="Straight Connector 193"/>
          <p:cNvCxnSpPr>
            <a:stCxn id="192" idx="3"/>
            <a:endCxn id="193" idx="1"/>
          </p:cNvCxnSpPr>
          <p:nvPr/>
        </p:nvCxnSpPr>
        <p:spPr>
          <a:xfrm>
            <a:off x="555942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581850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6" name="Rectangles 195"/>
          <p:cNvSpPr/>
          <p:nvPr/>
        </p:nvSpPr>
        <p:spPr>
          <a:xfrm>
            <a:off x="589089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97" name="Rectangles 196"/>
          <p:cNvSpPr/>
          <p:nvPr/>
        </p:nvSpPr>
        <p:spPr>
          <a:xfrm>
            <a:off x="614997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8" name="Straight Connector 197"/>
          <p:cNvCxnSpPr>
            <a:stCxn id="196" idx="3"/>
            <a:endCxn id="197" idx="1"/>
          </p:cNvCxnSpPr>
          <p:nvPr/>
        </p:nvCxnSpPr>
        <p:spPr>
          <a:xfrm>
            <a:off x="607758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9" name="Text Box 198"/>
          <p:cNvSpPr txBox="1"/>
          <p:nvPr/>
        </p:nvSpPr>
        <p:spPr>
          <a:xfrm>
            <a:off x="3420745" y="5236845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Ladder #2:</a:t>
            </a:r>
            <a:endParaRPr lang="en-US" sz="1000"/>
          </a:p>
        </p:txBody>
      </p:sp>
      <p:sp>
        <p:nvSpPr>
          <p:cNvPr id="200" name="Rectangles 199"/>
          <p:cNvSpPr/>
          <p:nvPr/>
        </p:nvSpPr>
        <p:spPr>
          <a:xfrm>
            <a:off x="640905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01" name="Straight Connector 200"/>
          <p:cNvCxnSpPr>
            <a:endCxn id="200" idx="1"/>
          </p:cNvCxnSpPr>
          <p:nvPr/>
        </p:nvCxnSpPr>
        <p:spPr>
          <a:xfrm>
            <a:off x="633666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2" name="Text Box 201"/>
          <p:cNvSpPr txBox="1"/>
          <p:nvPr/>
        </p:nvSpPr>
        <p:spPr>
          <a:xfrm>
            <a:off x="433641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03" name="Text Box 202"/>
          <p:cNvSpPr txBox="1"/>
          <p:nvPr/>
        </p:nvSpPr>
        <p:spPr>
          <a:xfrm>
            <a:off x="459549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05" name="Text Box 204"/>
          <p:cNvSpPr txBox="1"/>
          <p:nvPr/>
        </p:nvSpPr>
        <p:spPr>
          <a:xfrm>
            <a:off x="485457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06" name="Text Box 205"/>
          <p:cNvSpPr txBox="1"/>
          <p:nvPr/>
        </p:nvSpPr>
        <p:spPr>
          <a:xfrm>
            <a:off x="511365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07" name="Text Box 206"/>
          <p:cNvSpPr txBox="1"/>
          <p:nvPr/>
        </p:nvSpPr>
        <p:spPr>
          <a:xfrm>
            <a:off x="5266690" y="4680585"/>
            <a:ext cx="402590" cy="165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/>
              <a:t>mU</a:t>
            </a:r>
            <a:endParaRPr lang="en-US" sz="1000"/>
          </a:p>
        </p:txBody>
      </p:sp>
      <p:sp>
        <p:nvSpPr>
          <p:cNvPr id="208" name="Text Box 207"/>
          <p:cNvSpPr txBox="1"/>
          <p:nvPr/>
        </p:nvSpPr>
        <p:spPr>
          <a:xfrm>
            <a:off x="563181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09" name="Text Box 208"/>
          <p:cNvSpPr txBox="1"/>
          <p:nvPr/>
        </p:nvSpPr>
        <p:spPr>
          <a:xfrm>
            <a:off x="589089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10" name="Text Box 209"/>
          <p:cNvSpPr txBox="1"/>
          <p:nvPr/>
        </p:nvSpPr>
        <p:spPr>
          <a:xfrm>
            <a:off x="614997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11" name="Text Box 210"/>
          <p:cNvSpPr txBox="1"/>
          <p:nvPr/>
        </p:nvSpPr>
        <p:spPr>
          <a:xfrm>
            <a:off x="433641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12" name="Text Box 211"/>
          <p:cNvSpPr txBox="1"/>
          <p:nvPr/>
        </p:nvSpPr>
        <p:spPr>
          <a:xfrm>
            <a:off x="4134485" y="4809490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5’                                                                          3’</a:t>
            </a:r>
            <a:endParaRPr lang="en-US" sz="800"/>
          </a:p>
        </p:txBody>
      </p:sp>
      <p:sp>
        <p:nvSpPr>
          <p:cNvPr id="213" name="Text Box 212"/>
          <p:cNvSpPr txBox="1"/>
          <p:nvPr/>
        </p:nvSpPr>
        <p:spPr>
          <a:xfrm>
            <a:off x="459549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14" name="Text Box 213"/>
          <p:cNvSpPr txBox="1"/>
          <p:nvPr/>
        </p:nvSpPr>
        <p:spPr>
          <a:xfrm>
            <a:off x="485457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15" name="Text Box 214"/>
          <p:cNvSpPr txBox="1"/>
          <p:nvPr/>
        </p:nvSpPr>
        <p:spPr>
          <a:xfrm>
            <a:off x="511365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16" name="Text Box 215"/>
          <p:cNvSpPr txBox="1"/>
          <p:nvPr/>
        </p:nvSpPr>
        <p:spPr>
          <a:xfrm>
            <a:off x="537273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17" name="Text Box 216"/>
          <p:cNvSpPr txBox="1"/>
          <p:nvPr/>
        </p:nvSpPr>
        <p:spPr>
          <a:xfrm>
            <a:off x="563181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18" name="Text Box 217"/>
          <p:cNvSpPr txBox="1"/>
          <p:nvPr/>
        </p:nvSpPr>
        <p:spPr>
          <a:xfrm>
            <a:off x="589089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19" name="Text Box 218"/>
          <p:cNvSpPr txBox="1"/>
          <p:nvPr/>
        </p:nvSpPr>
        <p:spPr>
          <a:xfrm>
            <a:off x="614997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20" name="Text Box 219"/>
          <p:cNvSpPr txBox="1"/>
          <p:nvPr/>
        </p:nvSpPr>
        <p:spPr>
          <a:xfrm>
            <a:off x="640905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21" name="Text Box 220"/>
          <p:cNvSpPr txBox="1"/>
          <p:nvPr/>
        </p:nvSpPr>
        <p:spPr>
          <a:xfrm>
            <a:off x="4134485" y="5267960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5’                                                                                   3’</a:t>
            </a:r>
            <a:endParaRPr lang="en-US" sz="800"/>
          </a:p>
        </p:txBody>
      </p:sp>
      <p:sp>
        <p:nvSpPr>
          <p:cNvPr id="223" name="Rectangles 222"/>
          <p:cNvSpPr/>
          <p:nvPr/>
        </p:nvSpPr>
        <p:spPr>
          <a:xfrm>
            <a:off x="433641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24" name="Rectangles 223"/>
          <p:cNvSpPr/>
          <p:nvPr/>
        </p:nvSpPr>
        <p:spPr>
          <a:xfrm>
            <a:off x="459549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25" name="Straight Connector 224"/>
          <p:cNvCxnSpPr>
            <a:stCxn id="223" idx="3"/>
            <a:endCxn id="224" idx="1"/>
          </p:cNvCxnSpPr>
          <p:nvPr/>
        </p:nvCxnSpPr>
        <p:spPr>
          <a:xfrm>
            <a:off x="452310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478218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7" name="Rectangles 226"/>
          <p:cNvSpPr/>
          <p:nvPr/>
        </p:nvSpPr>
        <p:spPr>
          <a:xfrm>
            <a:off x="485457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28" name="Rectangles 227"/>
          <p:cNvSpPr/>
          <p:nvPr/>
        </p:nvSpPr>
        <p:spPr>
          <a:xfrm>
            <a:off x="511365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29" name="Straight Connector 228"/>
          <p:cNvCxnSpPr>
            <a:stCxn id="227" idx="3"/>
            <a:endCxn id="228" idx="1"/>
          </p:cNvCxnSpPr>
          <p:nvPr/>
        </p:nvCxnSpPr>
        <p:spPr>
          <a:xfrm>
            <a:off x="504126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0034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1" name="Rectangles 230"/>
          <p:cNvSpPr/>
          <p:nvPr/>
        </p:nvSpPr>
        <p:spPr>
          <a:xfrm>
            <a:off x="537273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32" name="Rectangles 231"/>
          <p:cNvSpPr/>
          <p:nvPr/>
        </p:nvSpPr>
        <p:spPr>
          <a:xfrm>
            <a:off x="563181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33" name="Straight Connector 232"/>
          <p:cNvCxnSpPr>
            <a:stCxn id="231" idx="3"/>
            <a:endCxn id="232" idx="1"/>
          </p:cNvCxnSpPr>
          <p:nvPr/>
        </p:nvCxnSpPr>
        <p:spPr>
          <a:xfrm>
            <a:off x="555942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581850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5" name="Rectangles 234"/>
          <p:cNvSpPr/>
          <p:nvPr/>
        </p:nvSpPr>
        <p:spPr>
          <a:xfrm>
            <a:off x="589089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36" name="Rectangles 235"/>
          <p:cNvSpPr/>
          <p:nvPr/>
        </p:nvSpPr>
        <p:spPr>
          <a:xfrm>
            <a:off x="614997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37" name="Straight Connector 236"/>
          <p:cNvCxnSpPr>
            <a:stCxn id="235" idx="3"/>
            <a:endCxn id="236" idx="1"/>
          </p:cNvCxnSpPr>
          <p:nvPr/>
        </p:nvCxnSpPr>
        <p:spPr>
          <a:xfrm>
            <a:off x="607758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8" name="Text Box 237"/>
          <p:cNvSpPr txBox="1"/>
          <p:nvPr/>
        </p:nvSpPr>
        <p:spPr>
          <a:xfrm>
            <a:off x="3420745" y="5664200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Ladder #3:</a:t>
            </a:r>
            <a:endParaRPr lang="en-US" sz="1000"/>
          </a:p>
        </p:txBody>
      </p:sp>
      <p:sp>
        <p:nvSpPr>
          <p:cNvPr id="239" name="Text Box 238"/>
          <p:cNvSpPr txBox="1"/>
          <p:nvPr/>
        </p:nvSpPr>
        <p:spPr>
          <a:xfrm>
            <a:off x="433641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40" name="Text Box 239"/>
          <p:cNvSpPr txBox="1"/>
          <p:nvPr/>
        </p:nvSpPr>
        <p:spPr>
          <a:xfrm>
            <a:off x="459549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41" name="Text Box 240"/>
          <p:cNvSpPr txBox="1"/>
          <p:nvPr/>
        </p:nvSpPr>
        <p:spPr>
          <a:xfrm>
            <a:off x="485457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42" name="Text Box 241"/>
          <p:cNvSpPr txBox="1"/>
          <p:nvPr/>
        </p:nvSpPr>
        <p:spPr>
          <a:xfrm>
            <a:off x="511365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43" name="Text Box 242"/>
          <p:cNvSpPr txBox="1"/>
          <p:nvPr/>
        </p:nvSpPr>
        <p:spPr>
          <a:xfrm>
            <a:off x="537273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44" name="Text Box 243"/>
          <p:cNvSpPr txBox="1"/>
          <p:nvPr/>
        </p:nvSpPr>
        <p:spPr>
          <a:xfrm>
            <a:off x="563181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45" name="Text Box 244"/>
          <p:cNvSpPr txBox="1"/>
          <p:nvPr/>
        </p:nvSpPr>
        <p:spPr>
          <a:xfrm>
            <a:off x="589089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46" name="Text Box 245"/>
          <p:cNvSpPr txBox="1"/>
          <p:nvPr/>
        </p:nvSpPr>
        <p:spPr>
          <a:xfrm>
            <a:off x="614997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47" name="Text Box 246"/>
          <p:cNvSpPr txBox="1"/>
          <p:nvPr/>
        </p:nvSpPr>
        <p:spPr>
          <a:xfrm>
            <a:off x="4134485" y="5685155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5’                                                                          3’</a:t>
            </a:r>
            <a:endParaRPr lang="en-US" sz="800"/>
          </a:p>
        </p:txBody>
      </p:sp>
      <p:sp>
        <p:nvSpPr>
          <p:cNvPr id="280" name="Rectangles 279"/>
          <p:cNvSpPr/>
          <p:nvPr/>
        </p:nvSpPr>
        <p:spPr>
          <a:xfrm>
            <a:off x="511365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81" name="Rectangles 280"/>
          <p:cNvSpPr/>
          <p:nvPr/>
        </p:nvSpPr>
        <p:spPr>
          <a:xfrm>
            <a:off x="537273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82" name="Straight Connector 281"/>
          <p:cNvCxnSpPr>
            <a:stCxn id="280" idx="3"/>
            <a:endCxn id="281" idx="1"/>
          </p:cNvCxnSpPr>
          <p:nvPr/>
        </p:nvCxnSpPr>
        <p:spPr>
          <a:xfrm>
            <a:off x="530034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555942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4" name="Rectangles 283"/>
          <p:cNvSpPr/>
          <p:nvPr/>
        </p:nvSpPr>
        <p:spPr>
          <a:xfrm>
            <a:off x="563181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85" name="Rectangles 284"/>
          <p:cNvSpPr/>
          <p:nvPr/>
        </p:nvSpPr>
        <p:spPr>
          <a:xfrm>
            <a:off x="589089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86" name="Straight Connector 285"/>
          <p:cNvCxnSpPr>
            <a:stCxn id="284" idx="3"/>
            <a:endCxn id="285" idx="1"/>
          </p:cNvCxnSpPr>
          <p:nvPr/>
        </p:nvCxnSpPr>
        <p:spPr>
          <a:xfrm>
            <a:off x="581850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607758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8" name="Rectangles 287"/>
          <p:cNvSpPr/>
          <p:nvPr/>
        </p:nvSpPr>
        <p:spPr>
          <a:xfrm>
            <a:off x="614997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89" name="Rectangles 288"/>
          <p:cNvSpPr/>
          <p:nvPr/>
        </p:nvSpPr>
        <p:spPr>
          <a:xfrm>
            <a:off x="640905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90" name="Straight Connector 289"/>
          <p:cNvCxnSpPr>
            <a:stCxn id="288" idx="3"/>
            <a:endCxn id="289" idx="1"/>
          </p:cNvCxnSpPr>
          <p:nvPr/>
        </p:nvCxnSpPr>
        <p:spPr>
          <a:xfrm>
            <a:off x="633666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659574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2" name="Rectangles 291"/>
          <p:cNvSpPr/>
          <p:nvPr/>
        </p:nvSpPr>
        <p:spPr>
          <a:xfrm>
            <a:off x="666813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93" name="Rectangles 292"/>
          <p:cNvSpPr/>
          <p:nvPr/>
        </p:nvSpPr>
        <p:spPr>
          <a:xfrm>
            <a:off x="692721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94" name="Straight Connector 293"/>
          <p:cNvCxnSpPr>
            <a:stCxn id="292" idx="3"/>
            <a:endCxn id="293" idx="1"/>
          </p:cNvCxnSpPr>
          <p:nvPr/>
        </p:nvCxnSpPr>
        <p:spPr>
          <a:xfrm>
            <a:off x="685482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5" name="Text Box 294"/>
          <p:cNvSpPr txBox="1"/>
          <p:nvPr/>
        </p:nvSpPr>
        <p:spPr>
          <a:xfrm>
            <a:off x="3420745" y="6093460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Ladder #4:</a:t>
            </a:r>
            <a:endParaRPr lang="en-US" sz="1000"/>
          </a:p>
        </p:txBody>
      </p:sp>
      <p:sp>
        <p:nvSpPr>
          <p:cNvPr id="296" name="Text Box 295"/>
          <p:cNvSpPr txBox="1"/>
          <p:nvPr/>
        </p:nvSpPr>
        <p:spPr>
          <a:xfrm>
            <a:off x="511365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97" name="Text Box 296"/>
          <p:cNvSpPr txBox="1"/>
          <p:nvPr/>
        </p:nvSpPr>
        <p:spPr>
          <a:xfrm>
            <a:off x="537273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98" name="Text Box 297"/>
          <p:cNvSpPr txBox="1"/>
          <p:nvPr/>
        </p:nvSpPr>
        <p:spPr>
          <a:xfrm>
            <a:off x="563181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99" name="Text Box 298"/>
          <p:cNvSpPr txBox="1"/>
          <p:nvPr/>
        </p:nvSpPr>
        <p:spPr>
          <a:xfrm>
            <a:off x="589089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300" name="Text Box 299"/>
          <p:cNvSpPr txBox="1"/>
          <p:nvPr/>
        </p:nvSpPr>
        <p:spPr>
          <a:xfrm>
            <a:off x="614997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301" name="Text Box 300"/>
          <p:cNvSpPr txBox="1"/>
          <p:nvPr/>
        </p:nvSpPr>
        <p:spPr>
          <a:xfrm>
            <a:off x="640905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302" name="Text Box 301"/>
          <p:cNvSpPr txBox="1"/>
          <p:nvPr/>
        </p:nvSpPr>
        <p:spPr>
          <a:xfrm>
            <a:off x="666813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303" name="Text Box 302"/>
          <p:cNvSpPr txBox="1"/>
          <p:nvPr/>
        </p:nvSpPr>
        <p:spPr>
          <a:xfrm>
            <a:off x="692721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304" name="Text Box 303"/>
          <p:cNvSpPr txBox="1"/>
          <p:nvPr/>
        </p:nvSpPr>
        <p:spPr>
          <a:xfrm>
            <a:off x="4919345" y="6150610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5’                                                                          3’</a:t>
            </a:r>
            <a:endParaRPr lang="en-US" sz="800"/>
          </a:p>
        </p:txBody>
      </p:sp>
      <p:cxnSp>
        <p:nvCxnSpPr>
          <p:cNvPr id="305" name="Straight Connector 304"/>
          <p:cNvCxnSpPr/>
          <p:nvPr/>
        </p:nvCxnSpPr>
        <p:spPr>
          <a:xfrm flipV="1">
            <a:off x="520700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V="1">
            <a:off x="546608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V="1">
            <a:off x="572516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598424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624332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0" name="Rectangles 309"/>
          <p:cNvSpPr/>
          <p:nvPr/>
        </p:nvSpPr>
        <p:spPr>
          <a:xfrm>
            <a:off x="3310255" y="4667250"/>
            <a:ext cx="4191000" cy="1844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3" name="Text Box 312"/>
          <p:cNvSpPr txBox="1"/>
          <p:nvPr/>
        </p:nvSpPr>
        <p:spPr>
          <a:xfrm>
            <a:off x="8312150" y="5085080"/>
            <a:ext cx="4064000" cy="1037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sz="1100" i="1"/>
              <a:t>Most abundant RNA sequence: </a:t>
            </a:r>
            <a:r>
              <a:rPr lang="en-US" sz="1100" b="1" i="1"/>
              <a:t>UGCA(mU)ACG</a:t>
            </a:r>
            <a:endParaRPr lang="en-US" sz="1100" b="1" i="1"/>
          </a:p>
          <a:p>
            <a:pPr>
              <a:lnSpc>
                <a:spcPct val="150000"/>
              </a:lnSpc>
            </a:pPr>
            <a:r>
              <a:rPr lang="en-US" sz="1100" i="1">
                <a:sym typeface="+mn-ea"/>
              </a:rPr>
              <a:t>2nd most abundant RNA sequence: </a:t>
            </a:r>
            <a:r>
              <a:rPr lang="en-US" sz="1100" b="1" i="1">
                <a:sym typeface="+mn-ea"/>
              </a:rPr>
              <a:t>ACCGGGUAA</a:t>
            </a:r>
            <a:endParaRPr lang="en-US" sz="1100" b="1" i="1"/>
          </a:p>
          <a:p>
            <a:pPr>
              <a:lnSpc>
                <a:spcPct val="150000"/>
              </a:lnSpc>
            </a:pPr>
            <a:r>
              <a:rPr lang="en-US" sz="1100" i="1">
                <a:sym typeface="+mn-ea"/>
              </a:rPr>
              <a:t>3rd most abundant RNA sequence: </a:t>
            </a:r>
            <a:r>
              <a:rPr lang="en-US" sz="1100" b="1" i="1">
                <a:sym typeface="+mn-ea"/>
              </a:rPr>
              <a:t>GCCAUUACGAG</a:t>
            </a:r>
            <a:endParaRPr lang="en-US" sz="1100" b="1" i="1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sz="1100" i="1">
                <a:sym typeface="+mn-ea"/>
              </a:rPr>
              <a:t>......</a:t>
            </a:r>
            <a:endParaRPr lang="en-US" sz="1100" i="1"/>
          </a:p>
          <a:p>
            <a:pPr>
              <a:lnSpc>
                <a:spcPct val="150000"/>
              </a:lnSpc>
            </a:pPr>
            <a:endParaRPr lang="en-US" sz="1100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methylatedgre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" y="2588895"/>
            <a:ext cx="1527810" cy="944245"/>
          </a:xfrm>
          <a:prstGeom prst="rect">
            <a:avLst/>
          </a:prstGeom>
        </p:spPr>
      </p:pic>
      <p:pic>
        <p:nvPicPr>
          <p:cNvPr id="139" name="Picture 138" descr="0000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" y="5790565"/>
            <a:ext cx="1538605" cy="950595"/>
          </a:xfrm>
          <a:prstGeom prst="rect">
            <a:avLst/>
          </a:prstGeom>
        </p:spPr>
      </p:pic>
      <p:pic>
        <p:nvPicPr>
          <p:cNvPr id="135" name="Picture 134" descr="0000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5" y="4733925"/>
            <a:ext cx="1538605" cy="951230"/>
          </a:xfrm>
          <a:prstGeom prst="rect">
            <a:avLst/>
          </a:prstGeom>
        </p:spPr>
      </p:pic>
      <p:pic>
        <p:nvPicPr>
          <p:cNvPr id="134" name="Picture 133" descr="0000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25" y="3658235"/>
            <a:ext cx="1543050" cy="954405"/>
          </a:xfrm>
          <a:prstGeom prst="rect">
            <a:avLst/>
          </a:prstGeom>
        </p:spPr>
      </p:pic>
      <p:pic>
        <p:nvPicPr>
          <p:cNvPr id="102" name="Picture 101" descr="0000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980" y="2578100"/>
            <a:ext cx="2982595" cy="1843405"/>
          </a:xfrm>
          <a:prstGeom prst="rect">
            <a:avLst/>
          </a:prstGeom>
        </p:spPr>
      </p:pic>
      <p:pic>
        <p:nvPicPr>
          <p:cNvPr id="68" name="Picture 67" descr="0000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320" y="1196340"/>
            <a:ext cx="1845310" cy="1140460"/>
          </a:xfrm>
          <a:prstGeom prst="rect">
            <a:avLst/>
          </a:prstGeom>
        </p:spPr>
      </p:pic>
      <p:pic>
        <p:nvPicPr>
          <p:cNvPr id="4" name="Content Placeholder 3" descr="IMG_C0DA28380E36-1"/>
          <p:cNvPicPr>
            <a:picLocks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 rot="5400000">
            <a:off x="56515" y="92075"/>
            <a:ext cx="1978025" cy="2091690"/>
          </a:xfrm>
          <a:prstGeom prst="rect">
            <a:avLst/>
          </a:prstGeom>
        </p:spPr>
      </p:pic>
      <p:pic>
        <p:nvPicPr>
          <p:cNvPr id="11" name="Picture 10" descr="00003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0150" y="1217930"/>
            <a:ext cx="1810385" cy="111887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903730" y="1138555"/>
            <a:ext cx="6718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75560" y="591185"/>
            <a:ext cx="0" cy="547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575560" y="1093470"/>
            <a:ext cx="0" cy="6191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60320" y="593090"/>
            <a:ext cx="34925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83180" y="1718945"/>
            <a:ext cx="25019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7342505" y="1217930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/>
              <a:t>t</a:t>
            </a:r>
            <a:r>
              <a:rPr lang="en-US" sz="1400" baseline="-25000"/>
              <a:t>R</a:t>
            </a:r>
            <a:endParaRPr lang="en-US" sz="1400" baseline="-25000"/>
          </a:p>
        </p:txBody>
      </p:sp>
      <p:sp>
        <p:nvSpPr>
          <p:cNvPr id="21" name="Text Box 20"/>
          <p:cNvSpPr txBox="1"/>
          <p:nvPr/>
        </p:nvSpPr>
        <p:spPr>
          <a:xfrm>
            <a:off x="5756910" y="2252345"/>
            <a:ext cx="57975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/>
              <a:t>Mass</a:t>
            </a:r>
            <a:endParaRPr lang="en-US" sz="1000"/>
          </a:p>
        </p:txBody>
      </p:sp>
      <p:sp>
        <p:nvSpPr>
          <p:cNvPr id="22" name="Text Box 21"/>
          <p:cNvSpPr txBox="1"/>
          <p:nvPr/>
        </p:nvSpPr>
        <p:spPr>
          <a:xfrm>
            <a:off x="3252470" y="304165"/>
            <a:ext cx="2419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Arial Regular" panose="020B0604020202090204" charset="0"/>
                <a:ea typeface="Calibri" charset="0"/>
                <a:cs typeface="Arial Regular" panose="020B0604020202090204" charset="0"/>
              </a:rPr>
              <a:t>① </a:t>
            </a:r>
            <a:r>
              <a:rPr lang="en-US" altLang="en-US" sz="1200">
                <a:ea typeface="Calibri" charset="0"/>
                <a:cs typeface="+mn-lt"/>
              </a:rPr>
              <a:t>No acid hydrolysis treatment</a:t>
            </a:r>
            <a:endParaRPr lang="en-US" altLang="en-US" sz="1200">
              <a:ea typeface="Calibri" charset="0"/>
              <a:cs typeface="+mn-lt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036695" y="591820"/>
            <a:ext cx="850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i="1">
                <a:ea typeface="Calibri" charset="0"/>
                <a:cs typeface="+mn-lt"/>
              </a:rPr>
              <a:t>LC-MS</a:t>
            </a:r>
            <a:endParaRPr lang="en-US" altLang="en-US" sz="1200" i="1">
              <a:ea typeface="Calibri" charset="0"/>
              <a:cs typeface="+mn-lt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2691130" y="1437005"/>
            <a:ext cx="2286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>
                <a:latin typeface="Calibri" charset="0"/>
                <a:ea typeface="Calibri" charset="0"/>
              </a:rPr>
              <a:t>② Controlled acid hydrolysis</a:t>
            </a:r>
            <a:endParaRPr lang="en-US" altLang="en-US" sz="1200">
              <a:latin typeface="Calibri" charset="0"/>
              <a:ea typeface="Calibri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345180" y="1743075"/>
            <a:ext cx="850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i="1">
                <a:ea typeface="Calibri" charset="0"/>
                <a:cs typeface="+mn-lt"/>
              </a:rPr>
              <a:t>LC-MS</a:t>
            </a:r>
            <a:endParaRPr lang="en-US" altLang="en-US" sz="1200" i="1">
              <a:ea typeface="Calibri" charset="0"/>
              <a:cs typeface="+mn-lt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7031990" y="1593215"/>
            <a:ext cx="374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+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8257540" y="183515"/>
            <a:ext cx="2127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i="1">
                <a:cs typeface="+mn-lt"/>
              </a:rPr>
              <a:t>Determine number of RNAs and their sum intensity in the sample respectively</a:t>
            </a:r>
            <a:endParaRPr lang="en-US" sz="1200" i="1">
              <a:cs typeface="+mn-lt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9360535" y="1750060"/>
            <a:ext cx="9321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10293350" y="1743075"/>
            <a:ext cx="0" cy="17246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10186670" y="2409190"/>
            <a:ext cx="2127885" cy="644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1200">
                <a:latin typeface="Arial Regular" panose="020B0604020202090204" charset="0"/>
                <a:cs typeface="Arial Regular" panose="020B0604020202090204" charset="0"/>
              </a:rPr>
              <a:t>③ </a:t>
            </a:r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Start base calling from the mass point with </a:t>
            </a:r>
            <a:r>
              <a:rPr lang="en-US" sz="1200">
                <a:solidFill>
                  <a:schemeClr val="tx1"/>
                </a:solidFill>
                <a:latin typeface="Arial Regular" panose="020B0604020202090204" charset="0"/>
                <a:cs typeface="Arial Regular" panose="020B0604020202090204" charset="0"/>
              </a:rPr>
              <a:t>highest sum intensity</a:t>
            </a:r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 in the dataset 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9465310" y="3472180"/>
            <a:ext cx="84645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2773680" y="2764155"/>
            <a:ext cx="1993900" cy="275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1200">
                <a:latin typeface="Arial Regular" panose="020B0604020202090204" charset="0"/>
                <a:cs typeface="Arial Regular" panose="020B0604020202090204" charset="0"/>
              </a:rPr>
              <a:t> ④ </a:t>
            </a:r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Generate RNA ladder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771650" y="5664200"/>
            <a:ext cx="153733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1633855" y="5388610"/>
            <a:ext cx="1717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200">
                <a:latin typeface="Arial Regular" panose="020B0604020202090204" charset="0"/>
              </a:rPr>
              <a:t>⑤ Assemble ladders </a:t>
            </a:r>
            <a:endParaRPr lang="en-US" altLang="en-US" sz="1200">
              <a:latin typeface="Arial Regular" panose="020B0604020202090204" charset="0"/>
            </a:endParaRPr>
          </a:p>
        </p:txBody>
      </p:sp>
      <p:cxnSp>
        <p:nvCxnSpPr>
          <p:cNvPr id="55" name="Straight Arrow Connector 54"/>
          <p:cNvCxnSpPr>
            <a:stCxn id="51" idx="3"/>
          </p:cNvCxnSpPr>
          <p:nvPr/>
        </p:nvCxnSpPr>
        <p:spPr>
          <a:xfrm>
            <a:off x="7512050" y="5637530"/>
            <a:ext cx="83629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Text Box 55"/>
          <p:cNvSpPr txBox="1"/>
          <p:nvPr/>
        </p:nvSpPr>
        <p:spPr>
          <a:xfrm>
            <a:off x="7430770" y="4992370"/>
            <a:ext cx="908050" cy="574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1200"/>
              <a:t>⑥ Final Sequence Output</a:t>
            </a:r>
            <a:endParaRPr lang="en-US" altLang="en-US" sz="1200"/>
          </a:p>
        </p:txBody>
      </p:sp>
      <p:sp>
        <p:nvSpPr>
          <p:cNvPr id="63" name="Text Box 62"/>
          <p:cNvSpPr txBox="1"/>
          <p:nvPr/>
        </p:nvSpPr>
        <p:spPr>
          <a:xfrm>
            <a:off x="0" y="2018665"/>
            <a:ext cx="1929765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 i="1">
                <a:cs typeface="+mn-lt"/>
              </a:rPr>
              <a:t>mixture of RNAs with different abundances </a:t>
            </a:r>
            <a:endParaRPr lang="en-US" sz="1200" i="1">
              <a:cs typeface="+mn-lt"/>
            </a:endParaRPr>
          </a:p>
        </p:txBody>
      </p:sp>
      <p:sp>
        <p:nvSpPr>
          <p:cNvPr id="66" name="Text Box 65"/>
          <p:cNvSpPr txBox="1"/>
          <p:nvPr/>
        </p:nvSpPr>
        <p:spPr>
          <a:xfrm>
            <a:off x="8139430" y="2252345"/>
            <a:ext cx="59753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/>
              <a:t>Mass</a:t>
            </a:r>
            <a:endParaRPr lang="en-US" sz="1000"/>
          </a:p>
        </p:txBody>
      </p:sp>
      <p:sp>
        <p:nvSpPr>
          <p:cNvPr id="67" name="Text Box 66"/>
          <p:cNvSpPr txBox="1"/>
          <p:nvPr/>
        </p:nvSpPr>
        <p:spPr>
          <a:xfrm>
            <a:off x="4919345" y="1217930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71" name="Picture 70" descr="00004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2820" y="0"/>
            <a:ext cx="1920875" cy="1186815"/>
          </a:xfrm>
          <a:prstGeom prst="rect">
            <a:avLst/>
          </a:prstGeom>
        </p:spPr>
      </p:pic>
      <p:cxnSp>
        <p:nvCxnSpPr>
          <p:cNvPr id="72" name="Straight Connector 71"/>
          <p:cNvCxnSpPr/>
          <p:nvPr/>
        </p:nvCxnSpPr>
        <p:spPr>
          <a:xfrm>
            <a:off x="6681470" y="177165"/>
            <a:ext cx="0" cy="916940"/>
          </a:xfrm>
          <a:prstGeom prst="line">
            <a:avLst/>
          </a:prstGeom>
          <a:ln w="12700" cmpd="sng">
            <a:solidFill>
              <a:srgbClr val="22FF06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3" name="Text Box 72"/>
          <p:cNvSpPr txBox="1"/>
          <p:nvPr/>
        </p:nvSpPr>
        <p:spPr>
          <a:xfrm>
            <a:off x="5865495" y="-1270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74" name="Text Box 73"/>
          <p:cNvSpPr txBox="1"/>
          <p:nvPr/>
        </p:nvSpPr>
        <p:spPr>
          <a:xfrm>
            <a:off x="6721475" y="1054735"/>
            <a:ext cx="59753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/>
              <a:t>Mass</a:t>
            </a:r>
            <a:endParaRPr lang="en-US" sz="1000"/>
          </a:p>
        </p:txBody>
      </p:sp>
      <p:cxnSp>
        <p:nvCxnSpPr>
          <p:cNvPr id="75" name="Straight Connector 74"/>
          <p:cNvCxnSpPr/>
          <p:nvPr/>
        </p:nvCxnSpPr>
        <p:spPr>
          <a:xfrm>
            <a:off x="7155815" y="272415"/>
            <a:ext cx="0" cy="815340"/>
          </a:xfrm>
          <a:prstGeom prst="line">
            <a:avLst/>
          </a:prstGeom>
          <a:ln w="12700" cmpd="sng">
            <a:solidFill>
              <a:srgbClr val="BF0063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630795" y="792480"/>
            <a:ext cx="0" cy="300990"/>
          </a:xfrm>
          <a:prstGeom prst="line">
            <a:avLst/>
          </a:prstGeom>
          <a:ln w="12700" cmpd="sng">
            <a:solidFill>
              <a:srgbClr val="FD9409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5" name="Freeform 84"/>
          <p:cNvSpPr/>
          <p:nvPr/>
        </p:nvSpPr>
        <p:spPr>
          <a:xfrm>
            <a:off x="7723126" y="3619218"/>
            <a:ext cx="277391" cy="212203"/>
          </a:xfrm>
          <a:custGeom>
            <a:avLst/>
            <a:gdLst>
              <a:gd name="connsiteX0" fmla="*/ 19 w 436"/>
              <a:gd name="connsiteY0" fmla="*/ 334 h 334"/>
              <a:gd name="connsiteX1" fmla="*/ 437 w 436"/>
              <a:gd name="connsiteY1" fmla="*/ 102 h 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7" h="334">
                <a:moveTo>
                  <a:pt x="19" y="334"/>
                </a:moveTo>
                <a:cubicBezTo>
                  <a:pt x="-69" y="44"/>
                  <a:pt x="165" y="-118"/>
                  <a:pt x="437" y="102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7957448" y="3350834"/>
            <a:ext cx="320700" cy="320669"/>
          </a:xfrm>
          <a:custGeom>
            <a:avLst/>
            <a:gdLst>
              <a:gd name="connsiteX0" fmla="*/ 68 w 505"/>
              <a:gd name="connsiteY0" fmla="*/ 505 h 504"/>
              <a:gd name="connsiteX1" fmla="*/ 505 w 505"/>
              <a:gd name="connsiteY1" fmla="*/ 75 h 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5" h="505">
                <a:moveTo>
                  <a:pt x="68" y="505"/>
                </a:moveTo>
                <a:cubicBezTo>
                  <a:pt x="-92" y="275"/>
                  <a:pt x="21" y="-179"/>
                  <a:pt x="505" y="75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8245994" y="3086004"/>
            <a:ext cx="340827" cy="312077"/>
          </a:xfrm>
          <a:custGeom>
            <a:avLst/>
            <a:gdLst>
              <a:gd name="connsiteX0" fmla="*/ 61 w 536"/>
              <a:gd name="connsiteY0" fmla="*/ 491 h 491"/>
              <a:gd name="connsiteX1" fmla="*/ 537 w 536"/>
              <a:gd name="connsiteY1" fmla="*/ 67 h 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7" h="491">
                <a:moveTo>
                  <a:pt x="61" y="491"/>
                </a:moveTo>
                <a:cubicBezTo>
                  <a:pt x="-156" y="41"/>
                  <a:pt x="257" y="-99"/>
                  <a:pt x="537" y="67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8582951" y="2893053"/>
            <a:ext cx="304128" cy="224323"/>
          </a:xfrm>
          <a:custGeom>
            <a:avLst/>
            <a:gdLst>
              <a:gd name="connsiteX0" fmla="*/ 12 w 478"/>
              <a:gd name="connsiteY0" fmla="*/ 353 h 353"/>
              <a:gd name="connsiteX1" fmla="*/ 479 w 478"/>
              <a:gd name="connsiteY1" fmla="*/ 161 h 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9" h="353">
                <a:moveTo>
                  <a:pt x="12" y="353"/>
                </a:moveTo>
                <a:cubicBezTo>
                  <a:pt x="-63" y="11"/>
                  <a:pt x="230" y="-139"/>
                  <a:pt x="479" y="161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 rot="240000" flipH="1">
            <a:off x="7332851" y="3737128"/>
            <a:ext cx="382991" cy="304834"/>
          </a:xfrm>
          <a:custGeom>
            <a:avLst/>
            <a:gdLst>
              <a:gd name="connsiteX0" fmla="*/ 0 w 603"/>
              <a:gd name="connsiteY0" fmla="*/ 137 h 480"/>
              <a:gd name="connsiteX1" fmla="*/ 594 w 603"/>
              <a:gd name="connsiteY1" fmla="*/ 480 h 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3" h="480">
                <a:moveTo>
                  <a:pt x="0" y="137"/>
                </a:moveTo>
                <a:cubicBezTo>
                  <a:pt x="208" y="-99"/>
                  <a:pt x="674" y="-58"/>
                  <a:pt x="594" y="48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 rot="240000" flipH="1">
            <a:off x="7017328" y="3891742"/>
            <a:ext cx="307028" cy="226406"/>
          </a:xfrm>
          <a:custGeom>
            <a:avLst/>
            <a:gdLst>
              <a:gd name="connsiteX0" fmla="*/ 0 w 483"/>
              <a:gd name="connsiteY0" fmla="*/ 199 h 356"/>
              <a:gd name="connsiteX1" fmla="*/ 474 w 483"/>
              <a:gd name="connsiteY1" fmla="*/ 357 h 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4" h="357">
                <a:moveTo>
                  <a:pt x="0" y="199"/>
                </a:moveTo>
                <a:cubicBezTo>
                  <a:pt x="150" y="-146"/>
                  <a:pt x="550" y="-8"/>
                  <a:pt x="474" y="357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8873047" y="2788179"/>
            <a:ext cx="268348" cy="196471"/>
          </a:xfrm>
          <a:custGeom>
            <a:avLst/>
            <a:gdLst>
              <a:gd name="connsiteX0" fmla="*/ 14 w 422"/>
              <a:gd name="connsiteY0" fmla="*/ 309 h 309"/>
              <a:gd name="connsiteX1" fmla="*/ 423 w 422"/>
              <a:gd name="connsiteY1" fmla="*/ 84 h 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3" h="309">
                <a:moveTo>
                  <a:pt x="14" y="309"/>
                </a:moveTo>
                <a:cubicBezTo>
                  <a:pt x="-46" y="94"/>
                  <a:pt x="93" y="-125"/>
                  <a:pt x="423" y="84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 rot="240000" flipH="1">
            <a:off x="6725231" y="3966693"/>
            <a:ext cx="282950" cy="188253"/>
          </a:xfrm>
          <a:custGeom>
            <a:avLst/>
            <a:gdLst>
              <a:gd name="connsiteX0" fmla="*/ 0 w 445"/>
              <a:gd name="connsiteY0" fmla="*/ 207 h 296"/>
              <a:gd name="connsiteX1" fmla="*/ 445 w 445"/>
              <a:gd name="connsiteY1" fmla="*/ 296 h 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6" h="296">
                <a:moveTo>
                  <a:pt x="0" y="207"/>
                </a:moveTo>
                <a:cubicBezTo>
                  <a:pt x="64" y="-64"/>
                  <a:pt x="463" y="-104"/>
                  <a:pt x="445" y="296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stealt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Text Box 93"/>
          <p:cNvSpPr txBox="1"/>
          <p:nvPr/>
        </p:nvSpPr>
        <p:spPr>
          <a:xfrm>
            <a:off x="6761480" y="3767455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U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5" name="Text Box 94"/>
          <p:cNvSpPr txBox="1"/>
          <p:nvPr/>
        </p:nvSpPr>
        <p:spPr>
          <a:xfrm>
            <a:off x="7823200" y="3163570"/>
            <a:ext cx="5124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mU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6" name="Text Box 95"/>
          <p:cNvSpPr txBox="1"/>
          <p:nvPr/>
        </p:nvSpPr>
        <p:spPr>
          <a:xfrm>
            <a:off x="8139430" y="291338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A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7" name="Text Box 96"/>
          <p:cNvSpPr txBox="1"/>
          <p:nvPr/>
        </p:nvSpPr>
        <p:spPr>
          <a:xfrm>
            <a:off x="8456930" y="273939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C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8" name="Text Box 97"/>
          <p:cNvSpPr txBox="1"/>
          <p:nvPr/>
        </p:nvSpPr>
        <p:spPr>
          <a:xfrm>
            <a:off x="8773795" y="2600960"/>
            <a:ext cx="248285" cy="245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1000" b="1">
                <a:solidFill>
                  <a:schemeClr val="tx1"/>
                </a:solidFill>
                <a:latin typeface="Arial Bold" panose="020B0604020202090204" charset="0"/>
                <a:cs typeface="Arial Bold" panose="020B0604020202090204" charset="0"/>
              </a:rPr>
              <a:t>G</a:t>
            </a:r>
            <a:endParaRPr lang="en-US" sz="1000" b="1">
              <a:solidFill>
                <a:schemeClr val="tx1"/>
              </a:solidFill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99" name="Text Box 98"/>
          <p:cNvSpPr txBox="1"/>
          <p:nvPr/>
        </p:nvSpPr>
        <p:spPr>
          <a:xfrm>
            <a:off x="7014210" y="370205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G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7322820" y="355727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C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7630795" y="3440430"/>
            <a:ext cx="248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Arial Bold" panose="020B0604020202090204" charset="0"/>
                <a:cs typeface="Arial Bold" panose="020B0604020202090204" charset="0"/>
              </a:rPr>
              <a:t>A</a:t>
            </a:r>
            <a:endParaRPr lang="en-US" sz="1000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05" name="Text Box 104"/>
          <p:cNvSpPr txBox="1"/>
          <p:nvPr/>
        </p:nvSpPr>
        <p:spPr>
          <a:xfrm>
            <a:off x="50800" y="2559050"/>
            <a:ext cx="35369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6" name="Text Box 105"/>
          <p:cNvSpPr txBox="1"/>
          <p:nvPr/>
        </p:nvSpPr>
        <p:spPr>
          <a:xfrm>
            <a:off x="404495" y="3440430"/>
            <a:ext cx="11201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Ladder position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7" name="Text Box 106"/>
          <p:cNvSpPr txBox="1"/>
          <p:nvPr/>
        </p:nvSpPr>
        <p:spPr>
          <a:xfrm>
            <a:off x="6269355" y="2640965"/>
            <a:ext cx="36258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/>
              <a:t>t</a:t>
            </a:r>
            <a:r>
              <a:rPr lang="en-US" sz="1400" baseline="-25000"/>
              <a:t>R</a:t>
            </a:r>
            <a:endParaRPr lang="en-US" sz="1400" baseline="-25000"/>
          </a:p>
        </p:txBody>
      </p:sp>
      <p:sp>
        <p:nvSpPr>
          <p:cNvPr id="108" name="Text Box 107"/>
          <p:cNvSpPr txBox="1"/>
          <p:nvPr/>
        </p:nvSpPr>
        <p:spPr>
          <a:xfrm>
            <a:off x="7732395" y="4281805"/>
            <a:ext cx="579755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Mass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cxnSp>
        <p:nvCxnSpPr>
          <p:cNvPr id="114" name="Straight Connector 113"/>
          <p:cNvCxnSpPr/>
          <p:nvPr/>
        </p:nvCxnSpPr>
        <p:spPr>
          <a:xfrm flipH="1">
            <a:off x="5680710" y="3619500"/>
            <a:ext cx="6915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V="1">
            <a:off x="5672455" y="3040380"/>
            <a:ext cx="0" cy="11823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1763395" y="3038475"/>
            <a:ext cx="390461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9" name="Text Box 118"/>
          <p:cNvSpPr txBox="1"/>
          <p:nvPr/>
        </p:nvSpPr>
        <p:spPr>
          <a:xfrm>
            <a:off x="1539875" y="3947160"/>
            <a:ext cx="4325620" cy="275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>
                <a:latin typeface="Arial Regular" panose="020B0604020202090204" charset="0"/>
                <a:cs typeface="Arial Regular" panose="020B0604020202090204" charset="0"/>
                <a:sym typeface="+mn-ea"/>
              </a:rPr>
              <a:t>Repeat steps </a:t>
            </a:r>
            <a:r>
              <a:rPr lang="en-US" altLang="en-US" sz="1200">
                <a:latin typeface="Arial Regular" panose="020B0604020202090204" charset="0"/>
                <a:cs typeface="Arial Regular" panose="020B0604020202090204" charset="0"/>
                <a:sym typeface="+mn-ea"/>
              </a:rPr>
              <a:t>③&amp;④ to generate more ladders</a:t>
            </a:r>
            <a:endParaRPr lang="en-US" sz="12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26" name="Text Box 125"/>
          <p:cNvSpPr txBox="1"/>
          <p:nvPr/>
        </p:nvSpPr>
        <p:spPr>
          <a:xfrm>
            <a:off x="499110" y="2482850"/>
            <a:ext cx="931545" cy="76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Ladder #1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 flipH="1">
            <a:off x="1763395" y="4225290"/>
            <a:ext cx="390461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0" name="Text Box 129"/>
          <p:cNvSpPr txBox="1"/>
          <p:nvPr/>
        </p:nvSpPr>
        <p:spPr>
          <a:xfrm>
            <a:off x="404495" y="3627755"/>
            <a:ext cx="12141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Ladder #2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131" name="Text Box 130"/>
          <p:cNvSpPr txBox="1"/>
          <p:nvPr/>
        </p:nvSpPr>
        <p:spPr>
          <a:xfrm>
            <a:off x="50800" y="3725545"/>
            <a:ext cx="35369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32" name="Text Box 131"/>
          <p:cNvSpPr txBox="1"/>
          <p:nvPr/>
        </p:nvSpPr>
        <p:spPr>
          <a:xfrm>
            <a:off x="452120" y="4505960"/>
            <a:ext cx="11201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Ladder position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36" name="Text Box 135"/>
          <p:cNvSpPr txBox="1"/>
          <p:nvPr/>
        </p:nvSpPr>
        <p:spPr>
          <a:xfrm>
            <a:off x="452120" y="5563235"/>
            <a:ext cx="11201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Ladder position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37" name="Text Box 136"/>
          <p:cNvSpPr txBox="1"/>
          <p:nvPr/>
        </p:nvSpPr>
        <p:spPr>
          <a:xfrm>
            <a:off x="419735" y="4689475"/>
            <a:ext cx="12141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Ladder #3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138" name="Text Box 137"/>
          <p:cNvSpPr txBox="1"/>
          <p:nvPr/>
        </p:nvSpPr>
        <p:spPr>
          <a:xfrm>
            <a:off x="50800" y="4778375"/>
            <a:ext cx="35369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40" name="Text Box 139"/>
          <p:cNvSpPr txBox="1"/>
          <p:nvPr/>
        </p:nvSpPr>
        <p:spPr>
          <a:xfrm>
            <a:off x="404495" y="6640830"/>
            <a:ext cx="1120140" cy="272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Ladder position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41" name="Text Box 140"/>
          <p:cNvSpPr txBox="1"/>
          <p:nvPr/>
        </p:nvSpPr>
        <p:spPr>
          <a:xfrm>
            <a:off x="358140" y="5790565"/>
            <a:ext cx="121412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Ladder #4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142" name="Text Box 141"/>
          <p:cNvSpPr txBox="1"/>
          <p:nvPr/>
        </p:nvSpPr>
        <p:spPr>
          <a:xfrm>
            <a:off x="50800" y="5835650"/>
            <a:ext cx="353695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000">
                <a:latin typeface="Arial Regular" panose="020B0604020202090204" charset="0"/>
                <a:cs typeface="Arial Regular" panose="020B0604020202090204" charset="0"/>
              </a:rPr>
              <a:t>SI</a:t>
            </a:r>
            <a:endParaRPr lang="en-US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43" name="Rectangles 142"/>
          <p:cNvSpPr/>
          <p:nvPr/>
        </p:nvSpPr>
        <p:spPr>
          <a:xfrm>
            <a:off x="635" y="2503170"/>
            <a:ext cx="1763395" cy="4347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45" name="Picture 144" descr="Screenshot 2025-02-28 at 1.57.41 PM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8020" y="4077970"/>
            <a:ext cx="78740" cy="90170"/>
          </a:xfrm>
          <a:prstGeom prst="rect">
            <a:avLst/>
          </a:prstGeom>
        </p:spPr>
      </p:pic>
      <p:sp>
        <p:nvSpPr>
          <p:cNvPr id="146" name="Text Box 145"/>
          <p:cNvSpPr txBox="1"/>
          <p:nvPr/>
        </p:nvSpPr>
        <p:spPr>
          <a:xfrm>
            <a:off x="8312150" y="4012565"/>
            <a:ext cx="266255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 i="1">
                <a:latin typeface="Arial Italic" panose="020B0604020202090204" charset="0"/>
                <a:cs typeface="Arial Italic" panose="020B0604020202090204" charset="0"/>
              </a:rPr>
              <a:t>: mass point with highest sum intensity in the dataset</a:t>
            </a:r>
            <a:endParaRPr lang="en-US" sz="800" i="1">
              <a:latin typeface="Arial Italic" panose="020B0604020202090204" charset="0"/>
              <a:cs typeface="Arial Italic" panose="020B0604020202090204" charset="0"/>
            </a:endParaRPr>
          </a:p>
        </p:txBody>
      </p:sp>
      <p:sp>
        <p:nvSpPr>
          <p:cNvPr id="156" name="Rectangles 155"/>
          <p:cNvSpPr/>
          <p:nvPr/>
        </p:nvSpPr>
        <p:spPr>
          <a:xfrm>
            <a:off x="433641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66" name="Rectangles 165"/>
          <p:cNvSpPr/>
          <p:nvPr/>
        </p:nvSpPr>
        <p:spPr>
          <a:xfrm>
            <a:off x="459549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69" name="Straight Connector 168"/>
          <p:cNvCxnSpPr>
            <a:stCxn id="156" idx="3"/>
            <a:endCxn id="166" idx="1"/>
          </p:cNvCxnSpPr>
          <p:nvPr/>
        </p:nvCxnSpPr>
        <p:spPr>
          <a:xfrm>
            <a:off x="452310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478218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1" name="Rectangles 170"/>
          <p:cNvSpPr/>
          <p:nvPr/>
        </p:nvSpPr>
        <p:spPr>
          <a:xfrm>
            <a:off x="485457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72" name="Rectangles 171"/>
          <p:cNvSpPr/>
          <p:nvPr/>
        </p:nvSpPr>
        <p:spPr>
          <a:xfrm>
            <a:off x="511365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73" name="Straight Connector 172"/>
          <p:cNvCxnSpPr>
            <a:stCxn id="171" idx="3"/>
            <a:endCxn id="172" idx="1"/>
          </p:cNvCxnSpPr>
          <p:nvPr/>
        </p:nvCxnSpPr>
        <p:spPr>
          <a:xfrm>
            <a:off x="504126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530034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5" name="Rectangles 174"/>
          <p:cNvSpPr/>
          <p:nvPr/>
        </p:nvSpPr>
        <p:spPr>
          <a:xfrm>
            <a:off x="537273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76" name="Rectangles 175"/>
          <p:cNvSpPr/>
          <p:nvPr/>
        </p:nvSpPr>
        <p:spPr>
          <a:xfrm>
            <a:off x="563181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77" name="Straight Connector 176"/>
          <p:cNvCxnSpPr>
            <a:stCxn id="175" idx="3"/>
            <a:endCxn id="176" idx="1"/>
          </p:cNvCxnSpPr>
          <p:nvPr/>
        </p:nvCxnSpPr>
        <p:spPr>
          <a:xfrm>
            <a:off x="555942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581850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9" name="Rectangles 178"/>
          <p:cNvSpPr/>
          <p:nvPr/>
        </p:nvSpPr>
        <p:spPr>
          <a:xfrm>
            <a:off x="589089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80" name="Rectangles 179"/>
          <p:cNvSpPr/>
          <p:nvPr/>
        </p:nvSpPr>
        <p:spPr>
          <a:xfrm>
            <a:off x="6149975" y="4881245"/>
            <a:ext cx="186690" cy="76200"/>
          </a:xfrm>
          <a:prstGeom prst="rect">
            <a:avLst/>
          </a:prstGeom>
          <a:solidFill>
            <a:srgbClr val="22FF0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81" name="Straight Connector 180"/>
          <p:cNvCxnSpPr>
            <a:stCxn id="179" idx="3"/>
            <a:endCxn id="180" idx="1"/>
          </p:cNvCxnSpPr>
          <p:nvPr/>
        </p:nvCxnSpPr>
        <p:spPr>
          <a:xfrm>
            <a:off x="6077585" y="491934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3" name="Text Box 182"/>
          <p:cNvSpPr txBox="1"/>
          <p:nvPr/>
        </p:nvSpPr>
        <p:spPr>
          <a:xfrm>
            <a:off x="3420745" y="4778375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Ladder #1:</a:t>
            </a:r>
            <a:endParaRPr lang="en-US" sz="1000"/>
          </a:p>
        </p:txBody>
      </p:sp>
      <p:sp>
        <p:nvSpPr>
          <p:cNvPr id="184" name="Rectangles 183"/>
          <p:cNvSpPr/>
          <p:nvPr/>
        </p:nvSpPr>
        <p:spPr>
          <a:xfrm>
            <a:off x="433641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85" name="Rectangles 184"/>
          <p:cNvSpPr/>
          <p:nvPr/>
        </p:nvSpPr>
        <p:spPr>
          <a:xfrm>
            <a:off x="459549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86" name="Straight Connector 185"/>
          <p:cNvCxnSpPr>
            <a:stCxn id="184" idx="3"/>
            <a:endCxn id="185" idx="1"/>
          </p:cNvCxnSpPr>
          <p:nvPr/>
        </p:nvCxnSpPr>
        <p:spPr>
          <a:xfrm>
            <a:off x="452310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78218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8" name="Rectangles 187"/>
          <p:cNvSpPr/>
          <p:nvPr/>
        </p:nvSpPr>
        <p:spPr>
          <a:xfrm>
            <a:off x="485457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89" name="Rectangles 188"/>
          <p:cNvSpPr/>
          <p:nvPr/>
        </p:nvSpPr>
        <p:spPr>
          <a:xfrm>
            <a:off x="511365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0" name="Straight Connector 189"/>
          <p:cNvCxnSpPr>
            <a:stCxn id="188" idx="3"/>
            <a:endCxn id="189" idx="1"/>
          </p:cNvCxnSpPr>
          <p:nvPr/>
        </p:nvCxnSpPr>
        <p:spPr>
          <a:xfrm>
            <a:off x="504126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530034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2" name="Rectangles 191"/>
          <p:cNvSpPr/>
          <p:nvPr/>
        </p:nvSpPr>
        <p:spPr>
          <a:xfrm>
            <a:off x="537273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93" name="Rectangles 192"/>
          <p:cNvSpPr/>
          <p:nvPr/>
        </p:nvSpPr>
        <p:spPr>
          <a:xfrm>
            <a:off x="563181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4" name="Straight Connector 193"/>
          <p:cNvCxnSpPr>
            <a:stCxn id="192" idx="3"/>
            <a:endCxn id="193" idx="1"/>
          </p:cNvCxnSpPr>
          <p:nvPr/>
        </p:nvCxnSpPr>
        <p:spPr>
          <a:xfrm>
            <a:off x="555942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581850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6" name="Rectangles 195"/>
          <p:cNvSpPr/>
          <p:nvPr/>
        </p:nvSpPr>
        <p:spPr>
          <a:xfrm>
            <a:off x="589089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197" name="Rectangles 196"/>
          <p:cNvSpPr/>
          <p:nvPr/>
        </p:nvSpPr>
        <p:spPr>
          <a:xfrm>
            <a:off x="614997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198" name="Straight Connector 197"/>
          <p:cNvCxnSpPr>
            <a:stCxn id="196" idx="3"/>
            <a:endCxn id="197" idx="1"/>
          </p:cNvCxnSpPr>
          <p:nvPr/>
        </p:nvCxnSpPr>
        <p:spPr>
          <a:xfrm>
            <a:off x="607758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9" name="Text Box 198"/>
          <p:cNvSpPr txBox="1"/>
          <p:nvPr/>
        </p:nvSpPr>
        <p:spPr>
          <a:xfrm>
            <a:off x="3420745" y="5236845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Ladder #2:</a:t>
            </a:r>
            <a:endParaRPr lang="en-US" sz="1000"/>
          </a:p>
        </p:txBody>
      </p:sp>
      <p:sp>
        <p:nvSpPr>
          <p:cNvPr id="200" name="Rectangles 199"/>
          <p:cNvSpPr/>
          <p:nvPr/>
        </p:nvSpPr>
        <p:spPr>
          <a:xfrm>
            <a:off x="6409055" y="5347335"/>
            <a:ext cx="186690" cy="76200"/>
          </a:xfrm>
          <a:prstGeom prst="rect">
            <a:avLst/>
          </a:prstGeom>
          <a:solidFill>
            <a:srgbClr val="BF0063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01" name="Straight Connector 200"/>
          <p:cNvCxnSpPr>
            <a:endCxn id="200" idx="1"/>
          </p:cNvCxnSpPr>
          <p:nvPr/>
        </p:nvCxnSpPr>
        <p:spPr>
          <a:xfrm>
            <a:off x="6336665" y="5385435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2" name="Text Box 201"/>
          <p:cNvSpPr txBox="1"/>
          <p:nvPr/>
        </p:nvSpPr>
        <p:spPr>
          <a:xfrm>
            <a:off x="433641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03" name="Text Box 202"/>
          <p:cNvSpPr txBox="1"/>
          <p:nvPr/>
        </p:nvSpPr>
        <p:spPr>
          <a:xfrm>
            <a:off x="459549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05" name="Text Box 204"/>
          <p:cNvSpPr txBox="1"/>
          <p:nvPr/>
        </p:nvSpPr>
        <p:spPr>
          <a:xfrm>
            <a:off x="485457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06" name="Text Box 205"/>
          <p:cNvSpPr txBox="1"/>
          <p:nvPr/>
        </p:nvSpPr>
        <p:spPr>
          <a:xfrm>
            <a:off x="511365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07" name="Text Box 206"/>
          <p:cNvSpPr txBox="1"/>
          <p:nvPr/>
        </p:nvSpPr>
        <p:spPr>
          <a:xfrm>
            <a:off x="5266690" y="4680585"/>
            <a:ext cx="402590" cy="165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000"/>
              <a:t>mU</a:t>
            </a:r>
            <a:endParaRPr lang="en-US" sz="1000"/>
          </a:p>
        </p:txBody>
      </p:sp>
      <p:sp>
        <p:nvSpPr>
          <p:cNvPr id="208" name="Text Box 207"/>
          <p:cNvSpPr txBox="1"/>
          <p:nvPr/>
        </p:nvSpPr>
        <p:spPr>
          <a:xfrm>
            <a:off x="563181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09" name="Text Box 208"/>
          <p:cNvSpPr txBox="1"/>
          <p:nvPr/>
        </p:nvSpPr>
        <p:spPr>
          <a:xfrm>
            <a:off x="589089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10" name="Text Box 209"/>
          <p:cNvSpPr txBox="1"/>
          <p:nvPr/>
        </p:nvSpPr>
        <p:spPr>
          <a:xfrm>
            <a:off x="6149975" y="468947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11" name="Text Box 210"/>
          <p:cNvSpPr txBox="1"/>
          <p:nvPr/>
        </p:nvSpPr>
        <p:spPr>
          <a:xfrm>
            <a:off x="433641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12" name="Text Box 211"/>
          <p:cNvSpPr txBox="1"/>
          <p:nvPr/>
        </p:nvSpPr>
        <p:spPr>
          <a:xfrm>
            <a:off x="4134485" y="4809490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5’                                                                          3’</a:t>
            </a:r>
            <a:endParaRPr lang="en-US" sz="800"/>
          </a:p>
        </p:txBody>
      </p:sp>
      <p:sp>
        <p:nvSpPr>
          <p:cNvPr id="213" name="Text Box 212"/>
          <p:cNvSpPr txBox="1"/>
          <p:nvPr/>
        </p:nvSpPr>
        <p:spPr>
          <a:xfrm>
            <a:off x="459549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14" name="Text Box 213"/>
          <p:cNvSpPr txBox="1"/>
          <p:nvPr/>
        </p:nvSpPr>
        <p:spPr>
          <a:xfrm>
            <a:off x="485457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15" name="Text Box 214"/>
          <p:cNvSpPr txBox="1"/>
          <p:nvPr/>
        </p:nvSpPr>
        <p:spPr>
          <a:xfrm>
            <a:off x="511365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16" name="Text Box 215"/>
          <p:cNvSpPr txBox="1"/>
          <p:nvPr/>
        </p:nvSpPr>
        <p:spPr>
          <a:xfrm>
            <a:off x="537273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17" name="Text Box 216"/>
          <p:cNvSpPr txBox="1"/>
          <p:nvPr/>
        </p:nvSpPr>
        <p:spPr>
          <a:xfrm>
            <a:off x="563181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18" name="Text Box 217"/>
          <p:cNvSpPr txBox="1"/>
          <p:nvPr/>
        </p:nvSpPr>
        <p:spPr>
          <a:xfrm>
            <a:off x="589089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19" name="Text Box 218"/>
          <p:cNvSpPr txBox="1"/>
          <p:nvPr/>
        </p:nvSpPr>
        <p:spPr>
          <a:xfrm>
            <a:off x="614997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20" name="Text Box 219"/>
          <p:cNvSpPr txBox="1"/>
          <p:nvPr/>
        </p:nvSpPr>
        <p:spPr>
          <a:xfrm>
            <a:off x="6409055" y="5160645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21" name="Text Box 220"/>
          <p:cNvSpPr txBox="1"/>
          <p:nvPr/>
        </p:nvSpPr>
        <p:spPr>
          <a:xfrm>
            <a:off x="4134485" y="5267960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5’                                                                                   3’</a:t>
            </a:r>
            <a:endParaRPr lang="en-US" sz="800"/>
          </a:p>
        </p:txBody>
      </p:sp>
      <p:sp>
        <p:nvSpPr>
          <p:cNvPr id="223" name="Rectangles 222"/>
          <p:cNvSpPr/>
          <p:nvPr/>
        </p:nvSpPr>
        <p:spPr>
          <a:xfrm>
            <a:off x="433641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24" name="Rectangles 223"/>
          <p:cNvSpPr/>
          <p:nvPr/>
        </p:nvSpPr>
        <p:spPr>
          <a:xfrm>
            <a:off x="459549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25" name="Straight Connector 224"/>
          <p:cNvCxnSpPr>
            <a:stCxn id="223" idx="3"/>
            <a:endCxn id="224" idx="1"/>
          </p:cNvCxnSpPr>
          <p:nvPr/>
        </p:nvCxnSpPr>
        <p:spPr>
          <a:xfrm>
            <a:off x="452310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478218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7" name="Rectangles 226"/>
          <p:cNvSpPr/>
          <p:nvPr/>
        </p:nvSpPr>
        <p:spPr>
          <a:xfrm>
            <a:off x="485457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28" name="Rectangles 227"/>
          <p:cNvSpPr/>
          <p:nvPr/>
        </p:nvSpPr>
        <p:spPr>
          <a:xfrm>
            <a:off x="511365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29" name="Straight Connector 228"/>
          <p:cNvCxnSpPr>
            <a:stCxn id="227" idx="3"/>
            <a:endCxn id="228" idx="1"/>
          </p:cNvCxnSpPr>
          <p:nvPr/>
        </p:nvCxnSpPr>
        <p:spPr>
          <a:xfrm>
            <a:off x="504126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530034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1" name="Rectangles 230"/>
          <p:cNvSpPr/>
          <p:nvPr/>
        </p:nvSpPr>
        <p:spPr>
          <a:xfrm>
            <a:off x="537273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32" name="Rectangles 231"/>
          <p:cNvSpPr/>
          <p:nvPr/>
        </p:nvSpPr>
        <p:spPr>
          <a:xfrm>
            <a:off x="563181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33" name="Straight Connector 232"/>
          <p:cNvCxnSpPr>
            <a:stCxn id="231" idx="3"/>
            <a:endCxn id="232" idx="1"/>
          </p:cNvCxnSpPr>
          <p:nvPr/>
        </p:nvCxnSpPr>
        <p:spPr>
          <a:xfrm>
            <a:off x="555942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581850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5" name="Rectangles 234"/>
          <p:cNvSpPr/>
          <p:nvPr/>
        </p:nvSpPr>
        <p:spPr>
          <a:xfrm>
            <a:off x="589089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36" name="Rectangles 235"/>
          <p:cNvSpPr/>
          <p:nvPr/>
        </p:nvSpPr>
        <p:spPr>
          <a:xfrm>
            <a:off x="6149975" y="576707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37" name="Straight Connector 236"/>
          <p:cNvCxnSpPr>
            <a:stCxn id="235" idx="3"/>
            <a:endCxn id="236" idx="1"/>
          </p:cNvCxnSpPr>
          <p:nvPr/>
        </p:nvCxnSpPr>
        <p:spPr>
          <a:xfrm>
            <a:off x="6077585" y="580517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8" name="Text Box 237"/>
          <p:cNvSpPr txBox="1"/>
          <p:nvPr/>
        </p:nvSpPr>
        <p:spPr>
          <a:xfrm>
            <a:off x="3420745" y="5664200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Ladder #3:</a:t>
            </a:r>
            <a:endParaRPr lang="en-US" sz="1000"/>
          </a:p>
        </p:txBody>
      </p:sp>
      <p:sp>
        <p:nvSpPr>
          <p:cNvPr id="239" name="Text Box 238"/>
          <p:cNvSpPr txBox="1"/>
          <p:nvPr/>
        </p:nvSpPr>
        <p:spPr>
          <a:xfrm>
            <a:off x="433641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240" name="Text Box 239"/>
          <p:cNvSpPr txBox="1"/>
          <p:nvPr/>
        </p:nvSpPr>
        <p:spPr>
          <a:xfrm>
            <a:off x="459549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41" name="Text Box 240"/>
          <p:cNvSpPr txBox="1"/>
          <p:nvPr/>
        </p:nvSpPr>
        <p:spPr>
          <a:xfrm>
            <a:off x="485457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42" name="Text Box 241"/>
          <p:cNvSpPr txBox="1"/>
          <p:nvPr/>
        </p:nvSpPr>
        <p:spPr>
          <a:xfrm>
            <a:off x="511365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43" name="Text Box 242"/>
          <p:cNvSpPr txBox="1"/>
          <p:nvPr/>
        </p:nvSpPr>
        <p:spPr>
          <a:xfrm>
            <a:off x="537273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44" name="Text Box 243"/>
          <p:cNvSpPr txBox="1"/>
          <p:nvPr/>
        </p:nvSpPr>
        <p:spPr>
          <a:xfrm>
            <a:off x="563181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45" name="Text Box 244"/>
          <p:cNvSpPr txBox="1"/>
          <p:nvPr/>
        </p:nvSpPr>
        <p:spPr>
          <a:xfrm>
            <a:off x="589089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46" name="Text Box 245"/>
          <p:cNvSpPr txBox="1"/>
          <p:nvPr/>
        </p:nvSpPr>
        <p:spPr>
          <a:xfrm>
            <a:off x="6149975" y="557530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247" name="Text Box 246"/>
          <p:cNvSpPr txBox="1"/>
          <p:nvPr/>
        </p:nvSpPr>
        <p:spPr>
          <a:xfrm>
            <a:off x="4134485" y="5685155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5’                                                                          3’</a:t>
            </a:r>
            <a:endParaRPr lang="en-US" sz="800"/>
          </a:p>
        </p:txBody>
      </p:sp>
      <p:sp>
        <p:nvSpPr>
          <p:cNvPr id="280" name="Rectangles 279"/>
          <p:cNvSpPr/>
          <p:nvPr/>
        </p:nvSpPr>
        <p:spPr>
          <a:xfrm>
            <a:off x="511365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81" name="Rectangles 280"/>
          <p:cNvSpPr/>
          <p:nvPr/>
        </p:nvSpPr>
        <p:spPr>
          <a:xfrm>
            <a:off x="537273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82" name="Straight Connector 281"/>
          <p:cNvCxnSpPr>
            <a:stCxn id="280" idx="3"/>
            <a:endCxn id="281" idx="1"/>
          </p:cNvCxnSpPr>
          <p:nvPr/>
        </p:nvCxnSpPr>
        <p:spPr>
          <a:xfrm>
            <a:off x="530034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555942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4" name="Rectangles 283"/>
          <p:cNvSpPr/>
          <p:nvPr/>
        </p:nvSpPr>
        <p:spPr>
          <a:xfrm>
            <a:off x="563181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85" name="Rectangles 284"/>
          <p:cNvSpPr/>
          <p:nvPr/>
        </p:nvSpPr>
        <p:spPr>
          <a:xfrm>
            <a:off x="589089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86" name="Straight Connector 285"/>
          <p:cNvCxnSpPr>
            <a:stCxn id="284" idx="3"/>
            <a:endCxn id="285" idx="1"/>
          </p:cNvCxnSpPr>
          <p:nvPr/>
        </p:nvCxnSpPr>
        <p:spPr>
          <a:xfrm>
            <a:off x="581850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607758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8" name="Rectangles 287"/>
          <p:cNvSpPr/>
          <p:nvPr/>
        </p:nvSpPr>
        <p:spPr>
          <a:xfrm>
            <a:off x="614997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89" name="Rectangles 288"/>
          <p:cNvSpPr/>
          <p:nvPr/>
        </p:nvSpPr>
        <p:spPr>
          <a:xfrm>
            <a:off x="640905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90" name="Straight Connector 289"/>
          <p:cNvCxnSpPr>
            <a:stCxn id="288" idx="3"/>
            <a:endCxn id="289" idx="1"/>
          </p:cNvCxnSpPr>
          <p:nvPr/>
        </p:nvCxnSpPr>
        <p:spPr>
          <a:xfrm>
            <a:off x="633666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659574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2" name="Rectangles 291"/>
          <p:cNvSpPr/>
          <p:nvPr/>
        </p:nvSpPr>
        <p:spPr>
          <a:xfrm>
            <a:off x="666813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293" name="Rectangles 292"/>
          <p:cNvSpPr/>
          <p:nvPr/>
        </p:nvSpPr>
        <p:spPr>
          <a:xfrm>
            <a:off x="6927215" y="6219190"/>
            <a:ext cx="186690" cy="76200"/>
          </a:xfrm>
          <a:prstGeom prst="rect">
            <a:avLst/>
          </a:prstGeom>
          <a:solidFill>
            <a:srgbClr val="FD940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>
              <a:latin typeface="Arial Bold" panose="020B0604020202090204" charset="0"/>
              <a:cs typeface="Arial Bold" panose="020B0604020202090204" charset="0"/>
            </a:endParaRPr>
          </a:p>
        </p:txBody>
      </p:sp>
      <p:cxnSp>
        <p:nvCxnSpPr>
          <p:cNvPr id="294" name="Straight Connector 293"/>
          <p:cNvCxnSpPr>
            <a:stCxn id="292" idx="3"/>
            <a:endCxn id="293" idx="1"/>
          </p:cNvCxnSpPr>
          <p:nvPr/>
        </p:nvCxnSpPr>
        <p:spPr>
          <a:xfrm>
            <a:off x="6854825" y="6257290"/>
            <a:ext cx="72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5" name="Text Box 294"/>
          <p:cNvSpPr txBox="1"/>
          <p:nvPr/>
        </p:nvSpPr>
        <p:spPr>
          <a:xfrm>
            <a:off x="3420745" y="6093460"/>
            <a:ext cx="838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Ladder #4:</a:t>
            </a:r>
            <a:endParaRPr lang="en-US" sz="1000"/>
          </a:p>
        </p:txBody>
      </p:sp>
      <p:sp>
        <p:nvSpPr>
          <p:cNvPr id="296" name="Text Box 295"/>
          <p:cNvSpPr txBox="1"/>
          <p:nvPr/>
        </p:nvSpPr>
        <p:spPr>
          <a:xfrm>
            <a:off x="511365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297" name="Text Box 296"/>
          <p:cNvSpPr txBox="1"/>
          <p:nvPr/>
        </p:nvSpPr>
        <p:spPr>
          <a:xfrm>
            <a:off x="537273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98" name="Text Box 297"/>
          <p:cNvSpPr txBox="1"/>
          <p:nvPr/>
        </p:nvSpPr>
        <p:spPr>
          <a:xfrm>
            <a:off x="563181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U</a:t>
            </a:r>
            <a:endParaRPr lang="en-US" sz="1000"/>
          </a:p>
        </p:txBody>
      </p:sp>
      <p:sp>
        <p:nvSpPr>
          <p:cNvPr id="299" name="Text Box 298"/>
          <p:cNvSpPr txBox="1"/>
          <p:nvPr/>
        </p:nvSpPr>
        <p:spPr>
          <a:xfrm>
            <a:off x="589089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300" name="Text Box 299"/>
          <p:cNvSpPr txBox="1"/>
          <p:nvPr/>
        </p:nvSpPr>
        <p:spPr>
          <a:xfrm>
            <a:off x="614997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C</a:t>
            </a:r>
            <a:endParaRPr lang="en-US" sz="1000"/>
          </a:p>
        </p:txBody>
      </p:sp>
      <p:sp>
        <p:nvSpPr>
          <p:cNvPr id="301" name="Text Box 300"/>
          <p:cNvSpPr txBox="1"/>
          <p:nvPr/>
        </p:nvSpPr>
        <p:spPr>
          <a:xfrm>
            <a:off x="640905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302" name="Text Box 301"/>
          <p:cNvSpPr txBox="1"/>
          <p:nvPr/>
        </p:nvSpPr>
        <p:spPr>
          <a:xfrm>
            <a:off x="666813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A</a:t>
            </a:r>
            <a:endParaRPr lang="en-US" sz="1000"/>
          </a:p>
        </p:txBody>
      </p:sp>
      <p:sp>
        <p:nvSpPr>
          <p:cNvPr id="303" name="Text Box 302"/>
          <p:cNvSpPr txBox="1"/>
          <p:nvPr/>
        </p:nvSpPr>
        <p:spPr>
          <a:xfrm>
            <a:off x="6927215" y="6027420"/>
            <a:ext cx="1866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G</a:t>
            </a:r>
            <a:endParaRPr lang="en-US" sz="1000"/>
          </a:p>
        </p:txBody>
      </p:sp>
      <p:sp>
        <p:nvSpPr>
          <p:cNvPr id="304" name="Text Box 303"/>
          <p:cNvSpPr txBox="1"/>
          <p:nvPr/>
        </p:nvSpPr>
        <p:spPr>
          <a:xfrm>
            <a:off x="4919345" y="6150610"/>
            <a:ext cx="4064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/>
              <a:t>5’                                                                          3’</a:t>
            </a:r>
            <a:endParaRPr lang="en-US" sz="800"/>
          </a:p>
        </p:txBody>
      </p:sp>
      <p:cxnSp>
        <p:nvCxnSpPr>
          <p:cNvPr id="305" name="Straight Connector 304"/>
          <p:cNvCxnSpPr/>
          <p:nvPr/>
        </p:nvCxnSpPr>
        <p:spPr>
          <a:xfrm flipV="1">
            <a:off x="520700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V="1">
            <a:off x="546608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V="1">
            <a:off x="572516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598424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6243320" y="5866765"/>
            <a:ext cx="0" cy="226695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3" name="Text Box 312"/>
          <p:cNvSpPr txBox="1"/>
          <p:nvPr/>
        </p:nvSpPr>
        <p:spPr>
          <a:xfrm>
            <a:off x="8312150" y="5085080"/>
            <a:ext cx="4064000" cy="1037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sz="1100" i="1"/>
              <a:t>Most abundant RNA sequence: </a:t>
            </a:r>
            <a:r>
              <a:rPr lang="en-US" sz="1100" b="1" i="1"/>
              <a:t>UGCA(mU)ACG</a:t>
            </a:r>
            <a:endParaRPr lang="en-US" sz="1100" b="1" i="1"/>
          </a:p>
          <a:p>
            <a:pPr>
              <a:lnSpc>
                <a:spcPct val="150000"/>
              </a:lnSpc>
            </a:pPr>
            <a:r>
              <a:rPr lang="en-US" sz="1100" i="1">
                <a:sym typeface="+mn-ea"/>
              </a:rPr>
              <a:t>2nd most abundant RNA sequence: </a:t>
            </a:r>
            <a:r>
              <a:rPr lang="en-US" sz="1100" b="1" i="1">
                <a:sym typeface="+mn-ea"/>
              </a:rPr>
              <a:t>ACCGGGUAA</a:t>
            </a:r>
            <a:endParaRPr lang="en-US" sz="1100" b="1" i="1"/>
          </a:p>
          <a:p>
            <a:pPr>
              <a:lnSpc>
                <a:spcPct val="150000"/>
              </a:lnSpc>
            </a:pPr>
            <a:r>
              <a:rPr lang="en-US" sz="1100" i="1">
                <a:sym typeface="+mn-ea"/>
              </a:rPr>
              <a:t>3rd most abundant RNA sequence: </a:t>
            </a:r>
            <a:r>
              <a:rPr lang="en-US" sz="1100" b="1" i="1">
                <a:sym typeface="+mn-ea"/>
              </a:rPr>
              <a:t>GCCAUUACGAG</a:t>
            </a:r>
            <a:endParaRPr lang="en-US" sz="1100" b="1" i="1"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en-US" sz="1100" i="1">
                <a:sym typeface="+mn-ea"/>
              </a:rPr>
              <a:t>......</a:t>
            </a:r>
            <a:endParaRPr lang="en-US" sz="1100" i="1"/>
          </a:p>
          <a:p>
            <a:pPr>
              <a:lnSpc>
                <a:spcPct val="150000"/>
              </a:lnSpc>
            </a:pPr>
            <a:endParaRPr lang="en-US" sz="1100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4373</Words>
  <Application>WPS Spreadsheets</Application>
  <PresentationFormat>Widescreen</PresentationFormat>
  <Paragraphs>758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SimSun</vt:lpstr>
      <vt:lpstr>Wingdings</vt:lpstr>
      <vt:lpstr>Helvetica Regular</vt:lpstr>
      <vt:lpstr>Arial Regular</vt:lpstr>
      <vt:lpstr>Calibri</vt:lpstr>
      <vt:lpstr>Helvetica Neue</vt:lpstr>
      <vt:lpstr>Arial Bold</vt:lpstr>
      <vt:lpstr>Arial Italic</vt:lpstr>
      <vt:lpstr>Microsoft YaHei</vt:lpstr>
      <vt:lpstr>汉仪旗黑</vt:lpstr>
      <vt:lpstr>Arial Unicode MS</vt:lpstr>
      <vt:lpstr>Calibri Light</vt:lpstr>
      <vt:lpstr>汉仪书宋二KW</vt:lpstr>
      <vt:lpstr>Helvetica Bold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Figure 1 new version 0227 </vt:lpstr>
      <vt:lpstr>Steps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 new version 0227 </dc:title>
  <dc:creator>shangsilin</dc:creator>
  <cp:lastModifiedBy>shangsilin</cp:lastModifiedBy>
  <cp:revision>19</cp:revision>
  <dcterms:created xsi:type="dcterms:W3CDTF">2025-04-10T15:44:46Z</dcterms:created>
  <dcterms:modified xsi:type="dcterms:W3CDTF">2025-04-10T15:44:46Z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628A8E5E6B51D2C1848DC0673E04AC72_41</vt:lpwstr>
  </property>
  <property fmtid="{D5CDD505-2E9C-101B-9397-08002B2CF9AE}" pid="3" name="KSOProductBuildVer">
    <vt:lpwstr>1033-6.11.0.8615</vt:lpwstr>
  </property>
</Properties>
</file>