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85725" y="-34290"/>
            <a:ext cx="2222500" cy="2350135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49475" y="1138555"/>
            <a:ext cx="72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61945" y="49911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61945" y="110871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61310" y="505460"/>
            <a:ext cx="34531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61310" y="1718945"/>
            <a:ext cx="22237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0"/>
            <a:ext cx="1810385" cy="111887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954270" y="100584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t</a:t>
            </a:r>
            <a:r>
              <a:rPr lang="en-US" sz="1200" baseline="-25000"/>
              <a:t>R</a:t>
            </a:r>
            <a:endParaRPr lang="en-US" sz="12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847715" y="2252345"/>
            <a:ext cx="4781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aseline="-25000"/>
              <a:t>Mass</a:t>
            </a:r>
            <a:endParaRPr lang="en-US" sz="1200" baseline="-25000"/>
          </a:p>
        </p:txBody>
      </p:sp>
      <p:sp>
        <p:nvSpPr>
          <p:cNvPr id="22" name="Text Box 21"/>
          <p:cNvSpPr txBox="1"/>
          <p:nvPr/>
        </p:nvSpPr>
        <p:spPr>
          <a:xfrm>
            <a:off x="3646805" y="22542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No hydrolysis treatment</a:t>
            </a:r>
            <a:endParaRPr lang="en-US" altLang="en-US" sz="1200">
              <a:latin typeface="Arial Regular" panose="020B0604020202090204" charset="0"/>
              <a:ea typeface="Calibri" charset="0"/>
              <a:cs typeface="Arial Regular" panose="020B060402020209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431030" y="53340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LC-MS</a:t>
            </a:r>
            <a:endParaRPr lang="en-US" altLang="en-US" sz="1200">
              <a:latin typeface="Arial Regular" panose="020B0604020202090204" charset="0"/>
              <a:ea typeface="Calibri" charset="0"/>
              <a:cs typeface="Arial Regular" panose="020B060402020209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053715" y="1443355"/>
            <a:ext cx="1900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Calibri" charset="0"/>
                <a:ea typeface="Calibri" charset="0"/>
              </a:rPr>
              <a:t>② Controlled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646805" y="175006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LC-MS</a:t>
            </a:r>
            <a:endParaRPr lang="en-US" altLang="en-US" sz="1200">
              <a:latin typeface="Arial Regular" panose="020B0604020202090204" charset="0"/>
              <a:ea typeface="Calibri" charset="0"/>
              <a:cs typeface="Arial Regular" panose="020B0604020202090204" charset="0"/>
            </a:endParaRPr>
          </a:p>
        </p:txBody>
      </p:sp>
      <p:pic>
        <p:nvPicPr>
          <p:cNvPr id="26" name="Picture 25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0" y="1145540"/>
            <a:ext cx="1929130" cy="119253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6968490" y="153479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395335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latin typeface="Arial Italic" panose="020B0604020202090204" charset="0"/>
                <a:cs typeface="Arial Italic" panose="020B0604020202090204" charset="0"/>
              </a:rPr>
              <a:t>Determine number of RNAs and their sum intensity in the sample respectively</a:t>
            </a:r>
            <a:endParaRPr lang="en-US" sz="12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2066290"/>
            <a:ext cx="708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068560" y="2063750"/>
            <a:ext cx="0" cy="1277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059670" y="2425065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highest sum intensity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33" name="Picture 32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05" y="2550795"/>
            <a:ext cx="2583180" cy="159766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33" idx="3"/>
          </p:cNvCxnSpPr>
          <p:nvPr/>
        </p:nvCxnSpPr>
        <p:spPr>
          <a:xfrm flipH="1">
            <a:off x="8541385" y="3349625"/>
            <a:ext cx="15379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39" idx="3"/>
          </p:cNvCxnSpPr>
          <p:nvPr/>
        </p:nvCxnSpPr>
        <p:spPr>
          <a:xfrm flipH="1" flipV="1">
            <a:off x="4315460" y="3336925"/>
            <a:ext cx="1642745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286250" y="3053715"/>
            <a:ext cx="1767205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39" name="Picture 38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524760"/>
            <a:ext cx="2626360" cy="162369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-100330" y="3641725"/>
            <a:ext cx="112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Repeat step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until exhausion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2" name="Straight Connector 41"/>
          <p:cNvCxnSpPr>
            <a:stCxn id="39" idx="1"/>
          </p:cNvCxnSpPr>
          <p:nvPr/>
        </p:nvCxnSpPr>
        <p:spPr>
          <a:xfrm flipH="1">
            <a:off x="1019810" y="3336925"/>
            <a:ext cx="6692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12825" y="3336925"/>
            <a:ext cx="0" cy="15208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2"/>
          </p:cNvCxnSpPr>
          <p:nvPr/>
        </p:nvCxnSpPr>
        <p:spPr>
          <a:xfrm>
            <a:off x="3002280" y="4148455"/>
            <a:ext cx="0" cy="1515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92755" y="5664200"/>
            <a:ext cx="5848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02740" y="4180205"/>
            <a:ext cx="1537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all previously generated ladders</a:t>
            </a:r>
            <a:endParaRPr lang="en-US" altLang="en-US" sz="1200">
              <a:latin typeface="Arial Regular" panose="020B0604020202090204" charset="0"/>
            </a:endParaRPr>
          </a:p>
        </p:txBody>
      </p:sp>
      <p:pic>
        <p:nvPicPr>
          <p:cNvPr id="50" name="Picture 49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7750"/>
            <a:ext cx="2066925" cy="1277620"/>
          </a:xfrm>
          <a:prstGeom prst="rect">
            <a:avLst/>
          </a:prstGeom>
        </p:spPr>
      </p:pic>
      <p:pic>
        <p:nvPicPr>
          <p:cNvPr id="51" name="Picture 50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90" y="4420870"/>
            <a:ext cx="3934460" cy="2432685"/>
          </a:xfrm>
          <a:prstGeom prst="rect">
            <a:avLst/>
          </a:prstGeom>
        </p:spPr>
      </p:pic>
      <p:pic>
        <p:nvPicPr>
          <p:cNvPr id="54" name="Picture 53" descr="00003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40" y="4425315"/>
            <a:ext cx="3934460" cy="2432685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7512050" y="5637530"/>
            <a:ext cx="745490" cy="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Spreadsheets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宋体-简</vt:lpstr>
      <vt:lpstr>Calibri Light</vt:lpstr>
      <vt:lpstr>Helvetica Neue</vt:lpstr>
      <vt:lpstr>Calibri</vt:lpstr>
      <vt:lpstr>Microsoft YaHei</vt:lpstr>
      <vt:lpstr>汉仪旗黑</vt:lpstr>
      <vt:lpstr>Apple LiSung</vt:lpstr>
      <vt:lpstr>Arial Regular</vt:lpstr>
      <vt:lpstr>Arial Italic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3</cp:revision>
  <dcterms:created xsi:type="dcterms:W3CDTF">2025-02-27T22:08:53Z</dcterms:created>
  <dcterms:modified xsi:type="dcterms:W3CDTF">2025-02-27T22:08:53Z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