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3"/>
    <p:sldId id="262" r:id="rId4"/>
    <p:sldId id="267" r:id="rId5"/>
    <p:sldId id="256" r:id="rId6"/>
    <p:sldId id="257" r:id="rId7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7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066"/>
    <a:srgbClr val="EC9891"/>
    <a:srgbClr val="EE7C7A"/>
    <a:srgbClr val="89F664"/>
    <a:srgbClr val="FD9409"/>
    <a:srgbClr val="ECAE5B"/>
    <a:srgbClr val="BF0063"/>
    <a:srgbClr val="22FF06"/>
    <a:srgbClr val="FFFFFF"/>
    <a:srgbClr val="5F7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217"/>
        <p:guide pos="37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jpe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jpe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 descr="Screenshot 2025-04-08 at 10.29.01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885" y="4264660"/>
            <a:ext cx="2202815" cy="1740535"/>
          </a:xfrm>
          <a:prstGeom prst="rect">
            <a:avLst/>
          </a:prstGeom>
        </p:spPr>
      </p:pic>
      <p:pic>
        <p:nvPicPr>
          <p:cNvPr id="28" name="Content Placeholder 27" descr="Screenshot 2025-04-01 at 2.48.15 P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" y="4171315"/>
            <a:ext cx="2492375" cy="18141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579880" y="420624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79880" y="560451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5755" y="560387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412875" y="39693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SI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19070" y="592391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592391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13" name="Picture 12" descr="ChatGPT Image Apr 1, 2025 at 09_24_47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4599305"/>
            <a:ext cx="1891030" cy="15900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39439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29940" y="451231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8355" y="5956300"/>
            <a:ext cx="2136775" cy="88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 flipH="1">
            <a:off x="5100320" y="5105400"/>
            <a:ext cx="299720" cy="76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72155" y="4284345"/>
            <a:ext cx="69977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</a:rPr>
              <a:t>LC-MS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264025" y="5985510"/>
            <a:ext cx="51879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  <a:latin typeface="Helvetica Regular" charset="0"/>
                <a:cs typeface="Helvetica Regular" charset="0"/>
              </a:rPr>
              <a:t>m/z</a:t>
            </a:r>
            <a:endParaRPr lang="en-US" sz="1200">
              <a:solidFill>
                <a:schemeClr val="tx1"/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74625" y="3969385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Input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440180" y="6186170"/>
            <a:ext cx="2912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hydrolyzed RNA fragment LC-MS data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96235" y="6510020"/>
            <a:ext cx="0" cy="36449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235065" y="39693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7480" y="4008755"/>
            <a:ext cx="768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Output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90510" y="424561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90510" y="564388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36385" y="564324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723505" y="400875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SI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029700" y="596328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310630" y="59632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37" name="Picture 36" descr="Screenshot 2025-04-08 at 10.30.33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710" y="4027170"/>
            <a:ext cx="1111250" cy="48514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2" idx="1"/>
          </p:cNvCxnSpPr>
          <p:nvPr/>
        </p:nvCxnSpPr>
        <p:spPr>
          <a:xfrm>
            <a:off x="5657215" y="5252720"/>
            <a:ext cx="57785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9583420" y="4362450"/>
            <a:ext cx="2136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u="sng"/>
              <a:t>Advantages:</a:t>
            </a:r>
            <a:endParaRPr lang="en-US" sz="1000" u="sng"/>
          </a:p>
          <a:p>
            <a:endParaRPr lang="en-US" sz="1000" u="sng"/>
          </a:p>
          <a:p>
            <a:r>
              <a:rPr lang="en-US" sz="1000"/>
              <a:t>-100% De-novo sequencing accuracy under mixture setting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-Using sum intensity as a separation tool for layer-by-layer sequence extraction reduces false positives during base calling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-Can sequence impurities among desired RNA mixtures</a:t>
            </a:r>
            <a:endParaRPr lang="en-US" sz="10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54795" y="6535420"/>
            <a:ext cx="0" cy="322580"/>
          </a:xfrm>
          <a:prstGeom prst="straightConnector1">
            <a:avLst/>
          </a:prstGeom>
          <a:ln w="63500">
            <a:solidFill>
              <a:schemeClr val="accent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" name="Picture 55" descr="Screenshot 2025-04-01 at 2.57.5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5276215"/>
            <a:ext cx="2145665" cy="136271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655955"/>
            <a:ext cx="11843385" cy="61214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103495" y="299720"/>
            <a:ext cx="1471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Nested Algorithm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035425" y="681990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156575" y="639445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6675" y="274193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485" y="480314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Base Calling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63365" y="3846195"/>
            <a:ext cx="4113530" cy="12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72110" y="92837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1. Select the data point with highest 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6" name="Picture 15" descr="Screenshot 2025-04-01 at 1.36.31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76910" y="120396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2110" y="274574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2. Search for mass corresponds to next base match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72820" y="309499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2505" y="455358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76910" y="308292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195955" y="434657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31" name="Picture 30" descr="Screenshot 2025-04-01 at 2.13.4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197860"/>
            <a:ext cx="2137410" cy="134747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512570" y="318770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08225" y="319214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12570" y="321818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522730" y="30187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943100" y="301879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72110" y="482981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3. Repeat step 2 until no further match can be found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72820" y="51790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92505" y="66376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676910" y="516699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195955" y="64306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512570" y="527177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08225" y="527621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12570" y="530225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1522730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1943100" y="510286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59710" y="5286375"/>
            <a:ext cx="0" cy="70104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08225" y="5307965"/>
            <a:ext cx="457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2412365" y="510540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179195" y="5267325"/>
            <a:ext cx="0" cy="10496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79195" y="5302250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88005" y="5286375"/>
            <a:ext cx="0" cy="12846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65425" y="5307965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1196975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2783205" y="51079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63365" y="118618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4. Repeat step 1-3 on the remaining dataset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2020" y="18008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1705" y="32594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436110" y="178879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955155" y="30524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57" name="Picture 56" descr="Screenshot 2025-04-07 at 3.48.22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705" y="1875155"/>
            <a:ext cx="2213610" cy="136715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276850" y="1923415"/>
            <a:ext cx="0" cy="30797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09970" y="1892935"/>
            <a:ext cx="0" cy="66421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66690" y="1923415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45785" y="1929130"/>
            <a:ext cx="4819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529399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77" name="Text Box 76"/>
          <p:cNvSpPr txBox="1"/>
          <p:nvPr/>
        </p:nvSpPr>
        <p:spPr>
          <a:xfrm>
            <a:off x="5767070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575425" y="1929130"/>
            <a:ext cx="0" cy="66167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13780" y="1929130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6217285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933315" y="1888490"/>
            <a:ext cx="0" cy="10369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33315" y="1923415"/>
            <a:ext cx="3352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35470" y="1923415"/>
            <a:ext cx="0" cy="126873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75425" y="1929130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497014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6602730" y="17246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60315" y="2271395"/>
            <a:ext cx="0" cy="5060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03850" y="227647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06870" y="2276475"/>
            <a:ext cx="0" cy="37592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36590" y="227139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60315" y="227647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06031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G</a:t>
            </a:r>
            <a:endParaRPr lang="en-US" sz="1000">
              <a:solidFill>
                <a:srgbClr val="FAE066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07025" y="2276475"/>
            <a:ext cx="330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564578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35320" y="227647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79465" y="227139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5902960" y="206438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A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543687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U</a:t>
            </a:r>
            <a:endParaRPr lang="en-US" sz="1000">
              <a:solidFill>
                <a:srgbClr val="FAE066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50940" y="2276475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625094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791075" y="2058035"/>
            <a:ext cx="0" cy="11004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61915" y="2063115"/>
            <a:ext cx="0" cy="75501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9488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36870" y="2063115"/>
            <a:ext cx="0" cy="63817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61915" y="2077720"/>
            <a:ext cx="2749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8050" y="2047875"/>
            <a:ext cx="0" cy="22860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39410" y="2077720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66205" y="2042795"/>
            <a:ext cx="0" cy="5988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33870" y="2047875"/>
            <a:ext cx="0" cy="7702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563870" y="2266315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994400" y="2077720"/>
            <a:ext cx="471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46620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483489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51409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552831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60807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650621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27170" y="426974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5. Collect ladders formed in a “layer by layer” fashion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473202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RNA Ladders Formation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165465" y="3846195"/>
            <a:ext cx="374459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Text Box 110"/>
          <p:cNvSpPr txBox="1"/>
          <p:nvPr/>
        </p:nvSpPr>
        <p:spPr>
          <a:xfrm>
            <a:off x="861441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Ladder Assembly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sp>
        <p:nvSpPr>
          <p:cNvPr id="112" name="Text Box 111"/>
          <p:cNvSpPr txBox="1"/>
          <p:nvPr/>
        </p:nvSpPr>
        <p:spPr>
          <a:xfrm>
            <a:off x="8156575" y="1186180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6. Different layers combined increases coverage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3" name="Text Box 112"/>
          <p:cNvSpPr txBox="1"/>
          <p:nvPr/>
        </p:nvSpPr>
        <p:spPr>
          <a:xfrm>
            <a:off x="8196580" y="4277995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7. 3’ and 5’ ladders cross-verifies each other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4732020" y="484949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51705" y="630809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7" name="Text Box 116"/>
          <p:cNvSpPr txBox="1"/>
          <p:nvPr/>
        </p:nvSpPr>
        <p:spPr>
          <a:xfrm>
            <a:off x="4436110" y="483743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6955155" y="61010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20" name="Picture 119" descr="Screenshot 2025-04-08 at 9.30.38 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05" y="4954905"/>
            <a:ext cx="2184400" cy="1353185"/>
          </a:xfrm>
          <a:prstGeom prst="rect">
            <a:avLst/>
          </a:prstGeom>
        </p:spPr>
      </p:pic>
      <p:pic>
        <p:nvPicPr>
          <p:cNvPr id="121" name="Picture 120" descr="Screenshot 2025-04-08 at 9.31.11 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45" y="5353050"/>
            <a:ext cx="351155" cy="366395"/>
          </a:xfrm>
          <a:prstGeom prst="rect">
            <a:avLst/>
          </a:prstGeom>
        </p:spPr>
      </p:pic>
      <p:sp>
        <p:nvSpPr>
          <p:cNvPr id="122" name="Text Box 121"/>
          <p:cNvSpPr txBox="1"/>
          <p:nvPr/>
        </p:nvSpPr>
        <p:spPr>
          <a:xfrm>
            <a:off x="4933315" y="54425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3" name="Text Box 122"/>
          <p:cNvSpPr txBox="1"/>
          <p:nvPr/>
        </p:nvSpPr>
        <p:spPr>
          <a:xfrm>
            <a:off x="5231765" y="49339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5767070" y="505714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5" name="Text Box 124"/>
          <p:cNvSpPr txBox="1"/>
          <p:nvPr/>
        </p:nvSpPr>
        <p:spPr>
          <a:xfrm>
            <a:off x="6130290" y="561149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6535420" y="59315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4864100" y="598741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8" name="Text Box 127"/>
          <p:cNvSpPr txBox="1"/>
          <p:nvPr/>
        </p:nvSpPr>
        <p:spPr>
          <a:xfrm>
            <a:off x="5161915" y="58559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5563870" y="55143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6080760" y="53530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6408420" y="57594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5103495" y="55981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G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3" name="Text Box 132"/>
          <p:cNvSpPr txBox="1"/>
          <p:nvPr/>
        </p:nvSpPr>
        <p:spPr>
          <a:xfrm>
            <a:off x="5403850" y="52717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U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5604510" y="519747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5" name="Text Box 134"/>
          <p:cNvSpPr txBox="1"/>
          <p:nvPr/>
        </p:nvSpPr>
        <p:spPr>
          <a:xfrm>
            <a:off x="5902960" y="516699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A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6304280" y="5366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8196580" y="268922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Sodium Adducted: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998728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017397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6" name="Rectangles 145"/>
          <p:cNvSpPr/>
          <p:nvPr/>
        </p:nvSpPr>
        <p:spPr>
          <a:xfrm>
            <a:off x="1024636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7" name="Rectangles 146"/>
          <p:cNvSpPr/>
          <p:nvPr/>
        </p:nvSpPr>
        <p:spPr>
          <a:xfrm>
            <a:off x="1050544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8" name="Straight Connector 147"/>
          <p:cNvCxnSpPr>
            <a:stCxn id="146" idx="3"/>
            <a:endCxn id="147" idx="1"/>
          </p:cNvCxnSpPr>
          <p:nvPr/>
        </p:nvCxnSpPr>
        <p:spPr>
          <a:xfrm>
            <a:off x="1043305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69213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ctangles 149"/>
          <p:cNvSpPr/>
          <p:nvPr/>
        </p:nvSpPr>
        <p:spPr>
          <a:xfrm>
            <a:off x="1076452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1" name="Rectangles 150"/>
          <p:cNvSpPr/>
          <p:nvPr/>
        </p:nvSpPr>
        <p:spPr>
          <a:xfrm>
            <a:off x="1102360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2" name="Straight Connector 151"/>
          <p:cNvCxnSpPr>
            <a:stCxn id="150" idx="3"/>
            <a:endCxn id="151" idx="1"/>
          </p:cNvCxnSpPr>
          <p:nvPr/>
        </p:nvCxnSpPr>
        <p:spPr>
          <a:xfrm>
            <a:off x="1095121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" name="Rectangles 152"/>
          <p:cNvSpPr/>
          <p:nvPr/>
        </p:nvSpPr>
        <p:spPr>
          <a:xfrm>
            <a:off x="921004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939673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5" name="Rectangles 154"/>
          <p:cNvSpPr/>
          <p:nvPr/>
        </p:nvSpPr>
        <p:spPr>
          <a:xfrm>
            <a:off x="946912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7" name="Rectangles 156"/>
          <p:cNvSpPr/>
          <p:nvPr/>
        </p:nvSpPr>
        <p:spPr>
          <a:xfrm>
            <a:off x="972820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8" name="Straight Connector 157"/>
          <p:cNvCxnSpPr>
            <a:stCxn id="155" idx="3"/>
            <a:endCxn id="157" idx="1"/>
          </p:cNvCxnSpPr>
          <p:nvPr/>
        </p:nvCxnSpPr>
        <p:spPr>
          <a:xfrm>
            <a:off x="965581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91489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Rectangles 159"/>
          <p:cNvSpPr/>
          <p:nvPr/>
        </p:nvSpPr>
        <p:spPr>
          <a:xfrm>
            <a:off x="998728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1" name="Rectangles 160"/>
          <p:cNvSpPr/>
          <p:nvPr/>
        </p:nvSpPr>
        <p:spPr>
          <a:xfrm>
            <a:off x="1024636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2" name="Straight Connector 161"/>
          <p:cNvCxnSpPr>
            <a:stCxn id="160" idx="3"/>
            <a:endCxn id="161" idx="1"/>
          </p:cNvCxnSpPr>
          <p:nvPr/>
        </p:nvCxnSpPr>
        <p:spPr>
          <a:xfrm>
            <a:off x="1017397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8196580" y="191960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Native: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cxnSp>
        <p:nvCxnSpPr>
          <p:cNvPr id="164" name="Straight Arrow Connector 163"/>
          <p:cNvCxnSpPr>
            <a:stCxn id="160" idx="2"/>
            <a:endCxn id="143" idx="0"/>
          </p:cNvCxnSpPr>
          <p:nvPr/>
        </p:nvCxnSpPr>
        <p:spPr>
          <a:xfrm>
            <a:off x="1008062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6" idx="0"/>
            <a:endCxn id="161" idx="2"/>
          </p:cNvCxnSpPr>
          <p:nvPr/>
        </p:nvCxnSpPr>
        <p:spPr>
          <a:xfrm flipV="1">
            <a:off x="1033970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7" name="Text Box 166"/>
          <p:cNvSpPr txBox="1"/>
          <p:nvPr/>
        </p:nvSpPr>
        <p:spPr>
          <a:xfrm>
            <a:off x="10330180" y="2148205"/>
            <a:ext cx="693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Overlap confirms identity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168" name="Text Box 167"/>
          <p:cNvSpPr txBox="1"/>
          <p:nvPr/>
        </p:nvSpPr>
        <p:spPr>
          <a:xfrm>
            <a:off x="921004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2" name="Text Box 181"/>
          <p:cNvSpPr txBox="1"/>
          <p:nvPr/>
        </p:nvSpPr>
        <p:spPr>
          <a:xfrm>
            <a:off x="1076452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4" name="Text Box 183"/>
          <p:cNvSpPr txBox="1"/>
          <p:nvPr/>
        </p:nvSpPr>
        <p:spPr>
          <a:xfrm>
            <a:off x="946912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5" name="Text Box 184"/>
          <p:cNvSpPr txBox="1"/>
          <p:nvPr/>
        </p:nvSpPr>
        <p:spPr>
          <a:xfrm>
            <a:off x="1050544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6" name="Text Box 185"/>
          <p:cNvSpPr txBox="1"/>
          <p:nvPr/>
        </p:nvSpPr>
        <p:spPr>
          <a:xfrm>
            <a:off x="1102360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8" name="Text Box 187"/>
          <p:cNvSpPr txBox="1"/>
          <p:nvPr/>
        </p:nvSpPr>
        <p:spPr>
          <a:xfrm>
            <a:off x="972820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89" name="Text Box 188"/>
          <p:cNvSpPr txBox="1"/>
          <p:nvPr/>
        </p:nvSpPr>
        <p:spPr>
          <a:xfrm>
            <a:off x="998728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0" name="Text Box 189"/>
          <p:cNvSpPr txBox="1"/>
          <p:nvPr/>
        </p:nvSpPr>
        <p:spPr>
          <a:xfrm>
            <a:off x="1024636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1" name="Text Box 190"/>
          <p:cNvSpPr txBox="1"/>
          <p:nvPr/>
        </p:nvSpPr>
        <p:spPr>
          <a:xfrm>
            <a:off x="998728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2" name="Text Box 191"/>
          <p:cNvSpPr txBox="1"/>
          <p:nvPr/>
        </p:nvSpPr>
        <p:spPr>
          <a:xfrm>
            <a:off x="10246360" y="284988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4" name="Text Box 193"/>
          <p:cNvSpPr txBox="1"/>
          <p:nvPr/>
        </p:nvSpPr>
        <p:spPr>
          <a:xfrm>
            <a:off x="8247380" y="4983480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3’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921004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939673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7" name="Rectangles 196"/>
          <p:cNvSpPr/>
          <p:nvPr/>
        </p:nvSpPr>
        <p:spPr>
          <a:xfrm>
            <a:off x="946912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972820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9" name="Straight Connector 198"/>
          <p:cNvCxnSpPr>
            <a:stCxn id="197" idx="3"/>
            <a:endCxn id="198" idx="1"/>
          </p:cNvCxnSpPr>
          <p:nvPr/>
        </p:nvCxnSpPr>
        <p:spPr>
          <a:xfrm>
            <a:off x="965581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991489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1" name="Rectangles 200"/>
          <p:cNvSpPr/>
          <p:nvPr/>
        </p:nvSpPr>
        <p:spPr>
          <a:xfrm>
            <a:off x="998728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04" name="Rectangles 203"/>
          <p:cNvSpPr/>
          <p:nvPr/>
        </p:nvSpPr>
        <p:spPr>
          <a:xfrm>
            <a:off x="1024636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1" name="Straight Connector 210"/>
          <p:cNvCxnSpPr>
            <a:stCxn id="201" idx="3"/>
            <a:endCxn id="204" idx="1"/>
          </p:cNvCxnSpPr>
          <p:nvPr/>
        </p:nvCxnSpPr>
        <p:spPr>
          <a:xfrm>
            <a:off x="1017397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Rectangles 211"/>
          <p:cNvSpPr/>
          <p:nvPr/>
        </p:nvSpPr>
        <p:spPr>
          <a:xfrm>
            <a:off x="921004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939673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4" name="Rectangles 213"/>
          <p:cNvSpPr/>
          <p:nvPr/>
        </p:nvSpPr>
        <p:spPr>
          <a:xfrm>
            <a:off x="946912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5" name="Rectangles 214"/>
          <p:cNvSpPr/>
          <p:nvPr/>
        </p:nvSpPr>
        <p:spPr>
          <a:xfrm>
            <a:off x="972820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6" name="Straight Connector 215"/>
          <p:cNvCxnSpPr>
            <a:stCxn id="214" idx="3"/>
            <a:endCxn id="215" idx="1"/>
          </p:cNvCxnSpPr>
          <p:nvPr/>
        </p:nvCxnSpPr>
        <p:spPr>
          <a:xfrm>
            <a:off x="965581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91489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8" name="Rectangles 217"/>
          <p:cNvSpPr/>
          <p:nvPr/>
        </p:nvSpPr>
        <p:spPr>
          <a:xfrm>
            <a:off x="998728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9" name="Rectangles 218"/>
          <p:cNvSpPr/>
          <p:nvPr/>
        </p:nvSpPr>
        <p:spPr>
          <a:xfrm>
            <a:off x="1024636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0" name="Straight Connector 219"/>
          <p:cNvCxnSpPr>
            <a:stCxn id="218" idx="3"/>
            <a:endCxn id="219" idx="1"/>
          </p:cNvCxnSpPr>
          <p:nvPr/>
        </p:nvCxnSpPr>
        <p:spPr>
          <a:xfrm>
            <a:off x="1017397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8" idx="2"/>
            <a:endCxn id="197" idx="0"/>
          </p:cNvCxnSpPr>
          <p:nvPr/>
        </p:nvCxnSpPr>
        <p:spPr>
          <a:xfrm flipH="1"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5" idx="0"/>
            <a:endCxn id="219" idx="2"/>
          </p:cNvCxnSpPr>
          <p:nvPr/>
        </p:nvCxnSpPr>
        <p:spPr>
          <a:xfrm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4" name="Text Box 223"/>
          <p:cNvSpPr txBox="1"/>
          <p:nvPr/>
        </p:nvSpPr>
        <p:spPr>
          <a:xfrm>
            <a:off x="921004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5" name="Text Box 224"/>
          <p:cNvSpPr txBox="1"/>
          <p:nvPr/>
        </p:nvSpPr>
        <p:spPr>
          <a:xfrm>
            <a:off x="998728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6" name="Text Box 225"/>
          <p:cNvSpPr txBox="1"/>
          <p:nvPr/>
        </p:nvSpPr>
        <p:spPr>
          <a:xfrm>
            <a:off x="946912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7" name="Text Box 226"/>
          <p:cNvSpPr txBox="1"/>
          <p:nvPr/>
        </p:nvSpPr>
        <p:spPr>
          <a:xfrm>
            <a:off x="972820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28" name="Text Box 227"/>
          <p:cNvSpPr txBox="1"/>
          <p:nvPr/>
        </p:nvSpPr>
        <p:spPr>
          <a:xfrm>
            <a:off x="1024636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9" name="Text Box 228"/>
          <p:cNvSpPr txBox="1"/>
          <p:nvPr/>
        </p:nvSpPr>
        <p:spPr>
          <a:xfrm>
            <a:off x="972820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0" name="Text Box 229"/>
          <p:cNvSpPr txBox="1"/>
          <p:nvPr/>
        </p:nvSpPr>
        <p:spPr>
          <a:xfrm>
            <a:off x="998728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1" name="Text Box 230"/>
          <p:cNvSpPr txBox="1"/>
          <p:nvPr/>
        </p:nvSpPr>
        <p:spPr>
          <a:xfrm>
            <a:off x="1024636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2" name="Text Box 231"/>
          <p:cNvSpPr txBox="1"/>
          <p:nvPr/>
        </p:nvSpPr>
        <p:spPr>
          <a:xfrm>
            <a:off x="921004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3" name="Text Box 232"/>
          <p:cNvSpPr txBox="1"/>
          <p:nvPr/>
        </p:nvSpPr>
        <p:spPr>
          <a:xfrm>
            <a:off x="9469120" y="59690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cxnSp>
        <p:nvCxnSpPr>
          <p:cNvPr id="235" name="Straight Arrow Connector 234"/>
          <p:cNvCxnSpPr>
            <a:stCxn id="215" idx="2"/>
            <a:endCxn id="198" idx="0"/>
          </p:cNvCxnSpPr>
          <p:nvPr/>
        </p:nvCxnSpPr>
        <p:spPr>
          <a:xfrm>
            <a:off x="9821545" y="5158740"/>
            <a:ext cx="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14" idx="2"/>
            <a:endCxn id="201" idx="0"/>
          </p:cNvCxnSpPr>
          <p:nvPr/>
        </p:nvCxnSpPr>
        <p:spPr>
          <a:xfrm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04" idx="0"/>
            <a:endCxn id="212" idx="2"/>
          </p:cNvCxnSpPr>
          <p:nvPr/>
        </p:nvCxnSpPr>
        <p:spPr>
          <a:xfrm flipH="1"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10505440" y="5206365"/>
            <a:ext cx="1283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Cross-verification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increases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level of confidence 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239" name="Text Box 238"/>
          <p:cNvSpPr txBox="1"/>
          <p:nvPr/>
        </p:nvSpPr>
        <p:spPr>
          <a:xfrm>
            <a:off x="8247380" y="579056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5’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u="sng">
                <a:latin typeface="Helvetica Regular" charset="0"/>
                <a:cs typeface="Helvetica Regular" charset="0"/>
              </a:rPr>
              <a:t>Base Calling</a:t>
            </a:r>
            <a:endParaRPr lang="en-US" sz="1200" u="sng">
              <a:latin typeface="Helvetica Regular" charset="0"/>
              <a:cs typeface="Helvetica Regular" charset="0"/>
            </a:endParaRPr>
          </a:p>
        </p:txBody>
      </p:sp>
      <p:pic>
        <p:nvPicPr>
          <p:cNvPr id="4" name="Picture 3" descr="Screenshot 2025-04-01 at 1.36.31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76910" y="120396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Figure 1 new version 0227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find three real RNAs, plot them in 2D plots.</a:t>
            </a:r>
            <a:endParaRPr lang="en-US"/>
          </a:p>
          <a:p>
            <a:r>
              <a:rPr lang="en-US"/>
              <a:t>2. Draw an intact sample plot accordingly</a:t>
            </a:r>
            <a:endParaRPr lang="en-US"/>
          </a:p>
          <a:p>
            <a:r>
              <a:rPr lang="en-US"/>
              <a:t>3. build a bar plot for the most abundant RNA sequence</a:t>
            </a:r>
            <a:endParaRPr lang="en-US"/>
          </a:p>
          <a:p>
            <a:r>
              <a:rPr lang="en-US"/>
              <a:t>4. ladder assembly in PPT.</a:t>
            </a:r>
            <a:endParaRPr lang="en-US"/>
          </a:p>
          <a:p>
            <a:r>
              <a:rPr lang="en-US"/>
              <a:t>5. Draw an intact sample with only low intensity RNAs remaining.</a:t>
            </a:r>
            <a:endParaRPr lang="en-US"/>
          </a:p>
          <a:p>
            <a:r>
              <a:rPr lang="en-US"/>
              <a:t>6. Produce sequence output.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thylated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2559050"/>
            <a:ext cx="1527810" cy="944245"/>
          </a:xfrm>
          <a:prstGeom prst="rect">
            <a:avLst/>
          </a:prstGeom>
        </p:spPr>
      </p:pic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658235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23200" y="3163570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mU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9" idx="3"/>
          </p:cNvCxnSpPr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266690" y="4680585"/>
            <a:ext cx="402590" cy="1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0" name="Rectangles 309"/>
          <p:cNvSpPr/>
          <p:nvPr/>
        </p:nvSpPr>
        <p:spPr>
          <a:xfrm>
            <a:off x="3310255" y="4667250"/>
            <a:ext cx="4191000" cy="184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UGCA(mU)ACG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thylated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2588895"/>
            <a:ext cx="1527810" cy="944245"/>
          </a:xfrm>
          <a:prstGeom prst="rect">
            <a:avLst/>
          </a:prstGeom>
        </p:spPr>
      </p:pic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658235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23200" y="3163570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mU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266690" y="4680585"/>
            <a:ext cx="402590" cy="1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UGCA(mU)ACG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3405</Words>
  <Application>WPS Spreadsheets</Application>
  <PresentationFormat>Widescreen</PresentationFormat>
  <Paragraphs>558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Helvetica Regular</vt:lpstr>
      <vt:lpstr>Arial Regular</vt:lpstr>
      <vt:lpstr>Calibri</vt:lpstr>
      <vt:lpstr>Helvetica Neue</vt:lpstr>
      <vt:lpstr>Arial Bold</vt:lpstr>
      <vt:lpstr>Arial Italic</vt:lpstr>
      <vt:lpstr>Microsoft YaHei</vt:lpstr>
      <vt:lpstr>汉仪旗黑</vt:lpstr>
      <vt:lpstr>Arial Unicode MS</vt:lpstr>
      <vt:lpstr>Calibri Light</vt:lpstr>
      <vt:lpstr>汉仪书宋二KW</vt:lpstr>
      <vt:lpstr>Helvetica Bold</vt:lpstr>
      <vt:lpstr>Office Theme</vt:lpstr>
      <vt:lpstr>PowerPoint 演示文稿</vt:lpstr>
      <vt:lpstr>PowerPoint 演示文稿</vt:lpstr>
      <vt:lpstr>PowerPoint 演示文稿</vt:lpstr>
      <vt:lpstr>Figure 1 new version 0227 </vt:lpstr>
      <vt:lpstr>Steps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new version 0227 </dc:title>
  <dc:creator>shangsilin</dc:creator>
  <cp:lastModifiedBy>shangsilin</cp:lastModifiedBy>
  <cp:revision>16</cp:revision>
  <dcterms:created xsi:type="dcterms:W3CDTF">2025-04-08T14:57:10Z</dcterms:created>
  <dcterms:modified xsi:type="dcterms:W3CDTF">2025-04-08T14:57:10Z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628A8E5E6B51D2C1848DC0673E04AC72_41</vt:lpwstr>
  </property>
  <property fmtid="{D5CDD505-2E9C-101B-9397-08002B2CF9AE}" pid="3" name="KSOProductBuildVer">
    <vt:lpwstr>1033-6.11.0.8615</vt:lpwstr>
  </property>
</Properties>
</file>