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57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5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3395" y="962025"/>
            <a:ext cx="6124575" cy="4933950"/>
          </a:xfrm>
          <a:prstGeom prst="rect">
            <a:avLst/>
          </a:prstGeom>
        </p:spPr>
      </p:pic>
      <p:sp>
        <p:nvSpPr>
          <p:cNvPr id="6" name="上弧形箭头 5"/>
          <p:cNvSpPr/>
          <p:nvPr/>
        </p:nvSpPr>
        <p:spPr>
          <a:xfrm>
            <a:off x="5318760" y="1173480"/>
            <a:ext cx="777240" cy="42672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上弧形箭头 6"/>
          <p:cNvSpPr/>
          <p:nvPr/>
        </p:nvSpPr>
        <p:spPr>
          <a:xfrm>
            <a:off x="6169660" y="1445260"/>
            <a:ext cx="777240" cy="42672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上弧形箭头 7"/>
          <p:cNvSpPr/>
          <p:nvPr/>
        </p:nvSpPr>
        <p:spPr>
          <a:xfrm>
            <a:off x="7068820" y="1018540"/>
            <a:ext cx="777240" cy="42672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上弧形箭头 8"/>
          <p:cNvSpPr/>
          <p:nvPr/>
        </p:nvSpPr>
        <p:spPr>
          <a:xfrm>
            <a:off x="8150860" y="1399540"/>
            <a:ext cx="777240" cy="42672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下弧形箭头 10"/>
          <p:cNvSpPr/>
          <p:nvPr/>
        </p:nvSpPr>
        <p:spPr>
          <a:xfrm rot="10800000">
            <a:off x="4106545" y="1226820"/>
            <a:ext cx="739140" cy="373380"/>
          </a:xfrm>
          <a:prstGeom prst="curved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Picture 17" descr="Screenshot 2025-01-26 at 12.08.17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2240" y="1028065"/>
            <a:ext cx="4396740" cy="301752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77495" y="120650"/>
            <a:ext cx="4213860" cy="9074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77495" y="5478145"/>
            <a:ext cx="4213225" cy="1198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78130" y="12065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Control Runs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pPr algn="ctr"/>
            <a:r>
              <a:rPr lang="en-US" i="1">
                <a:latin typeface="Arial Italic" panose="020B0604020202090204" charset="0"/>
                <a:cs typeface="Arial Italic" panose="020B0604020202090204" charset="0"/>
              </a:rPr>
              <a:t>C1: no acid treatment</a:t>
            </a:r>
            <a:endParaRPr lang="en-US" i="1">
              <a:latin typeface="Arial Italic" panose="020B0604020202090204" charset="0"/>
              <a:cs typeface="Arial Italic" panose="020B0604020202090204" charset="0"/>
            </a:endParaRPr>
          </a:p>
          <a:p>
            <a:pPr algn="ctr"/>
            <a:r>
              <a:rPr lang="en-US" i="1">
                <a:latin typeface="Arial Italic" panose="020B0604020202090204" charset="0"/>
                <a:cs typeface="Arial Italic" panose="020B0604020202090204" charset="0"/>
              </a:rPr>
              <a:t>C2: add formic acid</a:t>
            </a:r>
            <a:endParaRPr lang="en-US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6720" y="547814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>
                <a:latin typeface="Arial Italic" panose="020B0604020202090204" charset="0"/>
                <a:cs typeface="Arial Italic" panose="020B0604020202090204" charset="0"/>
              </a:rPr>
              <a:t>a: determine the number of RNAs and their relative abundances.</a:t>
            </a:r>
            <a:endParaRPr lang="en-US" i="1">
              <a:latin typeface="Arial Italic" panose="020B0604020202090204" charset="0"/>
              <a:cs typeface="Arial Italic" panose="020B0604020202090204" charset="0"/>
            </a:endParaRPr>
          </a:p>
          <a:p>
            <a:r>
              <a:rPr lang="en-US" i="1">
                <a:latin typeface="Arial Italic" panose="020B0604020202090204" charset="0"/>
                <a:cs typeface="Arial Italic" panose="020B0604020202090204" charset="0"/>
              </a:rPr>
              <a:t>b: determine otimal experimental conditions</a:t>
            </a:r>
            <a:endParaRPr lang="en-US" i="1">
              <a:latin typeface="Arial Italic" panose="020B0604020202090204" charset="0"/>
              <a:cs typeface="Arial Italic" panose="020B0604020202090204" charset="0"/>
            </a:endParaRPr>
          </a:p>
        </p:txBody>
      </p:sp>
      <p:pic>
        <p:nvPicPr>
          <p:cNvPr id="9" name="Picture 8" descr="Screenshot 2025-01-26 at 11.19.43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2179955"/>
            <a:ext cx="4213225" cy="31248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15720" y="1272540"/>
            <a:ext cx="1273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LC-MS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7005" y="4586605"/>
            <a:ext cx="4291965" cy="0"/>
          </a:xfrm>
          <a:prstGeom prst="line">
            <a:avLst/>
          </a:prstGeom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4490" y="2461260"/>
            <a:ext cx="236220" cy="0"/>
          </a:xfrm>
          <a:prstGeom prst="line">
            <a:avLst/>
          </a:prstGeom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77495" y="21469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Dots: different RNAs</a:t>
            </a:r>
            <a:endParaRPr lang="en-US" sz="1200"/>
          </a:p>
          <a:p>
            <a:r>
              <a:rPr lang="en-US" sz="1200"/>
              <a:t>       : ~10% of the most abundant RNA intensity</a:t>
            </a:r>
            <a:endParaRPr lang="en-US" sz="1200"/>
          </a:p>
        </p:txBody>
      </p:sp>
      <p:sp>
        <p:nvSpPr>
          <p:cNvPr id="14" name="Text Box 13"/>
          <p:cNvSpPr txBox="1"/>
          <p:nvPr/>
        </p:nvSpPr>
        <p:spPr>
          <a:xfrm>
            <a:off x="5972175" y="5986145"/>
            <a:ext cx="2315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Mixture of RNAs with different abundances</a:t>
            </a:r>
            <a:endParaRPr lang="en-US" sz="140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610350" y="3277235"/>
            <a:ext cx="4278630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6610350" y="4133215"/>
            <a:ext cx="4547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Ladders were acquired layer-by-layer, ensuring the sequencing of all RNAs above exhaustion threshold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5-02-03 at 11.21.34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3175" y="1668145"/>
            <a:ext cx="4439920" cy="327533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691130" y="4378960"/>
            <a:ext cx="4291965" cy="0"/>
          </a:xfrm>
          <a:prstGeom prst="line">
            <a:avLst/>
          </a:prstGeom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853690" y="15900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Dots: different RNAs</a:t>
            </a:r>
            <a:endParaRPr lang="en-US" sz="1200"/>
          </a:p>
          <a:p>
            <a:r>
              <a:rPr lang="en-US" sz="1200"/>
              <a:t>       : ~10% of the most abundant RNA intensity</a:t>
            </a:r>
            <a:endParaRPr lang="en-US" sz="1200"/>
          </a:p>
        </p:txBody>
      </p:sp>
      <p:cxnSp>
        <p:nvCxnSpPr>
          <p:cNvPr id="5" name="Straight Connector 4"/>
          <p:cNvCxnSpPr/>
          <p:nvPr/>
        </p:nvCxnSpPr>
        <p:spPr>
          <a:xfrm>
            <a:off x="2919095" y="1917700"/>
            <a:ext cx="276860" cy="0"/>
          </a:xfrm>
          <a:prstGeom prst="line">
            <a:avLst/>
          </a:prstGeom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" name="Picture 47" descr="Screenshot 2025-01-26 at 12.00.45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6220" y="726440"/>
            <a:ext cx="3667125" cy="251460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1600200" y="726440"/>
            <a:ext cx="3619500" cy="1198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77950" y="7264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Analytical Run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pPr algn="ctr"/>
            <a:r>
              <a:rPr lang="en-US" i="1">
                <a:latin typeface="Arial Italic" panose="020B0604020202090204" charset="0"/>
                <a:cs typeface="Arial Italic" panose="020B0604020202090204" charset="0"/>
              </a:rPr>
              <a:t>Optimal sample amount and acid hydrolysis conditions to generate ladder fragments</a:t>
            </a:r>
            <a:endParaRPr lang="en-US" i="1">
              <a:latin typeface="Arial Italic" panose="020B0604020202090204" charset="0"/>
              <a:cs typeface="Arial Italic" panose="020B060402020209020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25955" y="2203450"/>
            <a:ext cx="2291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25955" y="2330450"/>
            <a:ext cx="182689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25955" y="2450465"/>
            <a:ext cx="1402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25955" y="2571115"/>
            <a:ext cx="88646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25955" y="2691765"/>
            <a:ext cx="40957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61285" y="2721610"/>
            <a:ext cx="2291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5470" y="2595245"/>
            <a:ext cx="182689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50285" y="2462530"/>
            <a:ext cx="1402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65905" y="2345690"/>
            <a:ext cx="88646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42790" y="2203450"/>
            <a:ext cx="40957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042795" y="2148840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2795" y="2272665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42795" y="2392045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42795" y="2517140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42795" y="2643505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66310" y="2148840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66310" y="2282825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66310" y="2416810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66310" y="2550795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66310" y="2684780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1925955" y="1898650"/>
            <a:ext cx="4200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5’ ladder                                 3’ ladder</a:t>
            </a:r>
            <a:endParaRPr lang="en-US" sz="140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701790" y="2595245"/>
            <a:ext cx="352742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6779260" y="7264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Bars: different RNA fragments</a:t>
            </a:r>
            <a:endParaRPr lang="en-US" sz="1200"/>
          </a:p>
          <a:p>
            <a:r>
              <a:rPr lang="en-US" sz="1200"/>
              <a:t>       : ~10% of the most abundant RNA intensity</a:t>
            </a:r>
            <a:endParaRPr lang="en-US" sz="12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887210" y="1053465"/>
            <a:ext cx="239395" cy="0"/>
          </a:xfrm>
          <a:prstGeom prst="line">
            <a:avLst/>
          </a:prstGeom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" name="Picture 33" descr="Screenshot 2025-01-26 at 12.14.00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0360" y="433705"/>
            <a:ext cx="3562985" cy="2473325"/>
          </a:xfrm>
          <a:prstGeom prst="rect">
            <a:avLst/>
          </a:prstGeom>
        </p:spPr>
      </p:pic>
      <p:pic>
        <p:nvPicPr>
          <p:cNvPr id="5" name="Picture 4" descr="Screenshot 2025-01-26 at 12.05.38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05" y="3513455"/>
            <a:ext cx="3597910" cy="2473325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6690360" y="2265680"/>
            <a:ext cx="352742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1790" y="5332095"/>
            <a:ext cx="352742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Picture 6" descr="Screenshot 2025-01-26 at 12.11.31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60" y="3513455"/>
            <a:ext cx="3585845" cy="2442845"/>
          </a:xfrm>
          <a:prstGeom prst="rect">
            <a:avLst/>
          </a:prstGeom>
        </p:spPr>
      </p:pic>
      <p:pic>
        <p:nvPicPr>
          <p:cNvPr id="35" name="Picture 34" descr="Screenshot 2025-01-26 at 12.15.24 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535" y="356235"/>
            <a:ext cx="3666490" cy="2550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" name="Picture 49" descr="Screenshot 2025-01-26 at 12.02.49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0" y="456565"/>
            <a:ext cx="3606165" cy="2473325"/>
          </a:xfrm>
          <a:prstGeom prst="rect">
            <a:avLst/>
          </a:prstGeom>
        </p:spPr>
      </p:pic>
      <p:pic>
        <p:nvPicPr>
          <p:cNvPr id="5" name="Picture 4" descr="Screenshot 2025-01-26 at 12.05.38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05" y="3867150"/>
            <a:ext cx="3597910" cy="2473325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6701790" y="2298065"/>
            <a:ext cx="352742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1790" y="5664200"/>
            <a:ext cx="352742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Picture 6" descr="Screenshot 2025-01-26 at 12.11.31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35" y="3884295"/>
            <a:ext cx="3606165" cy="2456180"/>
          </a:xfrm>
          <a:prstGeom prst="rect">
            <a:avLst/>
          </a:prstGeom>
        </p:spPr>
      </p:pic>
      <p:pic>
        <p:nvPicPr>
          <p:cNvPr id="48" name="Picture 47" descr="Screenshot 2025-01-26 at 12.00.45 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220" y="726440"/>
            <a:ext cx="3667125" cy="251460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600200" y="726440"/>
            <a:ext cx="3619500" cy="1198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377950" y="7264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Analytical Run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pPr algn="ctr"/>
            <a:r>
              <a:rPr lang="en-US" i="1">
                <a:latin typeface="Arial Italic" panose="020B0604020202090204" charset="0"/>
                <a:cs typeface="Arial Italic" panose="020B0604020202090204" charset="0"/>
              </a:rPr>
              <a:t>Optimal sample amount and acid hydrolysis conditions to generate ladder fragments</a:t>
            </a:r>
            <a:endParaRPr lang="en-US" i="1">
              <a:latin typeface="Arial Italic" panose="020B0604020202090204" charset="0"/>
              <a:cs typeface="Arial Italic" panose="020B060402020209020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925955" y="2203450"/>
            <a:ext cx="2291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25955" y="2330450"/>
            <a:ext cx="182689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25955" y="2450465"/>
            <a:ext cx="1402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25955" y="2571115"/>
            <a:ext cx="88646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25955" y="2691765"/>
            <a:ext cx="40957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61285" y="2721610"/>
            <a:ext cx="2291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5470" y="2595245"/>
            <a:ext cx="182689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50285" y="2462530"/>
            <a:ext cx="140208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65905" y="2345690"/>
            <a:ext cx="886460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42790" y="2203450"/>
            <a:ext cx="409575" cy="0"/>
          </a:xfrm>
          <a:prstGeom prst="line">
            <a:avLst/>
          </a:prstGeom>
          <a:ln w="41275" cmpd="sng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042795" y="2148840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42795" y="2272665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42795" y="2392045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42795" y="2517140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042795" y="2643505"/>
            <a:ext cx="102235" cy="1085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766310" y="2148840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766310" y="2282825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766310" y="2416810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66310" y="2550795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66310" y="2684780"/>
            <a:ext cx="10223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1925955" y="1898650"/>
            <a:ext cx="42005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5’ ladder                                 3’ ladder</a:t>
            </a:r>
            <a:endParaRPr lang="en-US" sz="140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701790" y="2595245"/>
            <a:ext cx="352742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6779260" y="7264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Bars: different RNA fragments</a:t>
            </a:r>
            <a:endParaRPr lang="en-US" sz="1200"/>
          </a:p>
          <a:p>
            <a:r>
              <a:rPr lang="en-US" sz="1200"/>
              <a:t>       : ~10% of the most abundant RNA intensity</a:t>
            </a:r>
            <a:endParaRPr lang="en-US" sz="12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887210" y="1053465"/>
            <a:ext cx="239395" cy="0"/>
          </a:xfrm>
          <a:prstGeom prst="line">
            <a:avLst/>
          </a:prstGeom>
          <a:ln w="412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" name="Picture 33" descr="Screenshot 2025-01-26 at 12.14.00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0360" y="433705"/>
            <a:ext cx="3562985" cy="2473325"/>
          </a:xfrm>
          <a:prstGeom prst="rect">
            <a:avLst/>
          </a:prstGeom>
        </p:spPr>
      </p:pic>
      <p:pic>
        <p:nvPicPr>
          <p:cNvPr id="5" name="Picture 4" descr="Screenshot 2025-01-26 at 12.05.38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305" y="3513455"/>
            <a:ext cx="3597910" cy="2473325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6690360" y="2265680"/>
            <a:ext cx="352742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1790" y="5332095"/>
            <a:ext cx="3527425" cy="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Picture 1" descr="Screenshot 2025-02-03 at 11.53.03 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60" y="523875"/>
            <a:ext cx="3522980" cy="2383155"/>
          </a:xfrm>
          <a:prstGeom prst="rect">
            <a:avLst/>
          </a:prstGeom>
        </p:spPr>
      </p:pic>
      <p:pic>
        <p:nvPicPr>
          <p:cNvPr id="3" name="Picture 2" descr="Screenshot 2025-02-03 at 11.57.00 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860" y="3513455"/>
            <a:ext cx="3591560" cy="24733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WPS Presentation</Application>
  <PresentationFormat>宽屏</PresentationFormat>
  <Paragraphs>35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Wingdings</vt:lpstr>
      <vt:lpstr>Arial Bold</vt:lpstr>
      <vt:lpstr>Arial Italic</vt:lpstr>
      <vt:lpstr>Microsoft YaHei</vt:lpstr>
      <vt:lpstr>汉仪旗黑</vt:lpstr>
      <vt:lpstr>Arial Unicode MS</vt:lpstr>
      <vt:lpstr>Calibri</vt:lpstr>
      <vt:lpstr>Helvetica Neue</vt:lpstr>
      <vt:lpstr>宋体-简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Shangsi Lin</cp:lastModifiedBy>
  <cp:revision>160</cp:revision>
  <dcterms:created xsi:type="dcterms:W3CDTF">2025-02-03T22:20:52Z</dcterms:created>
  <dcterms:modified xsi:type="dcterms:W3CDTF">2025-02-03T22:20:52Z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1033-6.10.2.8397</vt:lpwstr>
  </property>
  <property fmtid="{D5CDD505-2E9C-101B-9397-08002B2CF9AE}" pid="3" name="ICV">
    <vt:lpwstr>62BF8D0A1FD34A579817B46A2C39C1A4_11</vt:lpwstr>
  </property>
</Properties>
</file>