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Oval 241"/>
          <p:cNvSpPr/>
          <p:nvPr/>
        </p:nvSpPr>
        <p:spPr>
          <a:xfrm>
            <a:off x="6417310" y="40919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417310" y="38131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417310" y="35344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417310" y="325564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417310" y="297751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6417310" y="269875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339840" y="243205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29020" y="22212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519545" y="43707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798310" y="43707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7077075" y="43707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077075" y="40919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077075" y="38131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077075" y="35344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077075" y="325564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077075" y="297751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7077075" y="269875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7077075" y="24199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7077075" y="21412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7077075" y="186245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7077075" y="158432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7204075" y="1327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7449185" y="11715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687945" y="1327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7785100" y="382841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785100" y="354965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7785100" y="327088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7785100" y="299275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7785100" y="271399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7785100" y="243522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7785100" y="215646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7785100" y="187769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7785100" y="159956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7785100" y="438594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7785100" y="410718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8064500" y="438594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302250" y="20948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5092700" y="19119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813935" y="18783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649470" y="16332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649470" y="135445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862195" y="11715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140960" y="11715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371465" y="1327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919470" y="203835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708015" y="18281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507990" y="15995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785735" y="4381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7785735" y="41027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065135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343900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622665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8901430" y="4381500"/>
            <a:ext cx="835660" cy="278130"/>
            <a:chOff x="13138" y="9997"/>
            <a:chExt cx="1316" cy="438"/>
          </a:xfrm>
          <a:solidFill>
            <a:schemeClr val="accent6"/>
          </a:solidFill>
        </p:grpSpPr>
        <p:sp>
          <p:nvSpPr>
            <p:cNvPr id="206" name="Oval 205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09" name="Oval 208"/>
          <p:cNvSpPr/>
          <p:nvPr/>
        </p:nvSpPr>
        <p:spPr>
          <a:xfrm>
            <a:off x="9458325" y="4099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0017125" y="43662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0017125" y="4087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0296525" y="4381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0575925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5753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3629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11569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39446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67386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5262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3202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251079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79019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06895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34835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2712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90652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18528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46468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74345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02221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0098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58038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85914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816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9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50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44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32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26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14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08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95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89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77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71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59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53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408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285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016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810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978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2992755" y="4586605"/>
            <a:ext cx="854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10                                        20               50                                  80             100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6331585" y="203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5022850" y="1602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30</a:t>
            </a: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Text Box 88"/>
          <p:cNvSpPr txBox="1"/>
          <p:nvPr/>
        </p:nvSpPr>
        <p:spPr>
          <a:xfrm>
            <a:off x="6674485" y="1539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60</a:t>
            </a: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85100" y="38239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85100" y="35452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78510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85100" y="41027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Text Box 113"/>
          <p:cNvSpPr txBox="1"/>
          <p:nvPr/>
        </p:nvSpPr>
        <p:spPr>
          <a:xfrm>
            <a:off x="7966710" y="3206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70</a:t>
            </a:r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06450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43265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2203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900795" y="4381500"/>
            <a:ext cx="835660" cy="278130"/>
            <a:chOff x="13138" y="9997"/>
            <a:chExt cx="1316" cy="438"/>
          </a:xfrm>
        </p:grpSpPr>
        <p:sp>
          <p:nvSpPr>
            <p:cNvPr id="118" name="Oval 117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2" name="Oval 121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16490" y="43662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Text Box 139"/>
          <p:cNvSpPr txBox="1"/>
          <p:nvPr/>
        </p:nvSpPr>
        <p:spPr>
          <a:xfrm>
            <a:off x="10243185" y="2062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90</a:t>
            </a:r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29589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7529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Text Box 143"/>
          <p:cNvSpPr txBox="1"/>
          <p:nvPr/>
        </p:nvSpPr>
        <p:spPr>
          <a:xfrm>
            <a:off x="514985" y="4330065"/>
            <a:ext cx="10881995" cy="27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G  G C  A  G  G  A  U  G G  C  C G  A  G  U  G G  U  C        A  A  U        A  A  A  A  A  G  U      G  U  U  3’     </a:t>
            </a:r>
            <a:endParaRPr lang="en-US"/>
          </a:p>
        </p:txBody>
      </p:sp>
      <p:sp>
        <p:nvSpPr>
          <p:cNvPr id="145" name="Text Box 144"/>
          <p:cNvSpPr txBox="1"/>
          <p:nvPr/>
        </p:nvSpPr>
        <p:spPr>
          <a:xfrm>
            <a:off x="5874385" y="404241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A        A         G                        G      C</a:t>
            </a:r>
            <a:endParaRPr lang="en-US"/>
          </a:p>
        </p:txBody>
      </p:sp>
      <p:sp>
        <p:nvSpPr>
          <p:cNvPr id="146" name="Text Box 145"/>
          <p:cNvSpPr txBox="1"/>
          <p:nvPr/>
        </p:nvSpPr>
        <p:spPr>
          <a:xfrm>
            <a:off x="5915660" y="37636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A        A         U                       G      C</a:t>
            </a:r>
            <a:endParaRPr lang="en-US"/>
          </a:p>
        </p:txBody>
      </p:sp>
      <p:sp>
        <p:nvSpPr>
          <p:cNvPr id="148" name="Text Box 147"/>
          <p:cNvSpPr txBox="1"/>
          <p:nvPr/>
        </p:nvSpPr>
        <p:spPr>
          <a:xfrm>
            <a:off x="5915660" y="348488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U       G         U                        C      G</a:t>
            </a:r>
            <a:endParaRPr lang="en-US"/>
          </a:p>
        </p:txBody>
      </p:sp>
      <p:sp>
        <p:nvSpPr>
          <p:cNvPr id="149" name="Text Box 148"/>
          <p:cNvSpPr txBox="1"/>
          <p:nvPr/>
        </p:nvSpPr>
        <p:spPr>
          <a:xfrm>
            <a:off x="5915660" y="320611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U       G         C                        A      U </a:t>
            </a:r>
            <a:endParaRPr lang="en-US"/>
          </a:p>
        </p:txBody>
      </p:sp>
      <p:sp>
        <p:nvSpPr>
          <p:cNvPr id="150" name="Text Box 149"/>
          <p:cNvSpPr txBox="1"/>
          <p:nvPr/>
        </p:nvSpPr>
        <p:spPr>
          <a:xfrm>
            <a:off x="5915660" y="294005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G       C         A                        C      G</a:t>
            </a:r>
            <a:endParaRPr lang="en-US"/>
          </a:p>
        </p:txBody>
      </p:sp>
      <p:sp>
        <p:nvSpPr>
          <p:cNvPr id="151" name="Text Box 150"/>
          <p:cNvSpPr txBox="1"/>
          <p:nvPr/>
        </p:nvSpPr>
        <p:spPr>
          <a:xfrm>
            <a:off x="5915660" y="264985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A        U         A                        C      G                       </a:t>
            </a:r>
            <a:endParaRPr lang="en-US"/>
          </a:p>
        </p:txBody>
      </p:sp>
      <p:sp>
        <p:nvSpPr>
          <p:cNvPr id="152" name="Text Box 151"/>
          <p:cNvSpPr txBox="1"/>
          <p:nvPr/>
        </p:nvSpPr>
        <p:spPr>
          <a:xfrm>
            <a:off x="5683885" y="243078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53" name="Text Box 152"/>
          <p:cNvSpPr txBox="1"/>
          <p:nvPr/>
        </p:nvSpPr>
        <p:spPr>
          <a:xfrm>
            <a:off x="5497195" y="225552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54" name="Text Box 153"/>
          <p:cNvSpPr txBox="1"/>
          <p:nvPr/>
        </p:nvSpPr>
        <p:spPr>
          <a:xfrm>
            <a:off x="5259070" y="204724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55" name="Text Box 154"/>
          <p:cNvSpPr txBox="1"/>
          <p:nvPr/>
        </p:nvSpPr>
        <p:spPr>
          <a:xfrm>
            <a:off x="5045710" y="18586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156" name="Text Box 155"/>
          <p:cNvSpPr txBox="1"/>
          <p:nvPr/>
        </p:nvSpPr>
        <p:spPr>
          <a:xfrm>
            <a:off x="4772025" y="182372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  </a:t>
            </a:r>
            <a:endParaRPr lang="en-US"/>
          </a:p>
        </p:txBody>
      </p:sp>
      <p:sp>
        <p:nvSpPr>
          <p:cNvPr id="157" name="Text Box 156"/>
          <p:cNvSpPr txBox="1"/>
          <p:nvPr/>
        </p:nvSpPr>
        <p:spPr>
          <a:xfrm>
            <a:off x="4608195" y="153924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      U</a:t>
            </a:r>
            <a:endParaRPr lang="en-US"/>
          </a:p>
        </p:txBody>
      </p:sp>
      <p:sp>
        <p:nvSpPr>
          <p:cNvPr id="158" name="Text Box 157"/>
          <p:cNvSpPr txBox="1"/>
          <p:nvPr/>
        </p:nvSpPr>
        <p:spPr>
          <a:xfrm>
            <a:off x="4608195" y="127889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    A</a:t>
            </a:r>
            <a:endParaRPr lang="en-US"/>
          </a:p>
        </p:txBody>
      </p:sp>
      <p:sp>
        <p:nvSpPr>
          <p:cNvPr id="159" name="Text Box 158"/>
          <p:cNvSpPr txBox="1"/>
          <p:nvPr/>
        </p:nvSpPr>
        <p:spPr>
          <a:xfrm>
            <a:off x="4813935" y="11220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60" name="Text Box 159"/>
          <p:cNvSpPr txBox="1"/>
          <p:nvPr/>
        </p:nvSpPr>
        <p:spPr>
          <a:xfrm>
            <a:off x="5092700" y="11220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61" name="Text Box 160"/>
          <p:cNvSpPr txBox="1"/>
          <p:nvPr/>
        </p:nvSpPr>
        <p:spPr>
          <a:xfrm>
            <a:off x="5683885" y="176847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62" name="Text Box 161"/>
          <p:cNvSpPr txBox="1"/>
          <p:nvPr/>
        </p:nvSpPr>
        <p:spPr>
          <a:xfrm>
            <a:off x="5874385" y="197040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63" name="Text Box 162"/>
          <p:cNvSpPr txBox="1"/>
          <p:nvPr/>
        </p:nvSpPr>
        <p:spPr>
          <a:xfrm>
            <a:off x="6101715" y="218630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6303010" y="236918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    A         C                        G      C  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036435" y="209042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    U                       A       U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036435" y="181800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A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036435" y="153924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         U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162165" y="126047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     U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407275" y="11220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70" name="Text Box 169"/>
          <p:cNvSpPr txBox="1"/>
          <p:nvPr/>
        </p:nvSpPr>
        <p:spPr>
          <a:xfrm>
            <a:off x="9705340" y="197040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71" name="Text Box 170"/>
          <p:cNvSpPr txBox="1"/>
          <p:nvPr/>
        </p:nvSpPr>
        <p:spPr>
          <a:xfrm>
            <a:off x="247015" y="4307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" name="Oval 317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7785100" y="38207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785100" y="35420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785100" y="32632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785100" y="29851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785100" y="27063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785100" y="24276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785100" y="437832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785100" y="4099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064500" y="4378325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343265" y="4378325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8622030" y="4378325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8900795" y="4378325"/>
            <a:ext cx="835660" cy="278130"/>
            <a:chOff x="13138" y="9997"/>
            <a:chExt cx="1316" cy="438"/>
          </a:xfrm>
          <a:solidFill>
            <a:schemeClr val="accent6"/>
          </a:solidFill>
        </p:grpSpPr>
        <p:sp>
          <p:nvSpPr>
            <p:cNvPr id="253" name="Oval 252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56" name="Oval 255"/>
          <p:cNvSpPr/>
          <p:nvPr/>
        </p:nvSpPr>
        <p:spPr>
          <a:xfrm>
            <a:off x="9457690" y="409638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9457690" y="381762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9457690" y="353885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9457690" y="326072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9457690" y="29819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9457690" y="27031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9457690" y="24244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9457690" y="21456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737090" y="20186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0016490" y="21336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0016490" y="380555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0016490" y="352679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016490" y="32486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0016490" y="29698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0016490" y="26911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0016490" y="24123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0016490" y="436308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0016490" y="408432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10295890" y="437832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0575290" y="4378325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5816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3693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1633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9509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67449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95326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23266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51142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9082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06959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34899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62775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90715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18592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46532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74408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02285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30161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58101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85978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934075" y="408432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934075" y="380555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934075" y="352679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816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9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50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44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32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26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14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08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95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89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77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71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59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53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408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285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016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810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978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2992755" y="4586605"/>
            <a:ext cx="854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10                                        20               50                                  80             100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6331585" y="203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5022850" y="1602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30</a:t>
            </a: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Text Box 88"/>
          <p:cNvSpPr txBox="1"/>
          <p:nvPr/>
        </p:nvSpPr>
        <p:spPr>
          <a:xfrm>
            <a:off x="6674485" y="1539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60</a:t>
            </a: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85100" y="38239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85100" y="35452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78510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85100" y="41027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Text Box 113"/>
          <p:cNvSpPr txBox="1"/>
          <p:nvPr/>
        </p:nvSpPr>
        <p:spPr>
          <a:xfrm>
            <a:off x="7966710" y="3206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70</a:t>
            </a:r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06450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43265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2203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900795" y="4381500"/>
            <a:ext cx="835660" cy="278130"/>
            <a:chOff x="13138" y="9997"/>
            <a:chExt cx="1316" cy="438"/>
          </a:xfrm>
        </p:grpSpPr>
        <p:sp>
          <p:nvSpPr>
            <p:cNvPr id="118" name="Oval 117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2" name="Oval 121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16490" y="43662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Text Box 139"/>
          <p:cNvSpPr txBox="1"/>
          <p:nvPr/>
        </p:nvSpPr>
        <p:spPr>
          <a:xfrm>
            <a:off x="10243185" y="2062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90</a:t>
            </a:r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29589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7529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09905" y="4321810"/>
            <a:ext cx="1066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  C  U  C  A U  G  A  G      C  A  C  G G  A  A  C  U  C        A  U G         C  G A  U  C  U  A      G  A  A  3’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5745" y="4321810"/>
            <a:ext cx="122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13075" y="4366260"/>
            <a:ext cx="424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sym typeface="+mn-ea"/>
              </a:rPr>
              <a:t>mC</a:t>
            </a:r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5892800" y="404241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A        C         A                        C      A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5892800" y="377634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C        G        G                        A      C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5892800" y="348488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C        C        C                        G      A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5892800" y="320611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 A        A        C                        U      U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892800" y="294005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G        C        A                        A       G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5892800" y="264985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C        G                                   G      G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5708015" y="243078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471795" y="225552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245100" y="20339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5059680" y="187325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4813935" y="18180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4612640" y="157988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4612005" y="132334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4813935" y="112204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  C</a:t>
            </a:r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5335270" y="126047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5471795" y="153924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5650230" y="176847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69" name="Text Box 68"/>
          <p:cNvSpPr txBox="1"/>
          <p:nvPr/>
        </p:nvSpPr>
        <p:spPr>
          <a:xfrm>
            <a:off x="5892800" y="19704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6096000" y="21863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6331585" y="236918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C                                   U      C</a:t>
            </a:r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7032625" y="209042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A                        A  </a:t>
            </a:r>
            <a:r>
              <a:rPr lang="en-US" sz="1200">
                <a:solidFill>
                  <a:srgbClr val="FF0000"/>
                </a:solidFill>
              </a:rPr>
              <a:t>     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7032625" y="18180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    C</a:t>
            </a:r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7032625" y="153924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U</a:t>
            </a:r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7185025" y="126047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G</a:t>
            </a:r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7410450" y="112204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97" name="Text Box 96"/>
          <p:cNvSpPr txBox="1"/>
          <p:nvPr/>
        </p:nvSpPr>
        <p:spPr>
          <a:xfrm>
            <a:off x="9675495" y="1970405"/>
            <a:ext cx="207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98" name="Text Box 97"/>
          <p:cNvSpPr txBox="1"/>
          <p:nvPr/>
        </p:nvSpPr>
        <p:spPr>
          <a:xfrm>
            <a:off x="9944735" y="2126615"/>
            <a:ext cx="2942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</a:rPr>
              <a:t>mG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7785735" y="243078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5" name="Text Box 314"/>
          <p:cNvSpPr txBox="1"/>
          <p:nvPr/>
        </p:nvSpPr>
        <p:spPr>
          <a:xfrm>
            <a:off x="7760335" y="2369185"/>
            <a:ext cx="86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7785100" y="270954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7" name="Text Box 316"/>
          <p:cNvSpPr txBox="1"/>
          <p:nvPr/>
        </p:nvSpPr>
        <p:spPr>
          <a:xfrm>
            <a:off x="7760335" y="2649855"/>
            <a:ext cx="119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5816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9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50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44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32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26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14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08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95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89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77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71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59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53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408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285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016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810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978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2992755" y="4586605"/>
            <a:ext cx="854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10                                        20               50                                  80             100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6331585" y="203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5022850" y="1602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30</a:t>
            </a: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Text Box 88"/>
          <p:cNvSpPr txBox="1"/>
          <p:nvPr/>
        </p:nvSpPr>
        <p:spPr>
          <a:xfrm>
            <a:off x="6674485" y="1539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60</a:t>
            </a: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85100" y="38239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85100" y="35452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78510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85100" y="41027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Text Box 113"/>
          <p:cNvSpPr txBox="1"/>
          <p:nvPr/>
        </p:nvSpPr>
        <p:spPr>
          <a:xfrm>
            <a:off x="7966710" y="3206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70</a:t>
            </a:r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06450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43265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2203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900795" y="4381500"/>
            <a:ext cx="835660" cy="278130"/>
            <a:chOff x="13138" y="9997"/>
            <a:chExt cx="1316" cy="438"/>
          </a:xfrm>
        </p:grpSpPr>
        <p:sp>
          <p:nvSpPr>
            <p:cNvPr id="118" name="Oval 117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2" name="Oval 121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16490" y="43662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Text Box 139"/>
          <p:cNvSpPr txBox="1"/>
          <p:nvPr/>
        </p:nvSpPr>
        <p:spPr>
          <a:xfrm>
            <a:off x="10243185" y="2062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90</a:t>
            </a:r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29589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7529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5816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93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509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449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326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266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142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082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959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899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775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715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592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532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408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285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0161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8101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978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785100" y="4381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85100" y="41027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064500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43265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22030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900795" y="4381500"/>
            <a:ext cx="835660" cy="278130"/>
            <a:chOff x="13138" y="9997"/>
            <a:chExt cx="1316" cy="438"/>
          </a:xfrm>
          <a:solidFill>
            <a:schemeClr val="accent6"/>
          </a:solidFill>
        </p:grpSpPr>
        <p:sp>
          <p:nvSpPr>
            <p:cNvPr id="118" name="Oval 117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2" name="Oval 121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16490" y="43662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295890" y="4381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75290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84690" y="4226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143490" y="4214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85100" y="382397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85100" y="354520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12100" y="450850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2100" y="422973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91500" y="45085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912100" y="39509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12100" y="36722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912100" y="33934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12100" y="311531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12100" y="283654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12100" y="255778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12100" y="227901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39100" y="4635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39100" y="43567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318500" y="4635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470265" y="4508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749030" y="4508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9027795" y="4508500"/>
            <a:ext cx="835660" cy="278130"/>
            <a:chOff x="13138" y="9997"/>
            <a:chExt cx="1316" cy="438"/>
          </a:xfrm>
          <a:solidFill>
            <a:schemeClr val="accent6"/>
          </a:solidFill>
        </p:grpSpPr>
        <p:sp>
          <p:nvSpPr>
            <p:cNvPr id="69" name="Oval 68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2" name="Oval 71"/>
          <p:cNvSpPr/>
          <p:nvPr/>
        </p:nvSpPr>
        <p:spPr>
          <a:xfrm>
            <a:off x="9711690" y="4353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584690" y="39477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584690" y="36690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584690" y="33909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584690" y="31121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584690" y="28333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584690" y="25546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584690" y="2275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864090" y="2148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143490" y="226377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143490" y="39357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143490" y="36569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143490" y="33788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143490" y="31000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143490" y="28213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0143490" y="25425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143490" y="44932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0270490" y="4341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422890" y="4508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0702290" y="4508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WPS Presentation</Application>
  <PresentationFormat>Widescreen</PresentationFormat>
  <Paragraphs>154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shangsilin</dc:creator>
  <cp:lastModifiedBy>Shangsi Lin</cp:lastModifiedBy>
  <cp:revision>4</cp:revision>
  <dcterms:created xsi:type="dcterms:W3CDTF">2025-02-10T21:05:39Z</dcterms:created>
  <dcterms:modified xsi:type="dcterms:W3CDTF">2025-02-10T21:05:39Z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5CFE690AB4F585156514AA6779C50746_41</vt:lpwstr>
  </property>
  <property fmtid="{D5CDD505-2E9C-101B-9397-08002B2CF9AE}" pid="3" name="KSOProductBuildVer">
    <vt:lpwstr>1033-6.10.2.8397</vt:lpwstr>
  </property>
</Properties>
</file>