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409"/>
    <a:srgbClr val="ECAE5B"/>
    <a:srgbClr val="BF0063"/>
    <a:srgbClr val="22FF06"/>
    <a:srgbClr val="FFFFFF"/>
    <a:srgbClr val="5F7F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320" cy="763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jpe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/>
              <a:t>Figure 1 new version 0227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Steps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1. find three real RNAs, plot them in 2D plots.</a:t>
            </a:r>
            <a:endParaRPr lang="en-US"/>
          </a:p>
          <a:p>
            <a:r>
              <a:rPr lang="en-US"/>
              <a:t>2. Draw an intact sample plot accordingly</a:t>
            </a:r>
            <a:endParaRPr lang="en-US"/>
          </a:p>
          <a:p>
            <a:r>
              <a:rPr lang="en-US"/>
              <a:t>3. build a bar plot for the most abundant RNA sequence</a:t>
            </a:r>
            <a:endParaRPr lang="en-US"/>
          </a:p>
          <a:p>
            <a:r>
              <a:rPr lang="en-US"/>
              <a:t>4. ladder assembly in PPT.</a:t>
            </a:r>
            <a:endParaRPr lang="en-US"/>
          </a:p>
          <a:p>
            <a:r>
              <a:rPr lang="en-US"/>
              <a:t>5. Draw an intact sample with only low intensity RNAs remaining.</a:t>
            </a:r>
            <a:endParaRPr lang="en-US"/>
          </a:p>
          <a:p>
            <a:r>
              <a:rPr lang="en-US"/>
              <a:t>6. Produce sequence output.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methylatedgree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" y="2559050"/>
            <a:ext cx="1527810" cy="944245"/>
          </a:xfrm>
          <a:prstGeom prst="rect">
            <a:avLst/>
          </a:prstGeom>
        </p:spPr>
      </p:pic>
      <p:pic>
        <p:nvPicPr>
          <p:cNvPr id="139" name="Picture 138" descr="0000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" y="5790565"/>
            <a:ext cx="1538605" cy="950595"/>
          </a:xfrm>
          <a:prstGeom prst="rect">
            <a:avLst/>
          </a:prstGeom>
        </p:spPr>
      </p:pic>
      <p:pic>
        <p:nvPicPr>
          <p:cNvPr id="135" name="Picture 134" descr="0000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" y="4733925"/>
            <a:ext cx="1538605" cy="951230"/>
          </a:xfrm>
          <a:prstGeom prst="rect">
            <a:avLst/>
          </a:prstGeom>
        </p:spPr>
      </p:pic>
      <p:pic>
        <p:nvPicPr>
          <p:cNvPr id="134" name="Picture 133" descr="0000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25" y="3658235"/>
            <a:ext cx="1543050" cy="954405"/>
          </a:xfrm>
          <a:prstGeom prst="rect">
            <a:avLst/>
          </a:prstGeom>
        </p:spPr>
      </p:pic>
      <p:pic>
        <p:nvPicPr>
          <p:cNvPr id="102" name="Picture 101" descr="0000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980" y="2578100"/>
            <a:ext cx="2982595" cy="1843405"/>
          </a:xfrm>
          <a:prstGeom prst="rect">
            <a:avLst/>
          </a:prstGeom>
        </p:spPr>
      </p:pic>
      <p:pic>
        <p:nvPicPr>
          <p:cNvPr id="68" name="Picture 67" descr="0000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0320" y="1196340"/>
            <a:ext cx="1845310" cy="1140460"/>
          </a:xfrm>
          <a:prstGeom prst="rect">
            <a:avLst/>
          </a:prstGeom>
        </p:spPr>
      </p:pic>
      <p:pic>
        <p:nvPicPr>
          <p:cNvPr id="4" name="Content Placeholder 3" descr="IMG_C0DA28380E36-1"/>
          <p:cNvPicPr>
            <a:picLocks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 rot="5400000">
            <a:off x="56515" y="92075"/>
            <a:ext cx="1978025" cy="2091690"/>
          </a:xfrm>
          <a:prstGeom prst="rect">
            <a:avLst/>
          </a:prstGeom>
        </p:spPr>
      </p:pic>
      <p:pic>
        <p:nvPicPr>
          <p:cNvPr id="11" name="Picture 10" descr="00003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0150" y="1217930"/>
            <a:ext cx="1810385" cy="111887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903730" y="1138555"/>
            <a:ext cx="6718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75560" y="591185"/>
            <a:ext cx="0" cy="547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575560" y="1093470"/>
            <a:ext cx="0" cy="619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60320" y="593090"/>
            <a:ext cx="34925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83180" y="1718945"/>
            <a:ext cx="25019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7342505" y="1217930"/>
            <a:ext cx="36258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400"/>
              <a:t>t</a:t>
            </a:r>
            <a:r>
              <a:rPr lang="en-US" sz="1400" baseline="-25000"/>
              <a:t>R</a:t>
            </a:r>
            <a:endParaRPr lang="en-US" sz="1400" baseline="-25000"/>
          </a:p>
        </p:txBody>
      </p:sp>
      <p:sp>
        <p:nvSpPr>
          <p:cNvPr id="21" name="Text Box 20"/>
          <p:cNvSpPr txBox="1"/>
          <p:nvPr/>
        </p:nvSpPr>
        <p:spPr>
          <a:xfrm>
            <a:off x="5756910" y="2252345"/>
            <a:ext cx="57975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/>
              <a:t>Mass</a:t>
            </a:r>
            <a:endParaRPr lang="en-US" sz="1000"/>
          </a:p>
        </p:txBody>
      </p:sp>
      <p:sp>
        <p:nvSpPr>
          <p:cNvPr id="22" name="Text Box 21"/>
          <p:cNvSpPr txBox="1"/>
          <p:nvPr/>
        </p:nvSpPr>
        <p:spPr>
          <a:xfrm>
            <a:off x="3252470" y="304165"/>
            <a:ext cx="2419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Arial Regular" panose="020B0604020202090204" charset="0"/>
                <a:ea typeface="Calibri" charset="0"/>
                <a:cs typeface="Arial Regular" panose="020B0604020202090204" charset="0"/>
              </a:rPr>
              <a:t>① </a:t>
            </a:r>
            <a:r>
              <a:rPr lang="en-US" altLang="en-US" sz="1200">
                <a:ea typeface="Calibri" charset="0"/>
                <a:cs typeface="+mn-lt"/>
              </a:rPr>
              <a:t>No acid hydrolysis treatment</a:t>
            </a:r>
            <a:endParaRPr lang="en-US" altLang="en-US" sz="1200">
              <a:ea typeface="Calibri" charset="0"/>
              <a:cs typeface="+mn-lt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4036695" y="591820"/>
            <a:ext cx="850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i="1">
                <a:ea typeface="Calibri" charset="0"/>
                <a:cs typeface="+mn-lt"/>
              </a:rPr>
              <a:t>LC-MS</a:t>
            </a:r>
            <a:endParaRPr lang="en-US" altLang="en-US" sz="1200" i="1">
              <a:ea typeface="Calibri" charset="0"/>
              <a:cs typeface="+mn-lt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2691130" y="1437005"/>
            <a:ext cx="2286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200">
                <a:latin typeface="Calibri" charset="0"/>
                <a:ea typeface="Calibri" charset="0"/>
              </a:rPr>
              <a:t>② Controlled acid hydrolysis</a:t>
            </a:r>
            <a:endParaRPr lang="en-US" altLang="en-US" sz="1200">
              <a:latin typeface="Calibri" charset="0"/>
              <a:ea typeface="Calibri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3345180" y="1743075"/>
            <a:ext cx="850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i="1">
                <a:ea typeface="Calibri" charset="0"/>
                <a:cs typeface="+mn-lt"/>
              </a:rPr>
              <a:t>LC-MS</a:t>
            </a:r>
            <a:endParaRPr lang="en-US" altLang="en-US" sz="1200" i="1">
              <a:ea typeface="Calibri" charset="0"/>
              <a:cs typeface="+mn-lt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7031990" y="1593215"/>
            <a:ext cx="374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+</a:t>
            </a:r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8257540" y="183515"/>
            <a:ext cx="2127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i="1">
                <a:cs typeface="+mn-lt"/>
              </a:rPr>
              <a:t>Determine number of RNAs and their sum intensity in the sample respectively</a:t>
            </a:r>
            <a:endParaRPr lang="en-US" sz="1200" i="1">
              <a:cs typeface="+mn-lt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9360535" y="1750060"/>
            <a:ext cx="932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0293350" y="1743075"/>
            <a:ext cx="0" cy="1724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10186670" y="2409190"/>
            <a:ext cx="2127885" cy="644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1200">
                <a:latin typeface="Arial Regular" panose="020B0604020202090204" charset="0"/>
                <a:cs typeface="Arial Regular" panose="020B0604020202090204" charset="0"/>
              </a:rPr>
              <a:t>③ </a:t>
            </a:r>
            <a:r>
              <a:rPr lang="en-US" sz="1200">
                <a:latin typeface="Arial Regular" panose="020B0604020202090204" charset="0"/>
                <a:cs typeface="Arial Regular" panose="020B0604020202090204" charset="0"/>
              </a:rPr>
              <a:t>Start base calling from the mass point with </a:t>
            </a:r>
            <a:r>
              <a:rPr lang="en-US" sz="120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highest sum intensity</a:t>
            </a:r>
            <a:r>
              <a:rPr lang="en-US" sz="1200">
                <a:latin typeface="Arial Regular" panose="020B0604020202090204" charset="0"/>
                <a:cs typeface="Arial Regular" panose="020B0604020202090204" charset="0"/>
              </a:rPr>
              <a:t> in the dataset </a:t>
            </a:r>
            <a:endParaRPr lang="en-US" sz="1200">
              <a:latin typeface="Arial Regular" panose="020B0604020202090204" charset="0"/>
              <a:cs typeface="Arial Regular" panose="020B060402020209020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9465310" y="3472180"/>
            <a:ext cx="84645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2773680" y="2764155"/>
            <a:ext cx="1993900" cy="275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1200">
                <a:latin typeface="Arial Regular" panose="020B0604020202090204" charset="0"/>
                <a:cs typeface="Arial Regular" panose="020B0604020202090204" charset="0"/>
              </a:rPr>
              <a:t> ④ </a:t>
            </a:r>
            <a:r>
              <a:rPr lang="en-US" sz="1200">
                <a:latin typeface="Arial Regular" panose="020B0604020202090204" charset="0"/>
                <a:cs typeface="Arial Regular" panose="020B0604020202090204" charset="0"/>
              </a:rPr>
              <a:t>Generate RNA ladder</a:t>
            </a:r>
            <a:endParaRPr lang="en-US" sz="1200">
              <a:latin typeface="Arial Regular" panose="020B0604020202090204" charset="0"/>
              <a:cs typeface="Arial Regular" panose="020B060402020209020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771650" y="5664200"/>
            <a:ext cx="153733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9" name="Text Box 48"/>
          <p:cNvSpPr txBox="1"/>
          <p:nvPr/>
        </p:nvSpPr>
        <p:spPr>
          <a:xfrm>
            <a:off x="1633855" y="5388610"/>
            <a:ext cx="17176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200">
                <a:latin typeface="Arial Regular" panose="020B0604020202090204" charset="0"/>
              </a:rPr>
              <a:t>⑤ Assemble ladders </a:t>
            </a:r>
            <a:endParaRPr lang="en-US" altLang="en-US" sz="1200">
              <a:latin typeface="Arial Regular" panose="020B0604020202090204" charset="0"/>
            </a:endParaRPr>
          </a:p>
        </p:txBody>
      </p:sp>
      <p:cxnSp>
        <p:nvCxnSpPr>
          <p:cNvPr id="55" name="Straight Arrow Connector 54"/>
          <p:cNvCxnSpPr>
            <a:stCxn id="51" idx="3"/>
          </p:cNvCxnSpPr>
          <p:nvPr/>
        </p:nvCxnSpPr>
        <p:spPr>
          <a:xfrm>
            <a:off x="7512050" y="5637530"/>
            <a:ext cx="83629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6" name="Text Box 55"/>
          <p:cNvSpPr txBox="1"/>
          <p:nvPr/>
        </p:nvSpPr>
        <p:spPr>
          <a:xfrm>
            <a:off x="7430770" y="4992370"/>
            <a:ext cx="908050" cy="574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1200"/>
              <a:t>⑥ Final Sequence Output</a:t>
            </a:r>
            <a:endParaRPr lang="en-US" altLang="en-US" sz="1200"/>
          </a:p>
        </p:txBody>
      </p:sp>
      <p:sp>
        <p:nvSpPr>
          <p:cNvPr id="63" name="Text Box 62"/>
          <p:cNvSpPr txBox="1"/>
          <p:nvPr/>
        </p:nvSpPr>
        <p:spPr>
          <a:xfrm>
            <a:off x="0" y="2018665"/>
            <a:ext cx="1929765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 i="1">
                <a:cs typeface="+mn-lt"/>
              </a:rPr>
              <a:t>mixture of RNAs with different abundances </a:t>
            </a:r>
            <a:endParaRPr lang="en-US" sz="1200" i="1">
              <a:cs typeface="+mn-lt"/>
            </a:endParaRPr>
          </a:p>
        </p:txBody>
      </p:sp>
      <p:sp>
        <p:nvSpPr>
          <p:cNvPr id="66" name="Text Box 65"/>
          <p:cNvSpPr txBox="1"/>
          <p:nvPr/>
        </p:nvSpPr>
        <p:spPr>
          <a:xfrm>
            <a:off x="8139430" y="2252345"/>
            <a:ext cx="59753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/>
              <a:t>Mass</a:t>
            </a:r>
            <a:endParaRPr lang="en-US" sz="1000"/>
          </a:p>
        </p:txBody>
      </p:sp>
      <p:sp>
        <p:nvSpPr>
          <p:cNvPr id="67" name="Text Box 66"/>
          <p:cNvSpPr txBox="1"/>
          <p:nvPr/>
        </p:nvSpPr>
        <p:spPr>
          <a:xfrm>
            <a:off x="4919345" y="1217930"/>
            <a:ext cx="36258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200">
              <a:latin typeface="Arial Regular" panose="020B0604020202090204" charset="0"/>
              <a:cs typeface="Arial Regular" panose="020B0604020202090204" charset="0"/>
            </a:endParaRPr>
          </a:p>
        </p:txBody>
      </p:sp>
      <p:pic>
        <p:nvPicPr>
          <p:cNvPr id="71" name="Picture 70" descr="00004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2820" y="0"/>
            <a:ext cx="1920875" cy="1186815"/>
          </a:xfrm>
          <a:prstGeom prst="rect">
            <a:avLst/>
          </a:prstGeom>
        </p:spPr>
      </p:pic>
      <p:cxnSp>
        <p:nvCxnSpPr>
          <p:cNvPr id="72" name="Straight Connector 71"/>
          <p:cNvCxnSpPr/>
          <p:nvPr/>
        </p:nvCxnSpPr>
        <p:spPr>
          <a:xfrm>
            <a:off x="6681470" y="177165"/>
            <a:ext cx="0" cy="916940"/>
          </a:xfrm>
          <a:prstGeom prst="line">
            <a:avLst/>
          </a:prstGeom>
          <a:ln w="12700" cmpd="sng">
            <a:solidFill>
              <a:srgbClr val="22FF06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3" name="Text Box 72"/>
          <p:cNvSpPr txBox="1"/>
          <p:nvPr/>
        </p:nvSpPr>
        <p:spPr>
          <a:xfrm>
            <a:off x="5865495" y="-1270"/>
            <a:ext cx="36258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2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74" name="Text Box 73"/>
          <p:cNvSpPr txBox="1"/>
          <p:nvPr/>
        </p:nvSpPr>
        <p:spPr>
          <a:xfrm>
            <a:off x="6721475" y="1054735"/>
            <a:ext cx="59753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/>
              <a:t>Mass</a:t>
            </a:r>
            <a:endParaRPr lang="en-US" sz="1000"/>
          </a:p>
        </p:txBody>
      </p:sp>
      <p:cxnSp>
        <p:nvCxnSpPr>
          <p:cNvPr id="75" name="Straight Connector 74"/>
          <p:cNvCxnSpPr/>
          <p:nvPr/>
        </p:nvCxnSpPr>
        <p:spPr>
          <a:xfrm>
            <a:off x="7155815" y="272415"/>
            <a:ext cx="0" cy="815340"/>
          </a:xfrm>
          <a:prstGeom prst="line">
            <a:avLst/>
          </a:prstGeom>
          <a:ln w="12700" cmpd="sng">
            <a:solidFill>
              <a:srgbClr val="BF0063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630795" y="792480"/>
            <a:ext cx="0" cy="300990"/>
          </a:xfrm>
          <a:prstGeom prst="line">
            <a:avLst/>
          </a:prstGeom>
          <a:ln w="12700" cmpd="sng">
            <a:solidFill>
              <a:srgbClr val="FD9409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5" name="Freeform 84"/>
          <p:cNvSpPr/>
          <p:nvPr/>
        </p:nvSpPr>
        <p:spPr>
          <a:xfrm>
            <a:off x="7723126" y="3619218"/>
            <a:ext cx="277391" cy="212203"/>
          </a:xfrm>
          <a:custGeom>
            <a:avLst/>
            <a:gdLst>
              <a:gd name="connsiteX0" fmla="*/ 19 w 436"/>
              <a:gd name="connsiteY0" fmla="*/ 334 h 334"/>
              <a:gd name="connsiteX1" fmla="*/ 437 w 436"/>
              <a:gd name="connsiteY1" fmla="*/ 102 h 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" h="334">
                <a:moveTo>
                  <a:pt x="19" y="334"/>
                </a:moveTo>
                <a:cubicBezTo>
                  <a:pt x="-69" y="44"/>
                  <a:pt x="165" y="-118"/>
                  <a:pt x="437" y="102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7957448" y="3350834"/>
            <a:ext cx="320700" cy="320669"/>
          </a:xfrm>
          <a:custGeom>
            <a:avLst/>
            <a:gdLst>
              <a:gd name="connsiteX0" fmla="*/ 68 w 505"/>
              <a:gd name="connsiteY0" fmla="*/ 505 h 504"/>
              <a:gd name="connsiteX1" fmla="*/ 505 w 505"/>
              <a:gd name="connsiteY1" fmla="*/ 75 h 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5" h="505">
                <a:moveTo>
                  <a:pt x="68" y="505"/>
                </a:moveTo>
                <a:cubicBezTo>
                  <a:pt x="-92" y="275"/>
                  <a:pt x="21" y="-179"/>
                  <a:pt x="505" y="75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8245994" y="3086004"/>
            <a:ext cx="340827" cy="312077"/>
          </a:xfrm>
          <a:custGeom>
            <a:avLst/>
            <a:gdLst>
              <a:gd name="connsiteX0" fmla="*/ 61 w 536"/>
              <a:gd name="connsiteY0" fmla="*/ 491 h 491"/>
              <a:gd name="connsiteX1" fmla="*/ 537 w 536"/>
              <a:gd name="connsiteY1" fmla="*/ 67 h 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7" h="491">
                <a:moveTo>
                  <a:pt x="61" y="491"/>
                </a:moveTo>
                <a:cubicBezTo>
                  <a:pt x="-156" y="41"/>
                  <a:pt x="257" y="-99"/>
                  <a:pt x="537" y="67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8582951" y="2893053"/>
            <a:ext cx="304128" cy="224323"/>
          </a:xfrm>
          <a:custGeom>
            <a:avLst/>
            <a:gdLst>
              <a:gd name="connsiteX0" fmla="*/ 12 w 478"/>
              <a:gd name="connsiteY0" fmla="*/ 353 h 353"/>
              <a:gd name="connsiteX1" fmla="*/ 479 w 478"/>
              <a:gd name="connsiteY1" fmla="*/ 161 h 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9" h="353">
                <a:moveTo>
                  <a:pt x="12" y="353"/>
                </a:moveTo>
                <a:cubicBezTo>
                  <a:pt x="-63" y="11"/>
                  <a:pt x="230" y="-139"/>
                  <a:pt x="479" y="161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 rot="240000" flipH="1">
            <a:off x="7332851" y="3737128"/>
            <a:ext cx="382991" cy="304834"/>
          </a:xfrm>
          <a:custGeom>
            <a:avLst/>
            <a:gdLst>
              <a:gd name="connsiteX0" fmla="*/ 0 w 603"/>
              <a:gd name="connsiteY0" fmla="*/ 137 h 480"/>
              <a:gd name="connsiteX1" fmla="*/ 594 w 603"/>
              <a:gd name="connsiteY1" fmla="*/ 480 h 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3" h="480">
                <a:moveTo>
                  <a:pt x="0" y="137"/>
                </a:moveTo>
                <a:cubicBezTo>
                  <a:pt x="208" y="-99"/>
                  <a:pt x="674" y="-58"/>
                  <a:pt x="594" y="48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 rot="240000" flipH="1">
            <a:off x="7017328" y="3891742"/>
            <a:ext cx="307028" cy="226406"/>
          </a:xfrm>
          <a:custGeom>
            <a:avLst/>
            <a:gdLst>
              <a:gd name="connsiteX0" fmla="*/ 0 w 483"/>
              <a:gd name="connsiteY0" fmla="*/ 199 h 356"/>
              <a:gd name="connsiteX1" fmla="*/ 474 w 483"/>
              <a:gd name="connsiteY1" fmla="*/ 357 h 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4" h="357">
                <a:moveTo>
                  <a:pt x="0" y="199"/>
                </a:moveTo>
                <a:cubicBezTo>
                  <a:pt x="150" y="-146"/>
                  <a:pt x="550" y="-8"/>
                  <a:pt x="474" y="357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8873047" y="2788179"/>
            <a:ext cx="268348" cy="196471"/>
          </a:xfrm>
          <a:custGeom>
            <a:avLst/>
            <a:gdLst>
              <a:gd name="connsiteX0" fmla="*/ 14 w 422"/>
              <a:gd name="connsiteY0" fmla="*/ 309 h 309"/>
              <a:gd name="connsiteX1" fmla="*/ 423 w 422"/>
              <a:gd name="connsiteY1" fmla="*/ 84 h 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" h="309">
                <a:moveTo>
                  <a:pt x="14" y="309"/>
                </a:moveTo>
                <a:cubicBezTo>
                  <a:pt x="-46" y="94"/>
                  <a:pt x="93" y="-125"/>
                  <a:pt x="423" y="84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 rot="240000" flipH="1">
            <a:off x="6725231" y="3966693"/>
            <a:ext cx="282950" cy="188253"/>
          </a:xfrm>
          <a:custGeom>
            <a:avLst/>
            <a:gdLst>
              <a:gd name="connsiteX0" fmla="*/ 0 w 445"/>
              <a:gd name="connsiteY0" fmla="*/ 207 h 296"/>
              <a:gd name="connsiteX1" fmla="*/ 445 w 445"/>
              <a:gd name="connsiteY1" fmla="*/ 296 h 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6" h="296">
                <a:moveTo>
                  <a:pt x="0" y="207"/>
                </a:moveTo>
                <a:cubicBezTo>
                  <a:pt x="64" y="-64"/>
                  <a:pt x="463" y="-104"/>
                  <a:pt x="445" y="296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Text Box 93"/>
          <p:cNvSpPr txBox="1"/>
          <p:nvPr/>
        </p:nvSpPr>
        <p:spPr>
          <a:xfrm>
            <a:off x="6761480" y="3767455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U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5" name="Text Box 94"/>
          <p:cNvSpPr txBox="1"/>
          <p:nvPr/>
        </p:nvSpPr>
        <p:spPr>
          <a:xfrm>
            <a:off x="7823200" y="3163570"/>
            <a:ext cx="5124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mU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6" name="Text Box 95"/>
          <p:cNvSpPr txBox="1"/>
          <p:nvPr/>
        </p:nvSpPr>
        <p:spPr>
          <a:xfrm>
            <a:off x="8139430" y="2913380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A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7" name="Text Box 96"/>
          <p:cNvSpPr txBox="1"/>
          <p:nvPr/>
        </p:nvSpPr>
        <p:spPr>
          <a:xfrm>
            <a:off x="8456930" y="2739390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C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8" name="Text Box 97"/>
          <p:cNvSpPr txBox="1"/>
          <p:nvPr/>
        </p:nvSpPr>
        <p:spPr>
          <a:xfrm>
            <a:off x="8773795" y="2600960"/>
            <a:ext cx="248285" cy="245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1000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</a:rPr>
              <a:t>G</a:t>
            </a:r>
            <a:endParaRPr lang="en-US" sz="1000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9" name="Text Box 98"/>
          <p:cNvSpPr txBox="1"/>
          <p:nvPr/>
        </p:nvSpPr>
        <p:spPr>
          <a:xfrm>
            <a:off x="7014210" y="3702050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G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7322820" y="3557270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C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01" name="Text Box 100"/>
          <p:cNvSpPr txBox="1"/>
          <p:nvPr/>
        </p:nvSpPr>
        <p:spPr>
          <a:xfrm>
            <a:off x="7630795" y="3440430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A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05" name="Text Box 104"/>
          <p:cNvSpPr txBox="1"/>
          <p:nvPr/>
        </p:nvSpPr>
        <p:spPr>
          <a:xfrm>
            <a:off x="50800" y="2559050"/>
            <a:ext cx="35369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6" name="Text Box 105"/>
          <p:cNvSpPr txBox="1"/>
          <p:nvPr/>
        </p:nvSpPr>
        <p:spPr>
          <a:xfrm>
            <a:off x="404495" y="3440430"/>
            <a:ext cx="1120140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Ladder position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7" name="Text Box 106"/>
          <p:cNvSpPr txBox="1"/>
          <p:nvPr/>
        </p:nvSpPr>
        <p:spPr>
          <a:xfrm>
            <a:off x="6269355" y="2640965"/>
            <a:ext cx="36258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400"/>
              <a:t>t</a:t>
            </a:r>
            <a:r>
              <a:rPr lang="en-US" sz="1400" baseline="-25000"/>
              <a:t>R</a:t>
            </a:r>
            <a:endParaRPr lang="en-US" sz="1400" baseline="-25000"/>
          </a:p>
        </p:txBody>
      </p:sp>
      <p:sp>
        <p:nvSpPr>
          <p:cNvPr id="108" name="Text Box 107"/>
          <p:cNvSpPr txBox="1"/>
          <p:nvPr/>
        </p:nvSpPr>
        <p:spPr>
          <a:xfrm>
            <a:off x="7732395" y="4281805"/>
            <a:ext cx="57975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Mass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 flipH="1">
            <a:off x="5680710" y="3619500"/>
            <a:ext cx="6915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5672455" y="3040380"/>
            <a:ext cx="0" cy="1182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09" idx="3"/>
          </p:cNvCxnSpPr>
          <p:nvPr/>
        </p:nvCxnSpPr>
        <p:spPr>
          <a:xfrm flipH="1">
            <a:off x="1763395" y="3038475"/>
            <a:ext cx="390461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9" name="Text Box 118"/>
          <p:cNvSpPr txBox="1"/>
          <p:nvPr/>
        </p:nvSpPr>
        <p:spPr>
          <a:xfrm>
            <a:off x="1539875" y="3947160"/>
            <a:ext cx="4325620" cy="275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latin typeface="Arial Regular" panose="020B0604020202090204" charset="0"/>
                <a:cs typeface="Arial Regular" panose="020B0604020202090204" charset="0"/>
                <a:sym typeface="+mn-ea"/>
              </a:rPr>
              <a:t>Repeat steps </a:t>
            </a:r>
            <a:r>
              <a:rPr lang="en-US" altLang="en-US" sz="1200">
                <a:latin typeface="Arial Regular" panose="020B0604020202090204" charset="0"/>
                <a:cs typeface="Arial Regular" panose="020B0604020202090204" charset="0"/>
                <a:sym typeface="+mn-ea"/>
              </a:rPr>
              <a:t>③&amp;④ to generate more ladders</a:t>
            </a:r>
            <a:endParaRPr lang="en-US" sz="12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26" name="Text Box 125"/>
          <p:cNvSpPr txBox="1"/>
          <p:nvPr/>
        </p:nvSpPr>
        <p:spPr>
          <a:xfrm>
            <a:off x="499110" y="2482850"/>
            <a:ext cx="931545" cy="76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800" i="1">
                <a:latin typeface="Arial Italic" panose="020B0604020202090204" charset="0"/>
                <a:cs typeface="Arial Italic" panose="020B0604020202090204" charset="0"/>
              </a:rPr>
              <a:t>Ladder #1</a:t>
            </a:r>
            <a:endParaRPr lang="en-US" sz="800" i="1">
              <a:latin typeface="Arial Italic" panose="020B0604020202090204" charset="0"/>
              <a:cs typeface="Arial Italic" panose="020B0604020202090204" charset="0"/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 flipH="1">
            <a:off x="1763395" y="4225290"/>
            <a:ext cx="390461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0" name="Text Box 129"/>
          <p:cNvSpPr txBox="1"/>
          <p:nvPr/>
        </p:nvSpPr>
        <p:spPr>
          <a:xfrm>
            <a:off x="404495" y="3627755"/>
            <a:ext cx="12141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i="1">
                <a:latin typeface="Arial Italic" panose="020B0604020202090204" charset="0"/>
                <a:cs typeface="Arial Italic" panose="020B0604020202090204" charset="0"/>
              </a:rPr>
              <a:t>Ladder #2</a:t>
            </a:r>
            <a:endParaRPr lang="en-US" sz="800" i="1">
              <a:latin typeface="Arial Italic" panose="020B0604020202090204" charset="0"/>
              <a:cs typeface="Arial Italic" panose="020B0604020202090204" charset="0"/>
            </a:endParaRPr>
          </a:p>
        </p:txBody>
      </p:sp>
      <p:sp>
        <p:nvSpPr>
          <p:cNvPr id="131" name="Text Box 130"/>
          <p:cNvSpPr txBox="1"/>
          <p:nvPr/>
        </p:nvSpPr>
        <p:spPr>
          <a:xfrm>
            <a:off x="50800" y="3725545"/>
            <a:ext cx="35369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32" name="Text Box 131"/>
          <p:cNvSpPr txBox="1"/>
          <p:nvPr/>
        </p:nvSpPr>
        <p:spPr>
          <a:xfrm>
            <a:off x="452120" y="4505960"/>
            <a:ext cx="1120140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Ladder position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36" name="Text Box 135"/>
          <p:cNvSpPr txBox="1"/>
          <p:nvPr/>
        </p:nvSpPr>
        <p:spPr>
          <a:xfrm>
            <a:off x="452120" y="5563235"/>
            <a:ext cx="1120140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Ladder position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37" name="Text Box 136"/>
          <p:cNvSpPr txBox="1"/>
          <p:nvPr/>
        </p:nvSpPr>
        <p:spPr>
          <a:xfrm>
            <a:off x="419735" y="4689475"/>
            <a:ext cx="12141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i="1">
                <a:latin typeface="Arial Italic" panose="020B0604020202090204" charset="0"/>
                <a:cs typeface="Arial Italic" panose="020B0604020202090204" charset="0"/>
              </a:rPr>
              <a:t>Ladder #3</a:t>
            </a:r>
            <a:endParaRPr lang="en-US" sz="800" i="1">
              <a:latin typeface="Arial Italic" panose="020B0604020202090204" charset="0"/>
              <a:cs typeface="Arial Italic" panose="020B0604020202090204" charset="0"/>
            </a:endParaRPr>
          </a:p>
        </p:txBody>
      </p:sp>
      <p:sp>
        <p:nvSpPr>
          <p:cNvPr id="138" name="Text Box 137"/>
          <p:cNvSpPr txBox="1"/>
          <p:nvPr/>
        </p:nvSpPr>
        <p:spPr>
          <a:xfrm>
            <a:off x="50800" y="4778375"/>
            <a:ext cx="35369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40" name="Text Box 139"/>
          <p:cNvSpPr txBox="1"/>
          <p:nvPr/>
        </p:nvSpPr>
        <p:spPr>
          <a:xfrm>
            <a:off x="404495" y="6640830"/>
            <a:ext cx="1120140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Ladder position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41" name="Text Box 140"/>
          <p:cNvSpPr txBox="1"/>
          <p:nvPr/>
        </p:nvSpPr>
        <p:spPr>
          <a:xfrm>
            <a:off x="358140" y="5790565"/>
            <a:ext cx="12141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i="1">
                <a:latin typeface="Arial Italic" panose="020B0604020202090204" charset="0"/>
                <a:cs typeface="Arial Italic" panose="020B0604020202090204" charset="0"/>
              </a:rPr>
              <a:t>Ladder #4</a:t>
            </a:r>
            <a:endParaRPr lang="en-US" sz="800" i="1">
              <a:latin typeface="Arial Italic" panose="020B0604020202090204" charset="0"/>
              <a:cs typeface="Arial Italic" panose="020B0604020202090204" charset="0"/>
            </a:endParaRPr>
          </a:p>
        </p:txBody>
      </p:sp>
      <p:sp>
        <p:nvSpPr>
          <p:cNvPr id="142" name="Text Box 141"/>
          <p:cNvSpPr txBox="1"/>
          <p:nvPr/>
        </p:nvSpPr>
        <p:spPr>
          <a:xfrm>
            <a:off x="50800" y="5835650"/>
            <a:ext cx="35369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43" name="Rectangles 142"/>
          <p:cNvSpPr/>
          <p:nvPr/>
        </p:nvSpPr>
        <p:spPr>
          <a:xfrm>
            <a:off x="635" y="2503170"/>
            <a:ext cx="1763395" cy="4347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45" name="Picture 144" descr="Screenshot 2025-02-28 at 1.57.41 PM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88020" y="4077970"/>
            <a:ext cx="78740" cy="90170"/>
          </a:xfrm>
          <a:prstGeom prst="rect">
            <a:avLst/>
          </a:prstGeom>
        </p:spPr>
      </p:pic>
      <p:sp>
        <p:nvSpPr>
          <p:cNvPr id="146" name="Text Box 145"/>
          <p:cNvSpPr txBox="1"/>
          <p:nvPr/>
        </p:nvSpPr>
        <p:spPr>
          <a:xfrm>
            <a:off x="8312150" y="4012565"/>
            <a:ext cx="266255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 i="1">
                <a:latin typeface="Arial Italic" panose="020B0604020202090204" charset="0"/>
                <a:cs typeface="Arial Italic" panose="020B0604020202090204" charset="0"/>
              </a:rPr>
              <a:t>: mass point with highest sum intensity in the dataset</a:t>
            </a:r>
            <a:endParaRPr lang="en-US" sz="800" i="1">
              <a:latin typeface="Arial Italic" panose="020B0604020202090204" charset="0"/>
              <a:cs typeface="Arial Italic" panose="020B0604020202090204" charset="0"/>
            </a:endParaRPr>
          </a:p>
        </p:txBody>
      </p:sp>
      <p:sp>
        <p:nvSpPr>
          <p:cNvPr id="156" name="Rectangles 155"/>
          <p:cNvSpPr/>
          <p:nvPr/>
        </p:nvSpPr>
        <p:spPr>
          <a:xfrm>
            <a:off x="433641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66" name="Rectangles 165"/>
          <p:cNvSpPr/>
          <p:nvPr/>
        </p:nvSpPr>
        <p:spPr>
          <a:xfrm>
            <a:off x="459549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69" name="Straight Connector 168"/>
          <p:cNvCxnSpPr>
            <a:stCxn id="156" idx="3"/>
            <a:endCxn id="166" idx="1"/>
          </p:cNvCxnSpPr>
          <p:nvPr/>
        </p:nvCxnSpPr>
        <p:spPr>
          <a:xfrm>
            <a:off x="452310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478218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1" name="Rectangles 170"/>
          <p:cNvSpPr/>
          <p:nvPr/>
        </p:nvSpPr>
        <p:spPr>
          <a:xfrm>
            <a:off x="485457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72" name="Rectangles 171"/>
          <p:cNvSpPr/>
          <p:nvPr/>
        </p:nvSpPr>
        <p:spPr>
          <a:xfrm>
            <a:off x="511365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73" name="Straight Connector 172"/>
          <p:cNvCxnSpPr>
            <a:stCxn id="171" idx="3"/>
            <a:endCxn id="172" idx="1"/>
          </p:cNvCxnSpPr>
          <p:nvPr/>
        </p:nvCxnSpPr>
        <p:spPr>
          <a:xfrm>
            <a:off x="504126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530034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5" name="Rectangles 174"/>
          <p:cNvSpPr/>
          <p:nvPr/>
        </p:nvSpPr>
        <p:spPr>
          <a:xfrm>
            <a:off x="537273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76" name="Rectangles 175"/>
          <p:cNvSpPr/>
          <p:nvPr/>
        </p:nvSpPr>
        <p:spPr>
          <a:xfrm>
            <a:off x="563181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77" name="Straight Connector 176"/>
          <p:cNvCxnSpPr>
            <a:stCxn id="175" idx="3"/>
            <a:endCxn id="176" idx="1"/>
          </p:cNvCxnSpPr>
          <p:nvPr/>
        </p:nvCxnSpPr>
        <p:spPr>
          <a:xfrm>
            <a:off x="555942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581850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9" name="Rectangles 178"/>
          <p:cNvSpPr/>
          <p:nvPr/>
        </p:nvSpPr>
        <p:spPr>
          <a:xfrm>
            <a:off x="589089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80" name="Rectangles 179"/>
          <p:cNvSpPr/>
          <p:nvPr/>
        </p:nvSpPr>
        <p:spPr>
          <a:xfrm>
            <a:off x="614997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81" name="Straight Connector 180"/>
          <p:cNvCxnSpPr>
            <a:stCxn id="179" idx="3"/>
            <a:endCxn id="180" idx="1"/>
          </p:cNvCxnSpPr>
          <p:nvPr/>
        </p:nvCxnSpPr>
        <p:spPr>
          <a:xfrm>
            <a:off x="607758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3" name="Text Box 182"/>
          <p:cNvSpPr txBox="1"/>
          <p:nvPr/>
        </p:nvSpPr>
        <p:spPr>
          <a:xfrm>
            <a:off x="3420745" y="4778375"/>
            <a:ext cx="838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Ladder #1:</a:t>
            </a:r>
            <a:endParaRPr lang="en-US" sz="1000"/>
          </a:p>
        </p:txBody>
      </p:sp>
      <p:sp>
        <p:nvSpPr>
          <p:cNvPr id="184" name="Rectangles 183"/>
          <p:cNvSpPr/>
          <p:nvPr/>
        </p:nvSpPr>
        <p:spPr>
          <a:xfrm>
            <a:off x="433641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85" name="Rectangles 184"/>
          <p:cNvSpPr/>
          <p:nvPr/>
        </p:nvSpPr>
        <p:spPr>
          <a:xfrm>
            <a:off x="459549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86" name="Straight Connector 185"/>
          <p:cNvCxnSpPr>
            <a:stCxn id="184" idx="3"/>
            <a:endCxn id="185" idx="1"/>
          </p:cNvCxnSpPr>
          <p:nvPr/>
        </p:nvCxnSpPr>
        <p:spPr>
          <a:xfrm>
            <a:off x="452310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78218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8" name="Rectangles 187"/>
          <p:cNvSpPr/>
          <p:nvPr/>
        </p:nvSpPr>
        <p:spPr>
          <a:xfrm>
            <a:off x="485457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89" name="Rectangles 188"/>
          <p:cNvSpPr/>
          <p:nvPr/>
        </p:nvSpPr>
        <p:spPr>
          <a:xfrm>
            <a:off x="511365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90" name="Straight Connector 189"/>
          <p:cNvCxnSpPr>
            <a:stCxn id="188" idx="3"/>
            <a:endCxn id="189" idx="1"/>
          </p:cNvCxnSpPr>
          <p:nvPr/>
        </p:nvCxnSpPr>
        <p:spPr>
          <a:xfrm>
            <a:off x="504126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530034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2" name="Rectangles 191"/>
          <p:cNvSpPr/>
          <p:nvPr/>
        </p:nvSpPr>
        <p:spPr>
          <a:xfrm>
            <a:off x="537273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93" name="Rectangles 192"/>
          <p:cNvSpPr/>
          <p:nvPr/>
        </p:nvSpPr>
        <p:spPr>
          <a:xfrm>
            <a:off x="563181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94" name="Straight Connector 193"/>
          <p:cNvCxnSpPr>
            <a:stCxn id="192" idx="3"/>
            <a:endCxn id="193" idx="1"/>
          </p:cNvCxnSpPr>
          <p:nvPr/>
        </p:nvCxnSpPr>
        <p:spPr>
          <a:xfrm>
            <a:off x="555942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581850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6" name="Rectangles 195"/>
          <p:cNvSpPr/>
          <p:nvPr/>
        </p:nvSpPr>
        <p:spPr>
          <a:xfrm>
            <a:off x="589089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97" name="Rectangles 196"/>
          <p:cNvSpPr/>
          <p:nvPr/>
        </p:nvSpPr>
        <p:spPr>
          <a:xfrm>
            <a:off x="614997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98" name="Straight Connector 197"/>
          <p:cNvCxnSpPr>
            <a:stCxn id="196" idx="3"/>
            <a:endCxn id="197" idx="1"/>
          </p:cNvCxnSpPr>
          <p:nvPr/>
        </p:nvCxnSpPr>
        <p:spPr>
          <a:xfrm>
            <a:off x="607758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9" name="Text Box 198"/>
          <p:cNvSpPr txBox="1"/>
          <p:nvPr/>
        </p:nvSpPr>
        <p:spPr>
          <a:xfrm>
            <a:off x="3420745" y="5236845"/>
            <a:ext cx="838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Ladder #2:</a:t>
            </a:r>
            <a:endParaRPr lang="en-US" sz="1000"/>
          </a:p>
        </p:txBody>
      </p:sp>
      <p:sp>
        <p:nvSpPr>
          <p:cNvPr id="200" name="Rectangles 199"/>
          <p:cNvSpPr/>
          <p:nvPr/>
        </p:nvSpPr>
        <p:spPr>
          <a:xfrm>
            <a:off x="640905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01" name="Straight Connector 200"/>
          <p:cNvCxnSpPr>
            <a:endCxn id="200" idx="1"/>
          </p:cNvCxnSpPr>
          <p:nvPr/>
        </p:nvCxnSpPr>
        <p:spPr>
          <a:xfrm>
            <a:off x="633666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2" name="Text Box 201"/>
          <p:cNvSpPr txBox="1"/>
          <p:nvPr/>
        </p:nvSpPr>
        <p:spPr>
          <a:xfrm>
            <a:off x="433641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03" name="Text Box 202"/>
          <p:cNvSpPr txBox="1"/>
          <p:nvPr/>
        </p:nvSpPr>
        <p:spPr>
          <a:xfrm>
            <a:off x="459549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05" name="Text Box 204"/>
          <p:cNvSpPr txBox="1"/>
          <p:nvPr/>
        </p:nvSpPr>
        <p:spPr>
          <a:xfrm>
            <a:off x="485457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06" name="Text Box 205"/>
          <p:cNvSpPr txBox="1"/>
          <p:nvPr/>
        </p:nvSpPr>
        <p:spPr>
          <a:xfrm>
            <a:off x="511365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07" name="Text Box 206"/>
          <p:cNvSpPr txBox="1"/>
          <p:nvPr/>
        </p:nvSpPr>
        <p:spPr>
          <a:xfrm>
            <a:off x="5266690" y="4680585"/>
            <a:ext cx="402590" cy="165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/>
              <a:t>mU</a:t>
            </a:r>
            <a:endParaRPr lang="en-US" sz="1000"/>
          </a:p>
        </p:txBody>
      </p:sp>
      <p:sp>
        <p:nvSpPr>
          <p:cNvPr id="208" name="Text Box 207"/>
          <p:cNvSpPr txBox="1"/>
          <p:nvPr/>
        </p:nvSpPr>
        <p:spPr>
          <a:xfrm>
            <a:off x="563181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09" name="Text Box 208"/>
          <p:cNvSpPr txBox="1"/>
          <p:nvPr/>
        </p:nvSpPr>
        <p:spPr>
          <a:xfrm>
            <a:off x="589089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10" name="Text Box 209"/>
          <p:cNvSpPr txBox="1"/>
          <p:nvPr/>
        </p:nvSpPr>
        <p:spPr>
          <a:xfrm>
            <a:off x="614997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11" name="Text Box 210"/>
          <p:cNvSpPr txBox="1"/>
          <p:nvPr/>
        </p:nvSpPr>
        <p:spPr>
          <a:xfrm>
            <a:off x="433641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12" name="Text Box 211"/>
          <p:cNvSpPr txBox="1"/>
          <p:nvPr/>
        </p:nvSpPr>
        <p:spPr>
          <a:xfrm>
            <a:off x="4134485" y="4809490"/>
            <a:ext cx="4064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5’                                                                          3’</a:t>
            </a:r>
            <a:endParaRPr lang="en-US" sz="800"/>
          </a:p>
        </p:txBody>
      </p:sp>
      <p:sp>
        <p:nvSpPr>
          <p:cNvPr id="213" name="Text Box 212"/>
          <p:cNvSpPr txBox="1"/>
          <p:nvPr/>
        </p:nvSpPr>
        <p:spPr>
          <a:xfrm>
            <a:off x="459549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14" name="Text Box 213"/>
          <p:cNvSpPr txBox="1"/>
          <p:nvPr/>
        </p:nvSpPr>
        <p:spPr>
          <a:xfrm>
            <a:off x="485457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15" name="Text Box 214"/>
          <p:cNvSpPr txBox="1"/>
          <p:nvPr/>
        </p:nvSpPr>
        <p:spPr>
          <a:xfrm>
            <a:off x="511365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16" name="Text Box 215"/>
          <p:cNvSpPr txBox="1"/>
          <p:nvPr/>
        </p:nvSpPr>
        <p:spPr>
          <a:xfrm>
            <a:off x="537273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17" name="Text Box 216"/>
          <p:cNvSpPr txBox="1"/>
          <p:nvPr/>
        </p:nvSpPr>
        <p:spPr>
          <a:xfrm>
            <a:off x="563181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18" name="Text Box 217"/>
          <p:cNvSpPr txBox="1"/>
          <p:nvPr/>
        </p:nvSpPr>
        <p:spPr>
          <a:xfrm>
            <a:off x="589089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19" name="Text Box 218"/>
          <p:cNvSpPr txBox="1"/>
          <p:nvPr/>
        </p:nvSpPr>
        <p:spPr>
          <a:xfrm>
            <a:off x="614997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20" name="Text Box 219"/>
          <p:cNvSpPr txBox="1"/>
          <p:nvPr/>
        </p:nvSpPr>
        <p:spPr>
          <a:xfrm>
            <a:off x="640905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21" name="Text Box 220"/>
          <p:cNvSpPr txBox="1"/>
          <p:nvPr/>
        </p:nvSpPr>
        <p:spPr>
          <a:xfrm>
            <a:off x="4134485" y="5267960"/>
            <a:ext cx="4064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5’                                                                                   3’</a:t>
            </a:r>
            <a:endParaRPr lang="en-US" sz="800"/>
          </a:p>
        </p:txBody>
      </p:sp>
      <p:sp>
        <p:nvSpPr>
          <p:cNvPr id="223" name="Rectangles 222"/>
          <p:cNvSpPr/>
          <p:nvPr/>
        </p:nvSpPr>
        <p:spPr>
          <a:xfrm>
            <a:off x="433641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24" name="Rectangles 223"/>
          <p:cNvSpPr/>
          <p:nvPr/>
        </p:nvSpPr>
        <p:spPr>
          <a:xfrm>
            <a:off x="459549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25" name="Straight Connector 224"/>
          <p:cNvCxnSpPr>
            <a:stCxn id="223" idx="3"/>
            <a:endCxn id="224" idx="1"/>
          </p:cNvCxnSpPr>
          <p:nvPr/>
        </p:nvCxnSpPr>
        <p:spPr>
          <a:xfrm>
            <a:off x="452310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478218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7" name="Rectangles 226"/>
          <p:cNvSpPr/>
          <p:nvPr/>
        </p:nvSpPr>
        <p:spPr>
          <a:xfrm>
            <a:off x="485457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28" name="Rectangles 227"/>
          <p:cNvSpPr/>
          <p:nvPr/>
        </p:nvSpPr>
        <p:spPr>
          <a:xfrm>
            <a:off x="511365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29" name="Straight Connector 228"/>
          <p:cNvCxnSpPr>
            <a:stCxn id="227" idx="3"/>
            <a:endCxn id="228" idx="1"/>
          </p:cNvCxnSpPr>
          <p:nvPr/>
        </p:nvCxnSpPr>
        <p:spPr>
          <a:xfrm>
            <a:off x="504126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0034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1" name="Rectangles 230"/>
          <p:cNvSpPr/>
          <p:nvPr/>
        </p:nvSpPr>
        <p:spPr>
          <a:xfrm>
            <a:off x="537273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32" name="Rectangles 231"/>
          <p:cNvSpPr/>
          <p:nvPr/>
        </p:nvSpPr>
        <p:spPr>
          <a:xfrm>
            <a:off x="563181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33" name="Straight Connector 232"/>
          <p:cNvCxnSpPr>
            <a:stCxn id="231" idx="3"/>
            <a:endCxn id="232" idx="1"/>
          </p:cNvCxnSpPr>
          <p:nvPr/>
        </p:nvCxnSpPr>
        <p:spPr>
          <a:xfrm>
            <a:off x="555942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581850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5" name="Rectangles 234"/>
          <p:cNvSpPr/>
          <p:nvPr/>
        </p:nvSpPr>
        <p:spPr>
          <a:xfrm>
            <a:off x="589089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36" name="Rectangles 235"/>
          <p:cNvSpPr/>
          <p:nvPr/>
        </p:nvSpPr>
        <p:spPr>
          <a:xfrm>
            <a:off x="614997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37" name="Straight Connector 236"/>
          <p:cNvCxnSpPr>
            <a:stCxn id="235" idx="3"/>
            <a:endCxn id="236" idx="1"/>
          </p:cNvCxnSpPr>
          <p:nvPr/>
        </p:nvCxnSpPr>
        <p:spPr>
          <a:xfrm>
            <a:off x="607758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8" name="Text Box 237"/>
          <p:cNvSpPr txBox="1"/>
          <p:nvPr/>
        </p:nvSpPr>
        <p:spPr>
          <a:xfrm>
            <a:off x="3420745" y="5664200"/>
            <a:ext cx="838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Ladder #3:</a:t>
            </a:r>
            <a:endParaRPr lang="en-US" sz="1000"/>
          </a:p>
        </p:txBody>
      </p:sp>
      <p:sp>
        <p:nvSpPr>
          <p:cNvPr id="239" name="Text Box 238"/>
          <p:cNvSpPr txBox="1"/>
          <p:nvPr/>
        </p:nvSpPr>
        <p:spPr>
          <a:xfrm>
            <a:off x="433641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40" name="Text Box 239"/>
          <p:cNvSpPr txBox="1"/>
          <p:nvPr/>
        </p:nvSpPr>
        <p:spPr>
          <a:xfrm>
            <a:off x="459549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41" name="Text Box 240"/>
          <p:cNvSpPr txBox="1"/>
          <p:nvPr/>
        </p:nvSpPr>
        <p:spPr>
          <a:xfrm>
            <a:off x="485457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42" name="Text Box 241"/>
          <p:cNvSpPr txBox="1"/>
          <p:nvPr/>
        </p:nvSpPr>
        <p:spPr>
          <a:xfrm>
            <a:off x="511365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43" name="Text Box 242"/>
          <p:cNvSpPr txBox="1"/>
          <p:nvPr/>
        </p:nvSpPr>
        <p:spPr>
          <a:xfrm>
            <a:off x="537273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44" name="Text Box 243"/>
          <p:cNvSpPr txBox="1"/>
          <p:nvPr/>
        </p:nvSpPr>
        <p:spPr>
          <a:xfrm>
            <a:off x="563181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45" name="Text Box 244"/>
          <p:cNvSpPr txBox="1"/>
          <p:nvPr/>
        </p:nvSpPr>
        <p:spPr>
          <a:xfrm>
            <a:off x="589089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46" name="Text Box 245"/>
          <p:cNvSpPr txBox="1"/>
          <p:nvPr/>
        </p:nvSpPr>
        <p:spPr>
          <a:xfrm>
            <a:off x="614997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47" name="Text Box 246"/>
          <p:cNvSpPr txBox="1"/>
          <p:nvPr/>
        </p:nvSpPr>
        <p:spPr>
          <a:xfrm>
            <a:off x="4134485" y="5685155"/>
            <a:ext cx="4064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5’                                                                          3’</a:t>
            </a:r>
            <a:endParaRPr lang="en-US" sz="800"/>
          </a:p>
        </p:txBody>
      </p:sp>
      <p:sp>
        <p:nvSpPr>
          <p:cNvPr id="280" name="Rectangles 279"/>
          <p:cNvSpPr/>
          <p:nvPr/>
        </p:nvSpPr>
        <p:spPr>
          <a:xfrm>
            <a:off x="511365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81" name="Rectangles 280"/>
          <p:cNvSpPr/>
          <p:nvPr/>
        </p:nvSpPr>
        <p:spPr>
          <a:xfrm>
            <a:off x="537273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82" name="Straight Connector 281"/>
          <p:cNvCxnSpPr>
            <a:stCxn id="280" idx="3"/>
            <a:endCxn id="281" idx="1"/>
          </p:cNvCxnSpPr>
          <p:nvPr/>
        </p:nvCxnSpPr>
        <p:spPr>
          <a:xfrm>
            <a:off x="530034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555942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4" name="Rectangles 283"/>
          <p:cNvSpPr/>
          <p:nvPr/>
        </p:nvSpPr>
        <p:spPr>
          <a:xfrm>
            <a:off x="563181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85" name="Rectangles 284"/>
          <p:cNvSpPr/>
          <p:nvPr/>
        </p:nvSpPr>
        <p:spPr>
          <a:xfrm>
            <a:off x="589089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86" name="Straight Connector 285"/>
          <p:cNvCxnSpPr>
            <a:stCxn id="284" idx="3"/>
            <a:endCxn id="285" idx="1"/>
          </p:cNvCxnSpPr>
          <p:nvPr/>
        </p:nvCxnSpPr>
        <p:spPr>
          <a:xfrm>
            <a:off x="581850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607758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8" name="Rectangles 287"/>
          <p:cNvSpPr/>
          <p:nvPr/>
        </p:nvSpPr>
        <p:spPr>
          <a:xfrm>
            <a:off x="614997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89" name="Rectangles 288"/>
          <p:cNvSpPr/>
          <p:nvPr/>
        </p:nvSpPr>
        <p:spPr>
          <a:xfrm>
            <a:off x="640905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90" name="Straight Connector 289"/>
          <p:cNvCxnSpPr>
            <a:stCxn id="288" idx="3"/>
            <a:endCxn id="289" idx="1"/>
          </p:cNvCxnSpPr>
          <p:nvPr/>
        </p:nvCxnSpPr>
        <p:spPr>
          <a:xfrm>
            <a:off x="633666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659574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2" name="Rectangles 291"/>
          <p:cNvSpPr/>
          <p:nvPr/>
        </p:nvSpPr>
        <p:spPr>
          <a:xfrm>
            <a:off x="666813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93" name="Rectangles 292"/>
          <p:cNvSpPr/>
          <p:nvPr/>
        </p:nvSpPr>
        <p:spPr>
          <a:xfrm>
            <a:off x="692721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94" name="Straight Connector 293"/>
          <p:cNvCxnSpPr>
            <a:stCxn id="292" idx="3"/>
            <a:endCxn id="293" idx="1"/>
          </p:cNvCxnSpPr>
          <p:nvPr/>
        </p:nvCxnSpPr>
        <p:spPr>
          <a:xfrm>
            <a:off x="685482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5" name="Text Box 294"/>
          <p:cNvSpPr txBox="1"/>
          <p:nvPr/>
        </p:nvSpPr>
        <p:spPr>
          <a:xfrm>
            <a:off x="3420745" y="6093460"/>
            <a:ext cx="838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Ladder #4:</a:t>
            </a:r>
            <a:endParaRPr lang="en-US" sz="1000"/>
          </a:p>
        </p:txBody>
      </p:sp>
      <p:sp>
        <p:nvSpPr>
          <p:cNvPr id="296" name="Text Box 295"/>
          <p:cNvSpPr txBox="1"/>
          <p:nvPr/>
        </p:nvSpPr>
        <p:spPr>
          <a:xfrm>
            <a:off x="511365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97" name="Text Box 296"/>
          <p:cNvSpPr txBox="1"/>
          <p:nvPr/>
        </p:nvSpPr>
        <p:spPr>
          <a:xfrm>
            <a:off x="537273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98" name="Text Box 297"/>
          <p:cNvSpPr txBox="1"/>
          <p:nvPr/>
        </p:nvSpPr>
        <p:spPr>
          <a:xfrm>
            <a:off x="563181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99" name="Text Box 298"/>
          <p:cNvSpPr txBox="1"/>
          <p:nvPr/>
        </p:nvSpPr>
        <p:spPr>
          <a:xfrm>
            <a:off x="589089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300" name="Text Box 299"/>
          <p:cNvSpPr txBox="1"/>
          <p:nvPr/>
        </p:nvSpPr>
        <p:spPr>
          <a:xfrm>
            <a:off x="614997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301" name="Text Box 300"/>
          <p:cNvSpPr txBox="1"/>
          <p:nvPr/>
        </p:nvSpPr>
        <p:spPr>
          <a:xfrm>
            <a:off x="640905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302" name="Text Box 301"/>
          <p:cNvSpPr txBox="1"/>
          <p:nvPr/>
        </p:nvSpPr>
        <p:spPr>
          <a:xfrm>
            <a:off x="666813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303" name="Text Box 302"/>
          <p:cNvSpPr txBox="1"/>
          <p:nvPr/>
        </p:nvSpPr>
        <p:spPr>
          <a:xfrm>
            <a:off x="692721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304" name="Text Box 303"/>
          <p:cNvSpPr txBox="1"/>
          <p:nvPr/>
        </p:nvSpPr>
        <p:spPr>
          <a:xfrm>
            <a:off x="4919345" y="6150610"/>
            <a:ext cx="4064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5’                                                                          3’</a:t>
            </a:r>
            <a:endParaRPr lang="en-US" sz="800"/>
          </a:p>
        </p:txBody>
      </p:sp>
      <p:cxnSp>
        <p:nvCxnSpPr>
          <p:cNvPr id="305" name="Straight Connector 304"/>
          <p:cNvCxnSpPr/>
          <p:nvPr/>
        </p:nvCxnSpPr>
        <p:spPr>
          <a:xfrm flipV="1">
            <a:off x="5207000" y="5866765"/>
            <a:ext cx="0" cy="2266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flipV="1">
            <a:off x="5466080" y="5866765"/>
            <a:ext cx="0" cy="2266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flipV="1">
            <a:off x="5725160" y="5866765"/>
            <a:ext cx="0" cy="2266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V="1">
            <a:off x="5984240" y="5866765"/>
            <a:ext cx="0" cy="2266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6243320" y="5866765"/>
            <a:ext cx="0" cy="2266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0" name="Rectangles 309"/>
          <p:cNvSpPr/>
          <p:nvPr/>
        </p:nvSpPr>
        <p:spPr>
          <a:xfrm>
            <a:off x="3310255" y="4667250"/>
            <a:ext cx="4191000" cy="1844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3" name="Text Box 312"/>
          <p:cNvSpPr txBox="1"/>
          <p:nvPr/>
        </p:nvSpPr>
        <p:spPr>
          <a:xfrm>
            <a:off x="8312150" y="5085080"/>
            <a:ext cx="4064000" cy="1037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en-US" sz="1100" i="1"/>
              <a:t>Most abundant RNA sequence: </a:t>
            </a:r>
            <a:r>
              <a:rPr lang="en-US" sz="1100" b="1" i="1"/>
              <a:t>UGCA(mU)ACG</a:t>
            </a:r>
            <a:endParaRPr lang="en-US" sz="1100" b="1" i="1"/>
          </a:p>
          <a:p>
            <a:pPr>
              <a:lnSpc>
                <a:spcPct val="150000"/>
              </a:lnSpc>
            </a:pPr>
            <a:r>
              <a:rPr lang="en-US" sz="1100" i="1">
                <a:sym typeface="+mn-ea"/>
              </a:rPr>
              <a:t>2nd most abundant RNA sequence: </a:t>
            </a:r>
            <a:r>
              <a:rPr lang="en-US" sz="1100" b="1" i="1">
                <a:sym typeface="+mn-ea"/>
              </a:rPr>
              <a:t>ACCGGGUAA</a:t>
            </a:r>
            <a:endParaRPr lang="en-US" sz="1100" b="1" i="1"/>
          </a:p>
          <a:p>
            <a:pPr>
              <a:lnSpc>
                <a:spcPct val="150000"/>
              </a:lnSpc>
            </a:pPr>
            <a:r>
              <a:rPr lang="en-US" sz="1100" i="1">
                <a:sym typeface="+mn-ea"/>
              </a:rPr>
              <a:t>3rd most abundant RNA sequence: </a:t>
            </a:r>
            <a:r>
              <a:rPr lang="en-US" sz="1100" b="1" i="1">
                <a:sym typeface="+mn-ea"/>
              </a:rPr>
              <a:t>GCCAUUACGAG</a:t>
            </a:r>
            <a:endParaRPr lang="en-US" sz="1100" b="1" i="1"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 sz="1100" i="1">
                <a:sym typeface="+mn-ea"/>
              </a:rPr>
              <a:t>......</a:t>
            </a:r>
            <a:endParaRPr lang="en-US" sz="1100" i="1"/>
          </a:p>
          <a:p>
            <a:pPr>
              <a:lnSpc>
                <a:spcPct val="150000"/>
              </a:lnSpc>
            </a:pPr>
            <a:endParaRPr lang="en-US" sz="1100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1379</Words>
  <Application>WPS Writer</Application>
  <PresentationFormat>Widescreen</PresentationFormat>
  <Paragraphs>182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SimSun</vt:lpstr>
      <vt:lpstr>Wingdings</vt:lpstr>
      <vt:lpstr>Arial Regular</vt:lpstr>
      <vt:lpstr>Calibri</vt:lpstr>
      <vt:lpstr>Helvetica Neue</vt:lpstr>
      <vt:lpstr>Arial Bold</vt:lpstr>
      <vt:lpstr>Arial Italic</vt:lpstr>
      <vt:lpstr>Calibri Light</vt:lpstr>
      <vt:lpstr>Microsoft YaHei</vt:lpstr>
      <vt:lpstr>汉仪旗黑</vt:lpstr>
      <vt:lpstr>Arial Unicode MS</vt:lpstr>
      <vt:lpstr>汉仪书宋二KW</vt:lpstr>
      <vt:lpstr>Office Theme</vt:lpstr>
      <vt:lpstr>Figure 1 new version 0227 </vt:lpstr>
      <vt:lpstr>Steps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 new version 0227 </dc:title>
  <dc:creator>shangsilin</dc:creator>
  <cp:lastModifiedBy>shangsilin</cp:lastModifiedBy>
  <cp:revision>7</cp:revision>
  <dcterms:created xsi:type="dcterms:W3CDTF">2025-03-02T20:02:26Z</dcterms:created>
  <dcterms:modified xsi:type="dcterms:W3CDTF">2025-03-02T20:02:26Z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628A8E5E6B51D2C1848DC0673E04AC72_41</vt:lpwstr>
  </property>
  <property fmtid="{D5CDD505-2E9C-101B-9397-08002B2CF9AE}" pid="3" name="KSOProductBuildVer">
    <vt:lpwstr>1033-6.11.0.8615</vt:lpwstr>
  </property>
</Properties>
</file>