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409"/>
    <a:srgbClr val="ECAE5B"/>
    <a:srgbClr val="BF0063"/>
    <a:srgbClr val="22FF06"/>
    <a:srgbClr val="FFFFFF"/>
    <a:srgbClr val="5F7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Figure 1 new version 0227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find three real RNAs, plot them in 2D plots.</a:t>
            </a:r>
            <a:endParaRPr lang="en-US"/>
          </a:p>
          <a:p>
            <a:r>
              <a:rPr lang="en-US"/>
              <a:t>2. Draw an intact sample plot accordingly</a:t>
            </a:r>
            <a:endParaRPr lang="en-US"/>
          </a:p>
          <a:p>
            <a:r>
              <a:rPr lang="en-US"/>
              <a:t>3. build a bar plot for the most abundant RNA sequence</a:t>
            </a:r>
            <a:endParaRPr lang="en-US"/>
          </a:p>
          <a:p>
            <a:r>
              <a:rPr lang="en-US"/>
              <a:t>4. ladder assembly in PPT.</a:t>
            </a:r>
            <a:endParaRPr lang="en-US"/>
          </a:p>
          <a:p>
            <a:r>
              <a:rPr lang="en-US"/>
              <a:t>5. Draw an intact sample with only low intensity RNAs remaining.</a:t>
            </a:r>
            <a:endParaRPr lang="en-US"/>
          </a:p>
          <a:p>
            <a:r>
              <a:rPr lang="en-US"/>
              <a:t>6. Produce sequence output.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9" name="Picture 138" descr="0000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5790565"/>
            <a:ext cx="1538605" cy="950595"/>
          </a:xfrm>
          <a:prstGeom prst="rect">
            <a:avLst/>
          </a:prstGeom>
        </p:spPr>
      </p:pic>
      <p:pic>
        <p:nvPicPr>
          <p:cNvPr id="135" name="Picture 134" descr="0000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" y="4733925"/>
            <a:ext cx="1538605" cy="951230"/>
          </a:xfrm>
          <a:prstGeom prst="rect">
            <a:avLst/>
          </a:prstGeom>
        </p:spPr>
      </p:pic>
      <p:pic>
        <p:nvPicPr>
          <p:cNvPr id="134" name="Picture 133" descr="0000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" y="3671570"/>
            <a:ext cx="1543050" cy="954405"/>
          </a:xfrm>
          <a:prstGeom prst="rect">
            <a:avLst/>
          </a:prstGeom>
        </p:spPr>
      </p:pic>
      <p:pic>
        <p:nvPicPr>
          <p:cNvPr id="102" name="Picture 101" descr="0000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980" y="2578100"/>
            <a:ext cx="2982595" cy="1843405"/>
          </a:xfrm>
          <a:prstGeom prst="rect">
            <a:avLst/>
          </a:prstGeom>
        </p:spPr>
      </p:pic>
      <p:pic>
        <p:nvPicPr>
          <p:cNvPr id="109" name="Picture 108" descr="0000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0" y="2519680"/>
            <a:ext cx="1538605" cy="1037590"/>
          </a:xfrm>
          <a:prstGeom prst="rect">
            <a:avLst/>
          </a:prstGeom>
        </p:spPr>
      </p:pic>
      <p:pic>
        <p:nvPicPr>
          <p:cNvPr id="68" name="Picture 67" descr="0000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320" y="1196340"/>
            <a:ext cx="1845310" cy="1140460"/>
          </a:xfrm>
          <a:prstGeom prst="rect">
            <a:avLst/>
          </a:prstGeom>
        </p:spPr>
      </p:pic>
      <p:pic>
        <p:nvPicPr>
          <p:cNvPr id="4" name="Content Placeholder 3" descr="IMG_C0DA28380E36-1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 rot="5400000">
            <a:off x="56515" y="92075"/>
            <a:ext cx="1978025" cy="2091690"/>
          </a:xfrm>
          <a:prstGeom prst="rect">
            <a:avLst/>
          </a:prstGeom>
        </p:spPr>
      </p:pic>
      <p:pic>
        <p:nvPicPr>
          <p:cNvPr id="11" name="Picture 10" descr="00003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150" y="1217930"/>
            <a:ext cx="1810385" cy="1118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03730" y="1138555"/>
            <a:ext cx="671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75560" y="591185"/>
            <a:ext cx="0" cy="547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75560" y="1093470"/>
            <a:ext cx="0" cy="619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0320" y="593090"/>
            <a:ext cx="3492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1718945"/>
            <a:ext cx="2501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34250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5756910" y="225234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3252470" y="30416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① </a:t>
            </a:r>
            <a:r>
              <a:rPr lang="en-US" altLang="en-US" sz="1200">
                <a:ea typeface="Calibri" charset="0"/>
                <a:cs typeface="+mn-lt"/>
              </a:rPr>
              <a:t>No acid hydrolysis treatment</a:t>
            </a:r>
            <a:endParaRPr lang="en-US" altLang="en-US" sz="1200">
              <a:ea typeface="Calibri" charset="0"/>
              <a:cs typeface="+mn-lt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36695" y="59182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691130" y="1437005"/>
            <a:ext cx="2286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Calibri" charset="0"/>
                <a:ea typeface="Calibri" charset="0"/>
              </a:rPr>
              <a:t>② Controlled acid hydrolysis</a:t>
            </a:r>
            <a:endParaRPr lang="en-US" altLang="en-US" sz="1200">
              <a:latin typeface="Calibri" charset="0"/>
              <a:ea typeface="Calibri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345180" y="1743075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031990" y="1593215"/>
            <a:ext cx="37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257540" y="183515"/>
            <a:ext cx="212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>
                <a:cs typeface="+mn-lt"/>
              </a:rPr>
              <a:t>Determine number of RNAs and their sum intensity in the sample respectively</a:t>
            </a:r>
            <a:endParaRPr lang="en-US" sz="1200" i="1">
              <a:cs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360535" y="1750060"/>
            <a:ext cx="932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293350" y="1743075"/>
            <a:ext cx="0" cy="1724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186670" y="2409190"/>
            <a:ext cx="212788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③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Start base calling from the mass point with </a:t>
            </a:r>
            <a:r>
              <a:rPr lang="en-US" sz="12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highest sum intensity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 in the dataset 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465310" y="3472180"/>
            <a:ext cx="84645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2773680" y="2764155"/>
            <a:ext cx="199390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 ④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Generate RNA ladder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71650" y="5664200"/>
            <a:ext cx="1537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633855" y="5388610"/>
            <a:ext cx="1717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Arial Regular" panose="020B0604020202090204" charset="0"/>
              </a:rPr>
              <a:t>⑤ Assemble ladders </a:t>
            </a:r>
            <a:endParaRPr lang="en-US" altLang="en-US" sz="1200">
              <a:latin typeface="Arial Regular" panose="020B0604020202090204" charset="0"/>
            </a:endParaRPr>
          </a:p>
        </p:txBody>
      </p: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7512050" y="5637530"/>
            <a:ext cx="836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7430770" y="4992370"/>
            <a:ext cx="908050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/>
              <a:t>⑥ Final Sequence Output</a:t>
            </a:r>
            <a:endParaRPr lang="en-US" altLang="en-US" sz="1200"/>
          </a:p>
        </p:txBody>
      </p:sp>
      <p:sp>
        <p:nvSpPr>
          <p:cNvPr id="63" name="Text Box 62"/>
          <p:cNvSpPr txBox="1"/>
          <p:nvPr/>
        </p:nvSpPr>
        <p:spPr>
          <a:xfrm>
            <a:off x="0" y="2018665"/>
            <a:ext cx="192976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i="1">
                <a:cs typeface="+mn-lt"/>
              </a:rPr>
              <a:t>mixture of RNAs with different abundances </a:t>
            </a:r>
            <a:endParaRPr lang="en-US" sz="1200" i="1">
              <a:cs typeface="+mn-lt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139430" y="225234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491934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71" name="Picture 70" descr="00004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820" y="0"/>
            <a:ext cx="1920875" cy="118681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470" y="177165"/>
            <a:ext cx="0" cy="916940"/>
          </a:xfrm>
          <a:prstGeom prst="line">
            <a:avLst/>
          </a:prstGeom>
          <a:ln w="12700" cmpd="sng">
            <a:solidFill>
              <a:srgbClr val="22FF06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865495" y="-127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6721475" y="105473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155815" y="272415"/>
            <a:ext cx="0" cy="815340"/>
          </a:xfrm>
          <a:prstGeom prst="line">
            <a:avLst/>
          </a:prstGeom>
          <a:ln w="12700" cmpd="sng">
            <a:solidFill>
              <a:srgbClr val="BF0063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30795" y="792480"/>
            <a:ext cx="0" cy="300990"/>
          </a:xfrm>
          <a:prstGeom prst="line">
            <a:avLst/>
          </a:prstGeom>
          <a:ln w="12700" cmpd="sng">
            <a:solidFill>
              <a:srgbClr val="FD9409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723126" y="3619218"/>
            <a:ext cx="277391" cy="212203"/>
          </a:xfrm>
          <a:custGeom>
            <a:avLst/>
            <a:gdLst>
              <a:gd name="connsiteX0" fmla="*/ 19 w 436"/>
              <a:gd name="connsiteY0" fmla="*/ 334 h 334"/>
              <a:gd name="connsiteX1" fmla="*/ 437 w 436"/>
              <a:gd name="connsiteY1" fmla="*/ 102 h 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" h="334">
                <a:moveTo>
                  <a:pt x="19" y="334"/>
                </a:moveTo>
                <a:cubicBezTo>
                  <a:pt x="-69" y="44"/>
                  <a:pt x="165" y="-118"/>
                  <a:pt x="437" y="10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7957448" y="3350834"/>
            <a:ext cx="320700" cy="320669"/>
          </a:xfrm>
          <a:custGeom>
            <a:avLst/>
            <a:gdLst>
              <a:gd name="connsiteX0" fmla="*/ 68 w 505"/>
              <a:gd name="connsiteY0" fmla="*/ 505 h 504"/>
              <a:gd name="connsiteX1" fmla="*/ 505 w 505"/>
              <a:gd name="connsiteY1" fmla="*/ 75 h 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" h="505">
                <a:moveTo>
                  <a:pt x="68" y="505"/>
                </a:moveTo>
                <a:cubicBezTo>
                  <a:pt x="-92" y="275"/>
                  <a:pt x="21" y="-179"/>
                  <a:pt x="505" y="75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245994" y="3086004"/>
            <a:ext cx="340827" cy="312077"/>
          </a:xfrm>
          <a:custGeom>
            <a:avLst/>
            <a:gdLst>
              <a:gd name="connsiteX0" fmla="*/ 61 w 536"/>
              <a:gd name="connsiteY0" fmla="*/ 491 h 491"/>
              <a:gd name="connsiteX1" fmla="*/ 537 w 536"/>
              <a:gd name="connsiteY1" fmla="*/ 67 h 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" h="491">
                <a:moveTo>
                  <a:pt x="61" y="491"/>
                </a:moveTo>
                <a:cubicBezTo>
                  <a:pt x="-156" y="41"/>
                  <a:pt x="257" y="-99"/>
                  <a:pt x="537" y="6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582951" y="2893053"/>
            <a:ext cx="304128" cy="224323"/>
          </a:xfrm>
          <a:custGeom>
            <a:avLst/>
            <a:gdLst>
              <a:gd name="connsiteX0" fmla="*/ 12 w 478"/>
              <a:gd name="connsiteY0" fmla="*/ 353 h 353"/>
              <a:gd name="connsiteX1" fmla="*/ 479 w 478"/>
              <a:gd name="connsiteY1" fmla="*/ 161 h 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" h="353">
                <a:moveTo>
                  <a:pt x="12" y="353"/>
                </a:moveTo>
                <a:cubicBezTo>
                  <a:pt x="-63" y="11"/>
                  <a:pt x="230" y="-139"/>
                  <a:pt x="479" y="161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240000" flipH="1">
            <a:off x="7332851" y="3737128"/>
            <a:ext cx="382991" cy="304834"/>
          </a:xfrm>
          <a:custGeom>
            <a:avLst/>
            <a:gdLst>
              <a:gd name="connsiteX0" fmla="*/ 0 w 603"/>
              <a:gd name="connsiteY0" fmla="*/ 137 h 480"/>
              <a:gd name="connsiteX1" fmla="*/ 594 w 603"/>
              <a:gd name="connsiteY1" fmla="*/ 480 h 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" h="480">
                <a:moveTo>
                  <a:pt x="0" y="137"/>
                </a:moveTo>
                <a:cubicBezTo>
                  <a:pt x="208" y="-99"/>
                  <a:pt x="674" y="-58"/>
                  <a:pt x="594" y="4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240000" flipH="1">
            <a:off x="7017328" y="3891742"/>
            <a:ext cx="307028" cy="226406"/>
          </a:xfrm>
          <a:custGeom>
            <a:avLst/>
            <a:gdLst>
              <a:gd name="connsiteX0" fmla="*/ 0 w 483"/>
              <a:gd name="connsiteY0" fmla="*/ 199 h 356"/>
              <a:gd name="connsiteX1" fmla="*/ 474 w 483"/>
              <a:gd name="connsiteY1" fmla="*/ 357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" h="357">
                <a:moveTo>
                  <a:pt x="0" y="199"/>
                </a:moveTo>
                <a:cubicBezTo>
                  <a:pt x="150" y="-146"/>
                  <a:pt x="550" y="-8"/>
                  <a:pt x="474" y="35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873047" y="2788179"/>
            <a:ext cx="268348" cy="196471"/>
          </a:xfrm>
          <a:custGeom>
            <a:avLst/>
            <a:gdLst>
              <a:gd name="connsiteX0" fmla="*/ 14 w 422"/>
              <a:gd name="connsiteY0" fmla="*/ 309 h 309"/>
              <a:gd name="connsiteX1" fmla="*/ 423 w 422"/>
              <a:gd name="connsiteY1" fmla="*/ 84 h 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" h="309">
                <a:moveTo>
                  <a:pt x="14" y="309"/>
                </a:moveTo>
                <a:cubicBezTo>
                  <a:pt x="-46" y="94"/>
                  <a:pt x="93" y="-125"/>
                  <a:pt x="423" y="84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240000" flipH="1">
            <a:off x="6725231" y="3966693"/>
            <a:ext cx="282950" cy="188253"/>
          </a:xfrm>
          <a:custGeom>
            <a:avLst/>
            <a:gdLst>
              <a:gd name="connsiteX0" fmla="*/ 0 w 445"/>
              <a:gd name="connsiteY0" fmla="*/ 207 h 296"/>
              <a:gd name="connsiteX1" fmla="*/ 445 w 445"/>
              <a:gd name="connsiteY1" fmla="*/ 296 h 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" h="296">
                <a:moveTo>
                  <a:pt x="0" y="207"/>
                </a:moveTo>
                <a:cubicBezTo>
                  <a:pt x="64" y="-64"/>
                  <a:pt x="463" y="-104"/>
                  <a:pt x="445" y="296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6761480" y="3767455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7844155" y="319532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139430" y="291338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456930" y="273939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8773795" y="2600960"/>
            <a:ext cx="24828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7014210" y="370205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322820" y="355727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630795" y="344043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50800" y="25590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4495" y="34404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6269355" y="2640965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108" name="Text Box 107"/>
          <p:cNvSpPr txBox="1"/>
          <p:nvPr/>
        </p:nvSpPr>
        <p:spPr>
          <a:xfrm>
            <a:off x="7732395" y="428180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Mass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5680710" y="3619500"/>
            <a:ext cx="691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72455" y="3040380"/>
            <a:ext cx="0" cy="1182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9" idx="3"/>
          </p:cNvCxnSpPr>
          <p:nvPr/>
        </p:nvCxnSpPr>
        <p:spPr>
          <a:xfrm flipH="1">
            <a:off x="1763395" y="3038475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539875" y="3947160"/>
            <a:ext cx="432562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Repeat steps </a:t>
            </a:r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③&amp;④ to generate more ladders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499110" y="2482850"/>
            <a:ext cx="9315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#1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63395" y="4225290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404495" y="362775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#2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50800" y="372554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452120" y="450596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452120" y="5563235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419735" y="468947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#3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50800" y="477837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0" name="Text Box 139"/>
          <p:cNvSpPr txBox="1"/>
          <p:nvPr/>
        </p:nvSpPr>
        <p:spPr>
          <a:xfrm>
            <a:off x="404495" y="66408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1" name="Text Box 140"/>
          <p:cNvSpPr txBox="1"/>
          <p:nvPr/>
        </p:nvSpPr>
        <p:spPr>
          <a:xfrm>
            <a:off x="358140" y="579056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#4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50800" y="58356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635" y="2503170"/>
            <a:ext cx="1763395" cy="434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5" name="Picture 144" descr="Screenshot 2025-02-28 at 1.57.41 P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8020" y="4077970"/>
            <a:ext cx="78740" cy="90170"/>
          </a:xfrm>
          <a:prstGeom prst="rect">
            <a:avLst/>
          </a:prstGeom>
        </p:spPr>
      </p:pic>
      <p:sp>
        <p:nvSpPr>
          <p:cNvPr id="146" name="Text Box 145"/>
          <p:cNvSpPr txBox="1"/>
          <p:nvPr/>
        </p:nvSpPr>
        <p:spPr>
          <a:xfrm>
            <a:off x="8312150" y="4012565"/>
            <a:ext cx="26625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: mass point with highest sum intensity in the dataset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56" name="Rectangles 155"/>
          <p:cNvSpPr/>
          <p:nvPr/>
        </p:nvSpPr>
        <p:spPr>
          <a:xfrm>
            <a:off x="43364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6" name="Rectangles 165"/>
          <p:cNvSpPr/>
          <p:nvPr/>
        </p:nvSpPr>
        <p:spPr>
          <a:xfrm>
            <a:off x="45954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9" name="Straight Connector 168"/>
          <p:cNvCxnSpPr>
            <a:stCxn id="156" idx="3"/>
            <a:endCxn id="166" idx="1"/>
          </p:cNvCxnSpPr>
          <p:nvPr/>
        </p:nvCxnSpPr>
        <p:spPr>
          <a:xfrm>
            <a:off x="45231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821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Rectangles 170"/>
          <p:cNvSpPr/>
          <p:nvPr/>
        </p:nvSpPr>
        <p:spPr>
          <a:xfrm>
            <a:off x="48545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2" name="Rectangles 171"/>
          <p:cNvSpPr/>
          <p:nvPr/>
        </p:nvSpPr>
        <p:spPr>
          <a:xfrm>
            <a:off x="511365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72" idx="1"/>
          </p:cNvCxnSpPr>
          <p:nvPr/>
        </p:nvCxnSpPr>
        <p:spPr>
          <a:xfrm>
            <a:off x="504126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0034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5" name="Rectangles 174"/>
          <p:cNvSpPr/>
          <p:nvPr/>
        </p:nvSpPr>
        <p:spPr>
          <a:xfrm>
            <a:off x="537273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6" name="Rectangles 175"/>
          <p:cNvSpPr/>
          <p:nvPr/>
        </p:nvSpPr>
        <p:spPr>
          <a:xfrm>
            <a:off x="56318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7" name="Straight Connector 176"/>
          <p:cNvCxnSpPr>
            <a:stCxn id="175" idx="3"/>
            <a:endCxn id="176" idx="1"/>
          </p:cNvCxnSpPr>
          <p:nvPr/>
        </p:nvCxnSpPr>
        <p:spPr>
          <a:xfrm>
            <a:off x="555942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185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Rectangles 178"/>
          <p:cNvSpPr/>
          <p:nvPr/>
        </p:nvSpPr>
        <p:spPr>
          <a:xfrm>
            <a:off x="58908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61499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1" name="Straight Connector 180"/>
          <p:cNvCxnSpPr>
            <a:stCxn id="179" idx="3"/>
            <a:endCxn id="180" idx="1"/>
          </p:cNvCxnSpPr>
          <p:nvPr/>
        </p:nvCxnSpPr>
        <p:spPr>
          <a:xfrm>
            <a:off x="60775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3" name="Text Box 182"/>
          <p:cNvSpPr txBox="1"/>
          <p:nvPr/>
        </p:nvSpPr>
        <p:spPr>
          <a:xfrm>
            <a:off x="3420745" y="477837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#1:</a:t>
            </a:r>
            <a:endParaRPr lang="en-US" sz="1000"/>
          </a:p>
        </p:txBody>
      </p:sp>
      <p:sp>
        <p:nvSpPr>
          <p:cNvPr id="184" name="Rectangles 183"/>
          <p:cNvSpPr/>
          <p:nvPr/>
        </p:nvSpPr>
        <p:spPr>
          <a:xfrm>
            <a:off x="43364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45954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6" name="Straight Connector 185"/>
          <p:cNvCxnSpPr>
            <a:stCxn id="184" idx="3"/>
            <a:endCxn id="185" idx="1"/>
          </p:cNvCxnSpPr>
          <p:nvPr/>
        </p:nvCxnSpPr>
        <p:spPr>
          <a:xfrm>
            <a:off x="45231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7821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8" name="Rectangles 187"/>
          <p:cNvSpPr/>
          <p:nvPr/>
        </p:nvSpPr>
        <p:spPr>
          <a:xfrm>
            <a:off x="48545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51136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50412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30034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Rectangles 191"/>
          <p:cNvSpPr/>
          <p:nvPr/>
        </p:nvSpPr>
        <p:spPr>
          <a:xfrm>
            <a:off x="537273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3" name="Rectangles 192"/>
          <p:cNvSpPr/>
          <p:nvPr/>
        </p:nvSpPr>
        <p:spPr>
          <a:xfrm>
            <a:off x="56318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4" name="Straight Connector 193"/>
          <p:cNvCxnSpPr>
            <a:stCxn id="192" idx="3"/>
            <a:endCxn id="193" idx="1"/>
          </p:cNvCxnSpPr>
          <p:nvPr/>
        </p:nvCxnSpPr>
        <p:spPr>
          <a:xfrm>
            <a:off x="555942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185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6" name="Rectangles 195"/>
          <p:cNvSpPr/>
          <p:nvPr/>
        </p:nvSpPr>
        <p:spPr>
          <a:xfrm>
            <a:off x="58908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61499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8" name="Straight Connector 197"/>
          <p:cNvCxnSpPr>
            <a:stCxn id="196" idx="3"/>
            <a:endCxn id="197" idx="1"/>
          </p:cNvCxnSpPr>
          <p:nvPr/>
        </p:nvCxnSpPr>
        <p:spPr>
          <a:xfrm>
            <a:off x="60775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9" name="Text Box 198"/>
          <p:cNvSpPr txBox="1"/>
          <p:nvPr/>
        </p:nvSpPr>
        <p:spPr>
          <a:xfrm>
            <a:off x="3420745" y="523684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#2:</a:t>
            </a:r>
            <a:endParaRPr lang="en-US" sz="1000"/>
          </a:p>
        </p:txBody>
      </p:sp>
      <p:sp>
        <p:nvSpPr>
          <p:cNvPr id="200" name="Rectangles 199"/>
          <p:cNvSpPr/>
          <p:nvPr/>
        </p:nvSpPr>
        <p:spPr>
          <a:xfrm>
            <a:off x="64090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01" name="Straight Connector 200"/>
          <p:cNvCxnSpPr>
            <a:endCxn id="200" idx="1"/>
          </p:cNvCxnSpPr>
          <p:nvPr/>
        </p:nvCxnSpPr>
        <p:spPr>
          <a:xfrm>
            <a:off x="63366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2" name="Text Box 201"/>
          <p:cNvSpPr txBox="1"/>
          <p:nvPr/>
        </p:nvSpPr>
        <p:spPr>
          <a:xfrm>
            <a:off x="43364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03" name="Text Box 202"/>
          <p:cNvSpPr txBox="1"/>
          <p:nvPr/>
        </p:nvSpPr>
        <p:spPr>
          <a:xfrm>
            <a:off x="45954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05" name="Text Box 204"/>
          <p:cNvSpPr txBox="1"/>
          <p:nvPr/>
        </p:nvSpPr>
        <p:spPr>
          <a:xfrm>
            <a:off x="48545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06" name="Text Box 205"/>
          <p:cNvSpPr txBox="1"/>
          <p:nvPr/>
        </p:nvSpPr>
        <p:spPr>
          <a:xfrm>
            <a:off x="511365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7" name="Text Box 206"/>
          <p:cNvSpPr txBox="1"/>
          <p:nvPr/>
        </p:nvSpPr>
        <p:spPr>
          <a:xfrm>
            <a:off x="537273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08" name="Text Box 207"/>
          <p:cNvSpPr txBox="1"/>
          <p:nvPr/>
        </p:nvSpPr>
        <p:spPr>
          <a:xfrm>
            <a:off x="56318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9" name="Text Box 208"/>
          <p:cNvSpPr txBox="1"/>
          <p:nvPr/>
        </p:nvSpPr>
        <p:spPr>
          <a:xfrm>
            <a:off x="58908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0" name="Text Box 209"/>
          <p:cNvSpPr txBox="1"/>
          <p:nvPr/>
        </p:nvSpPr>
        <p:spPr>
          <a:xfrm>
            <a:off x="61499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1" name="Text Box 210"/>
          <p:cNvSpPr txBox="1"/>
          <p:nvPr/>
        </p:nvSpPr>
        <p:spPr>
          <a:xfrm>
            <a:off x="43364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12" name="Text Box 211"/>
          <p:cNvSpPr txBox="1"/>
          <p:nvPr/>
        </p:nvSpPr>
        <p:spPr>
          <a:xfrm>
            <a:off x="4134485" y="480949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13" name="Text Box 212"/>
          <p:cNvSpPr txBox="1"/>
          <p:nvPr/>
        </p:nvSpPr>
        <p:spPr>
          <a:xfrm>
            <a:off x="45954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4" name="Text Box 213"/>
          <p:cNvSpPr txBox="1"/>
          <p:nvPr/>
        </p:nvSpPr>
        <p:spPr>
          <a:xfrm>
            <a:off x="48545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5" name="Text Box 214"/>
          <p:cNvSpPr txBox="1"/>
          <p:nvPr/>
        </p:nvSpPr>
        <p:spPr>
          <a:xfrm>
            <a:off x="51136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6" name="Text Box 215"/>
          <p:cNvSpPr txBox="1"/>
          <p:nvPr/>
        </p:nvSpPr>
        <p:spPr>
          <a:xfrm>
            <a:off x="537273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7" name="Text Box 216"/>
          <p:cNvSpPr txBox="1"/>
          <p:nvPr/>
        </p:nvSpPr>
        <p:spPr>
          <a:xfrm>
            <a:off x="56318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8" name="Text Box 217"/>
          <p:cNvSpPr txBox="1"/>
          <p:nvPr/>
        </p:nvSpPr>
        <p:spPr>
          <a:xfrm>
            <a:off x="58908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19" name="Text Box 218"/>
          <p:cNvSpPr txBox="1"/>
          <p:nvPr/>
        </p:nvSpPr>
        <p:spPr>
          <a:xfrm>
            <a:off x="61499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0" name="Text Box 219"/>
          <p:cNvSpPr txBox="1"/>
          <p:nvPr/>
        </p:nvSpPr>
        <p:spPr>
          <a:xfrm>
            <a:off x="64090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1" name="Text Box 220"/>
          <p:cNvSpPr txBox="1"/>
          <p:nvPr/>
        </p:nvSpPr>
        <p:spPr>
          <a:xfrm>
            <a:off x="4134485" y="526796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         3’</a:t>
            </a:r>
            <a:endParaRPr lang="en-US" sz="800"/>
          </a:p>
        </p:txBody>
      </p:sp>
      <p:sp>
        <p:nvSpPr>
          <p:cNvPr id="223" name="Rectangles 222"/>
          <p:cNvSpPr/>
          <p:nvPr/>
        </p:nvSpPr>
        <p:spPr>
          <a:xfrm>
            <a:off x="43364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45954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5" name="Straight Connector 224"/>
          <p:cNvCxnSpPr>
            <a:stCxn id="223" idx="3"/>
            <a:endCxn id="224" idx="1"/>
          </p:cNvCxnSpPr>
          <p:nvPr/>
        </p:nvCxnSpPr>
        <p:spPr>
          <a:xfrm>
            <a:off x="45231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7821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7" name="Rectangles 226"/>
          <p:cNvSpPr/>
          <p:nvPr/>
        </p:nvSpPr>
        <p:spPr>
          <a:xfrm>
            <a:off x="48545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511365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9" name="Straight Connector 228"/>
          <p:cNvCxnSpPr>
            <a:stCxn id="227" idx="3"/>
            <a:endCxn id="228" idx="1"/>
          </p:cNvCxnSpPr>
          <p:nvPr/>
        </p:nvCxnSpPr>
        <p:spPr>
          <a:xfrm>
            <a:off x="504126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0034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Rectangles 230"/>
          <p:cNvSpPr/>
          <p:nvPr/>
        </p:nvSpPr>
        <p:spPr>
          <a:xfrm>
            <a:off x="537273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56318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3" name="Straight Connector 232"/>
          <p:cNvCxnSpPr>
            <a:stCxn id="231" idx="3"/>
            <a:endCxn id="232" idx="1"/>
          </p:cNvCxnSpPr>
          <p:nvPr/>
        </p:nvCxnSpPr>
        <p:spPr>
          <a:xfrm>
            <a:off x="555942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8185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5" name="Rectangles 234"/>
          <p:cNvSpPr/>
          <p:nvPr/>
        </p:nvSpPr>
        <p:spPr>
          <a:xfrm>
            <a:off x="58908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6" name="Rectangles 235"/>
          <p:cNvSpPr/>
          <p:nvPr/>
        </p:nvSpPr>
        <p:spPr>
          <a:xfrm>
            <a:off x="61499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7" name="Straight Connector 236"/>
          <p:cNvCxnSpPr>
            <a:stCxn id="235" idx="3"/>
            <a:endCxn id="236" idx="1"/>
          </p:cNvCxnSpPr>
          <p:nvPr/>
        </p:nvCxnSpPr>
        <p:spPr>
          <a:xfrm>
            <a:off x="60775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3420745" y="566420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#3:</a:t>
            </a:r>
            <a:endParaRPr lang="en-US" sz="1000"/>
          </a:p>
        </p:txBody>
      </p:sp>
      <p:sp>
        <p:nvSpPr>
          <p:cNvPr id="239" name="Text Box 238"/>
          <p:cNvSpPr txBox="1"/>
          <p:nvPr/>
        </p:nvSpPr>
        <p:spPr>
          <a:xfrm>
            <a:off x="43364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45954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48545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2" name="Text Box 241"/>
          <p:cNvSpPr txBox="1"/>
          <p:nvPr/>
        </p:nvSpPr>
        <p:spPr>
          <a:xfrm>
            <a:off x="511365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3" name="Text Box 242"/>
          <p:cNvSpPr txBox="1"/>
          <p:nvPr/>
        </p:nvSpPr>
        <p:spPr>
          <a:xfrm>
            <a:off x="537273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4" name="Text Box 243"/>
          <p:cNvSpPr txBox="1"/>
          <p:nvPr/>
        </p:nvSpPr>
        <p:spPr>
          <a:xfrm>
            <a:off x="56318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5" name="Text Box 244"/>
          <p:cNvSpPr txBox="1"/>
          <p:nvPr/>
        </p:nvSpPr>
        <p:spPr>
          <a:xfrm>
            <a:off x="58908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6" name="Text Box 245"/>
          <p:cNvSpPr txBox="1"/>
          <p:nvPr/>
        </p:nvSpPr>
        <p:spPr>
          <a:xfrm>
            <a:off x="61499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7" name="Text Box 246"/>
          <p:cNvSpPr txBox="1"/>
          <p:nvPr/>
        </p:nvSpPr>
        <p:spPr>
          <a:xfrm>
            <a:off x="4134485" y="5685155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80" name="Rectangles 279"/>
          <p:cNvSpPr/>
          <p:nvPr/>
        </p:nvSpPr>
        <p:spPr>
          <a:xfrm>
            <a:off x="51136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53727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2" name="Straight Connector 281"/>
          <p:cNvCxnSpPr>
            <a:stCxn id="280" idx="3"/>
            <a:endCxn id="281" idx="1"/>
          </p:cNvCxnSpPr>
          <p:nvPr/>
        </p:nvCxnSpPr>
        <p:spPr>
          <a:xfrm>
            <a:off x="53003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5594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4" name="Rectangles 283"/>
          <p:cNvSpPr/>
          <p:nvPr/>
        </p:nvSpPr>
        <p:spPr>
          <a:xfrm>
            <a:off x="56318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589089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6" name="Straight Connector 285"/>
          <p:cNvCxnSpPr>
            <a:stCxn id="284" idx="3"/>
            <a:endCxn id="285" idx="1"/>
          </p:cNvCxnSpPr>
          <p:nvPr/>
        </p:nvCxnSpPr>
        <p:spPr>
          <a:xfrm>
            <a:off x="581850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7758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Rectangles 287"/>
          <p:cNvSpPr/>
          <p:nvPr/>
        </p:nvSpPr>
        <p:spPr>
          <a:xfrm>
            <a:off x="614997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64090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0" name="Straight Connector 289"/>
          <p:cNvCxnSpPr>
            <a:stCxn id="288" idx="3"/>
            <a:endCxn id="289" idx="1"/>
          </p:cNvCxnSpPr>
          <p:nvPr/>
        </p:nvCxnSpPr>
        <p:spPr>
          <a:xfrm>
            <a:off x="633666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957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Rectangles 291"/>
          <p:cNvSpPr/>
          <p:nvPr/>
        </p:nvSpPr>
        <p:spPr>
          <a:xfrm>
            <a:off x="66681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3" name="Rectangles 292"/>
          <p:cNvSpPr/>
          <p:nvPr/>
        </p:nvSpPr>
        <p:spPr>
          <a:xfrm>
            <a:off x="69272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4" name="Straight Connector 293"/>
          <p:cNvCxnSpPr>
            <a:stCxn id="292" idx="3"/>
            <a:endCxn id="293" idx="1"/>
          </p:cNvCxnSpPr>
          <p:nvPr/>
        </p:nvCxnSpPr>
        <p:spPr>
          <a:xfrm>
            <a:off x="68548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5" name="Text Box 294"/>
          <p:cNvSpPr txBox="1"/>
          <p:nvPr/>
        </p:nvSpPr>
        <p:spPr>
          <a:xfrm>
            <a:off x="3420745" y="609346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#4:</a:t>
            </a:r>
            <a:endParaRPr lang="en-US" sz="1000"/>
          </a:p>
        </p:txBody>
      </p:sp>
      <p:sp>
        <p:nvSpPr>
          <p:cNvPr id="296" name="Text Box 295"/>
          <p:cNvSpPr txBox="1"/>
          <p:nvPr/>
        </p:nvSpPr>
        <p:spPr>
          <a:xfrm>
            <a:off x="51136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97" name="Text Box 296"/>
          <p:cNvSpPr txBox="1"/>
          <p:nvPr/>
        </p:nvSpPr>
        <p:spPr>
          <a:xfrm>
            <a:off x="53727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8" name="Text Box 297"/>
          <p:cNvSpPr txBox="1"/>
          <p:nvPr/>
        </p:nvSpPr>
        <p:spPr>
          <a:xfrm>
            <a:off x="56318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9" name="Text Box 298"/>
          <p:cNvSpPr txBox="1"/>
          <p:nvPr/>
        </p:nvSpPr>
        <p:spPr>
          <a:xfrm>
            <a:off x="589089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0" name="Text Box 299"/>
          <p:cNvSpPr txBox="1"/>
          <p:nvPr/>
        </p:nvSpPr>
        <p:spPr>
          <a:xfrm>
            <a:off x="614997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301" name="Text Box 300"/>
          <p:cNvSpPr txBox="1"/>
          <p:nvPr/>
        </p:nvSpPr>
        <p:spPr>
          <a:xfrm>
            <a:off x="64090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2" name="Text Box 301"/>
          <p:cNvSpPr txBox="1"/>
          <p:nvPr/>
        </p:nvSpPr>
        <p:spPr>
          <a:xfrm>
            <a:off x="66681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3" name="Text Box 302"/>
          <p:cNvSpPr txBox="1"/>
          <p:nvPr/>
        </p:nvSpPr>
        <p:spPr>
          <a:xfrm>
            <a:off x="69272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4" name="Text Box 303"/>
          <p:cNvSpPr txBox="1"/>
          <p:nvPr/>
        </p:nvSpPr>
        <p:spPr>
          <a:xfrm>
            <a:off x="4919345" y="615061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520700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546608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572516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598424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24332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0" name="Rectangles 309"/>
          <p:cNvSpPr/>
          <p:nvPr/>
        </p:nvSpPr>
        <p:spPr>
          <a:xfrm>
            <a:off x="3310255" y="4667250"/>
            <a:ext cx="4191000" cy="184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3" name="Text Box 312"/>
          <p:cNvSpPr txBox="1"/>
          <p:nvPr/>
        </p:nvSpPr>
        <p:spPr>
          <a:xfrm>
            <a:off x="8312150" y="5085080"/>
            <a:ext cx="406400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1100" i="1"/>
              <a:t>Most abundant RNA sequence: </a:t>
            </a:r>
            <a:r>
              <a:rPr lang="en-US" sz="1100" b="1" i="1"/>
              <a:t>UGCAUACG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2nd most abundant RNA sequence: </a:t>
            </a:r>
            <a:r>
              <a:rPr lang="en-US" sz="1100" b="1" i="1">
                <a:sym typeface="+mn-ea"/>
              </a:rPr>
              <a:t>ACCGGGUAA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3rd most abundant RNA sequence: </a:t>
            </a:r>
            <a:r>
              <a:rPr lang="en-US" sz="1100" b="1" i="1">
                <a:sym typeface="+mn-ea"/>
              </a:rPr>
              <a:t>GCCAUUACGAG</a:t>
            </a:r>
            <a:endParaRPr lang="en-US" sz="1100" b="1" i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100" i="1">
                <a:sym typeface="+mn-ea"/>
              </a:rPr>
              <a:t>......</a:t>
            </a:r>
            <a:endParaRPr lang="en-US" sz="1100" i="1"/>
          </a:p>
          <a:p>
            <a:pPr>
              <a:lnSpc>
                <a:spcPct val="150000"/>
              </a:lnSpc>
            </a:pPr>
            <a:endParaRPr lang="en-US" sz="11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Spreadsheets</Application>
  <PresentationFormat>Widescreen</PresentationFormat>
  <Paragraphs>182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宋体-简</vt:lpstr>
      <vt:lpstr>Calibri Light</vt:lpstr>
      <vt:lpstr>Helvetica Neue</vt:lpstr>
      <vt:lpstr>Calibri</vt:lpstr>
      <vt:lpstr>Microsoft YaHei</vt:lpstr>
      <vt:lpstr>汉仪旗黑</vt:lpstr>
      <vt:lpstr>Apple LiSung</vt:lpstr>
      <vt:lpstr>Arial Regular</vt:lpstr>
      <vt:lpstr>Arial Italic</vt:lpstr>
      <vt:lpstr>Times New Roman Regular</vt:lpstr>
      <vt:lpstr>Arial Bold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 new version 0227 </dc:title>
  <dc:creator>shangsilin</dc:creator>
  <cp:lastModifiedBy>shangsilin</cp:lastModifiedBy>
  <cp:revision>4</cp:revision>
  <dcterms:created xsi:type="dcterms:W3CDTF">2025-02-28T19:49:50Z</dcterms:created>
  <dcterms:modified xsi:type="dcterms:W3CDTF">2025-02-28T19:49:50Z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628A8E5E6B51D2C1848DC0673E04AC72_41</vt:lpwstr>
  </property>
  <property fmtid="{D5CDD505-2E9C-101B-9397-08002B2CF9AE}" pid="3" name="KSOProductBuildVer">
    <vt:lpwstr>1033-6.11.0.8615</vt:lpwstr>
  </property>
</Properties>
</file>