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Train the encoder and k-means separately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255933" y="115740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Recommendation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Based on Encoder and K-Means</a:t>
            </a:r>
            <a:endParaRPr sz="2400"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55925" y="3093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Zhaoxi Chen zc1134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Shangwen Yan sy2160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 b="0" l="8622" r="9255" t="11394"/>
          <a:stretch/>
        </p:blipFill>
        <p:spPr>
          <a:xfrm>
            <a:off x="4547875" y="2102875"/>
            <a:ext cx="4519924" cy="325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4">
            <a:alphaModFix/>
          </a:blip>
          <a:srcRect b="0" l="8620" r="9040" t="10442"/>
          <a:stretch/>
        </p:blipFill>
        <p:spPr>
          <a:xfrm>
            <a:off x="0" y="2087525"/>
            <a:ext cx="4483909" cy="325117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>
            <p:ph type="title"/>
          </p:nvPr>
        </p:nvSpPr>
        <p:spPr>
          <a:xfrm>
            <a:off x="269600" y="586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Clusters and Genres</a:t>
            </a:r>
            <a:endParaRPr/>
          </a:p>
        </p:txBody>
      </p:sp>
      <p:sp>
        <p:nvSpPr>
          <p:cNvPr id="202" name="Shape 202"/>
          <p:cNvSpPr txBox="1"/>
          <p:nvPr>
            <p:ph type="title"/>
          </p:nvPr>
        </p:nvSpPr>
        <p:spPr>
          <a:xfrm>
            <a:off x="6810675" y="2122300"/>
            <a:ext cx="1585500" cy="15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Drama(15%) 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Comedy(14.5%)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Thriller</a:t>
            </a: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(13%)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Shape 203"/>
          <p:cNvSpPr txBox="1"/>
          <p:nvPr>
            <p:ph type="title"/>
          </p:nvPr>
        </p:nvSpPr>
        <p:spPr>
          <a:xfrm>
            <a:off x="1379588" y="1328138"/>
            <a:ext cx="1962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Cluster 5</a:t>
            </a:r>
            <a:r>
              <a:rPr lang="en">
                <a:solidFill>
                  <a:srgbClr val="E69138"/>
                </a:solidFill>
              </a:rPr>
              <a:t> 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04" name="Shape 204"/>
          <p:cNvSpPr txBox="1"/>
          <p:nvPr>
            <p:ph type="title"/>
          </p:nvPr>
        </p:nvSpPr>
        <p:spPr>
          <a:xfrm>
            <a:off x="6038263" y="1253913"/>
            <a:ext cx="1962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Cluster 6</a:t>
            </a:r>
            <a:r>
              <a:rPr lang="en">
                <a:solidFill>
                  <a:srgbClr val="E69138"/>
                </a:solidFill>
              </a:rPr>
              <a:t> 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05" name="Shape 205"/>
          <p:cNvSpPr txBox="1"/>
          <p:nvPr>
            <p:ph type="title"/>
          </p:nvPr>
        </p:nvSpPr>
        <p:spPr>
          <a:xfrm>
            <a:off x="2196450" y="2146225"/>
            <a:ext cx="1585500" cy="15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Thriller</a:t>
            </a: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(16.5%) 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Action(14.5%)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Adventure(12%)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b="0" l="9176" r="8815" t="11402"/>
          <a:stretch/>
        </p:blipFill>
        <p:spPr>
          <a:xfrm>
            <a:off x="4459102" y="2070025"/>
            <a:ext cx="4593599" cy="330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 rotWithShape="1">
          <a:blip r:embed="rId4">
            <a:alphaModFix/>
          </a:blip>
          <a:srcRect b="0" l="9393" r="8705" t="11394"/>
          <a:stretch/>
        </p:blipFill>
        <p:spPr>
          <a:xfrm>
            <a:off x="51150" y="2127925"/>
            <a:ext cx="4507790" cy="325117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>
            <p:ph type="title"/>
          </p:nvPr>
        </p:nvSpPr>
        <p:spPr>
          <a:xfrm>
            <a:off x="269600" y="586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Clusters and Genres</a:t>
            </a:r>
            <a:endParaRPr/>
          </a:p>
        </p:txBody>
      </p:sp>
      <p:sp>
        <p:nvSpPr>
          <p:cNvPr id="213" name="Shape 213"/>
          <p:cNvSpPr txBox="1"/>
          <p:nvPr>
            <p:ph type="title"/>
          </p:nvPr>
        </p:nvSpPr>
        <p:spPr>
          <a:xfrm>
            <a:off x="6810675" y="2122300"/>
            <a:ext cx="1585500" cy="15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Thriller</a:t>
            </a: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(14.5%) 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Drama(12.25%)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Shape 214"/>
          <p:cNvSpPr txBox="1"/>
          <p:nvPr>
            <p:ph type="title"/>
          </p:nvPr>
        </p:nvSpPr>
        <p:spPr>
          <a:xfrm>
            <a:off x="1379588" y="1328138"/>
            <a:ext cx="1962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Cluster 7</a:t>
            </a:r>
            <a:r>
              <a:rPr lang="en">
                <a:solidFill>
                  <a:srgbClr val="E69138"/>
                </a:solidFill>
              </a:rPr>
              <a:t> 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15" name="Shape 215"/>
          <p:cNvSpPr txBox="1"/>
          <p:nvPr>
            <p:ph type="title"/>
          </p:nvPr>
        </p:nvSpPr>
        <p:spPr>
          <a:xfrm>
            <a:off x="6038263" y="1253913"/>
            <a:ext cx="1962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Cluster 8</a:t>
            </a:r>
            <a:r>
              <a:rPr lang="en">
                <a:solidFill>
                  <a:srgbClr val="E69138"/>
                </a:solidFill>
              </a:rPr>
              <a:t> 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16" name="Shape 216"/>
          <p:cNvSpPr txBox="1"/>
          <p:nvPr>
            <p:ph type="title"/>
          </p:nvPr>
        </p:nvSpPr>
        <p:spPr>
          <a:xfrm>
            <a:off x="2196450" y="2146225"/>
            <a:ext cx="1848600" cy="15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Adventure</a:t>
            </a: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r(15%) 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Action(15%)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Drama(13.75%)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Shape 221"/>
          <p:cNvPicPr preferRelativeResize="0"/>
          <p:nvPr/>
        </p:nvPicPr>
        <p:blipFill rotWithShape="1">
          <a:blip r:embed="rId3">
            <a:alphaModFix/>
          </a:blip>
          <a:srcRect b="0" l="8762" r="8729" t="10233"/>
          <a:stretch/>
        </p:blipFill>
        <p:spPr>
          <a:xfrm>
            <a:off x="85200" y="1967950"/>
            <a:ext cx="4172699" cy="302657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/>
          <p:nvPr>
            <p:ph type="title"/>
          </p:nvPr>
        </p:nvSpPr>
        <p:spPr>
          <a:xfrm>
            <a:off x="269600" y="586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Clusters and Genres</a:t>
            </a:r>
            <a:endParaRPr/>
          </a:p>
        </p:txBody>
      </p:sp>
      <p:sp>
        <p:nvSpPr>
          <p:cNvPr id="223" name="Shape 223"/>
          <p:cNvSpPr txBox="1"/>
          <p:nvPr>
            <p:ph type="title"/>
          </p:nvPr>
        </p:nvSpPr>
        <p:spPr>
          <a:xfrm>
            <a:off x="1379588" y="1328138"/>
            <a:ext cx="1962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Cluster 9 </a:t>
            </a:r>
            <a:r>
              <a:rPr lang="en">
                <a:solidFill>
                  <a:srgbClr val="E69138"/>
                </a:solidFill>
              </a:rPr>
              <a:t> 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24" name="Shape 224"/>
          <p:cNvSpPr txBox="1"/>
          <p:nvPr>
            <p:ph type="title"/>
          </p:nvPr>
        </p:nvSpPr>
        <p:spPr>
          <a:xfrm>
            <a:off x="2196450" y="2146225"/>
            <a:ext cx="19251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Drama</a:t>
            </a: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(13.5%) 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Adventure(12.75%)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227025" y="632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enre</a:t>
            </a:r>
            <a:r>
              <a:rPr lang="en"/>
              <a:t>s</a:t>
            </a:r>
            <a:endParaRPr/>
          </a:p>
        </p:txBody>
      </p:sp>
      <p:sp>
        <p:nvSpPr>
          <p:cNvPr id="230" name="Shape 230"/>
          <p:cNvSpPr txBox="1"/>
          <p:nvPr/>
        </p:nvSpPr>
        <p:spPr>
          <a:xfrm>
            <a:off x="102225" y="1376950"/>
            <a:ext cx="2614200" cy="3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As we can see, some genres show up frequently, we do a genres analysis among all movies(no clusters).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From the plot we could find some genres, like Drama and Comedy,  are ‘common types’ , so that’s the reason why they show up in most clusters.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 make the difference easy to observe, we rescale the frequency of genres based on their  probability among all movies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1" name="Shape 231"/>
          <p:cNvPicPr preferRelativeResize="0"/>
          <p:nvPr/>
        </p:nvPicPr>
        <p:blipFill rotWithShape="1">
          <a:blip r:embed="rId3">
            <a:alphaModFix/>
          </a:blip>
          <a:srcRect b="0" l="8113" r="7810" t="9485"/>
          <a:stretch/>
        </p:blipFill>
        <p:spPr>
          <a:xfrm>
            <a:off x="2716550" y="632775"/>
            <a:ext cx="6284625" cy="451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Shape 236"/>
          <p:cNvPicPr preferRelativeResize="0"/>
          <p:nvPr/>
        </p:nvPicPr>
        <p:blipFill rotWithShape="1">
          <a:blip r:embed="rId3">
            <a:alphaModFix/>
          </a:blip>
          <a:srcRect b="0" l="9176" r="9037" t="11394"/>
          <a:stretch/>
        </p:blipFill>
        <p:spPr>
          <a:xfrm>
            <a:off x="4519241" y="2027575"/>
            <a:ext cx="4472358" cy="322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 rotWithShape="1">
          <a:blip r:embed="rId4">
            <a:alphaModFix/>
          </a:blip>
          <a:srcRect b="0" l="6554" r="6284" t="10071"/>
          <a:stretch/>
        </p:blipFill>
        <p:spPr>
          <a:xfrm>
            <a:off x="-34600" y="2027581"/>
            <a:ext cx="4606600" cy="3168518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>
            <p:ph type="title"/>
          </p:nvPr>
        </p:nvSpPr>
        <p:spPr>
          <a:xfrm>
            <a:off x="269600" y="586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Genres after scaling</a:t>
            </a:r>
            <a:endParaRPr/>
          </a:p>
        </p:txBody>
      </p:sp>
      <p:sp>
        <p:nvSpPr>
          <p:cNvPr id="239" name="Shape 239"/>
          <p:cNvSpPr txBox="1"/>
          <p:nvPr>
            <p:ph type="title"/>
          </p:nvPr>
        </p:nvSpPr>
        <p:spPr>
          <a:xfrm>
            <a:off x="1930200" y="1993825"/>
            <a:ext cx="1851600" cy="16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Sci-Fi (28%)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Adventure(17%)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Action (15.5%)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Shape 240"/>
          <p:cNvSpPr txBox="1"/>
          <p:nvPr>
            <p:ph type="title"/>
          </p:nvPr>
        </p:nvSpPr>
        <p:spPr>
          <a:xfrm>
            <a:off x="6930325" y="2070025"/>
            <a:ext cx="1585500" cy="15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Sci-Fi </a:t>
            </a: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(11%) 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War (10.25%)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Crime (10.25)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Shape 241"/>
          <p:cNvSpPr txBox="1"/>
          <p:nvPr>
            <p:ph type="title"/>
          </p:nvPr>
        </p:nvSpPr>
        <p:spPr>
          <a:xfrm>
            <a:off x="1379588" y="1480538"/>
            <a:ext cx="1962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Cluster 1</a:t>
            </a:r>
            <a:r>
              <a:rPr lang="en">
                <a:solidFill>
                  <a:srgbClr val="E69138"/>
                </a:solidFill>
              </a:rPr>
              <a:t> 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42" name="Shape 242"/>
          <p:cNvSpPr txBox="1"/>
          <p:nvPr>
            <p:ph type="title"/>
          </p:nvPr>
        </p:nvSpPr>
        <p:spPr>
          <a:xfrm>
            <a:off x="5995688" y="1378338"/>
            <a:ext cx="1962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Cluster 2</a:t>
            </a:r>
            <a:r>
              <a:rPr lang="en">
                <a:solidFill>
                  <a:srgbClr val="E69138"/>
                </a:solidFill>
              </a:rPr>
              <a:t> </a:t>
            </a:r>
            <a:endParaRPr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Shape 247"/>
          <p:cNvPicPr preferRelativeResize="0"/>
          <p:nvPr/>
        </p:nvPicPr>
        <p:blipFill rotWithShape="1">
          <a:blip r:embed="rId3">
            <a:alphaModFix/>
          </a:blip>
          <a:srcRect b="0" l="8623" r="8374" t="11394"/>
          <a:stretch/>
        </p:blipFill>
        <p:spPr>
          <a:xfrm>
            <a:off x="4621125" y="1977357"/>
            <a:ext cx="4449049" cy="3166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 rotWithShape="1">
          <a:blip r:embed="rId4">
            <a:alphaModFix/>
          </a:blip>
          <a:srcRect b="0" l="8069" r="8044" t="11402"/>
          <a:stretch/>
        </p:blipFill>
        <p:spPr>
          <a:xfrm>
            <a:off x="34100" y="2010705"/>
            <a:ext cx="4449049" cy="313279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>
            <p:ph type="title"/>
          </p:nvPr>
        </p:nvSpPr>
        <p:spPr>
          <a:xfrm>
            <a:off x="269600" y="586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Genres after scaling</a:t>
            </a:r>
            <a:endParaRPr/>
          </a:p>
        </p:txBody>
      </p:sp>
      <p:sp>
        <p:nvSpPr>
          <p:cNvPr id="250" name="Shape 250"/>
          <p:cNvSpPr txBox="1"/>
          <p:nvPr>
            <p:ph type="title"/>
          </p:nvPr>
        </p:nvSpPr>
        <p:spPr>
          <a:xfrm>
            <a:off x="1218075" y="2070025"/>
            <a:ext cx="1851600" cy="16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IMAX </a:t>
            </a: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(18%)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Adventure (10%)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Shape 251"/>
          <p:cNvSpPr txBox="1"/>
          <p:nvPr>
            <p:ph type="title"/>
          </p:nvPr>
        </p:nvSpPr>
        <p:spPr>
          <a:xfrm>
            <a:off x="6553225" y="1993825"/>
            <a:ext cx="1962600" cy="15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Crime</a:t>
            </a: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 (16.5%)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War (15.5%)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Mystery(10.5%)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Shape 252"/>
          <p:cNvSpPr txBox="1"/>
          <p:nvPr>
            <p:ph type="title"/>
          </p:nvPr>
        </p:nvSpPr>
        <p:spPr>
          <a:xfrm>
            <a:off x="1379588" y="1404338"/>
            <a:ext cx="1962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Cluster 3</a:t>
            </a:r>
            <a:r>
              <a:rPr lang="en">
                <a:solidFill>
                  <a:srgbClr val="E69138"/>
                </a:solidFill>
              </a:rPr>
              <a:t> 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53" name="Shape 253"/>
          <p:cNvSpPr txBox="1"/>
          <p:nvPr>
            <p:ph type="title"/>
          </p:nvPr>
        </p:nvSpPr>
        <p:spPr>
          <a:xfrm>
            <a:off x="5995688" y="1378338"/>
            <a:ext cx="1962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Cluster 4</a:t>
            </a:r>
            <a:r>
              <a:rPr lang="en">
                <a:solidFill>
                  <a:srgbClr val="E69138"/>
                </a:solidFill>
              </a:rPr>
              <a:t> </a:t>
            </a:r>
            <a:endParaRPr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 b="0" l="8628" r="8479" t="10112"/>
          <a:stretch/>
        </p:blipFill>
        <p:spPr>
          <a:xfrm>
            <a:off x="4401262" y="2015750"/>
            <a:ext cx="4715963" cy="340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4">
            <a:alphaModFix/>
          </a:blip>
          <a:srcRect b="1151" l="8625" r="9151" t="10951"/>
          <a:stretch/>
        </p:blipFill>
        <p:spPr>
          <a:xfrm>
            <a:off x="0" y="2070025"/>
            <a:ext cx="4419808" cy="314967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/>
          <p:nvPr>
            <p:ph type="title"/>
          </p:nvPr>
        </p:nvSpPr>
        <p:spPr>
          <a:xfrm>
            <a:off x="269600" y="586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Genres after scaling</a:t>
            </a:r>
            <a:endParaRPr/>
          </a:p>
        </p:txBody>
      </p:sp>
      <p:sp>
        <p:nvSpPr>
          <p:cNvPr id="261" name="Shape 261"/>
          <p:cNvSpPr txBox="1"/>
          <p:nvPr>
            <p:ph type="title"/>
          </p:nvPr>
        </p:nvSpPr>
        <p:spPr>
          <a:xfrm>
            <a:off x="2254800" y="2091950"/>
            <a:ext cx="1851600" cy="16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Adventure</a:t>
            </a: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 (13%)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Thriller (13%)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Action (12%)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Shape 262"/>
          <p:cNvSpPr txBox="1"/>
          <p:nvPr>
            <p:ph type="title"/>
          </p:nvPr>
        </p:nvSpPr>
        <p:spPr>
          <a:xfrm>
            <a:off x="6705625" y="2298625"/>
            <a:ext cx="19626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Western </a:t>
            </a: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(17%)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Shape 263"/>
          <p:cNvSpPr txBox="1"/>
          <p:nvPr>
            <p:ph type="title"/>
          </p:nvPr>
        </p:nvSpPr>
        <p:spPr>
          <a:xfrm>
            <a:off x="1337013" y="1454538"/>
            <a:ext cx="1962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Cluster 5</a:t>
            </a:r>
            <a:r>
              <a:rPr lang="en">
                <a:solidFill>
                  <a:srgbClr val="E69138"/>
                </a:solidFill>
              </a:rPr>
              <a:t> 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64" name="Shape 264"/>
          <p:cNvSpPr txBox="1"/>
          <p:nvPr>
            <p:ph type="title"/>
          </p:nvPr>
        </p:nvSpPr>
        <p:spPr>
          <a:xfrm>
            <a:off x="5995688" y="1378338"/>
            <a:ext cx="1962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Cluster 6</a:t>
            </a:r>
            <a:r>
              <a:rPr lang="en">
                <a:solidFill>
                  <a:srgbClr val="E69138"/>
                </a:solidFill>
              </a:rPr>
              <a:t> </a:t>
            </a:r>
            <a:endParaRPr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Shape 269"/>
          <p:cNvPicPr preferRelativeResize="0"/>
          <p:nvPr/>
        </p:nvPicPr>
        <p:blipFill rotWithShape="1">
          <a:blip r:embed="rId3">
            <a:alphaModFix/>
          </a:blip>
          <a:srcRect b="0" l="6754" r="7526" t="11032"/>
          <a:stretch/>
        </p:blipFill>
        <p:spPr>
          <a:xfrm>
            <a:off x="4434918" y="2092325"/>
            <a:ext cx="4739858" cy="327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 rotWithShape="1">
          <a:blip r:embed="rId4">
            <a:alphaModFix/>
          </a:blip>
          <a:srcRect b="0" l="8629" r="9032" t="11394"/>
          <a:stretch/>
        </p:blipFill>
        <p:spPr>
          <a:xfrm>
            <a:off x="0" y="2118744"/>
            <a:ext cx="4571999" cy="327978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>
            <p:ph type="title"/>
          </p:nvPr>
        </p:nvSpPr>
        <p:spPr>
          <a:xfrm>
            <a:off x="269600" y="586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Genres after scaling</a:t>
            </a:r>
            <a:endParaRPr/>
          </a:p>
        </p:txBody>
      </p:sp>
      <p:sp>
        <p:nvSpPr>
          <p:cNvPr id="272" name="Shape 272"/>
          <p:cNvSpPr txBox="1"/>
          <p:nvPr>
            <p:ph type="title"/>
          </p:nvPr>
        </p:nvSpPr>
        <p:spPr>
          <a:xfrm>
            <a:off x="841075" y="2092325"/>
            <a:ext cx="1851600" cy="16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Adventure (15.5%)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War(13.75%)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Fantasy (11.5%)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Shape 273"/>
          <p:cNvSpPr txBox="1"/>
          <p:nvPr>
            <p:ph type="title"/>
          </p:nvPr>
        </p:nvSpPr>
        <p:spPr>
          <a:xfrm>
            <a:off x="5292025" y="2355950"/>
            <a:ext cx="1962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IMAX</a:t>
            </a: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 (18%)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War (8%)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Ad</a:t>
            </a: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venture (8%)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Shape 274"/>
          <p:cNvSpPr txBox="1"/>
          <p:nvPr>
            <p:ph type="title"/>
          </p:nvPr>
        </p:nvSpPr>
        <p:spPr>
          <a:xfrm>
            <a:off x="1337013" y="1378338"/>
            <a:ext cx="1962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Cluster 7</a:t>
            </a:r>
            <a:r>
              <a:rPr lang="en">
                <a:solidFill>
                  <a:srgbClr val="E69138"/>
                </a:solidFill>
              </a:rPr>
              <a:t> 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75" name="Shape 275"/>
          <p:cNvSpPr txBox="1"/>
          <p:nvPr>
            <p:ph type="title"/>
          </p:nvPr>
        </p:nvSpPr>
        <p:spPr>
          <a:xfrm>
            <a:off x="5995688" y="1378338"/>
            <a:ext cx="1962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Cluster 8</a:t>
            </a:r>
            <a:r>
              <a:rPr lang="en">
                <a:solidFill>
                  <a:srgbClr val="E69138"/>
                </a:solidFill>
              </a:rPr>
              <a:t> </a:t>
            </a:r>
            <a:endParaRPr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Shape 280"/>
          <p:cNvPicPr preferRelativeResize="0"/>
          <p:nvPr/>
        </p:nvPicPr>
        <p:blipFill rotWithShape="1">
          <a:blip r:embed="rId3">
            <a:alphaModFix/>
          </a:blip>
          <a:srcRect b="0" l="8247" r="8272" t="10642"/>
          <a:stretch/>
        </p:blipFill>
        <p:spPr>
          <a:xfrm>
            <a:off x="195875" y="1913550"/>
            <a:ext cx="4348512" cy="3103099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>
            <p:ph type="title"/>
          </p:nvPr>
        </p:nvSpPr>
        <p:spPr>
          <a:xfrm>
            <a:off x="269600" y="586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Genres after scaling</a:t>
            </a:r>
            <a:endParaRPr/>
          </a:p>
        </p:txBody>
      </p:sp>
      <p:sp>
        <p:nvSpPr>
          <p:cNvPr id="282" name="Shape 282"/>
          <p:cNvSpPr txBox="1"/>
          <p:nvPr>
            <p:ph type="title"/>
          </p:nvPr>
        </p:nvSpPr>
        <p:spPr>
          <a:xfrm>
            <a:off x="849725" y="2126025"/>
            <a:ext cx="1851600" cy="16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IMAX</a:t>
            </a: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(29%)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Animation (12%)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Children (9%)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Shape 283"/>
          <p:cNvSpPr txBox="1"/>
          <p:nvPr>
            <p:ph type="title"/>
          </p:nvPr>
        </p:nvSpPr>
        <p:spPr>
          <a:xfrm>
            <a:off x="5292025" y="2355950"/>
            <a:ext cx="19626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Shape 284"/>
          <p:cNvSpPr txBox="1"/>
          <p:nvPr>
            <p:ph type="title"/>
          </p:nvPr>
        </p:nvSpPr>
        <p:spPr>
          <a:xfrm>
            <a:off x="1345513" y="1378338"/>
            <a:ext cx="1962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Cluster 9</a:t>
            </a:r>
            <a:r>
              <a:rPr lang="en">
                <a:solidFill>
                  <a:srgbClr val="E69138"/>
                </a:solidFill>
              </a:rPr>
              <a:t> </a:t>
            </a:r>
            <a:endParaRPr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766425" y="1352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Movies</a:t>
            </a:r>
            <a:endParaRPr/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6875" y="2717550"/>
            <a:ext cx="2703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every users go through the encoder and kmeans to put him into a cluster. Then recommend those movies </a:t>
            </a:r>
            <a:r>
              <a:rPr lang="en"/>
              <a:t>with highest scores </a:t>
            </a:r>
            <a:r>
              <a:rPr lang="en"/>
              <a:t>rated by users in the same cluster to him.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Here we recommend 30 movies.</a:t>
            </a:r>
            <a:endParaRPr/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9875" y="503250"/>
            <a:ext cx="5568325" cy="4614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185025"/>
            <a:ext cx="3447300" cy="21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MovieLens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Number of users:7120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Number of Movies:27278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Relevant information: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Movies’ ratings,genres,tags given by users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6214600" y="445025"/>
            <a:ext cx="1506300" cy="330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6367000" y="597425"/>
            <a:ext cx="1506300" cy="330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6519400" y="749825"/>
            <a:ext cx="1506300" cy="330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6671800" y="902225"/>
            <a:ext cx="1506300" cy="330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6824200" y="1054625"/>
            <a:ext cx="1506300" cy="330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6122950" y="1067525"/>
            <a:ext cx="702900" cy="3240000"/>
          </a:xfrm>
          <a:prstGeom prst="leftBrace">
            <a:avLst>
              <a:gd fmla="val 8333" name="adj1"/>
              <a:gd fmla="val 49243" name="adj2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5353150" y="2505125"/>
            <a:ext cx="769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movies</a:t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5507850" y="445025"/>
            <a:ext cx="9261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  <p:sp>
        <p:nvSpPr>
          <p:cNvPr id="102" name="Shape 102"/>
          <p:cNvSpPr/>
          <p:nvPr/>
        </p:nvSpPr>
        <p:spPr>
          <a:xfrm rot="-5400000">
            <a:off x="7432600" y="3787575"/>
            <a:ext cx="289500" cy="1503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992350" y="4720825"/>
            <a:ext cx="28440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features(rating,mean_rate,genre)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272525" y="594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r>
              <a:rPr lang="en"/>
              <a:t> Case</a:t>
            </a:r>
            <a:endParaRPr/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2705100" y="537525"/>
            <a:ext cx="4712100" cy="8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Recommend 30 movies to this user based on his past watching history.  Compare the results with those movies he  most recently watched.</a:t>
            </a:r>
            <a:endParaRPr/>
          </a:p>
        </p:txBody>
      </p:sp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050" y="1440425"/>
            <a:ext cx="4890774" cy="227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718596"/>
            <a:ext cx="4890775" cy="120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3300" y="1362100"/>
            <a:ext cx="4281676" cy="156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Shape 301"/>
          <p:cNvSpPr txBox="1"/>
          <p:nvPr/>
        </p:nvSpPr>
        <p:spPr>
          <a:xfrm>
            <a:off x="5135000" y="3111225"/>
            <a:ext cx="2980500" cy="1879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Recommend:</a:t>
            </a:r>
            <a:endParaRPr>
              <a:solidFill>
                <a:srgbClr val="434343"/>
              </a:solidFill>
            </a:endParaRPr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Beauty and the Beast</a:t>
            </a:r>
            <a:endParaRPr>
              <a:solidFill>
                <a:srgbClr val="434343"/>
              </a:solidFill>
            </a:endParaRPr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Speed</a:t>
            </a:r>
            <a:endParaRPr>
              <a:solidFill>
                <a:srgbClr val="43434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Actually watched:</a:t>
            </a:r>
            <a:endParaRPr>
              <a:solidFill>
                <a:srgbClr val="434343"/>
              </a:solidFill>
            </a:endParaRPr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Beauty and the Beast</a:t>
            </a:r>
            <a:endParaRPr>
              <a:solidFill>
                <a:srgbClr val="434343"/>
              </a:solidFill>
            </a:endParaRPr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Speed 2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949538" y="1853850"/>
            <a:ext cx="1254600" cy="246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708175" y="1242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</a:t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051806" y="1941640"/>
            <a:ext cx="1254600" cy="246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User_i</a:t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2339073" y="3080349"/>
            <a:ext cx="306600" cy="19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 rot="5400000">
            <a:off x="1905787" y="2759578"/>
            <a:ext cx="2418900" cy="873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2627462" y="3054050"/>
            <a:ext cx="8733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</a:t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3584700" y="3080349"/>
            <a:ext cx="306600" cy="19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3924068" y="2396271"/>
            <a:ext cx="306600" cy="156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4026337" y="2466324"/>
            <a:ext cx="306600" cy="156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4399225" y="3080349"/>
            <a:ext cx="306600" cy="19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4815586" y="1986797"/>
            <a:ext cx="948000" cy="241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kmeans</a:t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5873291" y="3100367"/>
            <a:ext cx="306600" cy="19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 rot="2514762">
            <a:off x="5880825" y="3312817"/>
            <a:ext cx="291468" cy="20309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 rot="-2091216">
            <a:off x="5878934" y="2838152"/>
            <a:ext cx="295023" cy="20015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6246179" y="2110847"/>
            <a:ext cx="743400" cy="66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7237592" y="2110847"/>
            <a:ext cx="743400" cy="66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6687816" y="2845221"/>
            <a:ext cx="743400" cy="66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5" name="Shape 125"/>
          <p:cNvSpPr/>
          <p:nvPr/>
        </p:nvSpPr>
        <p:spPr>
          <a:xfrm>
            <a:off x="7194432" y="3621724"/>
            <a:ext cx="743400" cy="66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6179846" y="3579596"/>
            <a:ext cx="743400" cy="66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3725829" y="4131444"/>
            <a:ext cx="1254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features</a:t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7501148" y="3030475"/>
            <a:ext cx="10377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progress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727650" y="1945700"/>
            <a:ext cx="3844200" cy="3156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Encoder part</a:t>
            </a:r>
            <a:r>
              <a:rPr b="1" lang="en" sz="1400"/>
              <a:t>: </a:t>
            </a:r>
            <a:endParaRPr b="1"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we  train an autoencoder to make the decoded and </a:t>
            </a:r>
            <a:r>
              <a:rPr lang="en"/>
              <a:t>input matrix</a:t>
            </a:r>
            <a:r>
              <a:rPr lang="en"/>
              <a:t> as similar as possible.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make sure AE’s weights  are  orthonormal , we add penalty to MSE loss ：</a:t>
            </a:r>
            <a:endParaRPr b="1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 rot="5400000">
            <a:off x="5194140" y="1185346"/>
            <a:ext cx="856500" cy="6642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979454" y="1476551"/>
            <a:ext cx="2331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6237653" y="1234243"/>
            <a:ext cx="233100" cy="55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6315462" y="1259056"/>
            <a:ext cx="233100" cy="55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5909700" y="1853850"/>
            <a:ext cx="1044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Hidden features</a:t>
            </a:r>
            <a:endParaRPr sz="900"/>
          </a:p>
        </p:txBody>
      </p:sp>
      <p:sp>
        <p:nvSpPr>
          <p:cNvPr id="140" name="Shape 140"/>
          <p:cNvSpPr/>
          <p:nvPr/>
        </p:nvSpPr>
        <p:spPr>
          <a:xfrm rot="-5400000">
            <a:off x="6813559" y="1178457"/>
            <a:ext cx="856500" cy="6642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6612566" y="1476551"/>
            <a:ext cx="233100" cy="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5212350" y="1459400"/>
            <a:ext cx="664200" cy="1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encoder</a:t>
            </a:r>
            <a:endParaRPr sz="800"/>
          </a:p>
        </p:txBody>
      </p:sp>
      <p:sp>
        <p:nvSpPr>
          <p:cNvPr id="143" name="Shape 143"/>
          <p:cNvSpPr txBox="1"/>
          <p:nvPr/>
        </p:nvSpPr>
        <p:spPr>
          <a:xfrm>
            <a:off x="7060650" y="1452500"/>
            <a:ext cx="664200" cy="1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</a:t>
            </a:r>
            <a:r>
              <a:rPr lang="en" sz="800"/>
              <a:t>coder</a:t>
            </a:r>
            <a:endParaRPr sz="800"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250" y="2372850"/>
            <a:ext cx="357187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4">
            <a:alphaModFix/>
          </a:blip>
          <a:srcRect b="47121" l="66754" r="16622" t="48148"/>
          <a:stretch/>
        </p:blipFill>
        <p:spPr>
          <a:xfrm>
            <a:off x="727650" y="3594375"/>
            <a:ext cx="3343877" cy="53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progress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encoded tensor represents input tensor well, but with fewer dimensions, which makes it easier for clustering  in k-means part.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k-means part:</a:t>
            </a:r>
            <a:endParaRPr b="1" sz="1400"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Then use encoded  tensor to do a k-means clustering which generates 9 clusters of  user-groups.</a:t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100" y="1318654"/>
            <a:ext cx="4165774" cy="3124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Clusters</a:t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681275" y="2044750"/>
            <a:ext cx="2159400" cy="25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For each cluster(user_group), we sum up users’ ratings for each movie and sort the movies by rating desc. 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Then use the top 50 movies’ genres to generate a word cloud to see which kind of movie is popular in that user group.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20845" l="14849" r="16690" t="19680"/>
          <a:stretch/>
        </p:blipFill>
        <p:spPr>
          <a:xfrm>
            <a:off x="3211488" y="1152400"/>
            <a:ext cx="2724626" cy="177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 rotWithShape="1">
          <a:blip r:embed="rId4">
            <a:alphaModFix/>
          </a:blip>
          <a:srcRect b="18292" l="12893" r="16649" t="15622"/>
          <a:stretch/>
        </p:blipFill>
        <p:spPr>
          <a:xfrm>
            <a:off x="6093700" y="1010954"/>
            <a:ext cx="2724626" cy="1916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 rotWithShape="1">
          <a:blip r:embed="rId5">
            <a:alphaModFix/>
          </a:blip>
          <a:srcRect b="16262" l="15613" r="18726" t="22530"/>
          <a:stretch/>
        </p:blipFill>
        <p:spPr>
          <a:xfrm>
            <a:off x="2983525" y="3069008"/>
            <a:ext cx="2967325" cy="2074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6">
            <a:alphaModFix/>
          </a:blip>
          <a:srcRect b="20773" l="13735" r="18770" t="18019"/>
          <a:stretch/>
        </p:blipFill>
        <p:spPr>
          <a:xfrm>
            <a:off x="6093691" y="3069000"/>
            <a:ext cx="3050309" cy="20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Clusters</a:t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b="18375" l="14334" r="16686" t="21179"/>
          <a:stretch/>
        </p:blipFill>
        <p:spPr>
          <a:xfrm>
            <a:off x="6044050" y="822400"/>
            <a:ext cx="3054600" cy="200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 b="22518" l="16567" r="21197" t="20772"/>
          <a:stretch/>
        </p:blipFill>
        <p:spPr>
          <a:xfrm>
            <a:off x="2633450" y="782450"/>
            <a:ext cx="3054600" cy="20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5">
            <a:alphaModFix/>
          </a:blip>
          <a:srcRect b="19919" l="16318" r="15286" t="22294"/>
          <a:stretch/>
        </p:blipFill>
        <p:spPr>
          <a:xfrm>
            <a:off x="0" y="3241946"/>
            <a:ext cx="3001650" cy="1902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6">
            <a:alphaModFix/>
          </a:blip>
          <a:srcRect b="20369" l="16318" r="15286" t="21843"/>
          <a:stretch/>
        </p:blipFill>
        <p:spPr>
          <a:xfrm>
            <a:off x="3042413" y="3241940"/>
            <a:ext cx="3001650" cy="1902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7">
            <a:alphaModFix/>
          </a:blip>
          <a:srcRect b="20818" l="16654" r="18058" t="24048"/>
          <a:stretch/>
        </p:blipFill>
        <p:spPr>
          <a:xfrm>
            <a:off x="6142350" y="3242414"/>
            <a:ext cx="3001650" cy="1901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269600" y="586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Clusters and Genres</a:t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0" l="8841" r="8377" t="10450"/>
          <a:stretch/>
        </p:blipFill>
        <p:spPr>
          <a:xfrm>
            <a:off x="34975" y="1951100"/>
            <a:ext cx="4499420" cy="32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>
            <p:ph type="title"/>
          </p:nvPr>
        </p:nvSpPr>
        <p:spPr>
          <a:xfrm>
            <a:off x="1528325" y="2154275"/>
            <a:ext cx="1851600" cy="16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3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ction</a:t>
            </a:r>
            <a:r>
              <a:rPr lang="en" sz="13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(21%),</a:t>
            </a:r>
            <a:endParaRPr sz="13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 sz="13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ci-Fi</a:t>
            </a:r>
            <a:r>
              <a:rPr lang="en" sz="13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(20%)</a:t>
            </a:r>
            <a:endParaRPr sz="13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Adventure(16%)</a:t>
            </a:r>
            <a:endParaRPr sz="13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4">
            <a:alphaModFix/>
          </a:blip>
          <a:srcRect b="0" l="8067" r="8930" t="9788"/>
          <a:stretch/>
        </p:blipFill>
        <p:spPr>
          <a:xfrm>
            <a:off x="4598050" y="1858125"/>
            <a:ext cx="4606600" cy="333797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>
            <p:ph type="title"/>
          </p:nvPr>
        </p:nvSpPr>
        <p:spPr>
          <a:xfrm>
            <a:off x="7381650" y="2018775"/>
            <a:ext cx="1585500" cy="15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Drama(15.5%) 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Comedy(12.5%)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Shape 182"/>
          <p:cNvSpPr txBox="1"/>
          <p:nvPr>
            <p:ph type="title"/>
          </p:nvPr>
        </p:nvSpPr>
        <p:spPr>
          <a:xfrm>
            <a:off x="1379588" y="1328138"/>
            <a:ext cx="1962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Cluster 1</a:t>
            </a:r>
            <a:r>
              <a:rPr lang="en">
                <a:solidFill>
                  <a:srgbClr val="E69138"/>
                </a:solidFill>
              </a:rPr>
              <a:t> 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83" name="Shape 183"/>
          <p:cNvSpPr txBox="1"/>
          <p:nvPr>
            <p:ph type="title"/>
          </p:nvPr>
        </p:nvSpPr>
        <p:spPr>
          <a:xfrm>
            <a:off x="5995688" y="1378338"/>
            <a:ext cx="1962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Cluster 2</a:t>
            </a:r>
            <a:r>
              <a:rPr lang="en">
                <a:solidFill>
                  <a:srgbClr val="E69138"/>
                </a:solidFill>
              </a:rPr>
              <a:t> </a:t>
            </a:r>
            <a:endParaRPr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 b="0" l="8620" r="9040" t="10112"/>
          <a:stretch/>
        </p:blipFill>
        <p:spPr>
          <a:xfrm>
            <a:off x="4543344" y="1913525"/>
            <a:ext cx="4542982" cy="33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 rotWithShape="1">
          <a:blip r:embed="rId4">
            <a:alphaModFix/>
          </a:blip>
          <a:srcRect b="0" l="8627" r="8816" t="10450"/>
          <a:stretch/>
        </p:blipFill>
        <p:spPr>
          <a:xfrm>
            <a:off x="0" y="1923339"/>
            <a:ext cx="4571999" cy="330618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>
            <p:ph type="title"/>
          </p:nvPr>
        </p:nvSpPr>
        <p:spPr>
          <a:xfrm>
            <a:off x="269600" y="586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Clusters and Genres</a:t>
            </a:r>
            <a:endParaRPr/>
          </a:p>
        </p:txBody>
      </p:sp>
      <p:sp>
        <p:nvSpPr>
          <p:cNvPr id="191" name="Shape 191"/>
          <p:cNvSpPr txBox="1"/>
          <p:nvPr>
            <p:ph type="title"/>
          </p:nvPr>
        </p:nvSpPr>
        <p:spPr>
          <a:xfrm>
            <a:off x="7381650" y="2018775"/>
            <a:ext cx="1585500" cy="15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Drama(24.5%) 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Crime(15.5%)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Thriller(12%)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Shape 192"/>
          <p:cNvSpPr txBox="1"/>
          <p:nvPr>
            <p:ph type="title"/>
          </p:nvPr>
        </p:nvSpPr>
        <p:spPr>
          <a:xfrm>
            <a:off x="1379588" y="1328138"/>
            <a:ext cx="1962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Cluster 3</a:t>
            </a:r>
            <a:r>
              <a:rPr lang="en">
                <a:solidFill>
                  <a:srgbClr val="E69138"/>
                </a:solidFill>
              </a:rPr>
              <a:t> 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93" name="Shape 193"/>
          <p:cNvSpPr txBox="1"/>
          <p:nvPr>
            <p:ph type="title"/>
          </p:nvPr>
        </p:nvSpPr>
        <p:spPr>
          <a:xfrm>
            <a:off x="6038263" y="1253913"/>
            <a:ext cx="1962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Cluster 4</a:t>
            </a:r>
            <a:r>
              <a:rPr lang="en">
                <a:solidFill>
                  <a:srgbClr val="E69138"/>
                </a:solidFill>
              </a:rPr>
              <a:t> 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94" name="Shape 194"/>
          <p:cNvSpPr txBox="1"/>
          <p:nvPr>
            <p:ph type="title"/>
          </p:nvPr>
        </p:nvSpPr>
        <p:spPr>
          <a:xfrm>
            <a:off x="2272650" y="2222425"/>
            <a:ext cx="1585500" cy="15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Action</a:t>
            </a: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(15.5%) 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Thriller(15.5%)</a:t>
            </a:r>
            <a:endParaRPr sz="1400"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