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8" r:id="rId2"/>
  </p:sldIdLst>
  <p:sldSz cx="21945600" cy="16459200"/>
  <p:notesSz cx="6858000" cy="9144000"/>
  <p:defaultTextStyle>
    <a:defPPr>
      <a:defRPr lang="en-US"/>
    </a:defPPr>
    <a:lvl1pPr marL="0" algn="l" defTabSz="1746547" rtl="0" eaLnBrk="1" latinLnBrk="0" hangingPunct="1">
      <a:defRPr sz="3400" kern="1200">
        <a:solidFill>
          <a:schemeClr val="tx1"/>
        </a:solidFill>
        <a:latin typeface="+mn-lt"/>
        <a:ea typeface="+mn-ea"/>
        <a:cs typeface="+mn-cs"/>
      </a:defRPr>
    </a:lvl1pPr>
    <a:lvl2pPr marL="873273" algn="l" defTabSz="1746547" rtl="0" eaLnBrk="1" latinLnBrk="0" hangingPunct="1">
      <a:defRPr sz="3400" kern="1200">
        <a:solidFill>
          <a:schemeClr val="tx1"/>
        </a:solidFill>
        <a:latin typeface="+mn-lt"/>
        <a:ea typeface="+mn-ea"/>
        <a:cs typeface="+mn-cs"/>
      </a:defRPr>
    </a:lvl2pPr>
    <a:lvl3pPr marL="1746547" algn="l" defTabSz="1746547" rtl="0" eaLnBrk="1" latinLnBrk="0" hangingPunct="1">
      <a:defRPr sz="3400" kern="1200">
        <a:solidFill>
          <a:schemeClr val="tx1"/>
        </a:solidFill>
        <a:latin typeface="+mn-lt"/>
        <a:ea typeface="+mn-ea"/>
        <a:cs typeface="+mn-cs"/>
      </a:defRPr>
    </a:lvl3pPr>
    <a:lvl4pPr marL="2619821" algn="l" defTabSz="1746547" rtl="0" eaLnBrk="1" latinLnBrk="0" hangingPunct="1">
      <a:defRPr sz="3400" kern="1200">
        <a:solidFill>
          <a:schemeClr val="tx1"/>
        </a:solidFill>
        <a:latin typeface="+mn-lt"/>
        <a:ea typeface="+mn-ea"/>
        <a:cs typeface="+mn-cs"/>
      </a:defRPr>
    </a:lvl4pPr>
    <a:lvl5pPr marL="3493095" algn="l" defTabSz="1746547" rtl="0" eaLnBrk="1" latinLnBrk="0" hangingPunct="1">
      <a:defRPr sz="3400" kern="1200">
        <a:solidFill>
          <a:schemeClr val="tx1"/>
        </a:solidFill>
        <a:latin typeface="+mn-lt"/>
        <a:ea typeface="+mn-ea"/>
        <a:cs typeface="+mn-cs"/>
      </a:defRPr>
    </a:lvl5pPr>
    <a:lvl6pPr marL="4366368" algn="l" defTabSz="1746547" rtl="0" eaLnBrk="1" latinLnBrk="0" hangingPunct="1">
      <a:defRPr sz="3400" kern="1200">
        <a:solidFill>
          <a:schemeClr val="tx1"/>
        </a:solidFill>
        <a:latin typeface="+mn-lt"/>
        <a:ea typeface="+mn-ea"/>
        <a:cs typeface="+mn-cs"/>
      </a:defRPr>
    </a:lvl6pPr>
    <a:lvl7pPr marL="5239642" algn="l" defTabSz="1746547" rtl="0" eaLnBrk="1" latinLnBrk="0" hangingPunct="1">
      <a:defRPr sz="3400" kern="1200">
        <a:solidFill>
          <a:schemeClr val="tx1"/>
        </a:solidFill>
        <a:latin typeface="+mn-lt"/>
        <a:ea typeface="+mn-ea"/>
        <a:cs typeface="+mn-cs"/>
      </a:defRPr>
    </a:lvl7pPr>
    <a:lvl8pPr marL="6112915" algn="l" defTabSz="1746547" rtl="0" eaLnBrk="1" latinLnBrk="0" hangingPunct="1">
      <a:defRPr sz="3400" kern="1200">
        <a:solidFill>
          <a:schemeClr val="tx1"/>
        </a:solidFill>
        <a:latin typeface="+mn-lt"/>
        <a:ea typeface="+mn-ea"/>
        <a:cs typeface="+mn-cs"/>
      </a:defRPr>
    </a:lvl8pPr>
    <a:lvl9pPr marL="6986190" algn="l" defTabSz="1746547" rtl="0" eaLnBrk="1" latinLnBrk="0" hangingPunct="1">
      <a:defRPr sz="3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0">
          <p15:clr>
            <a:srgbClr val="A4A3A4"/>
          </p15:clr>
        </p15:guide>
        <p15:guide id="2" pos="60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172F"/>
    <a:srgbClr val="D83248"/>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86" autoAdjust="0"/>
  </p:normalViewPr>
  <p:slideViewPr>
    <p:cSldViewPr>
      <p:cViewPr varScale="1">
        <p:scale>
          <a:sx n="46" d="100"/>
          <a:sy n="46" d="100"/>
        </p:scale>
        <p:origin x="1626" y="48"/>
      </p:cViewPr>
      <p:guideLst>
        <p:guide orient="horz" pos="8400"/>
        <p:guide pos="603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t>4/9/2018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D3A61B-C6A1-481F-81B4-FE342279F70F}" type="datetimeFigureOut">
              <a:rPr lang="en-US" smtClean="0"/>
              <a:t>4/9/2018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8D6C1-837F-4BA8-9AB5-BED27AD57BE5}" type="slidenum">
              <a:rPr lang="en-US" smtClean="0"/>
              <a:t>‹#›</a:t>
            </a:fld>
            <a:endParaRPr lang="en-US"/>
          </a:p>
        </p:txBody>
      </p:sp>
    </p:spTree>
    <p:extLst>
      <p:ext uri="{BB962C8B-B14F-4D97-AF65-F5344CB8AC3E}">
        <p14:creationId xmlns:p14="http://schemas.microsoft.com/office/powerpoint/2010/main" val="2076229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F8D6C1-837F-4BA8-9AB5-BED27AD57BE5}" type="slidenum">
              <a:rPr lang="en-US" smtClean="0"/>
              <a:t>1</a:t>
            </a:fld>
            <a:endParaRPr lang="en-US"/>
          </a:p>
        </p:txBody>
      </p:sp>
    </p:spTree>
    <p:extLst>
      <p:ext uri="{BB962C8B-B14F-4D97-AF65-F5344CB8AC3E}">
        <p14:creationId xmlns:p14="http://schemas.microsoft.com/office/powerpoint/2010/main" val="41712551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quot; x 48&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348343" y="304800"/>
            <a:ext cx="21248915" cy="1676400"/>
          </a:xfrm>
          <a:prstGeom prst="rect">
            <a:avLst/>
          </a:prstGeom>
          <a:solidFill>
            <a:srgbClr val="C4172F"/>
          </a:solidFill>
          <a:ln>
            <a:solidFill>
              <a:srgbClr val="C4172F"/>
            </a:solidFill>
          </a:ln>
        </p:spPr>
        <p:txBody>
          <a:bodyPr vert="horz" lIns="78373" tIns="39187" rIns="78373" bIns="39187" anchor="ctr" anchorCtr="1"/>
          <a:lstStyle>
            <a:lvl1pPr>
              <a:defRPr sz="3100" b="1">
                <a:solidFill>
                  <a:schemeClr val="bg1"/>
                </a:solidFill>
                <a:latin typeface="Arial"/>
                <a:cs typeface="Arial"/>
              </a:defRPr>
            </a:lvl1pPr>
          </a:lstStyle>
          <a:p>
            <a:r>
              <a:rPr lang="en-US" dirty="0"/>
              <a:t>Poster Presentation Title</a:t>
            </a:r>
            <a:br>
              <a:rPr lang="en-US" dirty="0"/>
            </a:br>
            <a:r>
              <a:rPr lang="en-US" sz="2100" b="1" dirty="0">
                <a:solidFill>
                  <a:schemeClr val="bg1"/>
                </a:solidFill>
                <a:latin typeface="Arial" pitchFamily="34" charset="0"/>
                <a:cs typeface="Arial" pitchFamily="34" charset="0"/>
              </a:rPr>
              <a:t>List Author Name(s)</a:t>
            </a:r>
            <a:br>
              <a:rPr lang="en-US" sz="2100" b="1" dirty="0">
                <a:solidFill>
                  <a:schemeClr val="bg1"/>
                </a:solidFill>
                <a:latin typeface="Arial" pitchFamily="34" charset="0"/>
                <a:cs typeface="Arial" pitchFamily="34" charset="0"/>
              </a:rPr>
            </a:br>
            <a:r>
              <a:rPr lang="en-US" sz="2100" b="1" dirty="0">
                <a:solidFill>
                  <a:schemeClr val="bg1"/>
                </a:solidFill>
                <a:latin typeface="Arial" pitchFamily="34" charset="0"/>
                <a:cs typeface="Arial" pitchFamily="34" charset="0"/>
              </a:rPr>
              <a:t>List Affiliated Institutions</a:t>
            </a:r>
            <a:endParaRPr lang="en-US" dirty="0"/>
          </a:p>
        </p:txBody>
      </p:sp>
      <p:sp>
        <p:nvSpPr>
          <p:cNvPr id="22" name="Text Placeholder 21"/>
          <p:cNvSpPr>
            <a:spLocks noGrp="1"/>
          </p:cNvSpPr>
          <p:nvPr>
            <p:ph type="body" sz="quarter" idx="10" hasCustomPrompt="1"/>
          </p:nvPr>
        </p:nvSpPr>
        <p:spPr>
          <a:xfrm>
            <a:off x="348343" y="21336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Abstract or Introduction</a:t>
            </a:r>
            <a:endParaRPr lang="en-US" dirty="0"/>
          </a:p>
        </p:txBody>
      </p:sp>
      <p:sp>
        <p:nvSpPr>
          <p:cNvPr id="24" name="Text Placeholder 23"/>
          <p:cNvSpPr>
            <a:spLocks noGrp="1"/>
          </p:cNvSpPr>
          <p:nvPr>
            <p:ph type="body" sz="quarter" idx="11" hasCustomPrompt="1"/>
          </p:nvPr>
        </p:nvSpPr>
        <p:spPr>
          <a:xfrm>
            <a:off x="348343" y="2819400"/>
            <a:ext cx="6792685" cy="4343400"/>
          </a:xfrm>
          <a:prstGeom prst="rect">
            <a:avLst/>
          </a:prstGeom>
        </p:spPr>
        <p:txBody>
          <a:bodyPr vert="horz" lIns="78373" tIns="39187" rIns="78373" bIns="39187"/>
          <a:lstStyle>
            <a:lvl1pPr marL="0" indent="0">
              <a:buNone/>
              <a:defRPr sz="1400" baseline="0"/>
            </a:lvl1pPr>
            <a:lvl2pPr marL="198654" indent="0">
              <a:buNone/>
              <a:defRPr sz="1400" baseline="0"/>
            </a:lvl2pPr>
            <a:lvl3pPr marL="386424" indent="0">
              <a:buNone/>
              <a:defRPr sz="1400" baseline="0"/>
            </a:lvl3pPr>
            <a:lvl4pPr>
              <a:defRPr sz="1400"/>
            </a:lvl4pPr>
            <a:lvl5pPr>
              <a:defRPr sz="1400"/>
            </a:lvl5pPr>
          </a:lstStyle>
          <a:p>
            <a:pPr lvl="0"/>
            <a:r>
              <a:rPr lang="en-US" dirty="0"/>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348343" y="73152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Objectives</a:t>
            </a:r>
            <a:endParaRPr lang="en-US" dirty="0"/>
          </a:p>
        </p:txBody>
      </p:sp>
      <p:sp>
        <p:nvSpPr>
          <p:cNvPr id="26" name="Text Placeholder 23"/>
          <p:cNvSpPr>
            <a:spLocks noGrp="1"/>
          </p:cNvSpPr>
          <p:nvPr>
            <p:ph type="body" sz="quarter" idx="13" hasCustomPrompt="1"/>
          </p:nvPr>
        </p:nvSpPr>
        <p:spPr>
          <a:xfrm>
            <a:off x="348343" y="8001000"/>
            <a:ext cx="6792685" cy="3657600"/>
          </a:xfrm>
          <a:prstGeom prst="rect">
            <a:avLst/>
          </a:prstGeom>
        </p:spPr>
        <p:txBody>
          <a:bodyPr vert="horz" lIns="78373" tIns="39187" rIns="78373" bIns="39187"/>
          <a:lstStyle>
            <a:lvl1pPr marL="0" marR="0" indent="0" algn="l" defTabSz="1746547" rtl="0" eaLnBrk="1" fontAlgn="auto" latinLnBrk="0" hangingPunct="1">
              <a:lnSpc>
                <a:spcPct val="100000"/>
              </a:lnSpc>
              <a:spcBef>
                <a:spcPct val="20000"/>
              </a:spcBef>
              <a:spcAft>
                <a:spcPts val="0"/>
              </a:spcAft>
              <a:buClrTx/>
              <a:buSzTx/>
              <a:buFont typeface="Arial" pitchFamily="34" charset="0"/>
              <a:buNone/>
              <a:tabLst/>
              <a:defRPr sz="1400"/>
            </a:lvl1pPr>
            <a:lvl2pPr>
              <a:defRPr sz="1400"/>
            </a:lvl2pPr>
            <a:lvl3pPr>
              <a:defRPr sz="1400"/>
            </a:lvl3pPr>
            <a:lvl4pPr>
              <a:defRPr sz="1400"/>
            </a:lvl4pPr>
            <a:lvl5pPr>
              <a:defRPr sz="1400"/>
            </a:lvl5pPr>
          </a:lstStyle>
          <a:p>
            <a:pPr marL="0" marR="0" lvl="0" indent="0" algn="l" defTabSz="1746547" rtl="0" eaLnBrk="1" fontAlgn="auto" latinLnBrk="0" hangingPunct="1">
              <a:lnSpc>
                <a:spcPct val="100000"/>
              </a:lnSpc>
              <a:spcBef>
                <a:spcPct val="20000"/>
              </a:spcBef>
              <a:spcAft>
                <a:spcPts val="0"/>
              </a:spcAft>
              <a:buClrTx/>
              <a:buSzTx/>
              <a:buFont typeface="Arial" pitchFamily="34" charset="0"/>
              <a:buNone/>
              <a:tabLst/>
              <a:defRPr/>
            </a:pPr>
            <a:r>
              <a:rPr lang="en-US" dirty="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348343" y="118110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Methods</a:t>
            </a:r>
            <a:endParaRPr lang="en-US" dirty="0"/>
          </a:p>
        </p:txBody>
      </p:sp>
      <p:sp>
        <p:nvSpPr>
          <p:cNvPr id="28" name="Text Placeholder 23"/>
          <p:cNvSpPr>
            <a:spLocks noGrp="1"/>
          </p:cNvSpPr>
          <p:nvPr>
            <p:ph type="body" sz="quarter" idx="15" hasCustomPrompt="1"/>
          </p:nvPr>
        </p:nvSpPr>
        <p:spPr>
          <a:xfrm>
            <a:off x="348343" y="12496800"/>
            <a:ext cx="6792685" cy="3657600"/>
          </a:xfrm>
          <a:prstGeom prst="rect">
            <a:avLst/>
          </a:prstGeom>
        </p:spPr>
        <p:txBody>
          <a:bodyPr vert="horz" lIns="78373" tIns="39187" rIns="78373" bIns="39187"/>
          <a:lstStyle>
            <a:lvl1pPr marL="0" marR="0" indent="0" algn="l" defTabSz="1746547" rtl="0" eaLnBrk="1" fontAlgn="auto" latinLnBrk="0" hangingPunct="1">
              <a:lnSpc>
                <a:spcPct val="100000"/>
              </a:lnSpc>
              <a:spcBef>
                <a:spcPct val="20000"/>
              </a:spcBef>
              <a:spcAft>
                <a:spcPts val="0"/>
              </a:spcAft>
              <a:buClrTx/>
              <a:buSzTx/>
              <a:buFont typeface="Arial" pitchFamily="34" charset="0"/>
              <a:buNone/>
              <a:tabLst/>
              <a:defRPr sz="1400"/>
            </a:lvl1pPr>
            <a:lvl2pPr>
              <a:defRPr sz="1400"/>
            </a:lvl2pPr>
            <a:lvl3pPr>
              <a:defRPr sz="1400"/>
            </a:lvl3pPr>
            <a:lvl4pPr>
              <a:defRPr sz="1400"/>
            </a:lvl4pPr>
            <a:lvl5pPr>
              <a:defRPr sz="1400"/>
            </a:lvl5pPr>
          </a:lstStyle>
          <a:p>
            <a:pPr marL="0" marR="0" lvl="0" indent="0" algn="l" defTabSz="1746547" rtl="0" eaLnBrk="1" fontAlgn="auto" latinLnBrk="0" hangingPunct="1">
              <a:lnSpc>
                <a:spcPct val="100000"/>
              </a:lnSpc>
              <a:spcBef>
                <a:spcPct val="20000"/>
              </a:spcBef>
              <a:spcAft>
                <a:spcPts val="0"/>
              </a:spcAft>
              <a:buClrTx/>
              <a:buSzTx/>
              <a:buFont typeface="Arial" pitchFamily="34" charset="0"/>
              <a:buNone/>
              <a:tabLst/>
              <a:defRPr/>
            </a:pPr>
            <a:r>
              <a:rPr lang="en-US" dirty="0"/>
              <a:t>Copy and paste title bars and text boxes to create additional sections.</a:t>
            </a:r>
          </a:p>
        </p:txBody>
      </p:sp>
      <p:sp>
        <p:nvSpPr>
          <p:cNvPr id="29" name="Text Placeholder 21"/>
          <p:cNvSpPr>
            <a:spLocks noGrp="1"/>
          </p:cNvSpPr>
          <p:nvPr>
            <p:ph type="body" sz="quarter" idx="16" hasCustomPrompt="1"/>
          </p:nvPr>
        </p:nvSpPr>
        <p:spPr>
          <a:xfrm>
            <a:off x="7576458" y="21336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Results</a:t>
            </a:r>
            <a:endParaRPr lang="en-US" dirty="0"/>
          </a:p>
        </p:txBody>
      </p:sp>
      <p:sp>
        <p:nvSpPr>
          <p:cNvPr id="30" name="Text Placeholder 23"/>
          <p:cNvSpPr>
            <a:spLocks noGrp="1"/>
          </p:cNvSpPr>
          <p:nvPr>
            <p:ph type="body" sz="quarter" idx="17"/>
          </p:nvPr>
        </p:nvSpPr>
        <p:spPr>
          <a:xfrm>
            <a:off x="14804572" y="12496800"/>
            <a:ext cx="6792685" cy="3657600"/>
          </a:xfrm>
          <a:prstGeom prst="rect">
            <a:avLst/>
          </a:prstGeom>
        </p:spPr>
        <p:txBody>
          <a:bodyPr vert="horz" lIns="78373" tIns="39187" rIns="78373" bIns="39187"/>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1"/>
          <p:cNvSpPr>
            <a:spLocks noGrp="1"/>
          </p:cNvSpPr>
          <p:nvPr>
            <p:ph type="body" sz="quarter" idx="18" hasCustomPrompt="1"/>
          </p:nvPr>
        </p:nvSpPr>
        <p:spPr>
          <a:xfrm>
            <a:off x="14804572" y="21336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Conclusion</a:t>
            </a:r>
            <a:endParaRPr lang="en-US" dirty="0"/>
          </a:p>
        </p:txBody>
      </p:sp>
      <p:sp>
        <p:nvSpPr>
          <p:cNvPr id="32" name="Text Placeholder 23"/>
          <p:cNvSpPr>
            <a:spLocks noGrp="1"/>
          </p:cNvSpPr>
          <p:nvPr>
            <p:ph type="body" sz="quarter" idx="19"/>
          </p:nvPr>
        </p:nvSpPr>
        <p:spPr>
          <a:xfrm>
            <a:off x="14804572" y="2819400"/>
            <a:ext cx="6792685" cy="8839200"/>
          </a:xfrm>
          <a:prstGeom prst="rect">
            <a:avLst/>
          </a:prstGeom>
        </p:spPr>
        <p:txBody>
          <a:bodyPr vert="horz" lIns="78373" tIns="39187" rIns="78373" bIns="39187"/>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1"/>
          <p:cNvSpPr>
            <a:spLocks noGrp="1"/>
          </p:cNvSpPr>
          <p:nvPr>
            <p:ph type="body" sz="quarter" idx="20" hasCustomPrompt="1"/>
          </p:nvPr>
        </p:nvSpPr>
        <p:spPr>
          <a:xfrm>
            <a:off x="14804572" y="118110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References</a:t>
            </a:r>
            <a:endParaRPr lang="en-US" dirty="0"/>
          </a:p>
        </p:txBody>
      </p:sp>
      <p:sp>
        <p:nvSpPr>
          <p:cNvPr id="34" name="Text Placeholder 23"/>
          <p:cNvSpPr>
            <a:spLocks noGrp="1"/>
          </p:cNvSpPr>
          <p:nvPr>
            <p:ph type="body" sz="quarter" idx="21" hasCustomPrompt="1"/>
          </p:nvPr>
        </p:nvSpPr>
        <p:spPr>
          <a:xfrm>
            <a:off x="7576458" y="2819400"/>
            <a:ext cx="6792685" cy="13335000"/>
          </a:xfrm>
          <a:prstGeom prst="rect">
            <a:avLst/>
          </a:prstGeom>
        </p:spPr>
        <p:txBody>
          <a:bodyPr vert="horz" lIns="78373" tIns="39187" rIns="78373" bIns="39187"/>
          <a:lstStyle>
            <a:lvl1pPr marL="0" indent="0">
              <a:buNone/>
              <a:defRPr sz="1400" baseline="0"/>
            </a:lvl1pPr>
            <a:lvl2pPr marL="198654" indent="0">
              <a:buNone/>
              <a:defRPr sz="1400"/>
            </a:lvl2pPr>
            <a:lvl3pPr>
              <a:defRPr sz="1400"/>
            </a:lvl3pPr>
            <a:lvl4pPr>
              <a:defRPr sz="1400"/>
            </a:lvl4pPr>
            <a:lvl5pPr>
              <a:defRPr sz="1400"/>
            </a:lvl5pPr>
          </a:lstStyle>
          <a:p>
            <a:pPr lvl="0"/>
            <a:r>
              <a:rPr lang="en-US" dirty="0"/>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609602" y="457200"/>
            <a:ext cx="1567543" cy="1371600"/>
          </a:xfrm>
          <a:prstGeom prst="rect">
            <a:avLst/>
          </a:prstGeom>
          <a:solidFill>
            <a:schemeClr val="bg1"/>
          </a:solidFill>
        </p:spPr>
        <p:txBody>
          <a:bodyPr vert="horz" lIns="78373" tIns="39187" rIns="78373" bIns="39187"/>
          <a:lstStyle>
            <a:lvl1pPr marL="0" indent="0">
              <a:buNone/>
              <a:defRPr sz="1000"/>
            </a:lvl1pPr>
          </a:lstStyle>
          <a:p>
            <a:r>
              <a:rPr lang="en-US" dirty="0"/>
              <a:t>LOGO</a:t>
            </a:r>
          </a:p>
        </p:txBody>
      </p:sp>
      <p:sp>
        <p:nvSpPr>
          <p:cNvPr id="37" name="Picture Placeholder 35"/>
          <p:cNvSpPr>
            <a:spLocks noGrp="1"/>
          </p:cNvSpPr>
          <p:nvPr>
            <p:ph type="pic" sz="quarter" idx="23" hasCustomPrompt="1"/>
          </p:nvPr>
        </p:nvSpPr>
        <p:spPr>
          <a:xfrm>
            <a:off x="19855545" y="457200"/>
            <a:ext cx="1567543" cy="1371600"/>
          </a:xfrm>
          <a:prstGeom prst="rect">
            <a:avLst/>
          </a:prstGeom>
          <a:solidFill>
            <a:schemeClr val="bg1"/>
          </a:solidFill>
        </p:spPr>
        <p:txBody>
          <a:bodyPr vert="horz" lIns="78373" tIns="39187" rIns="78373" bIns="39187"/>
          <a:lstStyle>
            <a:lvl1pPr marL="0" indent="0">
              <a:buNone/>
              <a:defRPr sz="1000"/>
            </a:lvl1pPr>
          </a:lstStyle>
          <a:p>
            <a:r>
              <a:rPr lang="en-US" dirty="0"/>
              <a:t>LOGO</a:t>
            </a:r>
          </a:p>
        </p:txBody>
      </p:sp>
      <p:sp>
        <p:nvSpPr>
          <p:cNvPr id="39" name="Chart Placeholder 38"/>
          <p:cNvSpPr>
            <a:spLocks noGrp="1"/>
          </p:cNvSpPr>
          <p:nvPr>
            <p:ph type="chart" sz="quarter" idx="24"/>
          </p:nvPr>
        </p:nvSpPr>
        <p:spPr>
          <a:xfrm>
            <a:off x="8098974" y="8077200"/>
            <a:ext cx="5747657" cy="3352800"/>
          </a:xfrm>
          <a:prstGeom prst="rect">
            <a:avLst/>
          </a:prstGeom>
        </p:spPr>
        <p:txBody>
          <a:bodyPr vert="horz" lIns="78373" tIns="39187" rIns="78373" bIns="39187"/>
          <a:lstStyle>
            <a:lvl1pPr marL="0" indent="0">
              <a:buNone/>
              <a:defRPr sz="1400"/>
            </a:lvl1pPr>
          </a:lstStyle>
          <a:p>
            <a:endParaRPr lang="en-US" dirty="0"/>
          </a:p>
        </p:txBody>
      </p:sp>
      <p:sp>
        <p:nvSpPr>
          <p:cNvPr id="40" name="Chart Placeholder 38"/>
          <p:cNvSpPr>
            <a:spLocks noGrp="1"/>
          </p:cNvSpPr>
          <p:nvPr>
            <p:ph type="chart" sz="quarter" idx="25"/>
          </p:nvPr>
        </p:nvSpPr>
        <p:spPr>
          <a:xfrm>
            <a:off x="8098974" y="12268200"/>
            <a:ext cx="5747657" cy="3352800"/>
          </a:xfrm>
          <a:prstGeom prst="rect">
            <a:avLst/>
          </a:prstGeom>
        </p:spPr>
        <p:txBody>
          <a:bodyPr vert="horz" lIns="78373" tIns="39187" rIns="78373" bIns="39187"/>
          <a:lstStyle>
            <a:lvl1pPr marL="0" indent="0">
              <a:buNone/>
              <a:defRPr sz="1400"/>
            </a:lvl1pPr>
          </a:lstStyle>
          <a:p>
            <a:endParaRPr lang="en-US" dirty="0"/>
          </a:p>
        </p:txBody>
      </p:sp>
      <p:pic>
        <p:nvPicPr>
          <p:cNvPr id="4" name="Picture 3" descr="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269200" y="16208386"/>
            <a:ext cx="1371600" cy="21945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1746547" rtl="0" eaLnBrk="1" latinLnBrk="0" hangingPunct="1">
        <a:spcBef>
          <a:spcPct val="0"/>
        </a:spcBef>
        <a:buNone/>
        <a:defRPr sz="8400" kern="1200">
          <a:solidFill>
            <a:schemeClr val="tx1"/>
          </a:solidFill>
          <a:latin typeface="+mj-lt"/>
          <a:ea typeface="+mj-ea"/>
          <a:cs typeface="+mj-cs"/>
        </a:defRPr>
      </a:lvl1pPr>
    </p:titleStyle>
    <p:bodyStyle>
      <a:lvl1pPr marL="654956" indent="-654956" algn="l" defTabSz="1746547" rtl="0" eaLnBrk="1" latinLnBrk="0" hangingPunct="1">
        <a:spcBef>
          <a:spcPct val="20000"/>
        </a:spcBef>
        <a:buFont typeface="Arial" pitchFamily="34" charset="0"/>
        <a:buChar char="•"/>
        <a:defRPr sz="6100" kern="1200">
          <a:solidFill>
            <a:schemeClr val="tx1"/>
          </a:solidFill>
          <a:latin typeface="+mn-lt"/>
          <a:ea typeface="+mn-ea"/>
          <a:cs typeface="+mn-cs"/>
        </a:defRPr>
      </a:lvl1pPr>
      <a:lvl2pPr marL="1419070" indent="-545796" algn="l" defTabSz="1746547" rtl="0" eaLnBrk="1" latinLnBrk="0" hangingPunct="1">
        <a:spcBef>
          <a:spcPct val="20000"/>
        </a:spcBef>
        <a:buFont typeface="Arial" pitchFamily="34" charset="0"/>
        <a:buChar char="–"/>
        <a:defRPr sz="5300" kern="1200">
          <a:solidFill>
            <a:schemeClr val="tx1"/>
          </a:solidFill>
          <a:latin typeface="+mn-lt"/>
          <a:ea typeface="+mn-ea"/>
          <a:cs typeface="+mn-cs"/>
        </a:defRPr>
      </a:lvl2pPr>
      <a:lvl3pPr marL="2183185" indent="-436637" algn="l" defTabSz="1746547" rtl="0" eaLnBrk="1" latinLnBrk="0" hangingPunct="1">
        <a:spcBef>
          <a:spcPct val="20000"/>
        </a:spcBef>
        <a:buFont typeface="Arial" pitchFamily="34" charset="0"/>
        <a:buChar char="•"/>
        <a:defRPr sz="4500" kern="1200">
          <a:solidFill>
            <a:schemeClr val="tx1"/>
          </a:solidFill>
          <a:latin typeface="+mn-lt"/>
          <a:ea typeface="+mn-ea"/>
          <a:cs typeface="+mn-cs"/>
        </a:defRPr>
      </a:lvl3pPr>
      <a:lvl4pPr marL="305645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4pPr>
      <a:lvl5pPr marL="3929732"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5pPr>
      <a:lvl6pPr marL="4803005"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27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553"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826"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9pPr>
    </p:bodyStyle>
    <p:otherStyle>
      <a:defPPr>
        <a:defRPr lang="en-US"/>
      </a:defPPr>
      <a:lvl1pPr marL="0" algn="l" defTabSz="1746547" rtl="0" eaLnBrk="1" latinLnBrk="0" hangingPunct="1">
        <a:defRPr sz="3400" kern="1200">
          <a:solidFill>
            <a:schemeClr val="tx1"/>
          </a:solidFill>
          <a:latin typeface="+mn-lt"/>
          <a:ea typeface="+mn-ea"/>
          <a:cs typeface="+mn-cs"/>
        </a:defRPr>
      </a:lvl1pPr>
      <a:lvl2pPr marL="873273" algn="l" defTabSz="1746547" rtl="0" eaLnBrk="1" latinLnBrk="0" hangingPunct="1">
        <a:defRPr sz="3400" kern="1200">
          <a:solidFill>
            <a:schemeClr val="tx1"/>
          </a:solidFill>
          <a:latin typeface="+mn-lt"/>
          <a:ea typeface="+mn-ea"/>
          <a:cs typeface="+mn-cs"/>
        </a:defRPr>
      </a:lvl2pPr>
      <a:lvl3pPr marL="1746547" algn="l" defTabSz="1746547" rtl="0" eaLnBrk="1" latinLnBrk="0" hangingPunct="1">
        <a:defRPr sz="3400" kern="1200">
          <a:solidFill>
            <a:schemeClr val="tx1"/>
          </a:solidFill>
          <a:latin typeface="+mn-lt"/>
          <a:ea typeface="+mn-ea"/>
          <a:cs typeface="+mn-cs"/>
        </a:defRPr>
      </a:lvl3pPr>
      <a:lvl4pPr marL="2619821" algn="l" defTabSz="1746547" rtl="0" eaLnBrk="1" latinLnBrk="0" hangingPunct="1">
        <a:defRPr sz="3400" kern="1200">
          <a:solidFill>
            <a:schemeClr val="tx1"/>
          </a:solidFill>
          <a:latin typeface="+mn-lt"/>
          <a:ea typeface="+mn-ea"/>
          <a:cs typeface="+mn-cs"/>
        </a:defRPr>
      </a:lvl4pPr>
      <a:lvl5pPr marL="3493095" algn="l" defTabSz="1746547" rtl="0" eaLnBrk="1" latinLnBrk="0" hangingPunct="1">
        <a:defRPr sz="3400" kern="1200">
          <a:solidFill>
            <a:schemeClr val="tx1"/>
          </a:solidFill>
          <a:latin typeface="+mn-lt"/>
          <a:ea typeface="+mn-ea"/>
          <a:cs typeface="+mn-cs"/>
        </a:defRPr>
      </a:lvl5pPr>
      <a:lvl6pPr marL="4366368" algn="l" defTabSz="1746547" rtl="0" eaLnBrk="1" latinLnBrk="0" hangingPunct="1">
        <a:defRPr sz="3400" kern="1200">
          <a:solidFill>
            <a:schemeClr val="tx1"/>
          </a:solidFill>
          <a:latin typeface="+mn-lt"/>
          <a:ea typeface="+mn-ea"/>
          <a:cs typeface="+mn-cs"/>
        </a:defRPr>
      </a:lvl6pPr>
      <a:lvl7pPr marL="5239642" algn="l" defTabSz="1746547" rtl="0" eaLnBrk="1" latinLnBrk="0" hangingPunct="1">
        <a:defRPr sz="3400" kern="1200">
          <a:solidFill>
            <a:schemeClr val="tx1"/>
          </a:solidFill>
          <a:latin typeface="+mn-lt"/>
          <a:ea typeface="+mn-ea"/>
          <a:cs typeface="+mn-cs"/>
        </a:defRPr>
      </a:lvl7pPr>
      <a:lvl8pPr marL="6112915" algn="l" defTabSz="1746547" rtl="0" eaLnBrk="1" latinLnBrk="0" hangingPunct="1">
        <a:defRPr sz="3400" kern="1200">
          <a:solidFill>
            <a:schemeClr val="tx1"/>
          </a:solidFill>
          <a:latin typeface="+mn-lt"/>
          <a:ea typeface="+mn-ea"/>
          <a:cs typeface="+mn-cs"/>
        </a:defRPr>
      </a:lvl8pPr>
      <a:lvl9pPr marL="6986190" algn="l" defTabSz="1746547" rtl="0" eaLnBrk="1" latinLnBrk="0" hangingPunct="1">
        <a:defRPr sz="3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a:solidFill>
            <a:srgbClr val="0070C0"/>
          </a:solidFill>
        </p:spPr>
        <p:txBody>
          <a:bodyPr/>
          <a:lstStyle/>
          <a:p>
            <a:r>
              <a:rPr lang="en-US" sz="3200" dirty="0">
                <a:latin typeface="+mn-lt"/>
                <a:ea typeface="+mn-ea"/>
                <a:cs typeface="+mn-cs"/>
              </a:rPr>
              <a:t>Cloud Cache System</a:t>
            </a:r>
            <a:br>
              <a:rPr lang="en-US" sz="1800" dirty="0">
                <a:latin typeface="+mn-lt"/>
                <a:ea typeface="+mn-ea"/>
                <a:cs typeface="+mn-cs"/>
              </a:rPr>
            </a:br>
            <a:r>
              <a:rPr lang="en-US" sz="1800" dirty="0">
                <a:latin typeface="+mn-lt"/>
                <a:ea typeface="+mn-ea"/>
                <a:cs typeface="+mn-cs"/>
              </a:rPr>
              <a:t>Shangxing Sun </a:t>
            </a:r>
            <a:br>
              <a:rPr lang="en-US" sz="1800" dirty="0">
                <a:latin typeface="+mn-lt"/>
                <a:ea typeface="+mn-ea"/>
                <a:cs typeface="+mn-cs"/>
              </a:rPr>
            </a:br>
            <a:r>
              <a:rPr lang="en-US" sz="1800" dirty="0">
                <a:latin typeface="+mn-lt"/>
                <a:ea typeface="+mn-ea"/>
                <a:cs typeface="+mn-cs"/>
              </a:rPr>
              <a:t>Group member: </a:t>
            </a:r>
            <a:r>
              <a:rPr lang="en-US" sz="1800" dirty="0" err="1">
                <a:latin typeface="+mn-lt"/>
                <a:ea typeface="+mn-ea"/>
                <a:cs typeface="+mn-cs"/>
              </a:rPr>
              <a:t>Nian</a:t>
            </a:r>
            <a:r>
              <a:rPr lang="en-US" sz="1800" dirty="0">
                <a:latin typeface="+mn-lt"/>
                <a:ea typeface="+mn-ea"/>
                <a:cs typeface="+mn-cs"/>
              </a:rPr>
              <a:t> Liu, </a:t>
            </a:r>
            <a:r>
              <a:rPr lang="en-US" sz="1800" dirty="0" err="1">
                <a:latin typeface="+mn-lt"/>
                <a:ea typeface="+mn-ea"/>
                <a:cs typeface="+mn-cs"/>
              </a:rPr>
              <a:t>Jiankun</a:t>
            </a:r>
            <a:r>
              <a:rPr lang="en-US" sz="1800" dirty="0">
                <a:latin typeface="+mn-lt"/>
                <a:ea typeface="+mn-ea"/>
                <a:cs typeface="+mn-cs"/>
              </a:rPr>
              <a:t> Chen, </a:t>
            </a:r>
            <a:r>
              <a:rPr lang="en-US" sz="1800" dirty="0" err="1">
                <a:latin typeface="+mn-lt"/>
                <a:ea typeface="+mn-ea"/>
                <a:cs typeface="+mn-cs"/>
              </a:rPr>
              <a:t>Yuchen</a:t>
            </a:r>
            <a:r>
              <a:rPr lang="en-US" sz="1800" dirty="0">
                <a:latin typeface="+mn-lt"/>
                <a:ea typeface="+mn-ea"/>
                <a:cs typeface="+mn-cs"/>
              </a:rPr>
              <a:t> Zhou </a:t>
            </a:r>
          </a:p>
        </p:txBody>
      </p:sp>
      <p:sp>
        <p:nvSpPr>
          <p:cNvPr id="20" name="Text Placeholder 19"/>
          <p:cNvSpPr>
            <a:spLocks noGrp="1"/>
          </p:cNvSpPr>
          <p:nvPr>
            <p:ph type="body" sz="quarter" idx="10"/>
          </p:nvPr>
        </p:nvSpPr>
        <p:spPr>
          <a:solidFill>
            <a:srgbClr val="0070C0"/>
          </a:solidFill>
        </p:spPr>
        <p:txBody>
          <a:bodyPr/>
          <a:lstStyle/>
          <a:p>
            <a:r>
              <a:rPr lang="en-US" dirty="0"/>
              <a:t>Project Introduction</a:t>
            </a:r>
          </a:p>
        </p:txBody>
      </p:sp>
      <p:sp>
        <p:nvSpPr>
          <p:cNvPr id="21" name="Text Placeholder 20"/>
          <p:cNvSpPr>
            <a:spLocks noGrp="1"/>
          </p:cNvSpPr>
          <p:nvPr>
            <p:ph type="body" sz="quarter" idx="11"/>
          </p:nvPr>
        </p:nvSpPr>
        <p:spPr/>
        <p:txBody>
          <a:bodyPr/>
          <a:lstStyle/>
          <a:p>
            <a:r>
              <a:rPr lang="en-US" sz="1800" dirty="0"/>
              <a:t>Cloud storage  is useful and cheap storage, however the reading and writing speed is often limited by internet latency and bandwidth. This project, the cloud cache system, will automatically cache hot data into SSD from cloud service to greatly improve data reading and writing speed. The project is developed in </a:t>
            </a:r>
            <a:r>
              <a:rPr lang="en-US" sz="1800" dirty="0" err="1"/>
              <a:t>c++</a:t>
            </a:r>
            <a:r>
              <a:rPr lang="en-US" sz="1800" dirty="0"/>
              <a:t> with the use of FUSE( File system in user space).</a:t>
            </a:r>
          </a:p>
          <a:p>
            <a:r>
              <a:rPr lang="en-US" sz="1800" dirty="0"/>
              <a:t>The following graph is an overview of the project.</a:t>
            </a:r>
          </a:p>
        </p:txBody>
      </p:sp>
      <p:sp>
        <p:nvSpPr>
          <p:cNvPr id="22" name="Text Placeholder 21"/>
          <p:cNvSpPr>
            <a:spLocks noGrp="1"/>
          </p:cNvSpPr>
          <p:nvPr>
            <p:ph type="body" sz="quarter" idx="12"/>
          </p:nvPr>
        </p:nvSpPr>
        <p:spPr>
          <a:solidFill>
            <a:srgbClr val="0070C0"/>
          </a:solidFill>
        </p:spPr>
        <p:txBody>
          <a:bodyPr/>
          <a:lstStyle/>
          <a:p>
            <a:endParaRPr lang="en-US" dirty="0"/>
          </a:p>
        </p:txBody>
      </p:sp>
      <p:sp>
        <p:nvSpPr>
          <p:cNvPr id="23" name="Text Placeholder 22"/>
          <p:cNvSpPr>
            <a:spLocks noGrp="1"/>
          </p:cNvSpPr>
          <p:nvPr>
            <p:ph type="body" sz="quarter" idx="13"/>
          </p:nvPr>
        </p:nvSpPr>
        <p:spPr>
          <a:xfrm>
            <a:off x="348343" y="8001000"/>
            <a:ext cx="6792685" cy="2702980"/>
          </a:xfrm>
        </p:spPr>
        <p:txBody>
          <a:bodyPr/>
          <a:lstStyle/>
          <a:p>
            <a:r>
              <a:rPr lang="en-US" sz="1800" dirty="0"/>
              <a:t>This project aims at implementing a program which enable a server to use its SSD as caches of cloud storage. After deploying the program, a special file system should be generated. The entire file system should be  defined in FUSE. Every time the user writes into the file system, data should be divided into blocks and updated into cloud. Every read should read data from SSD drives if data exists in SSD drives or update the blocks on SSD from cloud according to cache policy if data does not exist in SSD drives. The </a:t>
            </a:r>
            <a:r>
              <a:rPr lang="en-US" sz="1800" dirty="0" err="1"/>
              <a:t>iops</a:t>
            </a:r>
            <a:r>
              <a:rPr lang="en-US" sz="1800" dirty="0"/>
              <a:t> and throughput of data reading and writing should be significantly improved after deploying the system.</a:t>
            </a:r>
            <a:endParaRPr lang="en-US" dirty="0"/>
          </a:p>
        </p:txBody>
      </p:sp>
      <p:sp>
        <p:nvSpPr>
          <p:cNvPr id="24" name="Text Placeholder 23"/>
          <p:cNvSpPr>
            <a:spLocks noGrp="1"/>
          </p:cNvSpPr>
          <p:nvPr>
            <p:ph type="body" sz="quarter" idx="14"/>
          </p:nvPr>
        </p:nvSpPr>
        <p:spPr>
          <a:xfrm>
            <a:off x="372406" y="10896600"/>
            <a:ext cx="6792685" cy="609600"/>
          </a:xfrm>
          <a:solidFill>
            <a:srgbClr val="0070C0"/>
          </a:solidFill>
        </p:spPr>
        <p:txBody>
          <a:bodyPr/>
          <a:lstStyle/>
          <a:p>
            <a:r>
              <a:rPr lang="en-US" dirty="0"/>
              <a:t>Project Architecture</a:t>
            </a:r>
          </a:p>
        </p:txBody>
      </p:sp>
      <p:sp>
        <p:nvSpPr>
          <p:cNvPr id="25" name="Text Placeholder 24"/>
          <p:cNvSpPr>
            <a:spLocks noGrp="1"/>
          </p:cNvSpPr>
          <p:nvPr>
            <p:ph type="body" sz="quarter" idx="15"/>
          </p:nvPr>
        </p:nvSpPr>
        <p:spPr>
          <a:xfrm>
            <a:off x="332301" y="11658600"/>
            <a:ext cx="6792685" cy="4495800"/>
          </a:xfrm>
        </p:spPr>
        <p:txBody>
          <a:bodyPr/>
          <a:lstStyle/>
          <a:p>
            <a:r>
              <a:rPr lang="en-US" sz="1800" dirty="0"/>
              <a:t>Here is the project architecture in detail:</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sp>
        <p:nvSpPr>
          <p:cNvPr id="26" name="Text Placeholder 25"/>
          <p:cNvSpPr>
            <a:spLocks noGrp="1"/>
          </p:cNvSpPr>
          <p:nvPr>
            <p:ph type="body" sz="quarter" idx="16"/>
          </p:nvPr>
        </p:nvSpPr>
        <p:spPr>
          <a:xfrm>
            <a:off x="7576458" y="7200900"/>
            <a:ext cx="6792685" cy="533400"/>
          </a:xfrm>
          <a:solidFill>
            <a:srgbClr val="0070C0"/>
          </a:solidFill>
        </p:spPr>
        <p:txBody>
          <a:bodyPr/>
          <a:lstStyle/>
          <a:p>
            <a:endParaRPr lang="en-US" dirty="0"/>
          </a:p>
        </p:txBody>
      </p:sp>
      <p:sp>
        <p:nvSpPr>
          <p:cNvPr id="27" name="Text Placeholder 26"/>
          <p:cNvSpPr>
            <a:spLocks noGrp="1"/>
          </p:cNvSpPr>
          <p:nvPr>
            <p:ph type="body" sz="quarter" idx="17"/>
          </p:nvPr>
        </p:nvSpPr>
        <p:spPr>
          <a:xfrm>
            <a:off x="14780511" y="12077700"/>
            <a:ext cx="6792685" cy="3657600"/>
          </a:xfrm>
        </p:spPr>
        <p:txBody>
          <a:bodyPr/>
          <a:lstStyle/>
          <a:p>
            <a:pPr marL="342900" indent="-342900">
              <a:buAutoNum type="arabicPeriod"/>
            </a:pPr>
            <a:r>
              <a:rPr lang="en-US" sz="1800" dirty="0"/>
              <a:t>Gitlab link for this project: </a:t>
            </a:r>
          </a:p>
          <a:p>
            <a:pPr marL="0" indent="0">
              <a:buNone/>
            </a:pPr>
            <a:r>
              <a:rPr lang="en-US" sz="1800" dirty="0"/>
              <a:t>https://gitlab.oit.duke.edu/ss811/EnterpriseStorageArchitectureProject</a:t>
            </a:r>
          </a:p>
          <a:p>
            <a:pPr marL="342900" indent="-342900">
              <a:buFont typeface="+mj-lt"/>
              <a:buAutoNum type="arabicPeriod" startAt="2"/>
            </a:pPr>
            <a:r>
              <a:rPr lang="en-US" sz="1800" dirty="0" err="1"/>
              <a:t>Github</a:t>
            </a:r>
            <a:r>
              <a:rPr lang="en-US" sz="1800" dirty="0"/>
              <a:t> link for FUSE (filesystem in user space) :</a:t>
            </a:r>
          </a:p>
          <a:p>
            <a:pPr marL="0" indent="0">
              <a:buNone/>
            </a:pPr>
            <a:r>
              <a:rPr lang="en-US" sz="1800" dirty="0"/>
              <a:t>https://github.com/libfuse/libfuse</a:t>
            </a:r>
          </a:p>
          <a:p>
            <a:pPr marL="342900" indent="-342900">
              <a:buFont typeface="+mj-lt"/>
              <a:buAutoNum type="arabicPeriod" startAt="3"/>
            </a:pPr>
            <a:r>
              <a:rPr lang="en-US" sz="1800" dirty="0" err="1"/>
              <a:t>Gihub</a:t>
            </a:r>
            <a:r>
              <a:rPr lang="en-US" sz="1800" dirty="0"/>
              <a:t> link for IOPS ( the benchmark tool we used) :</a:t>
            </a:r>
          </a:p>
          <a:p>
            <a:pPr marL="0" indent="0">
              <a:buNone/>
            </a:pPr>
            <a:r>
              <a:rPr lang="en-US" sz="1800" dirty="0"/>
              <a:t>https://github.com/cxcv/iops</a:t>
            </a:r>
          </a:p>
          <a:p>
            <a:pPr marL="0" indent="0">
              <a:buNone/>
            </a:pPr>
            <a:endParaRPr lang="en-US" sz="1800" dirty="0"/>
          </a:p>
        </p:txBody>
      </p:sp>
      <p:sp>
        <p:nvSpPr>
          <p:cNvPr id="28" name="Text Placeholder 27"/>
          <p:cNvSpPr>
            <a:spLocks noGrp="1"/>
          </p:cNvSpPr>
          <p:nvPr>
            <p:ph type="body" sz="quarter" idx="18"/>
          </p:nvPr>
        </p:nvSpPr>
        <p:spPr>
          <a:solidFill>
            <a:srgbClr val="0070C0"/>
          </a:solidFill>
        </p:spPr>
        <p:txBody>
          <a:bodyPr/>
          <a:lstStyle/>
          <a:p>
            <a:endParaRPr lang="en-US" dirty="0"/>
          </a:p>
        </p:txBody>
      </p:sp>
      <p:sp>
        <p:nvSpPr>
          <p:cNvPr id="29" name="Text Placeholder 28"/>
          <p:cNvSpPr>
            <a:spLocks noGrp="1"/>
          </p:cNvSpPr>
          <p:nvPr>
            <p:ph type="body" sz="quarter" idx="19"/>
          </p:nvPr>
        </p:nvSpPr>
        <p:spPr>
          <a:xfrm>
            <a:off x="14780509" y="2819400"/>
            <a:ext cx="6792685" cy="8839200"/>
          </a:xfrm>
        </p:spPr>
        <p:txBody>
          <a:bodyPr/>
          <a:lstStyle/>
          <a:p>
            <a:pPr marL="0" indent="0">
              <a:buNone/>
            </a:pPr>
            <a:r>
              <a:rPr lang="en-US" sz="1800" dirty="0"/>
              <a:t>The result basic meets our expectation, but the performance however is not ideal. From Table 1, we can find that when cache percentage increase from 10% to 50%, the </a:t>
            </a:r>
            <a:r>
              <a:rPr lang="en-US" sz="1800" dirty="0" err="1"/>
              <a:t>iops</a:t>
            </a:r>
            <a:r>
              <a:rPr lang="en-US" sz="1800" dirty="0"/>
              <a:t> and throughput of random access increase from 0.28 (</a:t>
            </a:r>
            <a:r>
              <a:rPr lang="en-US" sz="1800" dirty="0" err="1"/>
              <a:t>io</a:t>
            </a:r>
            <a:r>
              <a:rPr lang="en-US" sz="1800" dirty="0"/>
              <a:t>/s) and 1.14 (kb/s) to 0.70 (</a:t>
            </a:r>
            <a:r>
              <a:rPr lang="en-US" sz="1800" dirty="0" err="1"/>
              <a:t>io</a:t>
            </a:r>
            <a:r>
              <a:rPr lang="en-US" sz="1800" dirty="0"/>
              <a:t>/s) and 6.68 (kb/s), which is increased by 150% and 480% respectively. The </a:t>
            </a:r>
            <a:r>
              <a:rPr lang="en-US" sz="1800" dirty="0" err="1"/>
              <a:t>iops</a:t>
            </a:r>
            <a:r>
              <a:rPr lang="en-US" sz="1800" dirty="0"/>
              <a:t> and throughput of sequential access increase from 4.68 (</a:t>
            </a:r>
            <a:r>
              <a:rPr lang="en-US" sz="1800" dirty="0" err="1"/>
              <a:t>io</a:t>
            </a:r>
            <a:r>
              <a:rPr lang="en-US" sz="1800" dirty="0"/>
              <a:t>/s) and 19.20 (kb/s) to 7.42 (</a:t>
            </a:r>
            <a:r>
              <a:rPr lang="en-US" sz="1800" dirty="0" err="1"/>
              <a:t>io</a:t>
            </a:r>
            <a:r>
              <a:rPr lang="en-US" sz="1800" dirty="0"/>
              <a:t>/s) and 30.50 (kb/s), which is increased by 58% and 58% respectively. This suggests that by increasing the cache size, the performance of our system is greatly improved. </a:t>
            </a:r>
          </a:p>
          <a:p>
            <a:pPr marL="0" indent="0">
              <a:buNone/>
            </a:pPr>
            <a:r>
              <a:rPr lang="en-US" sz="1800" dirty="0"/>
              <a:t>The entire system is still limited by the internet speed. We can also find that the system performance increases greatly with a high cache percentage but much less with a low cache percentage. We wish our system could perform greatly even with low cache percentage.</a:t>
            </a:r>
          </a:p>
          <a:p>
            <a:pPr marL="0" indent="0">
              <a:buNone/>
            </a:pPr>
            <a:r>
              <a:rPr lang="en-US" sz="1800" dirty="0"/>
              <a:t>Here are some improvement we can do to our system:</a:t>
            </a:r>
          </a:p>
          <a:p>
            <a:pPr marL="342900" indent="-342900" fontAlgn="base">
              <a:buFont typeface="+mj-lt"/>
              <a:buAutoNum type="arabicPeriod"/>
            </a:pPr>
            <a:r>
              <a:rPr lang="en-US" sz="1800" dirty="0"/>
              <a:t>Prefetch</a:t>
            </a:r>
          </a:p>
          <a:p>
            <a:pPr marL="0" indent="0" fontAlgn="base">
              <a:buNone/>
            </a:pPr>
            <a:r>
              <a:rPr lang="en-US" sz="1800" dirty="0"/>
              <a:t>We can try to predict what the user is going to read and prefetch that block when internet is not busy.</a:t>
            </a:r>
          </a:p>
          <a:p>
            <a:pPr marL="342900" indent="-342900" fontAlgn="base">
              <a:buFont typeface="+mj-lt"/>
              <a:buAutoNum type="arabicPeriod" startAt="2"/>
            </a:pPr>
            <a:r>
              <a:rPr lang="en-US" sz="1800" dirty="0"/>
              <a:t>Multi-thread and write back buffer</a:t>
            </a:r>
          </a:p>
          <a:p>
            <a:pPr marL="0" indent="0" fontAlgn="base">
              <a:buNone/>
            </a:pPr>
            <a:r>
              <a:rPr lang="en-US" sz="1800" dirty="0"/>
              <a:t>Currently, the system will upload data into cloud immediately after write into SSD. However, we may be able to upload data asynchronously like a write-back buffer so that data waiting to be uploaded will be handled later by another thread and will not contend internet resource with data waiting to be downloaded.</a:t>
            </a:r>
          </a:p>
          <a:p>
            <a:pPr marL="342900" indent="-342900" fontAlgn="base">
              <a:buFont typeface="+mj-lt"/>
              <a:buAutoNum type="arabicPeriod" startAt="3"/>
            </a:pPr>
            <a:r>
              <a:rPr lang="en-US" sz="1800" dirty="0"/>
              <a:t>Hard disk as second tier cache</a:t>
            </a:r>
          </a:p>
          <a:p>
            <a:pPr marL="0" indent="0" fontAlgn="base">
              <a:buNone/>
            </a:pPr>
            <a:r>
              <a:rPr lang="en-US" sz="1800" dirty="0"/>
              <a:t>Using hard disk as a second tier cache can greatly improve cache percentage since hard disks are much cheaper storage than SSD. </a:t>
            </a:r>
          </a:p>
          <a:p>
            <a:pPr marL="0" indent="0">
              <a:buNone/>
            </a:pPr>
            <a:endParaRPr lang="en-US" sz="1800" dirty="0"/>
          </a:p>
        </p:txBody>
      </p:sp>
      <p:sp>
        <p:nvSpPr>
          <p:cNvPr id="30" name="Text Placeholder 29"/>
          <p:cNvSpPr>
            <a:spLocks noGrp="1"/>
          </p:cNvSpPr>
          <p:nvPr>
            <p:ph type="body" sz="quarter" idx="20"/>
          </p:nvPr>
        </p:nvSpPr>
        <p:spPr>
          <a:xfrm>
            <a:off x="14804572" y="11277600"/>
            <a:ext cx="6792685" cy="533400"/>
          </a:xfrm>
          <a:solidFill>
            <a:srgbClr val="0070C0"/>
          </a:solidFill>
        </p:spPr>
        <p:txBody>
          <a:bodyPr/>
          <a:lstStyle/>
          <a:p>
            <a:endParaRPr lang="en-US" dirty="0"/>
          </a:p>
        </p:txBody>
      </p:sp>
      <p:sp>
        <p:nvSpPr>
          <p:cNvPr id="31" name="Text Placeholder 30"/>
          <p:cNvSpPr>
            <a:spLocks noGrp="1"/>
          </p:cNvSpPr>
          <p:nvPr>
            <p:ph type="body" sz="quarter" idx="21"/>
          </p:nvPr>
        </p:nvSpPr>
        <p:spPr>
          <a:xfrm>
            <a:off x="7576459" y="7848600"/>
            <a:ext cx="6792684" cy="8458200"/>
          </a:xfrm>
        </p:spPr>
        <p:txBody>
          <a:bodyPr/>
          <a:lstStyle/>
          <a:p>
            <a:r>
              <a:rPr lang="en-US" sz="1800" dirty="0"/>
              <a:t>We benchmarked our system using IOPS and got the following result:</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The benchmark was based on the following settings:</a:t>
            </a:r>
          </a:p>
          <a:p>
            <a:r>
              <a:rPr lang="en-US" sz="1800" dirty="0"/>
              <a:t>•block size: 4k</a:t>
            </a:r>
          </a:p>
          <a:p>
            <a:r>
              <a:rPr lang="en-US" sz="1800" dirty="0"/>
              <a:t>•cloud maximum size: 4M (1000 blocks)</a:t>
            </a:r>
          </a:p>
          <a:p>
            <a:r>
              <a:rPr lang="en-US" sz="1800" dirty="0"/>
              <a:t>•each test is repeated 5 times</a:t>
            </a:r>
          </a:p>
          <a:p>
            <a:r>
              <a:rPr lang="en-US" sz="1800" dirty="0"/>
              <a:t>•all tests implemented with warm cache</a:t>
            </a:r>
          </a:p>
          <a:p>
            <a:r>
              <a:rPr lang="en-US" sz="1800" dirty="0"/>
              <a:t>•test implemented with debug mode </a:t>
            </a:r>
          </a:p>
          <a:p>
            <a:r>
              <a:rPr lang="en-US" sz="1800" dirty="0"/>
              <a:t>•all blocks are populated before starting test</a:t>
            </a:r>
          </a:p>
          <a:p>
            <a:endParaRPr lang="en-US" sz="1800" dirty="0"/>
          </a:p>
          <a:p>
            <a:endParaRPr lang="en-US" sz="1800" dirty="0"/>
          </a:p>
          <a:p>
            <a:endParaRPr lang="en-US" dirty="0"/>
          </a:p>
        </p:txBody>
      </p:sp>
      <p:pic>
        <p:nvPicPr>
          <p:cNvPr id="37" name="Picture Placeholder 36" descr="duke_univ_blue.png"/>
          <p:cNvPicPr>
            <a:picLocks noGrp="1" noChangeAspect="1"/>
          </p:cNvPicPr>
          <p:nvPr>
            <p:ph type="pic" sz="quarter" idx="23"/>
          </p:nvPr>
        </p:nvPicPr>
        <p:blipFill>
          <a:blip r:embed="rId3"/>
          <a:srcRect l="-2427" r="-2427"/>
          <a:stretch>
            <a:fillRect/>
          </a:stretch>
        </p:blipFill>
        <p:spPr>
          <a:xfrm>
            <a:off x="20040600" y="457200"/>
            <a:ext cx="1175657" cy="1371600"/>
          </a:xfrm>
        </p:spPr>
      </p:pic>
      <p:pic>
        <p:nvPicPr>
          <p:cNvPr id="18" name="Picture 17">
            <a:extLst>
              <a:ext uri="{FF2B5EF4-FFF2-40B4-BE49-F238E27FC236}">
                <a16:creationId xmlns:a16="http://schemas.microsoft.com/office/drawing/2014/main" id="{2EF07FB3-5EE6-405B-BCF7-D2B37250FB3D}"/>
              </a:ext>
            </a:extLst>
          </p:cNvPr>
          <p:cNvPicPr>
            <a:picLocks noChangeAspect="1"/>
          </p:cNvPicPr>
          <p:nvPr/>
        </p:nvPicPr>
        <p:blipFill>
          <a:blip r:embed="rId4"/>
          <a:stretch>
            <a:fillRect/>
          </a:stretch>
        </p:blipFill>
        <p:spPr>
          <a:xfrm>
            <a:off x="1066800" y="4953000"/>
            <a:ext cx="4800600" cy="2322414"/>
          </a:xfrm>
          <a:prstGeom prst="rect">
            <a:avLst/>
          </a:prstGeom>
        </p:spPr>
      </p:pic>
      <p:pic>
        <p:nvPicPr>
          <p:cNvPr id="32" name="Picture 31">
            <a:extLst>
              <a:ext uri="{FF2B5EF4-FFF2-40B4-BE49-F238E27FC236}">
                <a16:creationId xmlns:a16="http://schemas.microsoft.com/office/drawing/2014/main" id="{192C1CCA-AAA1-4A1A-AEF3-14507E263165}"/>
              </a:ext>
            </a:extLst>
          </p:cNvPr>
          <p:cNvPicPr>
            <a:picLocks noChangeAspect="1"/>
          </p:cNvPicPr>
          <p:nvPr/>
        </p:nvPicPr>
        <p:blipFill>
          <a:blip r:embed="rId5"/>
          <a:stretch>
            <a:fillRect/>
          </a:stretch>
        </p:blipFill>
        <p:spPr>
          <a:xfrm>
            <a:off x="533368" y="12320337"/>
            <a:ext cx="6591618" cy="2879443"/>
          </a:xfrm>
          <a:prstGeom prst="rect">
            <a:avLst/>
          </a:prstGeom>
        </p:spPr>
      </p:pic>
      <p:sp>
        <p:nvSpPr>
          <p:cNvPr id="36" name="Text Placeholder 25">
            <a:extLst>
              <a:ext uri="{FF2B5EF4-FFF2-40B4-BE49-F238E27FC236}">
                <a16:creationId xmlns:a16="http://schemas.microsoft.com/office/drawing/2014/main" id="{C763A93C-376B-4889-A3D9-A17B26B13B24}"/>
              </a:ext>
            </a:extLst>
          </p:cNvPr>
          <p:cNvSpPr txBox="1">
            <a:spLocks/>
          </p:cNvSpPr>
          <p:nvPr/>
        </p:nvSpPr>
        <p:spPr>
          <a:xfrm>
            <a:off x="7576457" y="2133600"/>
            <a:ext cx="6792685" cy="533400"/>
          </a:xfrm>
          <a:prstGeom prst="rect">
            <a:avLst/>
          </a:prstGeom>
          <a:solidFill>
            <a:srgbClr val="0070C0"/>
          </a:solidFill>
          <a:ln>
            <a:solidFill>
              <a:srgbClr val="C4172F"/>
            </a:solidFill>
          </a:ln>
        </p:spPr>
        <p:txBody>
          <a:bodyPr vert="horz" lIns="78373" tIns="39187" rIns="78373" bIns="39187"/>
          <a:lstStyle>
            <a:lvl1pPr marL="0" indent="0" algn="l" defTabSz="1746547" rtl="0" eaLnBrk="1" latinLnBrk="0" hangingPunct="1">
              <a:spcBef>
                <a:spcPct val="20000"/>
              </a:spcBef>
              <a:buFont typeface="Arial" pitchFamily="34" charset="0"/>
              <a:buNone/>
              <a:defRPr sz="2100" b="1" kern="1200" baseline="0">
                <a:solidFill>
                  <a:schemeClr val="bg1"/>
                </a:solidFill>
                <a:latin typeface="Arial"/>
                <a:ea typeface="+mn-ea"/>
                <a:cs typeface="Arial"/>
              </a:defRPr>
            </a:lvl1pPr>
            <a:lvl2pPr marL="1419070" indent="-545796" algn="l" defTabSz="1746547" rtl="0" eaLnBrk="1" latinLnBrk="0" hangingPunct="1">
              <a:spcBef>
                <a:spcPct val="20000"/>
              </a:spcBef>
              <a:buFont typeface="Arial" pitchFamily="34" charset="0"/>
              <a:buChar char="–"/>
              <a:defRPr sz="5300" kern="1200">
                <a:solidFill>
                  <a:schemeClr val="tx1"/>
                </a:solidFill>
                <a:latin typeface="+mn-lt"/>
                <a:ea typeface="+mn-ea"/>
                <a:cs typeface="+mn-cs"/>
              </a:defRPr>
            </a:lvl2pPr>
            <a:lvl3pPr marL="2183185" indent="-436637" algn="l" defTabSz="1746547" rtl="0" eaLnBrk="1" latinLnBrk="0" hangingPunct="1">
              <a:spcBef>
                <a:spcPct val="20000"/>
              </a:spcBef>
              <a:buFont typeface="Arial" pitchFamily="34" charset="0"/>
              <a:buChar char="•"/>
              <a:defRPr sz="4500" kern="1200">
                <a:solidFill>
                  <a:schemeClr val="tx1"/>
                </a:solidFill>
                <a:latin typeface="+mn-lt"/>
                <a:ea typeface="+mn-ea"/>
                <a:cs typeface="+mn-cs"/>
              </a:defRPr>
            </a:lvl3pPr>
            <a:lvl4pPr marL="305645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4pPr>
            <a:lvl5pPr marL="3929732"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5pPr>
            <a:lvl6pPr marL="4803005"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27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553"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826"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9pPr>
          </a:lstStyle>
          <a:p>
            <a:r>
              <a:rPr lang="en-US" dirty="0"/>
              <a:t>Cache Policy </a:t>
            </a:r>
          </a:p>
        </p:txBody>
      </p:sp>
      <p:sp>
        <p:nvSpPr>
          <p:cNvPr id="2" name="TextBox 1">
            <a:extLst>
              <a:ext uri="{FF2B5EF4-FFF2-40B4-BE49-F238E27FC236}">
                <a16:creationId xmlns:a16="http://schemas.microsoft.com/office/drawing/2014/main" id="{98E8E434-B702-48F9-990D-A245A3F69D79}"/>
              </a:ext>
            </a:extLst>
          </p:cNvPr>
          <p:cNvSpPr txBox="1"/>
          <p:nvPr/>
        </p:nvSpPr>
        <p:spPr>
          <a:xfrm>
            <a:off x="7576457" y="2819400"/>
            <a:ext cx="6792685" cy="4493538"/>
          </a:xfrm>
          <a:prstGeom prst="rect">
            <a:avLst/>
          </a:prstGeom>
          <a:noFill/>
        </p:spPr>
        <p:txBody>
          <a:bodyPr wrap="square" rtlCol="0">
            <a:spAutoFit/>
          </a:bodyPr>
          <a:lstStyle/>
          <a:p>
            <a:pPr fontAlgn="base"/>
            <a:r>
              <a:rPr lang="en-US" sz="1800" dirty="0"/>
              <a:t>We used LRU cache with linked list and hashed map as the cache policy. Here are the two data structure we created:</a:t>
            </a:r>
          </a:p>
          <a:p>
            <a:pPr marL="171450" indent="-171450" fontAlgn="base">
              <a:buFont typeface="Arial" panose="020B0604020202020204" pitchFamily="34" charset="0"/>
              <a:buChar char="•"/>
            </a:pPr>
            <a:r>
              <a:rPr lang="en-US" sz="1800" dirty="0"/>
              <a:t>list&lt;</a:t>
            </a:r>
            <a:r>
              <a:rPr lang="en-US" sz="1800" dirty="0" err="1"/>
              <a:t>Block_num</a:t>
            </a:r>
            <a:r>
              <a:rPr lang="en-US" sz="1800" dirty="0"/>
              <a:t>&gt;</a:t>
            </a:r>
          </a:p>
          <a:p>
            <a:pPr marL="171450" indent="-171450" fontAlgn="base">
              <a:buFont typeface="Arial" panose="020B0604020202020204" pitchFamily="34" charset="0"/>
              <a:buChar char="•"/>
            </a:pPr>
            <a:r>
              <a:rPr lang="en-US" sz="1800" dirty="0" err="1"/>
              <a:t>unordered_map</a:t>
            </a:r>
            <a:r>
              <a:rPr lang="en-US" sz="1800" dirty="0"/>
              <a:t>&lt;</a:t>
            </a:r>
            <a:r>
              <a:rPr lang="en-US" sz="1800" dirty="0" err="1"/>
              <a:t>Block_num,list</a:t>
            </a:r>
            <a:r>
              <a:rPr lang="en-US" sz="1800" dirty="0"/>
              <a:t>&lt;</a:t>
            </a:r>
            <a:r>
              <a:rPr lang="en-US" sz="1800" dirty="0" err="1"/>
              <a:t>Block_num</a:t>
            </a:r>
            <a:r>
              <a:rPr lang="en-US" sz="1800" dirty="0"/>
              <a:t>&gt;::iterator &gt;</a:t>
            </a:r>
          </a:p>
          <a:p>
            <a:pPr fontAlgn="base"/>
            <a:r>
              <a:rPr lang="en-US" sz="1800" dirty="0"/>
              <a:t>When a block is accessed, the system will get the location of the block by checking the map according to its block number. Then the system will move the block to the start of the list. When a new block is needed, the system will use the block at end of the list.</a:t>
            </a:r>
          </a:p>
          <a:p>
            <a:pPr fontAlgn="base"/>
            <a:r>
              <a:rPr lang="en-US" sz="1800" dirty="0"/>
              <a:t>The combination of linked list and hashed map gives a fast access to block information while tracking the least recently used block.</a:t>
            </a:r>
          </a:p>
          <a:p>
            <a:pPr fontAlgn="base"/>
            <a:r>
              <a:rPr lang="en-US" sz="1800" dirty="0"/>
              <a:t>When the system starts, it will initialize these two data structure. It first uses function </a:t>
            </a:r>
            <a:r>
              <a:rPr lang="en-US" sz="1800" i="1" dirty="0" err="1"/>
              <a:t>readdir</a:t>
            </a:r>
            <a:r>
              <a:rPr lang="en-US" sz="1800" dirty="0"/>
              <a:t> to read all block’s information. Then it will sort it by last-access time and initialize these two structure according to the sort result.</a:t>
            </a:r>
          </a:p>
          <a:p>
            <a:endParaRPr lang="en-US" dirty="0"/>
          </a:p>
        </p:txBody>
      </p:sp>
      <p:pic>
        <p:nvPicPr>
          <p:cNvPr id="39" name="Picture 38">
            <a:extLst>
              <a:ext uri="{FF2B5EF4-FFF2-40B4-BE49-F238E27FC236}">
                <a16:creationId xmlns:a16="http://schemas.microsoft.com/office/drawing/2014/main" id="{8820B38A-B31A-4EE8-B5C5-B6E86C357BC9}"/>
              </a:ext>
            </a:extLst>
          </p:cNvPr>
          <p:cNvPicPr>
            <a:picLocks noChangeAspect="1"/>
          </p:cNvPicPr>
          <p:nvPr/>
        </p:nvPicPr>
        <p:blipFill>
          <a:blip r:embed="rId6"/>
          <a:stretch>
            <a:fillRect/>
          </a:stretch>
        </p:blipFill>
        <p:spPr>
          <a:xfrm>
            <a:off x="8458201" y="8169506"/>
            <a:ext cx="4495800" cy="2892542"/>
          </a:xfrm>
          <a:prstGeom prst="rect">
            <a:avLst/>
          </a:prstGeom>
        </p:spPr>
      </p:pic>
      <p:pic>
        <p:nvPicPr>
          <p:cNvPr id="40" name="Picture 39">
            <a:extLst>
              <a:ext uri="{FF2B5EF4-FFF2-40B4-BE49-F238E27FC236}">
                <a16:creationId xmlns:a16="http://schemas.microsoft.com/office/drawing/2014/main" id="{28E9E06B-6588-49F5-96E7-E594FCD0D79A}"/>
              </a:ext>
            </a:extLst>
          </p:cNvPr>
          <p:cNvPicPr>
            <a:picLocks noChangeAspect="1"/>
          </p:cNvPicPr>
          <p:nvPr/>
        </p:nvPicPr>
        <p:blipFill>
          <a:blip r:embed="rId7"/>
          <a:stretch>
            <a:fillRect/>
          </a:stretch>
        </p:blipFill>
        <p:spPr>
          <a:xfrm>
            <a:off x="8458200" y="11021943"/>
            <a:ext cx="4495799" cy="277025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255</TotalTime>
  <Words>749</Words>
  <Application>Microsoft Office PowerPoint</Application>
  <PresentationFormat>Custom</PresentationFormat>
  <Paragraphs>65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Cloud Cache System Shangxing Sun  Group member: Nian Liu, Jiankun Chen, Yuchen Zhou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Shangxing</cp:lastModifiedBy>
  <cp:revision>42</cp:revision>
  <dcterms:created xsi:type="dcterms:W3CDTF">2013-01-28T22:40:39Z</dcterms:created>
  <dcterms:modified xsi:type="dcterms:W3CDTF">2018-04-09T20:26:09Z</dcterms:modified>
</cp:coreProperties>
</file>