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0"/>
  </p:notesMasterIdLst>
  <p:sldIdLst>
    <p:sldId id="264" r:id="rId3"/>
    <p:sldId id="263" r:id="rId4"/>
    <p:sldId id="281" r:id="rId5"/>
    <p:sldId id="307" r:id="rId6"/>
    <p:sldId id="306" r:id="rId7"/>
    <p:sldId id="308" r:id="rId8"/>
    <p:sldId id="288" r:id="rId9"/>
    <p:sldId id="297" r:id="rId10"/>
    <p:sldId id="298" r:id="rId11"/>
    <p:sldId id="299" r:id="rId12"/>
    <p:sldId id="301" r:id="rId13"/>
    <p:sldId id="300" r:id="rId14"/>
    <p:sldId id="303" r:id="rId15"/>
    <p:sldId id="309" r:id="rId16"/>
    <p:sldId id="304" r:id="rId17"/>
    <p:sldId id="258" r:id="rId18"/>
    <p:sldId id="287" r:id="rId19"/>
    <p:sldId id="289" r:id="rId20"/>
    <p:sldId id="290" r:id="rId21"/>
    <p:sldId id="293" r:id="rId22"/>
    <p:sldId id="295" r:id="rId23"/>
    <p:sldId id="296" r:id="rId24"/>
    <p:sldId id="302" r:id="rId25"/>
    <p:sldId id="305" r:id="rId26"/>
    <p:sldId id="311" r:id="rId27"/>
    <p:sldId id="310" r:id="rId28"/>
    <p:sldId id="265" r:id="rId29"/>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5" autoAdjust="0"/>
    <p:restoredTop sz="79281" autoAdjust="0"/>
  </p:normalViewPr>
  <p:slideViewPr>
    <p:cSldViewPr snapToGrid="0" snapToObjects="1">
      <p:cViewPr varScale="1">
        <p:scale>
          <a:sx n="51" d="100"/>
          <a:sy n="51" d="100"/>
        </p:scale>
        <p:origin x="1230" y="33"/>
      </p:cViewPr>
      <p:guideLst/>
    </p:cSldViewPr>
  </p:slideViewPr>
  <p:notesTextViewPr>
    <p:cViewPr>
      <p:scale>
        <a:sx n="1" d="1"/>
        <a:sy n="1" d="1"/>
      </p:scale>
      <p:origin x="0" y="0"/>
    </p:cViewPr>
  </p:notesTextViewPr>
  <p:sorterViewPr>
    <p:cViewPr>
      <p:scale>
        <a:sx n="100" d="100"/>
        <a:sy n="100" d="100"/>
      </p:scale>
      <p:origin x="0" y="-41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1E915-B887-4F23-96B6-BB83E086C2A2}" type="datetimeFigureOut">
              <a:rPr lang="zh-CN" altLang="en-US" smtClean="0"/>
              <a:t>2019/12/5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E7A5D-FE5B-43A6-B51B-3796224389CD}" type="slidenum">
              <a:rPr lang="zh-CN" altLang="en-US" smtClean="0"/>
              <a:t>‹#›</a:t>
            </a:fld>
            <a:endParaRPr lang="zh-CN" altLang="en-US"/>
          </a:p>
        </p:txBody>
      </p:sp>
    </p:spTree>
    <p:extLst>
      <p:ext uri="{BB962C8B-B14F-4D97-AF65-F5344CB8AC3E}">
        <p14:creationId xmlns:p14="http://schemas.microsoft.com/office/powerpoint/2010/main" val="268495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BE7A5D-FE5B-43A6-B51B-3796224389CD}" type="slidenum">
              <a:rPr lang="zh-CN" altLang="en-US" smtClean="0"/>
              <a:t>4</a:t>
            </a:fld>
            <a:endParaRPr lang="zh-CN" altLang="en-US"/>
          </a:p>
        </p:txBody>
      </p:sp>
    </p:spTree>
    <p:extLst>
      <p:ext uri="{BB962C8B-B14F-4D97-AF65-F5344CB8AC3E}">
        <p14:creationId xmlns:p14="http://schemas.microsoft.com/office/powerpoint/2010/main" val="3094931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BE7A5D-FE5B-43A6-B51B-3796224389CD}" type="slidenum">
              <a:rPr lang="zh-CN" altLang="en-US" smtClean="0"/>
              <a:t>16</a:t>
            </a:fld>
            <a:endParaRPr lang="zh-CN" altLang="en-US"/>
          </a:p>
        </p:txBody>
      </p:sp>
    </p:spTree>
    <p:extLst>
      <p:ext uri="{BB962C8B-B14F-4D97-AF65-F5344CB8AC3E}">
        <p14:creationId xmlns:p14="http://schemas.microsoft.com/office/powerpoint/2010/main" val="1914043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variety of continuous distributions that are bounded on the left by zero and positively skewed. One common choice, used especially often for representing precipitation data, is the gamma distribution. </a:t>
            </a:r>
            <a:endParaRPr lang="zh-CN" altLang="en-US" dirty="0"/>
          </a:p>
          <a:p>
            <a:endParaRPr lang="en-US" dirty="0"/>
          </a:p>
        </p:txBody>
      </p:sp>
      <p:sp>
        <p:nvSpPr>
          <p:cNvPr id="4" name="灯片编号占位符 3"/>
          <p:cNvSpPr>
            <a:spLocks noGrp="1"/>
          </p:cNvSpPr>
          <p:nvPr>
            <p:ph type="sldNum" sz="quarter" idx="5"/>
          </p:nvPr>
        </p:nvSpPr>
        <p:spPr/>
        <p:txBody>
          <a:bodyPr/>
          <a:lstStyle/>
          <a:p>
            <a:fld id="{47BE7A5D-FE5B-43A6-B51B-3796224389CD}" type="slidenum">
              <a:rPr lang="zh-CN" altLang="en-US" smtClean="0"/>
              <a:t>7</a:t>
            </a:fld>
            <a:endParaRPr lang="zh-CN" altLang="en-US"/>
          </a:p>
        </p:txBody>
      </p:sp>
    </p:spTree>
    <p:extLst>
      <p:ext uri="{BB962C8B-B14F-4D97-AF65-F5344CB8AC3E}">
        <p14:creationId xmlns:p14="http://schemas.microsoft.com/office/powerpoint/2010/main" val="1526766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role of the scale parameter, , effectively is to stretch or squeeze (i.e., to scale) the gamma density function to the right or left, depending on the overall magnitudes of the data values represented. As the distribution is stretched to the right by larger values of , its height must drop</a:t>
            </a:r>
          </a:p>
        </p:txBody>
      </p:sp>
      <p:sp>
        <p:nvSpPr>
          <p:cNvPr id="4" name="灯片编号占位符 3"/>
          <p:cNvSpPr>
            <a:spLocks noGrp="1"/>
          </p:cNvSpPr>
          <p:nvPr>
            <p:ph type="sldNum" sz="quarter" idx="5"/>
          </p:nvPr>
        </p:nvSpPr>
        <p:spPr/>
        <p:txBody>
          <a:bodyPr/>
          <a:lstStyle/>
          <a:p>
            <a:fld id="{47BE7A5D-FE5B-43A6-B51B-3796224389CD}" type="slidenum">
              <a:rPr lang="zh-CN" altLang="en-US" smtClean="0"/>
              <a:t>8</a:t>
            </a:fld>
            <a:endParaRPr lang="zh-CN" altLang="en-US"/>
          </a:p>
        </p:txBody>
      </p:sp>
    </p:spTree>
    <p:extLst>
      <p:ext uri="{BB962C8B-B14F-4D97-AF65-F5344CB8AC3E}">
        <p14:creationId xmlns:p14="http://schemas.microsoft.com/office/powerpoint/2010/main" val="550246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versatility in shape of the gamma distribution makes it an attractive candidate for representing precipitation data, and it is often used for this purpose. However, it is more difficult to work with than the Gaussian distribution, because obtaining good parameter estimates from particular batches of data is not as straightforward.</a:t>
            </a:r>
          </a:p>
        </p:txBody>
      </p:sp>
      <p:sp>
        <p:nvSpPr>
          <p:cNvPr id="4" name="灯片编号占位符 3"/>
          <p:cNvSpPr>
            <a:spLocks noGrp="1"/>
          </p:cNvSpPr>
          <p:nvPr>
            <p:ph type="sldNum" sz="quarter" idx="5"/>
          </p:nvPr>
        </p:nvSpPr>
        <p:spPr/>
        <p:txBody>
          <a:bodyPr/>
          <a:lstStyle/>
          <a:p>
            <a:fld id="{47BE7A5D-FE5B-43A6-B51B-3796224389CD}" type="slidenum">
              <a:rPr lang="zh-CN" altLang="en-US" smtClean="0"/>
              <a:t>9</a:t>
            </a:fld>
            <a:endParaRPr lang="zh-CN" altLang="en-US"/>
          </a:p>
        </p:txBody>
      </p:sp>
    </p:spTree>
    <p:extLst>
      <p:ext uri="{BB962C8B-B14F-4D97-AF65-F5344CB8AC3E}">
        <p14:creationId xmlns:p14="http://schemas.microsoft.com/office/powerpoint/2010/main" val="4095618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47BE7A5D-FE5B-43A6-B51B-3796224389CD}" type="slidenum">
              <a:rPr lang="zh-CN" altLang="en-US" smtClean="0"/>
              <a:t>10</a:t>
            </a:fld>
            <a:endParaRPr lang="zh-CN" altLang="en-US"/>
          </a:p>
        </p:txBody>
      </p:sp>
    </p:spTree>
    <p:extLst>
      <p:ext uri="{BB962C8B-B14F-4D97-AF65-F5344CB8AC3E}">
        <p14:creationId xmlns:p14="http://schemas.microsoft.com/office/powerpoint/2010/main" val="3949991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47BE7A5D-FE5B-43A6-B51B-3796224389CD}" type="slidenum">
              <a:rPr lang="zh-CN" altLang="en-US" smtClean="0"/>
              <a:t>11</a:t>
            </a:fld>
            <a:endParaRPr lang="zh-CN" altLang="en-US"/>
          </a:p>
        </p:txBody>
      </p:sp>
    </p:spTree>
    <p:extLst>
      <p:ext uri="{BB962C8B-B14F-4D97-AF65-F5344CB8AC3E}">
        <p14:creationId xmlns:p14="http://schemas.microsoft.com/office/powerpoint/2010/main" val="1045643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47BE7A5D-FE5B-43A6-B51B-3796224389CD}" type="slidenum">
              <a:rPr lang="zh-CN" altLang="en-US" smtClean="0"/>
              <a:t>12</a:t>
            </a:fld>
            <a:endParaRPr lang="zh-CN" altLang="en-US"/>
          </a:p>
        </p:txBody>
      </p:sp>
    </p:spTree>
    <p:extLst>
      <p:ext uri="{BB962C8B-B14F-4D97-AF65-F5344CB8AC3E}">
        <p14:creationId xmlns:p14="http://schemas.microsoft.com/office/powerpoint/2010/main" val="993615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 each class, the number (#) of data values expected to occur, according to the fitted distribution, is simply the probability of occurrence in that class multiplied by the sample size, n . The number of expected occurrences need not be an integer value. If the fitted distribution is very close to the data, the expected and observed counts will be very close for each class; and the squared differences in the numerator of Equation 5.14 will all be very small, yielding a small 2 . If the fit is not good, at least a few of the classes exhibit large discrepancies.</a:t>
            </a:r>
          </a:p>
        </p:txBody>
      </p:sp>
      <p:sp>
        <p:nvSpPr>
          <p:cNvPr id="4" name="灯片编号占位符 3"/>
          <p:cNvSpPr>
            <a:spLocks noGrp="1"/>
          </p:cNvSpPr>
          <p:nvPr>
            <p:ph type="sldNum" sz="quarter" idx="5"/>
          </p:nvPr>
        </p:nvSpPr>
        <p:spPr/>
        <p:txBody>
          <a:bodyPr/>
          <a:lstStyle/>
          <a:p>
            <a:fld id="{47BE7A5D-FE5B-43A6-B51B-3796224389CD}" type="slidenum">
              <a:rPr lang="zh-CN" altLang="en-US" smtClean="0"/>
              <a:t>13</a:t>
            </a:fld>
            <a:endParaRPr lang="zh-CN" altLang="en-US"/>
          </a:p>
        </p:txBody>
      </p:sp>
    </p:spTree>
    <p:extLst>
      <p:ext uri="{BB962C8B-B14F-4D97-AF65-F5344CB8AC3E}">
        <p14:creationId xmlns:p14="http://schemas.microsoft.com/office/powerpoint/2010/main" val="2743972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Under the null hypothesis that the data were drawn from the fitted distribution, the sampling distribution for the test statistic is the 2 distribution with parameter = (#of </a:t>
            </a:r>
            <a:r>
              <a:rPr lang="en-US" dirty="0" err="1"/>
              <a:t>classe</a:t>
            </a:r>
            <a:r>
              <a:rPr lang="en-US" dirty="0"/>
              <a:t> s–#of parameters fit–1) degrees of freedom. The test will be one-sided, because the test statistic is confined to positive values by the squaring process in the numerator of Equation 5.14, and small values of the test statistic support H 0</a:t>
            </a:r>
          </a:p>
        </p:txBody>
      </p:sp>
      <p:sp>
        <p:nvSpPr>
          <p:cNvPr id="4" name="灯片编号占位符 3"/>
          <p:cNvSpPr>
            <a:spLocks noGrp="1"/>
          </p:cNvSpPr>
          <p:nvPr>
            <p:ph type="sldNum" sz="quarter" idx="5"/>
          </p:nvPr>
        </p:nvSpPr>
        <p:spPr/>
        <p:txBody>
          <a:bodyPr/>
          <a:lstStyle/>
          <a:p>
            <a:fld id="{47BE7A5D-FE5B-43A6-B51B-3796224389CD}" type="slidenum">
              <a:rPr lang="zh-CN" altLang="en-US" smtClean="0"/>
              <a:t>14</a:t>
            </a:fld>
            <a:endParaRPr lang="zh-CN" altLang="en-US"/>
          </a:p>
        </p:txBody>
      </p:sp>
    </p:spTree>
    <p:extLst>
      <p:ext uri="{BB962C8B-B14F-4D97-AF65-F5344CB8AC3E}">
        <p14:creationId xmlns:p14="http://schemas.microsoft.com/office/powerpoint/2010/main" val="2416851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2" name="矩形 6"/>
          <p:cNvSpPr/>
          <p:nvPr userDrawn="1"/>
        </p:nvSpPr>
        <p:spPr>
          <a:xfrm>
            <a:off x="8195734" y="626064"/>
            <a:ext cx="2660426" cy="5605872"/>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193675">
            <a:solidFill>
              <a:schemeClr val="accent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 name="文本占位符 3"/>
          <p:cNvSpPr>
            <a:spLocks noGrp="1"/>
          </p:cNvSpPr>
          <p:nvPr>
            <p:ph type="body" sz="quarter" idx="10" hasCustomPrompt="1"/>
          </p:nvPr>
        </p:nvSpPr>
        <p:spPr>
          <a:xfrm>
            <a:off x="2937933" y="2959364"/>
            <a:ext cx="7189147" cy="1223169"/>
          </a:xfrm>
          <a:prstGeom prst="rect">
            <a:avLst/>
          </a:prstGeom>
        </p:spPr>
        <p:txBody>
          <a:bodyPr/>
          <a:lstStyle>
            <a:lvl1pPr marL="0" indent="0" algn="r">
              <a:buNone/>
              <a:defRPr sz="8800"/>
            </a:lvl1pPr>
          </a:lstStyle>
          <a:p>
            <a:pPr lvl="0"/>
            <a:r>
              <a:rPr lang="zh-CN" altLang="en-US" b="1" dirty="0">
                <a:solidFill>
                  <a:schemeClr val="tx1">
                    <a:lumMod val="85000"/>
                    <a:lumOff val="15000"/>
                  </a:schemeClr>
                </a:solidFill>
                <a:cs typeface="+mn-ea"/>
                <a:sym typeface="+mn-lt"/>
              </a:rPr>
              <a:t>添加论文名称</a:t>
            </a:r>
            <a:endParaRPr lang="zh-CN" altLang="en-US" dirty="0"/>
          </a:p>
        </p:txBody>
      </p:sp>
      <p:sp>
        <p:nvSpPr>
          <p:cNvPr id="7" name="矩形 6"/>
          <p:cNvSpPr/>
          <p:nvPr userDrawn="1"/>
        </p:nvSpPr>
        <p:spPr>
          <a:xfrm flipH="1">
            <a:off x="598448" y="146778"/>
            <a:ext cx="364297" cy="767622"/>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76200">
            <a:solidFill>
              <a:schemeClr val="accent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 name="文本占位符 3"/>
          <p:cNvSpPr>
            <a:spLocks noGrp="1"/>
          </p:cNvSpPr>
          <p:nvPr>
            <p:ph type="body" sz="quarter" idx="13" hasCustomPrompt="1"/>
          </p:nvPr>
        </p:nvSpPr>
        <p:spPr>
          <a:xfrm>
            <a:off x="685800" y="392709"/>
            <a:ext cx="3564466" cy="275759"/>
          </a:xfrm>
          <a:prstGeom prst="rect">
            <a:avLst/>
          </a:prstGeom>
        </p:spPr>
        <p:txBody>
          <a:bodyPr/>
          <a:lstStyle>
            <a:lvl1pPr marL="0" indent="0" algn="l">
              <a:buNone/>
              <a:defRPr sz="1800" b="0" i="0" u="none"/>
            </a:lvl1pPr>
          </a:lstStyle>
          <a:p>
            <a:r>
              <a:rPr lang="en-US" altLang="zh-CN" dirty="0">
                <a:latin typeface="+mn-lt"/>
                <a:cs typeface="+mn-ea"/>
                <a:sym typeface="+mn-lt"/>
              </a:rPr>
              <a:t>PRESENTED BY OfficePLUS</a:t>
            </a:r>
          </a:p>
        </p:txBody>
      </p:sp>
      <p:sp useBgFill="1">
        <p:nvSpPr>
          <p:cNvPr id="10" name="文本占位符 9"/>
          <p:cNvSpPr>
            <a:spLocks noGrp="1"/>
          </p:cNvSpPr>
          <p:nvPr>
            <p:ph type="body" sz="quarter" idx="14" hasCustomPrompt="1"/>
          </p:nvPr>
        </p:nvSpPr>
        <p:spPr>
          <a:xfrm>
            <a:off x="2937933" y="2443163"/>
            <a:ext cx="7188730" cy="515937"/>
          </a:xfrm>
          <a:prstGeom prst="rect">
            <a:avLst/>
          </a:prstGeom>
        </p:spPr>
        <p:txBody>
          <a:bodyPr/>
          <a:lstStyle>
            <a:lvl1pPr marL="0" indent="0" algn="r">
              <a:buNone/>
              <a:defRPr>
                <a:solidFill>
                  <a:schemeClr val="accent1"/>
                </a:solidFill>
              </a:defRPr>
            </a:lvl1pPr>
            <a:lvl2pPr algn="r">
              <a:defRPr/>
            </a:lvl2pPr>
            <a:lvl3pPr algn="r">
              <a:defRPr/>
            </a:lvl3pPr>
            <a:lvl4pPr algn="r">
              <a:defRPr/>
            </a:lvl4pPr>
            <a:lvl5pPr algn="r">
              <a:defRPr/>
            </a:lvl5pPr>
          </a:lstStyle>
          <a:p>
            <a:pPr lvl="0"/>
            <a:r>
              <a:rPr lang="en-US" altLang="zh-CN" dirty="0"/>
              <a:t>XXX</a:t>
            </a:r>
            <a:r>
              <a:rPr lang="zh-CN" altLang="en-US" dirty="0"/>
              <a:t>学部</a:t>
            </a:r>
            <a:r>
              <a:rPr lang="en-US" altLang="zh-CN" dirty="0"/>
              <a:t>XXX</a:t>
            </a:r>
            <a:r>
              <a:rPr lang="zh-CN" altLang="en-US" dirty="0"/>
              <a:t>大学</a:t>
            </a:r>
          </a:p>
        </p:txBody>
      </p:sp>
      <p:sp useBgFill="1">
        <p:nvSpPr>
          <p:cNvPr id="11" name="文本占位符 9"/>
          <p:cNvSpPr>
            <a:spLocks noGrp="1"/>
          </p:cNvSpPr>
          <p:nvPr>
            <p:ph type="body" sz="quarter" idx="15" hasCustomPrompt="1"/>
          </p:nvPr>
        </p:nvSpPr>
        <p:spPr>
          <a:xfrm>
            <a:off x="2937933" y="4182534"/>
            <a:ext cx="7188730" cy="381972"/>
          </a:xfrm>
          <a:prstGeom prst="rect">
            <a:avLst/>
          </a:prstGeom>
        </p:spPr>
        <p:txBody>
          <a:bodyPr/>
          <a:lstStyle>
            <a:lvl1pPr marL="0" indent="0" algn="r">
              <a:buNone/>
              <a:defRPr sz="1800">
                <a:solidFill>
                  <a:schemeClr val="tx1"/>
                </a:solidFill>
              </a:defRPr>
            </a:lvl1pPr>
            <a:lvl2pPr algn="r">
              <a:defRPr/>
            </a:lvl2pPr>
            <a:lvl3pPr algn="r">
              <a:defRPr/>
            </a:lvl3pPr>
            <a:lvl4pPr algn="r">
              <a:defRPr/>
            </a:lvl4pPr>
            <a:lvl5pPr algn="r">
              <a:defRPr/>
            </a:lvl5pPr>
          </a:lstStyle>
          <a:p>
            <a:pPr lvl="0"/>
            <a:r>
              <a:rPr lang="zh-CN" altLang="en-US" dirty="0"/>
              <a:t>点击此处添加文本内容，如关键词、部分简单介绍等。</a:t>
            </a:r>
          </a:p>
        </p:txBody>
      </p:sp>
    </p:spTree>
    <p:extLst>
      <p:ext uri="{BB962C8B-B14F-4D97-AF65-F5344CB8AC3E}">
        <p14:creationId xmlns:p14="http://schemas.microsoft.com/office/powerpoint/2010/main" val="78749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accent1"/>
        </a:solidFill>
        <a:effectLst/>
      </p:bgPr>
    </p:bg>
    <p:spTree>
      <p:nvGrpSpPr>
        <p:cNvPr id="1" name=""/>
        <p:cNvGrpSpPr/>
        <p:nvPr/>
      </p:nvGrpSpPr>
      <p:grpSpPr>
        <a:xfrm>
          <a:off x="0" y="0"/>
          <a:ext cx="0" cy="0"/>
          <a:chOff x="0" y="0"/>
          <a:chExt cx="0" cy="0"/>
        </a:xfrm>
      </p:grpSpPr>
      <p:sp>
        <p:nvSpPr>
          <p:cNvPr id="2" name="矩形 6"/>
          <p:cNvSpPr/>
          <p:nvPr userDrawn="1"/>
        </p:nvSpPr>
        <p:spPr>
          <a:xfrm flipH="1">
            <a:off x="598448" y="146778"/>
            <a:ext cx="364297" cy="767622"/>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76200">
            <a:solidFill>
              <a:schemeClr val="bg2"/>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文本占位符 4"/>
          <p:cNvSpPr>
            <a:spLocks noGrp="1"/>
          </p:cNvSpPr>
          <p:nvPr>
            <p:ph type="body" sz="quarter" idx="10" hasCustomPrompt="1"/>
          </p:nvPr>
        </p:nvSpPr>
        <p:spPr>
          <a:xfrm>
            <a:off x="780596" y="382587"/>
            <a:ext cx="2922819" cy="334105"/>
          </a:xfrm>
          <a:prstGeom prst="rect">
            <a:avLst/>
          </a:prstGeom>
        </p:spPr>
        <p:txBody>
          <a:bodyPr/>
          <a:lstStyle>
            <a:lvl1pPr marL="0" indent="0">
              <a:buNone/>
              <a:defRPr sz="2000" b="1">
                <a:solidFill>
                  <a:schemeClr val="bg1"/>
                </a:solidFill>
              </a:defRPr>
            </a:lvl1pPr>
          </a:lstStyle>
          <a:p>
            <a:pPr lvl="0"/>
            <a:r>
              <a:rPr lang="en-US" altLang="zh-CN" dirty="0"/>
              <a:t>Part One </a:t>
            </a:r>
            <a:r>
              <a:rPr lang="zh-CN" altLang="en-US" dirty="0"/>
              <a:t>选题背景</a:t>
            </a:r>
          </a:p>
        </p:txBody>
      </p:sp>
      <p:sp>
        <p:nvSpPr>
          <p:cNvPr id="3" name="矩形 2"/>
          <p:cNvSpPr/>
          <p:nvPr userDrawn="1"/>
        </p:nvSpPr>
        <p:spPr>
          <a:xfrm>
            <a:off x="0" y="5799221"/>
            <a:ext cx="12192000" cy="452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9604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730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t>‹#›</a:t>
            </a:fld>
            <a:endParaRPr lang="zh-CN" altLang="en-US">
              <a:latin typeface="Arial" panose="020B0604020202020204" pitchFamily="34" charset="0"/>
            </a:endParaRPr>
          </a:p>
        </p:txBody>
      </p:sp>
    </p:spTree>
    <p:extLst>
      <p:ext uri="{BB962C8B-B14F-4D97-AF65-F5344CB8AC3E}">
        <p14:creationId xmlns:p14="http://schemas.microsoft.com/office/powerpoint/2010/main" val="3301192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051757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138976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996845" y="0"/>
            <a:ext cx="854439" cy="299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1085510" y="116296"/>
            <a:ext cx="677108" cy="2858043"/>
          </a:xfrm>
          <a:prstGeom prst="rect">
            <a:avLst/>
          </a:prstGeom>
          <a:noFill/>
        </p:spPr>
        <p:txBody>
          <a:bodyPr vert="eaVert" wrap="square" rtlCol="0">
            <a:spAutoFit/>
          </a:bodyPr>
          <a:lstStyle/>
          <a:p>
            <a:endParaRPr lang="zh-CN" altLang="en-US" sz="3200" dirty="0"/>
          </a:p>
        </p:txBody>
      </p:sp>
      <p:sp>
        <p:nvSpPr>
          <p:cNvPr id="5" name="文本占位符 4"/>
          <p:cNvSpPr>
            <a:spLocks noGrp="1"/>
          </p:cNvSpPr>
          <p:nvPr>
            <p:ph type="body" sz="quarter" idx="10" hasCustomPrompt="1"/>
          </p:nvPr>
        </p:nvSpPr>
        <p:spPr>
          <a:xfrm>
            <a:off x="1142738" y="116296"/>
            <a:ext cx="562652" cy="2709350"/>
          </a:xfrm>
          <a:prstGeom prst="rect">
            <a:avLst/>
          </a:prstGeom>
        </p:spPr>
        <p:txBody>
          <a:bodyPr vert="eaVert"/>
          <a:lstStyle>
            <a:lvl1pPr marL="0" indent="0">
              <a:buNone/>
              <a:defRPr/>
            </a:lvl1pPr>
          </a:lstStyle>
          <a:p>
            <a:pPr lvl="0"/>
            <a:r>
              <a:rPr lang="en-US" altLang="zh-CN" dirty="0"/>
              <a:t>CONTENT </a:t>
            </a:r>
            <a:r>
              <a:rPr lang="zh-CN" altLang="en-US" dirty="0"/>
              <a:t>目录</a:t>
            </a:r>
          </a:p>
        </p:txBody>
      </p:sp>
      <p:sp>
        <p:nvSpPr>
          <p:cNvPr id="7" name="文本占位符 6"/>
          <p:cNvSpPr>
            <a:spLocks noGrp="1"/>
          </p:cNvSpPr>
          <p:nvPr>
            <p:ph type="body" sz="quarter" idx="11" hasCustomPrompt="1"/>
          </p:nvPr>
        </p:nvSpPr>
        <p:spPr>
          <a:xfrm>
            <a:off x="2341550"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4" name="文本占位符 6"/>
          <p:cNvSpPr>
            <a:spLocks noGrp="1"/>
          </p:cNvSpPr>
          <p:nvPr>
            <p:ph type="body" sz="quarter" idx="12" hasCustomPrompt="1"/>
          </p:nvPr>
        </p:nvSpPr>
        <p:spPr>
          <a:xfrm>
            <a:off x="2341550"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5" name="文本占位符 6"/>
          <p:cNvSpPr>
            <a:spLocks noGrp="1"/>
          </p:cNvSpPr>
          <p:nvPr>
            <p:ph type="body" sz="quarter" idx="13" hasCustomPrompt="1"/>
          </p:nvPr>
        </p:nvSpPr>
        <p:spPr>
          <a:xfrm>
            <a:off x="5560687"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6" name="文本占位符 6"/>
          <p:cNvSpPr>
            <a:spLocks noGrp="1"/>
          </p:cNvSpPr>
          <p:nvPr>
            <p:ph type="body" sz="quarter" idx="14" hasCustomPrompt="1"/>
          </p:nvPr>
        </p:nvSpPr>
        <p:spPr>
          <a:xfrm>
            <a:off x="5560688"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7" name="文本占位符 6"/>
          <p:cNvSpPr>
            <a:spLocks noGrp="1"/>
          </p:cNvSpPr>
          <p:nvPr>
            <p:ph type="body" sz="quarter" idx="15" hasCustomPrompt="1"/>
          </p:nvPr>
        </p:nvSpPr>
        <p:spPr>
          <a:xfrm>
            <a:off x="8779825"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8" name="文本占位符 6"/>
          <p:cNvSpPr>
            <a:spLocks noGrp="1"/>
          </p:cNvSpPr>
          <p:nvPr>
            <p:ph type="body" sz="quarter" idx="16" hasCustomPrompt="1"/>
          </p:nvPr>
        </p:nvSpPr>
        <p:spPr>
          <a:xfrm>
            <a:off x="8779825"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Tree>
    <p:extLst>
      <p:ext uri="{BB962C8B-B14F-4D97-AF65-F5344CB8AC3E}">
        <p14:creationId xmlns:p14="http://schemas.microsoft.com/office/powerpoint/2010/main" val="571037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996845" y="0"/>
            <a:ext cx="854439" cy="299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1085510" y="116296"/>
            <a:ext cx="677108" cy="2858043"/>
          </a:xfrm>
          <a:prstGeom prst="rect">
            <a:avLst/>
          </a:prstGeom>
          <a:noFill/>
        </p:spPr>
        <p:txBody>
          <a:bodyPr vert="eaVert" wrap="square" rtlCol="0">
            <a:spAutoFit/>
          </a:bodyPr>
          <a:lstStyle/>
          <a:p>
            <a:endParaRPr lang="zh-CN" altLang="en-US" sz="3200" dirty="0"/>
          </a:p>
        </p:txBody>
      </p:sp>
      <p:sp>
        <p:nvSpPr>
          <p:cNvPr id="5" name="文本占位符 4"/>
          <p:cNvSpPr>
            <a:spLocks noGrp="1"/>
          </p:cNvSpPr>
          <p:nvPr>
            <p:ph type="body" sz="quarter" idx="10" hasCustomPrompt="1"/>
          </p:nvPr>
        </p:nvSpPr>
        <p:spPr>
          <a:xfrm>
            <a:off x="1142738" y="116296"/>
            <a:ext cx="562652" cy="2709350"/>
          </a:xfrm>
          <a:prstGeom prst="rect">
            <a:avLst/>
          </a:prstGeom>
        </p:spPr>
        <p:txBody>
          <a:bodyPr vert="eaVert"/>
          <a:lstStyle>
            <a:lvl1pPr marL="0" indent="0">
              <a:buNone/>
              <a:defRPr/>
            </a:lvl1pPr>
          </a:lstStyle>
          <a:p>
            <a:pPr lvl="0"/>
            <a:r>
              <a:rPr lang="en-US" altLang="zh-CN" dirty="0"/>
              <a:t>CONTENT </a:t>
            </a:r>
            <a:r>
              <a:rPr lang="zh-CN" altLang="en-US" dirty="0"/>
              <a:t>目录</a:t>
            </a:r>
          </a:p>
        </p:txBody>
      </p:sp>
      <p:sp>
        <p:nvSpPr>
          <p:cNvPr id="7" name="文本占位符 6"/>
          <p:cNvSpPr>
            <a:spLocks noGrp="1"/>
          </p:cNvSpPr>
          <p:nvPr>
            <p:ph type="body" sz="quarter" idx="11" hasCustomPrompt="1"/>
          </p:nvPr>
        </p:nvSpPr>
        <p:spPr>
          <a:xfrm>
            <a:off x="2341550"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4" name="文本占位符 6"/>
          <p:cNvSpPr>
            <a:spLocks noGrp="1"/>
          </p:cNvSpPr>
          <p:nvPr>
            <p:ph type="body" sz="quarter" idx="12" hasCustomPrompt="1"/>
          </p:nvPr>
        </p:nvSpPr>
        <p:spPr>
          <a:xfrm>
            <a:off x="2341550"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5" name="文本占位符 6"/>
          <p:cNvSpPr>
            <a:spLocks noGrp="1"/>
          </p:cNvSpPr>
          <p:nvPr>
            <p:ph type="body" sz="quarter" idx="13" hasCustomPrompt="1"/>
          </p:nvPr>
        </p:nvSpPr>
        <p:spPr>
          <a:xfrm>
            <a:off x="6096000"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6" name="文本占位符 6"/>
          <p:cNvSpPr>
            <a:spLocks noGrp="1"/>
          </p:cNvSpPr>
          <p:nvPr>
            <p:ph type="body" sz="quarter" idx="14" hasCustomPrompt="1"/>
          </p:nvPr>
        </p:nvSpPr>
        <p:spPr>
          <a:xfrm>
            <a:off x="6096001"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9" name="文本占位符 6"/>
          <p:cNvSpPr>
            <a:spLocks noGrp="1"/>
          </p:cNvSpPr>
          <p:nvPr>
            <p:ph type="body" sz="quarter" idx="17" hasCustomPrompt="1"/>
          </p:nvPr>
        </p:nvSpPr>
        <p:spPr>
          <a:xfrm>
            <a:off x="2341550" y="3934918"/>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20" name="文本占位符 6"/>
          <p:cNvSpPr>
            <a:spLocks noGrp="1"/>
          </p:cNvSpPr>
          <p:nvPr>
            <p:ph type="body" sz="quarter" idx="18" hasCustomPrompt="1"/>
          </p:nvPr>
        </p:nvSpPr>
        <p:spPr>
          <a:xfrm>
            <a:off x="2341550" y="4639457"/>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21" name="文本占位符 6"/>
          <p:cNvSpPr>
            <a:spLocks noGrp="1"/>
          </p:cNvSpPr>
          <p:nvPr>
            <p:ph type="body" sz="quarter" idx="19" hasCustomPrompt="1"/>
          </p:nvPr>
        </p:nvSpPr>
        <p:spPr>
          <a:xfrm>
            <a:off x="6096000" y="3934918"/>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22" name="文本占位符 6"/>
          <p:cNvSpPr>
            <a:spLocks noGrp="1"/>
          </p:cNvSpPr>
          <p:nvPr>
            <p:ph type="body" sz="quarter" idx="20" hasCustomPrompt="1"/>
          </p:nvPr>
        </p:nvSpPr>
        <p:spPr>
          <a:xfrm>
            <a:off x="6096001" y="4639457"/>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Tree>
    <p:extLst>
      <p:ext uri="{BB962C8B-B14F-4D97-AF65-F5344CB8AC3E}">
        <p14:creationId xmlns:p14="http://schemas.microsoft.com/office/powerpoint/2010/main" val="3735684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996845" y="0"/>
            <a:ext cx="854439" cy="299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userDrawn="1"/>
        </p:nvSpPr>
        <p:spPr>
          <a:xfrm>
            <a:off x="1085510" y="116296"/>
            <a:ext cx="677108" cy="2858043"/>
          </a:xfrm>
          <a:prstGeom prst="rect">
            <a:avLst/>
          </a:prstGeom>
          <a:noFill/>
        </p:spPr>
        <p:txBody>
          <a:bodyPr vert="eaVert" wrap="square" rtlCol="0">
            <a:spAutoFit/>
          </a:bodyPr>
          <a:lstStyle/>
          <a:p>
            <a:endParaRPr lang="zh-CN" altLang="en-US" sz="3200" dirty="0"/>
          </a:p>
        </p:txBody>
      </p:sp>
      <p:sp>
        <p:nvSpPr>
          <p:cNvPr id="5" name="文本占位符 4"/>
          <p:cNvSpPr>
            <a:spLocks noGrp="1"/>
          </p:cNvSpPr>
          <p:nvPr>
            <p:ph type="body" sz="quarter" idx="10" hasCustomPrompt="1"/>
          </p:nvPr>
        </p:nvSpPr>
        <p:spPr>
          <a:xfrm>
            <a:off x="1142738" y="116296"/>
            <a:ext cx="562652" cy="2709350"/>
          </a:xfrm>
          <a:prstGeom prst="rect">
            <a:avLst/>
          </a:prstGeom>
        </p:spPr>
        <p:txBody>
          <a:bodyPr vert="eaVert"/>
          <a:lstStyle>
            <a:lvl1pPr marL="0" indent="0">
              <a:buNone/>
              <a:defRPr/>
            </a:lvl1pPr>
          </a:lstStyle>
          <a:p>
            <a:pPr lvl="0"/>
            <a:r>
              <a:rPr lang="en-US" altLang="zh-CN" dirty="0"/>
              <a:t>CONTENT </a:t>
            </a:r>
            <a:r>
              <a:rPr lang="zh-CN" altLang="en-US" dirty="0"/>
              <a:t>目录</a:t>
            </a:r>
          </a:p>
        </p:txBody>
      </p:sp>
      <p:sp>
        <p:nvSpPr>
          <p:cNvPr id="7" name="文本占位符 6"/>
          <p:cNvSpPr>
            <a:spLocks noGrp="1"/>
          </p:cNvSpPr>
          <p:nvPr>
            <p:ph type="body" sz="quarter" idx="11" hasCustomPrompt="1"/>
          </p:nvPr>
        </p:nvSpPr>
        <p:spPr>
          <a:xfrm>
            <a:off x="2341550"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4" name="文本占位符 6"/>
          <p:cNvSpPr>
            <a:spLocks noGrp="1"/>
          </p:cNvSpPr>
          <p:nvPr>
            <p:ph type="body" sz="quarter" idx="12" hasCustomPrompt="1"/>
          </p:nvPr>
        </p:nvSpPr>
        <p:spPr>
          <a:xfrm>
            <a:off x="2341550"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5" name="文本占位符 6"/>
          <p:cNvSpPr>
            <a:spLocks noGrp="1"/>
          </p:cNvSpPr>
          <p:nvPr>
            <p:ph type="body" sz="quarter" idx="13" hasCustomPrompt="1"/>
          </p:nvPr>
        </p:nvSpPr>
        <p:spPr>
          <a:xfrm>
            <a:off x="5560687"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6" name="文本占位符 6"/>
          <p:cNvSpPr>
            <a:spLocks noGrp="1"/>
          </p:cNvSpPr>
          <p:nvPr>
            <p:ph type="body" sz="quarter" idx="14" hasCustomPrompt="1"/>
          </p:nvPr>
        </p:nvSpPr>
        <p:spPr>
          <a:xfrm>
            <a:off x="5560688"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7" name="文本占位符 6"/>
          <p:cNvSpPr>
            <a:spLocks noGrp="1"/>
          </p:cNvSpPr>
          <p:nvPr>
            <p:ph type="body" sz="quarter" idx="15" hasCustomPrompt="1"/>
          </p:nvPr>
        </p:nvSpPr>
        <p:spPr>
          <a:xfrm>
            <a:off x="8779825" y="2286000"/>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18" name="文本占位符 6"/>
          <p:cNvSpPr>
            <a:spLocks noGrp="1"/>
          </p:cNvSpPr>
          <p:nvPr>
            <p:ph type="body" sz="quarter" idx="16" hasCustomPrompt="1"/>
          </p:nvPr>
        </p:nvSpPr>
        <p:spPr>
          <a:xfrm>
            <a:off x="8779825" y="2990539"/>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19" name="文本占位符 6"/>
          <p:cNvSpPr>
            <a:spLocks noGrp="1"/>
          </p:cNvSpPr>
          <p:nvPr>
            <p:ph type="body" sz="quarter" idx="17" hasCustomPrompt="1"/>
          </p:nvPr>
        </p:nvSpPr>
        <p:spPr>
          <a:xfrm>
            <a:off x="2341550" y="3934918"/>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20" name="文本占位符 6"/>
          <p:cNvSpPr>
            <a:spLocks noGrp="1"/>
          </p:cNvSpPr>
          <p:nvPr>
            <p:ph type="body" sz="quarter" idx="18" hasCustomPrompt="1"/>
          </p:nvPr>
        </p:nvSpPr>
        <p:spPr>
          <a:xfrm>
            <a:off x="2341550" y="4639457"/>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
        <p:nvSpPr>
          <p:cNvPr id="21" name="文本占位符 6"/>
          <p:cNvSpPr>
            <a:spLocks noGrp="1"/>
          </p:cNvSpPr>
          <p:nvPr>
            <p:ph type="body" sz="quarter" idx="19" hasCustomPrompt="1"/>
          </p:nvPr>
        </p:nvSpPr>
        <p:spPr>
          <a:xfrm>
            <a:off x="5560687" y="3934918"/>
            <a:ext cx="1128673" cy="688339"/>
          </a:xfrm>
          <a:prstGeom prst="rect">
            <a:avLst/>
          </a:prstGeom>
        </p:spPr>
        <p:txBody>
          <a:bodyPr/>
          <a:lstStyle>
            <a:lvl1pPr marL="0" indent="0">
              <a:buNone/>
              <a:defRPr sz="4800">
                <a:solidFill>
                  <a:schemeClr val="bg1"/>
                </a:solidFill>
              </a:defRPr>
            </a:lvl1pPr>
          </a:lstStyle>
          <a:p>
            <a:pPr lvl="0"/>
            <a:r>
              <a:rPr lang="en-US" altLang="zh-CN" dirty="0"/>
              <a:t>01</a:t>
            </a:r>
            <a:endParaRPr lang="zh-CN" altLang="en-US" dirty="0"/>
          </a:p>
        </p:txBody>
      </p:sp>
      <p:sp>
        <p:nvSpPr>
          <p:cNvPr id="22" name="文本占位符 6"/>
          <p:cNvSpPr>
            <a:spLocks noGrp="1"/>
          </p:cNvSpPr>
          <p:nvPr>
            <p:ph type="body" sz="quarter" idx="20" hasCustomPrompt="1"/>
          </p:nvPr>
        </p:nvSpPr>
        <p:spPr>
          <a:xfrm>
            <a:off x="5560688" y="4639457"/>
            <a:ext cx="1945637" cy="438462"/>
          </a:xfrm>
          <a:prstGeom prst="rect">
            <a:avLst/>
          </a:prstGeom>
        </p:spPr>
        <p:txBody>
          <a:bodyPr/>
          <a:lstStyle>
            <a:lvl1pPr marL="0" indent="0">
              <a:buNone/>
              <a:defRPr sz="2800">
                <a:solidFill>
                  <a:schemeClr val="bg1"/>
                </a:solidFill>
              </a:defRPr>
            </a:lvl1pPr>
          </a:lstStyle>
          <a:p>
            <a:pPr lvl="0"/>
            <a:r>
              <a:rPr lang="zh-CN" altLang="en-US" dirty="0">
                <a:cs typeface="+mn-ea"/>
                <a:sym typeface="+mn-lt"/>
              </a:rPr>
              <a:t>选题背景</a:t>
            </a:r>
            <a:endParaRPr lang="zh-CN" altLang="en-US" dirty="0"/>
          </a:p>
        </p:txBody>
      </p:sp>
    </p:spTree>
    <p:extLst>
      <p:ext uri="{BB962C8B-B14F-4D97-AF65-F5344CB8AC3E}">
        <p14:creationId xmlns:p14="http://schemas.microsoft.com/office/powerpoint/2010/main" val="3061211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六项目录">
    <p:spTree>
      <p:nvGrpSpPr>
        <p:cNvPr id="1" name=""/>
        <p:cNvGrpSpPr/>
        <p:nvPr/>
      </p:nvGrpSpPr>
      <p:grpSpPr>
        <a:xfrm>
          <a:off x="0" y="0"/>
          <a:ext cx="0" cy="0"/>
          <a:chOff x="0" y="0"/>
          <a:chExt cx="0" cy="0"/>
        </a:xfrm>
      </p:grpSpPr>
      <p:sp>
        <p:nvSpPr>
          <p:cNvPr id="2" name="矩形 1"/>
          <p:cNvSpPr/>
          <p:nvPr userDrawn="1"/>
        </p:nvSpPr>
        <p:spPr>
          <a:xfrm>
            <a:off x="996845" y="0"/>
            <a:ext cx="854439" cy="2990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3" name="文本框 2"/>
          <p:cNvSpPr txBox="1"/>
          <p:nvPr userDrawn="1"/>
        </p:nvSpPr>
        <p:spPr>
          <a:xfrm>
            <a:off x="1085510" y="116296"/>
            <a:ext cx="677108" cy="2858043"/>
          </a:xfrm>
          <a:prstGeom prst="rect">
            <a:avLst/>
          </a:prstGeom>
          <a:noFill/>
        </p:spPr>
        <p:txBody>
          <a:bodyPr vert="eaVert" wrap="square" rtlCol="0">
            <a:spAutoFit/>
          </a:bodyPr>
          <a:lstStyle/>
          <a:p>
            <a:endParaRPr lang="zh-CN" altLang="en-US" sz="3200" dirty="0">
              <a:solidFill>
                <a:schemeClr val="accent1"/>
              </a:solidFill>
            </a:endParaRPr>
          </a:p>
        </p:txBody>
      </p:sp>
      <p:sp>
        <p:nvSpPr>
          <p:cNvPr id="5" name="文本占位符 4"/>
          <p:cNvSpPr>
            <a:spLocks noGrp="1"/>
          </p:cNvSpPr>
          <p:nvPr>
            <p:ph type="body" sz="quarter" idx="10" hasCustomPrompt="1"/>
          </p:nvPr>
        </p:nvSpPr>
        <p:spPr>
          <a:xfrm>
            <a:off x="1142738" y="116296"/>
            <a:ext cx="562652" cy="2709350"/>
          </a:xfrm>
          <a:prstGeom prst="rect">
            <a:avLst/>
          </a:prstGeom>
        </p:spPr>
        <p:txBody>
          <a:bodyPr vert="eaVert"/>
          <a:lstStyle>
            <a:lvl1pPr marL="0" indent="0">
              <a:buNone/>
              <a:defRPr>
                <a:solidFill>
                  <a:schemeClr val="accent1"/>
                </a:solidFill>
              </a:defRPr>
            </a:lvl1pPr>
          </a:lstStyle>
          <a:p>
            <a:pPr lvl="0"/>
            <a:r>
              <a:rPr lang="en-US" altLang="zh-CN" dirty="0"/>
              <a:t>CONTENT </a:t>
            </a:r>
            <a:r>
              <a:rPr lang="zh-CN" altLang="en-US" dirty="0"/>
              <a:t>目录</a:t>
            </a:r>
          </a:p>
        </p:txBody>
      </p:sp>
      <p:sp>
        <p:nvSpPr>
          <p:cNvPr id="7" name="文本占位符 6"/>
          <p:cNvSpPr>
            <a:spLocks noGrp="1"/>
          </p:cNvSpPr>
          <p:nvPr>
            <p:ph type="body" sz="quarter" idx="11" hasCustomPrompt="1"/>
          </p:nvPr>
        </p:nvSpPr>
        <p:spPr>
          <a:xfrm>
            <a:off x="2341550" y="2286000"/>
            <a:ext cx="1128673" cy="688339"/>
          </a:xfrm>
          <a:prstGeom prst="rect">
            <a:avLst/>
          </a:prstGeom>
        </p:spPr>
        <p:txBody>
          <a:bodyPr/>
          <a:lstStyle>
            <a:lvl1pPr marL="0" indent="0">
              <a:buNone/>
              <a:defRPr sz="4800">
                <a:solidFill>
                  <a:schemeClr val="accent1"/>
                </a:solidFill>
              </a:defRPr>
            </a:lvl1pPr>
          </a:lstStyle>
          <a:p>
            <a:pPr lvl="0"/>
            <a:r>
              <a:rPr lang="en-US" altLang="zh-CN" dirty="0"/>
              <a:t>01</a:t>
            </a:r>
            <a:endParaRPr lang="zh-CN" altLang="en-US" dirty="0"/>
          </a:p>
        </p:txBody>
      </p:sp>
      <p:sp>
        <p:nvSpPr>
          <p:cNvPr id="14" name="文本占位符 6"/>
          <p:cNvSpPr>
            <a:spLocks noGrp="1"/>
          </p:cNvSpPr>
          <p:nvPr>
            <p:ph type="body" sz="quarter" idx="12" hasCustomPrompt="1"/>
          </p:nvPr>
        </p:nvSpPr>
        <p:spPr>
          <a:xfrm>
            <a:off x="2341550" y="2990539"/>
            <a:ext cx="1945637" cy="438462"/>
          </a:xfrm>
          <a:prstGeom prst="rect">
            <a:avLst/>
          </a:prstGeom>
        </p:spPr>
        <p:txBody>
          <a:bodyPr/>
          <a:lstStyle>
            <a:lvl1pPr marL="0" indent="0">
              <a:buNone/>
              <a:defRPr sz="2800">
                <a:solidFill>
                  <a:schemeClr val="accent1"/>
                </a:solidFill>
              </a:defRPr>
            </a:lvl1pPr>
          </a:lstStyle>
          <a:p>
            <a:pPr lvl="0"/>
            <a:r>
              <a:rPr lang="zh-CN" altLang="en-US" dirty="0">
                <a:cs typeface="+mn-ea"/>
                <a:sym typeface="+mn-lt"/>
              </a:rPr>
              <a:t>选题背景</a:t>
            </a:r>
            <a:endParaRPr lang="zh-CN" altLang="en-US" dirty="0"/>
          </a:p>
        </p:txBody>
      </p:sp>
      <p:sp>
        <p:nvSpPr>
          <p:cNvPr id="15" name="文本占位符 6"/>
          <p:cNvSpPr>
            <a:spLocks noGrp="1"/>
          </p:cNvSpPr>
          <p:nvPr>
            <p:ph type="body" sz="quarter" idx="13" hasCustomPrompt="1"/>
          </p:nvPr>
        </p:nvSpPr>
        <p:spPr>
          <a:xfrm>
            <a:off x="5560687" y="2286000"/>
            <a:ext cx="1128673" cy="688339"/>
          </a:xfrm>
          <a:prstGeom prst="rect">
            <a:avLst/>
          </a:prstGeom>
        </p:spPr>
        <p:txBody>
          <a:bodyPr/>
          <a:lstStyle>
            <a:lvl1pPr marL="0" indent="0">
              <a:buNone/>
              <a:defRPr sz="4800">
                <a:solidFill>
                  <a:schemeClr val="accent1"/>
                </a:solidFill>
              </a:defRPr>
            </a:lvl1pPr>
          </a:lstStyle>
          <a:p>
            <a:pPr lvl="0"/>
            <a:r>
              <a:rPr lang="en-US" altLang="zh-CN" dirty="0"/>
              <a:t>01</a:t>
            </a:r>
            <a:endParaRPr lang="zh-CN" altLang="en-US" dirty="0"/>
          </a:p>
        </p:txBody>
      </p:sp>
      <p:sp>
        <p:nvSpPr>
          <p:cNvPr id="16" name="文本占位符 6"/>
          <p:cNvSpPr>
            <a:spLocks noGrp="1"/>
          </p:cNvSpPr>
          <p:nvPr>
            <p:ph type="body" sz="quarter" idx="14" hasCustomPrompt="1"/>
          </p:nvPr>
        </p:nvSpPr>
        <p:spPr>
          <a:xfrm>
            <a:off x="5560688" y="2990539"/>
            <a:ext cx="1945637" cy="438462"/>
          </a:xfrm>
          <a:prstGeom prst="rect">
            <a:avLst/>
          </a:prstGeom>
        </p:spPr>
        <p:txBody>
          <a:bodyPr/>
          <a:lstStyle>
            <a:lvl1pPr marL="0" indent="0">
              <a:buNone/>
              <a:defRPr sz="2800">
                <a:solidFill>
                  <a:schemeClr val="accent1"/>
                </a:solidFill>
              </a:defRPr>
            </a:lvl1pPr>
          </a:lstStyle>
          <a:p>
            <a:pPr lvl="0"/>
            <a:r>
              <a:rPr lang="zh-CN" altLang="en-US" dirty="0">
                <a:cs typeface="+mn-ea"/>
                <a:sym typeface="+mn-lt"/>
              </a:rPr>
              <a:t>选题背景</a:t>
            </a:r>
            <a:endParaRPr lang="zh-CN" altLang="en-US" dirty="0"/>
          </a:p>
        </p:txBody>
      </p:sp>
      <p:sp>
        <p:nvSpPr>
          <p:cNvPr id="17" name="文本占位符 6"/>
          <p:cNvSpPr>
            <a:spLocks noGrp="1"/>
          </p:cNvSpPr>
          <p:nvPr>
            <p:ph type="body" sz="quarter" idx="15" hasCustomPrompt="1"/>
          </p:nvPr>
        </p:nvSpPr>
        <p:spPr>
          <a:xfrm>
            <a:off x="8779825" y="2286000"/>
            <a:ext cx="1128673" cy="688339"/>
          </a:xfrm>
          <a:prstGeom prst="rect">
            <a:avLst/>
          </a:prstGeom>
        </p:spPr>
        <p:txBody>
          <a:bodyPr/>
          <a:lstStyle>
            <a:lvl1pPr marL="0" indent="0">
              <a:buNone/>
              <a:defRPr sz="4800">
                <a:solidFill>
                  <a:schemeClr val="accent1"/>
                </a:solidFill>
              </a:defRPr>
            </a:lvl1pPr>
          </a:lstStyle>
          <a:p>
            <a:pPr lvl="0"/>
            <a:r>
              <a:rPr lang="en-US" altLang="zh-CN" dirty="0"/>
              <a:t>01</a:t>
            </a:r>
            <a:endParaRPr lang="zh-CN" altLang="en-US" dirty="0"/>
          </a:p>
        </p:txBody>
      </p:sp>
      <p:sp>
        <p:nvSpPr>
          <p:cNvPr id="18" name="文本占位符 6"/>
          <p:cNvSpPr>
            <a:spLocks noGrp="1"/>
          </p:cNvSpPr>
          <p:nvPr>
            <p:ph type="body" sz="quarter" idx="16" hasCustomPrompt="1"/>
          </p:nvPr>
        </p:nvSpPr>
        <p:spPr>
          <a:xfrm>
            <a:off x="8779825" y="2990539"/>
            <a:ext cx="1945637" cy="438462"/>
          </a:xfrm>
          <a:prstGeom prst="rect">
            <a:avLst/>
          </a:prstGeom>
        </p:spPr>
        <p:txBody>
          <a:bodyPr/>
          <a:lstStyle>
            <a:lvl1pPr marL="0" indent="0">
              <a:buNone/>
              <a:defRPr sz="2800">
                <a:solidFill>
                  <a:schemeClr val="accent1"/>
                </a:solidFill>
              </a:defRPr>
            </a:lvl1pPr>
          </a:lstStyle>
          <a:p>
            <a:pPr lvl="0"/>
            <a:r>
              <a:rPr lang="zh-CN" altLang="en-US" dirty="0">
                <a:cs typeface="+mn-ea"/>
                <a:sym typeface="+mn-lt"/>
              </a:rPr>
              <a:t>选题背景</a:t>
            </a:r>
            <a:endParaRPr lang="zh-CN" altLang="en-US" dirty="0"/>
          </a:p>
        </p:txBody>
      </p:sp>
      <p:sp>
        <p:nvSpPr>
          <p:cNvPr id="19" name="文本占位符 6"/>
          <p:cNvSpPr>
            <a:spLocks noGrp="1"/>
          </p:cNvSpPr>
          <p:nvPr>
            <p:ph type="body" sz="quarter" idx="17" hasCustomPrompt="1"/>
          </p:nvPr>
        </p:nvSpPr>
        <p:spPr>
          <a:xfrm>
            <a:off x="2341550" y="3934918"/>
            <a:ext cx="1128673" cy="688339"/>
          </a:xfrm>
          <a:prstGeom prst="rect">
            <a:avLst/>
          </a:prstGeom>
        </p:spPr>
        <p:txBody>
          <a:bodyPr/>
          <a:lstStyle>
            <a:lvl1pPr marL="0" indent="0">
              <a:buNone/>
              <a:defRPr sz="4800">
                <a:solidFill>
                  <a:schemeClr val="accent1"/>
                </a:solidFill>
              </a:defRPr>
            </a:lvl1pPr>
          </a:lstStyle>
          <a:p>
            <a:pPr lvl="0"/>
            <a:r>
              <a:rPr lang="en-US" altLang="zh-CN" dirty="0"/>
              <a:t>01</a:t>
            </a:r>
            <a:endParaRPr lang="zh-CN" altLang="en-US" dirty="0"/>
          </a:p>
        </p:txBody>
      </p:sp>
      <p:sp>
        <p:nvSpPr>
          <p:cNvPr id="20" name="文本占位符 6"/>
          <p:cNvSpPr>
            <a:spLocks noGrp="1"/>
          </p:cNvSpPr>
          <p:nvPr>
            <p:ph type="body" sz="quarter" idx="18" hasCustomPrompt="1"/>
          </p:nvPr>
        </p:nvSpPr>
        <p:spPr>
          <a:xfrm>
            <a:off x="2341550" y="4639457"/>
            <a:ext cx="1945637" cy="438462"/>
          </a:xfrm>
          <a:prstGeom prst="rect">
            <a:avLst/>
          </a:prstGeom>
        </p:spPr>
        <p:txBody>
          <a:bodyPr/>
          <a:lstStyle>
            <a:lvl1pPr marL="0" indent="0">
              <a:buNone/>
              <a:defRPr sz="2800">
                <a:solidFill>
                  <a:schemeClr val="accent1"/>
                </a:solidFill>
              </a:defRPr>
            </a:lvl1pPr>
          </a:lstStyle>
          <a:p>
            <a:pPr lvl="0"/>
            <a:r>
              <a:rPr lang="zh-CN" altLang="en-US" dirty="0">
                <a:cs typeface="+mn-ea"/>
                <a:sym typeface="+mn-lt"/>
              </a:rPr>
              <a:t>选题背景</a:t>
            </a:r>
            <a:endParaRPr lang="zh-CN" altLang="en-US" dirty="0"/>
          </a:p>
        </p:txBody>
      </p:sp>
      <p:sp>
        <p:nvSpPr>
          <p:cNvPr id="21" name="文本占位符 6"/>
          <p:cNvSpPr>
            <a:spLocks noGrp="1"/>
          </p:cNvSpPr>
          <p:nvPr>
            <p:ph type="body" sz="quarter" idx="19" hasCustomPrompt="1"/>
          </p:nvPr>
        </p:nvSpPr>
        <p:spPr>
          <a:xfrm>
            <a:off x="5560687" y="3934918"/>
            <a:ext cx="1128673" cy="688339"/>
          </a:xfrm>
          <a:prstGeom prst="rect">
            <a:avLst/>
          </a:prstGeom>
        </p:spPr>
        <p:txBody>
          <a:bodyPr/>
          <a:lstStyle>
            <a:lvl1pPr marL="0" indent="0">
              <a:buNone/>
              <a:defRPr sz="4800">
                <a:solidFill>
                  <a:schemeClr val="accent1"/>
                </a:solidFill>
              </a:defRPr>
            </a:lvl1pPr>
          </a:lstStyle>
          <a:p>
            <a:pPr lvl="0"/>
            <a:r>
              <a:rPr lang="en-US" altLang="zh-CN" dirty="0"/>
              <a:t>01</a:t>
            </a:r>
            <a:endParaRPr lang="zh-CN" altLang="en-US" dirty="0"/>
          </a:p>
        </p:txBody>
      </p:sp>
      <p:sp>
        <p:nvSpPr>
          <p:cNvPr id="22" name="文本占位符 6"/>
          <p:cNvSpPr>
            <a:spLocks noGrp="1"/>
          </p:cNvSpPr>
          <p:nvPr>
            <p:ph type="body" sz="quarter" idx="20" hasCustomPrompt="1"/>
          </p:nvPr>
        </p:nvSpPr>
        <p:spPr>
          <a:xfrm>
            <a:off x="5560688" y="4639457"/>
            <a:ext cx="1945637" cy="438462"/>
          </a:xfrm>
          <a:prstGeom prst="rect">
            <a:avLst/>
          </a:prstGeom>
        </p:spPr>
        <p:txBody>
          <a:bodyPr/>
          <a:lstStyle>
            <a:lvl1pPr marL="0" indent="0">
              <a:buNone/>
              <a:defRPr sz="2800">
                <a:solidFill>
                  <a:schemeClr val="accent1"/>
                </a:solidFill>
              </a:defRPr>
            </a:lvl1pPr>
          </a:lstStyle>
          <a:p>
            <a:pPr lvl="0"/>
            <a:r>
              <a:rPr lang="zh-CN" altLang="en-US" dirty="0">
                <a:cs typeface="+mn-ea"/>
                <a:sym typeface="+mn-lt"/>
              </a:rPr>
              <a:t>选题背景</a:t>
            </a:r>
            <a:endParaRPr lang="zh-CN" altLang="en-US" dirty="0"/>
          </a:p>
        </p:txBody>
      </p:sp>
      <p:sp>
        <p:nvSpPr>
          <p:cNvPr id="23" name="文本占位符 6"/>
          <p:cNvSpPr>
            <a:spLocks noGrp="1"/>
          </p:cNvSpPr>
          <p:nvPr>
            <p:ph type="body" sz="quarter" idx="21" hasCustomPrompt="1"/>
          </p:nvPr>
        </p:nvSpPr>
        <p:spPr>
          <a:xfrm>
            <a:off x="8779825" y="3934918"/>
            <a:ext cx="1128673" cy="688339"/>
          </a:xfrm>
          <a:prstGeom prst="rect">
            <a:avLst/>
          </a:prstGeom>
        </p:spPr>
        <p:txBody>
          <a:bodyPr/>
          <a:lstStyle>
            <a:lvl1pPr marL="0" indent="0">
              <a:buNone/>
              <a:defRPr sz="4800">
                <a:solidFill>
                  <a:schemeClr val="accent1"/>
                </a:solidFill>
              </a:defRPr>
            </a:lvl1pPr>
          </a:lstStyle>
          <a:p>
            <a:pPr lvl="0"/>
            <a:r>
              <a:rPr lang="en-US" altLang="zh-CN" dirty="0"/>
              <a:t>01</a:t>
            </a:r>
            <a:endParaRPr lang="zh-CN" altLang="en-US" dirty="0"/>
          </a:p>
        </p:txBody>
      </p:sp>
      <p:sp>
        <p:nvSpPr>
          <p:cNvPr id="24" name="文本占位符 6"/>
          <p:cNvSpPr>
            <a:spLocks noGrp="1"/>
          </p:cNvSpPr>
          <p:nvPr>
            <p:ph type="body" sz="quarter" idx="22" hasCustomPrompt="1"/>
          </p:nvPr>
        </p:nvSpPr>
        <p:spPr>
          <a:xfrm>
            <a:off x="8779825" y="4639457"/>
            <a:ext cx="1945637" cy="438462"/>
          </a:xfrm>
          <a:prstGeom prst="rect">
            <a:avLst/>
          </a:prstGeom>
        </p:spPr>
        <p:txBody>
          <a:bodyPr/>
          <a:lstStyle>
            <a:lvl1pPr marL="0" indent="0">
              <a:buNone/>
              <a:defRPr sz="2800">
                <a:solidFill>
                  <a:schemeClr val="accent1"/>
                </a:solidFill>
              </a:defRPr>
            </a:lvl1pPr>
          </a:lstStyle>
          <a:p>
            <a:pPr lvl="0"/>
            <a:r>
              <a:rPr lang="zh-CN" altLang="en-US" dirty="0">
                <a:cs typeface="+mn-ea"/>
                <a:sym typeface="+mn-lt"/>
              </a:rPr>
              <a:t>选题背景</a:t>
            </a:r>
            <a:endParaRPr lang="zh-CN" altLang="en-US" dirty="0"/>
          </a:p>
        </p:txBody>
      </p:sp>
    </p:spTree>
    <p:extLst>
      <p:ext uri="{BB962C8B-B14F-4D97-AF65-F5344CB8AC3E}">
        <p14:creationId xmlns:p14="http://schemas.microsoft.com/office/powerpoint/2010/main" val="67982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spTree>
      <p:nvGrpSpPr>
        <p:cNvPr id="1" name=""/>
        <p:cNvGrpSpPr/>
        <p:nvPr/>
      </p:nvGrpSpPr>
      <p:grpSpPr>
        <a:xfrm>
          <a:off x="0" y="0"/>
          <a:ext cx="0" cy="0"/>
          <a:chOff x="0" y="0"/>
          <a:chExt cx="0" cy="0"/>
        </a:xfrm>
      </p:grpSpPr>
      <p:sp>
        <p:nvSpPr>
          <p:cNvPr id="30" name="矩形 6"/>
          <p:cNvSpPr/>
          <p:nvPr userDrawn="1"/>
        </p:nvSpPr>
        <p:spPr>
          <a:xfrm>
            <a:off x="675154"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127000">
            <a:solidFill>
              <a:schemeClr val="accent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34" name="文本占位符 9"/>
          <p:cNvSpPr>
            <a:spLocks noGrp="1"/>
          </p:cNvSpPr>
          <p:nvPr>
            <p:ph type="body" sz="quarter" idx="14" hasCustomPrompt="1"/>
          </p:nvPr>
        </p:nvSpPr>
        <p:spPr>
          <a:xfrm>
            <a:off x="3543482" y="2460758"/>
            <a:ext cx="2464953" cy="51593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600">
                <a:solidFill>
                  <a:schemeClr val="accent1"/>
                </a:solidFill>
              </a:defRPr>
            </a:lvl1pPr>
            <a:lvl2pPr algn="r">
              <a:defRPr/>
            </a:lvl2pPr>
            <a:lvl3pPr algn="r">
              <a:defRPr/>
            </a:lvl3pPr>
            <a:lvl4pPr algn="r">
              <a:defRPr/>
            </a:lvl4pPr>
            <a:lvl5pPr algn="r">
              <a:defRPr/>
            </a:lvl5pPr>
          </a:lstStyle>
          <a:p>
            <a:r>
              <a:rPr lang="en-US" altLang="zh-CN" dirty="0">
                <a:cs typeface="+mn-ea"/>
                <a:sym typeface="+mn-lt"/>
              </a:rPr>
              <a:t>Part 1</a:t>
            </a:r>
            <a:endParaRPr lang="zh-CN" altLang="en-US" dirty="0">
              <a:cs typeface="+mn-ea"/>
              <a:sym typeface="+mn-lt"/>
            </a:endParaRPr>
          </a:p>
        </p:txBody>
      </p:sp>
      <p:sp>
        <p:nvSpPr>
          <p:cNvPr id="41" name="文本占位符 40"/>
          <p:cNvSpPr>
            <a:spLocks noGrp="1"/>
          </p:cNvSpPr>
          <p:nvPr>
            <p:ph type="body" sz="quarter" idx="15" hasCustomPrompt="1"/>
          </p:nvPr>
        </p:nvSpPr>
        <p:spPr>
          <a:xfrm>
            <a:off x="3543753" y="2938529"/>
            <a:ext cx="5373573" cy="1238835"/>
          </a:xfrm>
          <a:prstGeom prst="rect">
            <a:avLst/>
          </a:prstGeom>
        </p:spPr>
        <p:txBody>
          <a:bodyPr/>
          <a:lstStyle>
            <a:lvl1pPr marL="0" indent="0">
              <a:buNone/>
              <a:defRPr sz="8800" b="1">
                <a:solidFill>
                  <a:schemeClr val="accent1"/>
                </a:solidFill>
              </a:defRPr>
            </a:lvl1pPr>
          </a:lstStyle>
          <a:p>
            <a:pPr lvl="0"/>
            <a:r>
              <a:rPr lang="zh-CN" altLang="en-US" dirty="0"/>
              <a:t>选题背景</a:t>
            </a:r>
          </a:p>
        </p:txBody>
      </p:sp>
    </p:spTree>
    <p:extLst>
      <p:ext uri="{BB962C8B-B14F-4D97-AF65-F5344CB8AC3E}">
        <p14:creationId xmlns:p14="http://schemas.microsoft.com/office/powerpoint/2010/main" val="1670484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spTree>
      <p:nvGrpSpPr>
        <p:cNvPr id="1" name=""/>
        <p:cNvGrpSpPr/>
        <p:nvPr/>
      </p:nvGrpSpPr>
      <p:grpSpPr>
        <a:xfrm>
          <a:off x="0" y="0"/>
          <a:ext cx="0" cy="0"/>
          <a:chOff x="0" y="0"/>
          <a:chExt cx="0" cy="0"/>
        </a:xfrm>
      </p:grpSpPr>
      <p:sp>
        <p:nvSpPr>
          <p:cNvPr id="27" name="矩形 6"/>
          <p:cNvSpPr/>
          <p:nvPr userDrawn="1"/>
        </p:nvSpPr>
        <p:spPr>
          <a:xfrm>
            <a:off x="571798"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28575">
            <a:solidFill>
              <a:schemeClr val="accent1">
                <a:lumMod val="75000"/>
              </a:schemeClr>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6"/>
          <p:cNvSpPr/>
          <p:nvPr userDrawn="1"/>
        </p:nvSpPr>
        <p:spPr>
          <a:xfrm>
            <a:off x="3440126"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28575">
            <a:solidFill>
              <a:schemeClr val="accent1">
                <a:lumMod val="75000"/>
              </a:schemeClr>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6"/>
          <p:cNvSpPr/>
          <p:nvPr userDrawn="1"/>
        </p:nvSpPr>
        <p:spPr>
          <a:xfrm>
            <a:off x="6308454"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127000">
            <a:solidFill>
              <a:schemeClr val="accent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6"/>
          <p:cNvSpPr/>
          <p:nvPr userDrawn="1"/>
        </p:nvSpPr>
        <p:spPr>
          <a:xfrm>
            <a:off x="9176782" y="789271"/>
            <a:ext cx="2505516" cy="5279458"/>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28575">
            <a:solidFill>
              <a:schemeClr val="accent1">
                <a:lumMod val="75000"/>
              </a:schemeClr>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6" name="文本占位符 3"/>
          <p:cNvSpPr>
            <a:spLocks noGrp="1"/>
          </p:cNvSpPr>
          <p:nvPr>
            <p:ph type="body" sz="quarter" idx="10" hasCustomPrompt="1"/>
          </p:nvPr>
        </p:nvSpPr>
        <p:spPr>
          <a:xfrm>
            <a:off x="1588169" y="2957710"/>
            <a:ext cx="5834212" cy="1223169"/>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8800" b="1">
                <a:solidFill>
                  <a:schemeClr val="accent1"/>
                </a:solidFill>
              </a:defRPr>
            </a:lvl1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zh-CN" altLang="en-US" dirty="0">
                <a:cs typeface="+mn-ea"/>
                <a:sym typeface="+mn-lt"/>
              </a:rPr>
              <a:t>选题背景</a:t>
            </a:r>
          </a:p>
        </p:txBody>
      </p:sp>
      <p:sp useBgFill="1">
        <p:nvSpPr>
          <p:cNvPr id="7" name="文本占位符 9"/>
          <p:cNvSpPr>
            <a:spLocks noGrp="1"/>
          </p:cNvSpPr>
          <p:nvPr>
            <p:ph type="body" sz="quarter" idx="14" hasCustomPrompt="1"/>
          </p:nvPr>
        </p:nvSpPr>
        <p:spPr>
          <a:xfrm>
            <a:off x="4957427" y="2460758"/>
            <a:ext cx="2464953" cy="51593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3600">
                <a:solidFill>
                  <a:schemeClr val="accent1"/>
                </a:solidFill>
              </a:defRPr>
            </a:lvl1pPr>
            <a:lvl2pPr algn="r">
              <a:defRPr/>
            </a:lvl2pPr>
            <a:lvl3pPr algn="r">
              <a:defRPr/>
            </a:lvl3pPr>
            <a:lvl4pPr algn="r">
              <a:defRPr/>
            </a:lvl4pPr>
            <a:lvl5pPr algn="r">
              <a:defRPr/>
            </a:lvl5pPr>
          </a:lstStyle>
          <a:p>
            <a:r>
              <a:rPr lang="en-US" altLang="zh-CN" dirty="0">
                <a:cs typeface="+mn-ea"/>
                <a:sym typeface="+mn-lt"/>
              </a:rPr>
              <a:t>Part 1</a:t>
            </a:r>
            <a:endParaRPr lang="zh-CN" altLang="en-US" dirty="0">
              <a:cs typeface="+mn-ea"/>
              <a:sym typeface="+mn-lt"/>
            </a:endParaRPr>
          </a:p>
        </p:txBody>
      </p:sp>
    </p:spTree>
    <p:extLst>
      <p:ext uri="{BB962C8B-B14F-4D97-AF65-F5344CB8AC3E}">
        <p14:creationId xmlns:p14="http://schemas.microsoft.com/office/powerpoint/2010/main" val="3381902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sp>
        <p:nvSpPr>
          <p:cNvPr id="3" name="矩形 6"/>
          <p:cNvSpPr/>
          <p:nvPr userDrawn="1"/>
        </p:nvSpPr>
        <p:spPr>
          <a:xfrm flipH="1">
            <a:off x="598448" y="146778"/>
            <a:ext cx="364297" cy="767622"/>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76200">
            <a:solidFill>
              <a:schemeClr val="accent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4" name="文本占位符 4"/>
          <p:cNvSpPr>
            <a:spLocks noGrp="1"/>
          </p:cNvSpPr>
          <p:nvPr>
            <p:ph type="body" sz="quarter" idx="10" hasCustomPrompt="1"/>
          </p:nvPr>
        </p:nvSpPr>
        <p:spPr>
          <a:xfrm>
            <a:off x="780596" y="382587"/>
            <a:ext cx="2922819" cy="334105"/>
          </a:xfrm>
          <a:prstGeom prst="rect">
            <a:avLst/>
          </a:prstGeom>
        </p:spPr>
        <p:txBody>
          <a:bodyPr/>
          <a:lstStyle>
            <a:lvl1pPr marL="0" indent="0">
              <a:buNone/>
              <a:defRPr sz="2000" b="1">
                <a:solidFill>
                  <a:schemeClr val="tx1"/>
                </a:solidFill>
              </a:defRPr>
            </a:lvl1pPr>
          </a:lstStyle>
          <a:p>
            <a:pPr lvl="0"/>
            <a:r>
              <a:rPr lang="en-US" altLang="zh-CN" dirty="0"/>
              <a:t>Part One </a:t>
            </a:r>
            <a:r>
              <a:rPr lang="zh-CN" altLang="en-US" dirty="0"/>
              <a:t>选题背景</a:t>
            </a:r>
          </a:p>
        </p:txBody>
      </p:sp>
    </p:spTree>
    <p:extLst>
      <p:ext uri="{BB962C8B-B14F-4D97-AF65-F5344CB8AC3E}">
        <p14:creationId xmlns:p14="http://schemas.microsoft.com/office/powerpoint/2010/main" val="3388085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sp>
        <p:nvSpPr>
          <p:cNvPr id="2" name="矩形 6"/>
          <p:cNvSpPr/>
          <p:nvPr userDrawn="1"/>
        </p:nvSpPr>
        <p:spPr>
          <a:xfrm flipH="1">
            <a:off x="598448" y="146778"/>
            <a:ext cx="364297" cy="767622"/>
          </a:xfrm>
          <a:custGeom>
            <a:avLst/>
            <a:gdLst>
              <a:gd name="connsiteX0" fmla="*/ 0 w 2520000"/>
              <a:gd name="connsiteY0" fmla="*/ 0 h 2519119"/>
              <a:gd name="connsiteX1" fmla="*/ 2520000 w 2520000"/>
              <a:gd name="connsiteY1" fmla="*/ 0 h 2519119"/>
              <a:gd name="connsiteX2" fmla="*/ 2520000 w 2520000"/>
              <a:gd name="connsiteY2" fmla="*/ 2519119 h 2519119"/>
              <a:gd name="connsiteX3" fmla="*/ 0 w 2520000"/>
              <a:gd name="connsiteY3" fmla="*/ 2519119 h 2519119"/>
              <a:gd name="connsiteX4" fmla="*/ 0 w 2520000"/>
              <a:gd name="connsiteY4" fmla="*/ 0 h 2519119"/>
              <a:gd name="connsiteX0" fmla="*/ 0 w 2520000"/>
              <a:gd name="connsiteY0" fmla="*/ 780586 h 3299705"/>
              <a:gd name="connsiteX1" fmla="*/ 2482829 w 2520000"/>
              <a:gd name="connsiteY1" fmla="*/ 0 h 3299705"/>
              <a:gd name="connsiteX2" fmla="*/ 2520000 w 2520000"/>
              <a:gd name="connsiteY2" fmla="*/ 3299705 h 3299705"/>
              <a:gd name="connsiteX3" fmla="*/ 0 w 2520000"/>
              <a:gd name="connsiteY3" fmla="*/ 3299705 h 3299705"/>
              <a:gd name="connsiteX4" fmla="*/ 0 w 2520000"/>
              <a:gd name="connsiteY4" fmla="*/ 780586 h 3299705"/>
              <a:gd name="connsiteX0" fmla="*/ 0 w 2527434"/>
              <a:gd name="connsiteY0" fmla="*/ 780586 h 4080290"/>
              <a:gd name="connsiteX1" fmla="*/ 2482829 w 2527434"/>
              <a:gd name="connsiteY1" fmla="*/ 0 h 4080290"/>
              <a:gd name="connsiteX2" fmla="*/ 2527434 w 2527434"/>
              <a:gd name="connsiteY2" fmla="*/ 4080290 h 4080290"/>
              <a:gd name="connsiteX3" fmla="*/ 0 w 2527434"/>
              <a:gd name="connsiteY3" fmla="*/ 3299705 h 4080290"/>
              <a:gd name="connsiteX4" fmla="*/ 0 w 2527434"/>
              <a:gd name="connsiteY4" fmla="*/ 780586 h 408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7434" h="4080290">
                <a:moveTo>
                  <a:pt x="0" y="780586"/>
                </a:moveTo>
                <a:lnTo>
                  <a:pt x="2482829" y="0"/>
                </a:lnTo>
                <a:lnTo>
                  <a:pt x="2527434" y="4080290"/>
                </a:lnTo>
                <a:lnTo>
                  <a:pt x="0" y="3299705"/>
                </a:lnTo>
                <a:lnTo>
                  <a:pt x="0" y="780586"/>
                </a:lnTo>
                <a:close/>
              </a:path>
            </a:pathLst>
          </a:custGeom>
          <a:noFill/>
          <a:ln w="76200">
            <a:solidFill>
              <a:schemeClr val="accent1"/>
            </a:solidFill>
            <a:bevel/>
          </a:ln>
          <a:scene3d>
            <a:camera prst="orthographicFront">
              <a:rot lat="0" lon="21599933"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3" name="文本占位符 4"/>
          <p:cNvSpPr>
            <a:spLocks noGrp="1"/>
          </p:cNvSpPr>
          <p:nvPr>
            <p:ph type="body" sz="quarter" idx="10" hasCustomPrompt="1"/>
          </p:nvPr>
        </p:nvSpPr>
        <p:spPr>
          <a:xfrm>
            <a:off x="780596" y="382587"/>
            <a:ext cx="2922819" cy="334105"/>
          </a:xfrm>
          <a:prstGeom prst="rect">
            <a:avLst/>
          </a:prstGeom>
        </p:spPr>
        <p:txBody>
          <a:bodyPr/>
          <a:lstStyle>
            <a:lvl1pPr marL="0" indent="0">
              <a:buNone/>
              <a:defRPr sz="2000" b="1">
                <a:solidFill>
                  <a:schemeClr val="tx1"/>
                </a:solidFill>
              </a:defRPr>
            </a:lvl1pPr>
          </a:lstStyle>
          <a:p>
            <a:pPr lvl="0"/>
            <a:r>
              <a:rPr lang="en-US" altLang="zh-CN" dirty="0"/>
              <a:t>Part One </a:t>
            </a:r>
            <a:r>
              <a:rPr lang="zh-CN" altLang="en-US" dirty="0"/>
              <a:t>选题背景</a:t>
            </a:r>
          </a:p>
        </p:txBody>
      </p:sp>
      <p:pic>
        <p:nvPicPr>
          <p:cNvPr id="1028" name="Picture 4" descr="http://dc.office.msn.com.cn/t/55/C5C76DF4400E1ACCA58814E7A7473E0F.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9076" b="39613"/>
          <a:stretch/>
        </p:blipFill>
        <p:spPr bwMode="auto">
          <a:xfrm>
            <a:off x="0" y="3429001"/>
            <a:ext cx="12192000" cy="35179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userDrawn="1"/>
        </p:nvSpPr>
        <p:spPr>
          <a:xfrm>
            <a:off x="0" y="3176337"/>
            <a:ext cx="12192000" cy="702644"/>
          </a:xfrm>
          <a:prstGeom prst="rect">
            <a:avLst/>
          </a:prstGeom>
          <a:gradFill flip="none" rotWithShape="1">
            <a:gsLst>
              <a:gs pos="100000">
                <a:schemeClr val="accent3"/>
              </a:gs>
              <a:gs pos="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4683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6" r:id="rId1"/>
    <p:sldLayoutId id="2147483694" r:id="rId2"/>
    <p:sldLayoutId id="2147483687" r:id="rId3"/>
    <p:sldLayoutId id="2147483693" r:id="rId4"/>
    <p:sldLayoutId id="2147483683" r:id="rId5"/>
    <p:sldLayoutId id="2147483684" r:id="rId6"/>
    <p:sldLayoutId id="2147483690" r:id="rId7"/>
    <p:sldLayoutId id="2147483689" r:id="rId8"/>
    <p:sldLayoutId id="2147483685" r:id="rId9"/>
    <p:sldLayoutId id="2147483688" r:id="rId10"/>
    <p:sldLayoutId id="2147483691" r:id="rId11"/>
    <p:sldLayoutId id="214748369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680" r:id="rId1"/>
    <p:sldLayoutId id="2147483682"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2.jp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6.jpg"/><Relationship Id="rId5" Type="http://schemas.openxmlformats.org/officeDocument/2006/relationships/image" Target="../media/image4.jpg"/><Relationship Id="rId4" Type="http://schemas.openxmlformats.org/officeDocument/2006/relationships/image" Target="../media/image23.jp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jp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4.jpg"/><Relationship Id="rId4" Type="http://schemas.openxmlformats.org/officeDocument/2006/relationships/image" Target="../media/image43.png"/><Relationship Id="rId9"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41.png"/><Relationship Id="rId4" Type="http://schemas.openxmlformats.org/officeDocument/2006/relationships/image" Target="../media/image25.jp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png"/><Relationship Id="rId7"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8.xml"/><Relationship Id="rId6" Type="http://schemas.openxmlformats.org/officeDocument/2006/relationships/image" Target="../media/image80.png"/><Relationship Id="rId5" Type="http://schemas.openxmlformats.org/officeDocument/2006/relationships/image" Target="../media/image35.png"/><Relationship Id="rId4" Type="http://schemas.openxmlformats.org/officeDocument/2006/relationships/image" Target="../media/image6.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jpeg"/><Relationship Id="rId7" Type="http://schemas.openxmlformats.org/officeDocument/2006/relationships/image" Target="../media/image44.jpe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s>
</file>

<file path=ppt/slides/_rels/slide2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2.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8.xml"/><Relationship Id="rId5" Type="http://schemas.openxmlformats.org/officeDocument/2006/relationships/image" Target="../media/image52.jpeg"/><Relationship Id="rId4" Type="http://schemas.openxmlformats.org/officeDocument/2006/relationships/image" Target="../media/image51.jpeg"/></Relationships>
</file>

<file path=ppt/slides/_rels/slide24.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8.xml"/><Relationship Id="rId5" Type="http://schemas.openxmlformats.org/officeDocument/2006/relationships/image" Target="../media/image53.jpg"/><Relationship Id="rId4" Type="http://schemas.openxmlformats.org/officeDocument/2006/relationships/image" Target="../media/image5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i.org/10.1175/2009JCLI2838.1"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8.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13.jpg"/><Relationship Id="rId3" Type="http://schemas.openxmlformats.org/officeDocument/2006/relationships/image" Target="../media/image10.jp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3.xml"/><Relationship Id="rId16" Type="http://schemas.openxmlformats.org/officeDocument/2006/relationships/image" Target="../media/image30.png"/><Relationship Id="rId1" Type="http://schemas.openxmlformats.org/officeDocument/2006/relationships/slideLayout" Target="../slideLayouts/slideLayout8.xml"/><Relationship Id="rId6" Type="http://schemas.openxmlformats.org/officeDocument/2006/relationships/image" Target="../media/image12.jpg"/><Relationship Id="rId11" Type="http://schemas.openxmlformats.org/officeDocument/2006/relationships/image" Target="../media/image26.png"/><Relationship Id="rId5" Type="http://schemas.openxmlformats.org/officeDocument/2006/relationships/image" Target="../media/image11.jpg"/><Relationship Id="rId15" Type="http://schemas.openxmlformats.org/officeDocument/2006/relationships/image" Target="../media/image29.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1.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1.png"/><Relationship Id="rId4" Type="http://schemas.openxmlformats.org/officeDocument/2006/relationships/image" Target="../media/image14.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0"/>
          </p:nvPr>
        </p:nvSpPr>
        <p:spPr>
          <a:xfrm>
            <a:off x="631371" y="1827468"/>
            <a:ext cx="9495292" cy="2091607"/>
          </a:xfrm>
        </p:spPr>
        <p:txBody>
          <a:bodyPr/>
          <a:lstStyle/>
          <a:p>
            <a:r>
              <a:rPr lang="en-US" altLang="zh-CN" sz="4400" b="1" dirty="0"/>
              <a:t>Fitting Precipitation Data with Gamma Distribution &amp; </a:t>
            </a:r>
          </a:p>
          <a:p>
            <a:r>
              <a:rPr lang="en-US" altLang="zh-CN" sz="4400" b="1" dirty="0"/>
              <a:t>Following Chi-Square Test</a:t>
            </a:r>
            <a:endParaRPr lang="zh-CN" altLang="en-US" sz="4400" b="1" dirty="0"/>
          </a:p>
        </p:txBody>
      </p:sp>
      <p:sp useBgFill="1">
        <p:nvSpPr>
          <p:cNvPr id="5" name="文本占位符 4"/>
          <p:cNvSpPr>
            <a:spLocks noGrp="1"/>
          </p:cNvSpPr>
          <p:nvPr>
            <p:ph type="body" sz="quarter" idx="15"/>
          </p:nvPr>
        </p:nvSpPr>
        <p:spPr>
          <a:xfrm>
            <a:off x="1263192" y="3910953"/>
            <a:ext cx="8863472" cy="467348"/>
          </a:xfrm>
        </p:spPr>
        <p:txBody>
          <a:bodyPr/>
          <a:lstStyle/>
          <a:p>
            <a:pPr lvl="0"/>
            <a:r>
              <a:rPr lang="en-US" altLang="zh-CN" sz="2800" dirty="0"/>
              <a:t>- Possible Gaps Between Theories and Practices</a:t>
            </a:r>
          </a:p>
        </p:txBody>
      </p:sp>
      <p:sp>
        <p:nvSpPr>
          <p:cNvPr id="11" name="矩形 10">
            <a:extLst>
              <a:ext uri="{FF2B5EF4-FFF2-40B4-BE49-F238E27FC236}">
                <a16:creationId xmlns:a16="http://schemas.microsoft.com/office/drawing/2014/main" id="{4B52320B-9534-4BD7-945F-FD10999333BC}"/>
              </a:ext>
            </a:extLst>
          </p:cNvPr>
          <p:cNvSpPr/>
          <p:nvPr/>
        </p:nvSpPr>
        <p:spPr>
          <a:xfrm>
            <a:off x="4382731" y="6303219"/>
            <a:ext cx="2402068" cy="369332"/>
          </a:xfrm>
          <a:prstGeom prst="rect">
            <a:avLst/>
          </a:prstGeom>
        </p:spPr>
        <p:txBody>
          <a:bodyPr wrap="none">
            <a:spAutoFit/>
          </a:bodyPr>
          <a:lstStyle/>
          <a:p>
            <a:pPr lvl="0"/>
            <a:r>
              <a:rPr lang="en-US" altLang="zh-CN" dirty="0"/>
              <a:t>MET 6308 2019.12.5</a:t>
            </a:r>
            <a:endParaRPr lang="zh-CN" altLang="en-US" dirty="0"/>
          </a:p>
        </p:txBody>
      </p:sp>
      <p:sp useBgFill="1">
        <p:nvSpPr>
          <p:cNvPr id="6" name="文本占位符 4">
            <a:extLst>
              <a:ext uri="{FF2B5EF4-FFF2-40B4-BE49-F238E27FC236}">
                <a16:creationId xmlns:a16="http://schemas.microsoft.com/office/drawing/2014/main" id="{FB8398E8-3180-441E-BF9F-7F65B6330CC0}"/>
              </a:ext>
            </a:extLst>
          </p:cNvPr>
          <p:cNvSpPr txBox="1">
            <a:spLocks/>
          </p:cNvSpPr>
          <p:nvPr/>
        </p:nvSpPr>
        <p:spPr>
          <a:xfrm>
            <a:off x="2761098" y="4700598"/>
            <a:ext cx="7272867" cy="467348"/>
          </a:xfrm>
          <a:prstGeom prst="rect">
            <a:avLst/>
          </a:prstGeom>
        </p:spPr>
        <p:txBody>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r"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a:t>Shangyong Shi</a:t>
            </a:r>
            <a:endParaRPr lang="en-US" altLang="zh-CN" sz="2400" dirty="0"/>
          </a:p>
        </p:txBody>
      </p:sp>
    </p:spTree>
    <p:extLst>
      <p:ext uri="{BB962C8B-B14F-4D97-AF65-F5344CB8AC3E}">
        <p14:creationId xmlns:p14="http://schemas.microsoft.com/office/powerpoint/2010/main" val="12765567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19FA7F6-F5B7-4564-85FD-C62472EABF53}"/>
              </a:ext>
            </a:extLst>
          </p:cNvPr>
          <p:cNvSpPr>
            <a:spLocks noGrp="1"/>
          </p:cNvSpPr>
          <p:nvPr>
            <p:ph type="body" sz="quarter" idx="10"/>
          </p:nvPr>
        </p:nvSpPr>
        <p:spPr>
          <a:xfrm>
            <a:off x="1075871" y="382587"/>
            <a:ext cx="5944054" cy="407988"/>
          </a:xfrm>
        </p:spPr>
        <p:txBody>
          <a:bodyPr/>
          <a:lstStyle/>
          <a:p>
            <a:r>
              <a:rPr lang="en-US" dirty="0"/>
              <a:t>Example of Fitting Gamma Distribution</a:t>
            </a:r>
          </a:p>
        </p:txBody>
      </p:sp>
      <p:pic>
        <p:nvPicPr>
          <p:cNvPr id="4" name="图片 3">
            <a:extLst>
              <a:ext uri="{FF2B5EF4-FFF2-40B4-BE49-F238E27FC236}">
                <a16:creationId xmlns:a16="http://schemas.microsoft.com/office/drawing/2014/main" id="{6B04106E-714D-4484-8E38-E2BEB0482367}"/>
              </a:ext>
            </a:extLst>
          </p:cNvPr>
          <p:cNvPicPr>
            <a:picLocks noChangeAspect="1"/>
          </p:cNvPicPr>
          <p:nvPr/>
        </p:nvPicPr>
        <p:blipFill>
          <a:blip r:embed="rId3"/>
          <a:stretch>
            <a:fillRect/>
          </a:stretch>
        </p:blipFill>
        <p:spPr>
          <a:xfrm>
            <a:off x="3203674" y="1217143"/>
            <a:ext cx="3678282" cy="2758711"/>
          </a:xfrm>
          <a:prstGeom prst="rect">
            <a:avLst/>
          </a:prstGeom>
        </p:spPr>
      </p:pic>
      <p:pic>
        <p:nvPicPr>
          <p:cNvPr id="6" name="图片 5">
            <a:extLst>
              <a:ext uri="{FF2B5EF4-FFF2-40B4-BE49-F238E27FC236}">
                <a16:creationId xmlns:a16="http://schemas.microsoft.com/office/drawing/2014/main" id="{85F505BF-33B2-4A43-B38D-215386ACE7F4}"/>
              </a:ext>
            </a:extLst>
          </p:cNvPr>
          <p:cNvPicPr>
            <a:picLocks noChangeAspect="1"/>
          </p:cNvPicPr>
          <p:nvPr/>
        </p:nvPicPr>
        <p:blipFill>
          <a:blip r:embed="rId4"/>
          <a:stretch>
            <a:fillRect/>
          </a:stretch>
        </p:blipFill>
        <p:spPr>
          <a:xfrm>
            <a:off x="3109863" y="3975854"/>
            <a:ext cx="3772093" cy="2829070"/>
          </a:xfrm>
          <a:prstGeom prst="rect">
            <a:avLst/>
          </a:prstGeom>
        </p:spPr>
      </p:pic>
      <p:pic>
        <p:nvPicPr>
          <p:cNvPr id="8" name="图片 7">
            <a:extLst>
              <a:ext uri="{FF2B5EF4-FFF2-40B4-BE49-F238E27FC236}">
                <a16:creationId xmlns:a16="http://schemas.microsoft.com/office/drawing/2014/main" id="{60B6E4FA-5905-4E56-B617-72C0A80FBF30}"/>
              </a:ext>
            </a:extLst>
          </p:cNvPr>
          <p:cNvPicPr>
            <a:picLocks noChangeAspect="1"/>
          </p:cNvPicPr>
          <p:nvPr/>
        </p:nvPicPr>
        <p:blipFill>
          <a:blip r:embed="rId5"/>
          <a:stretch>
            <a:fillRect/>
          </a:stretch>
        </p:blipFill>
        <p:spPr>
          <a:xfrm>
            <a:off x="8209692" y="1217142"/>
            <a:ext cx="3681984" cy="2761488"/>
          </a:xfrm>
          <a:prstGeom prst="rect">
            <a:avLst/>
          </a:prstGeom>
        </p:spPr>
      </p:pic>
      <p:pic>
        <p:nvPicPr>
          <p:cNvPr id="10" name="图片 9">
            <a:extLst>
              <a:ext uri="{FF2B5EF4-FFF2-40B4-BE49-F238E27FC236}">
                <a16:creationId xmlns:a16="http://schemas.microsoft.com/office/drawing/2014/main" id="{4751DD2A-2AA9-4093-A392-0A404937F7D9}"/>
              </a:ext>
            </a:extLst>
          </p:cNvPr>
          <p:cNvPicPr>
            <a:picLocks noChangeAspect="1"/>
          </p:cNvPicPr>
          <p:nvPr/>
        </p:nvPicPr>
        <p:blipFill>
          <a:blip r:embed="rId6"/>
          <a:stretch>
            <a:fillRect/>
          </a:stretch>
        </p:blipFill>
        <p:spPr>
          <a:xfrm>
            <a:off x="8209691" y="3975854"/>
            <a:ext cx="3772093" cy="2829070"/>
          </a:xfrm>
          <a:prstGeom prst="rect">
            <a:avLst/>
          </a:prstGeom>
        </p:spPr>
      </p:pic>
      <p:sp>
        <p:nvSpPr>
          <p:cNvPr id="11" name="箭头: 右 10">
            <a:extLst>
              <a:ext uri="{FF2B5EF4-FFF2-40B4-BE49-F238E27FC236}">
                <a16:creationId xmlns:a16="http://schemas.microsoft.com/office/drawing/2014/main" id="{2F0A2F42-E06A-415B-9BBA-2F93B2085CE5}"/>
              </a:ext>
            </a:extLst>
          </p:cNvPr>
          <p:cNvSpPr/>
          <p:nvPr/>
        </p:nvSpPr>
        <p:spPr>
          <a:xfrm>
            <a:off x="6929076" y="3664350"/>
            <a:ext cx="914400" cy="435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99159AA1-D470-48F3-88B3-9B8E1E5033D5}"/>
              </a:ext>
            </a:extLst>
          </p:cNvPr>
          <p:cNvSpPr/>
          <p:nvPr/>
        </p:nvSpPr>
        <p:spPr>
          <a:xfrm>
            <a:off x="6398406" y="2464021"/>
            <a:ext cx="1975739" cy="1200329"/>
          </a:xfrm>
          <a:prstGeom prst="rect">
            <a:avLst/>
          </a:prstGeom>
        </p:spPr>
        <p:txBody>
          <a:bodyPr wrap="square">
            <a:spAutoFit/>
          </a:bodyPr>
          <a:lstStyle/>
          <a:p>
            <a:pPr algn="ctr"/>
            <a:r>
              <a:rPr lang="en-US" dirty="0"/>
              <a:t>Get rid of 0</a:t>
            </a:r>
          </a:p>
          <a:p>
            <a:pPr algn="ctr"/>
            <a:r>
              <a:rPr lang="en-US" dirty="0"/>
              <a:t>Set wet day threshold:</a:t>
            </a:r>
          </a:p>
          <a:p>
            <a:pPr algn="ctr"/>
            <a:r>
              <a:rPr lang="en-US" dirty="0"/>
              <a:t>1 mm/day</a:t>
            </a:r>
          </a:p>
        </p:txBody>
      </p:sp>
      <p:pic>
        <p:nvPicPr>
          <p:cNvPr id="13" name="图片 12">
            <a:extLst>
              <a:ext uri="{FF2B5EF4-FFF2-40B4-BE49-F238E27FC236}">
                <a16:creationId xmlns:a16="http://schemas.microsoft.com/office/drawing/2014/main" id="{7CA0BC9F-6EAC-4BA0-A93A-E0D6C5CB16B6}"/>
              </a:ext>
            </a:extLst>
          </p:cNvPr>
          <p:cNvPicPr>
            <a:picLocks noChangeAspect="1"/>
          </p:cNvPicPr>
          <p:nvPr/>
        </p:nvPicPr>
        <p:blipFill>
          <a:blip r:embed="rId7"/>
          <a:stretch>
            <a:fillRect/>
          </a:stretch>
        </p:blipFill>
        <p:spPr>
          <a:xfrm>
            <a:off x="123825" y="2301758"/>
            <a:ext cx="2936279" cy="963259"/>
          </a:xfrm>
          <a:prstGeom prst="rect">
            <a:avLst/>
          </a:prstGeom>
        </p:spPr>
      </p:pic>
      <p:pic>
        <p:nvPicPr>
          <p:cNvPr id="14" name="图片 13">
            <a:extLst>
              <a:ext uri="{FF2B5EF4-FFF2-40B4-BE49-F238E27FC236}">
                <a16:creationId xmlns:a16="http://schemas.microsoft.com/office/drawing/2014/main" id="{A6D2CAB1-D86D-45DA-9913-0C771125B967}"/>
              </a:ext>
            </a:extLst>
          </p:cNvPr>
          <p:cNvPicPr>
            <a:picLocks noChangeAspect="1"/>
          </p:cNvPicPr>
          <p:nvPr/>
        </p:nvPicPr>
        <p:blipFill>
          <a:blip r:embed="rId8"/>
          <a:stretch>
            <a:fillRect/>
          </a:stretch>
        </p:blipFill>
        <p:spPr>
          <a:xfrm>
            <a:off x="95250" y="3287526"/>
            <a:ext cx="2936280" cy="940750"/>
          </a:xfrm>
          <a:prstGeom prst="rect">
            <a:avLst/>
          </a:prstGeom>
        </p:spPr>
      </p:pic>
      <p:pic>
        <p:nvPicPr>
          <p:cNvPr id="15" name="图片 14">
            <a:extLst>
              <a:ext uri="{FF2B5EF4-FFF2-40B4-BE49-F238E27FC236}">
                <a16:creationId xmlns:a16="http://schemas.microsoft.com/office/drawing/2014/main" id="{14087070-1617-4062-AFCE-13D87D2275BA}"/>
              </a:ext>
            </a:extLst>
          </p:cNvPr>
          <p:cNvPicPr>
            <a:picLocks noChangeAspect="1"/>
          </p:cNvPicPr>
          <p:nvPr/>
        </p:nvPicPr>
        <p:blipFill>
          <a:blip r:embed="rId9"/>
          <a:stretch>
            <a:fillRect/>
          </a:stretch>
        </p:blipFill>
        <p:spPr>
          <a:xfrm>
            <a:off x="95250" y="4219465"/>
            <a:ext cx="1250354" cy="995652"/>
          </a:xfrm>
          <a:prstGeom prst="rect">
            <a:avLst/>
          </a:prstGeom>
        </p:spPr>
      </p:pic>
      <p:sp>
        <p:nvSpPr>
          <p:cNvPr id="16" name="矩形 15">
            <a:extLst>
              <a:ext uri="{FF2B5EF4-FFF2-40B4-BE49-F238E27FC236}">
                <a16:creationId xmlns:a16="http://schemas.microsoft.com/office/drawing/2014/main" id="{927D9763-A114-4F47-965F-FB958F90FCD0}"/>
              </a:ext>
            </a:extLst>
          </p:cNvPr>
          <p:cNvSpPr/>
          <p:nvPr/>
        </p:nvSpPr>
        <p:spPr>
          <a:xfrm>
            <a:off x="3606862" y="761175"/>
            <a:ext cx="3125703" cy="707886"/>
          </a:xfrm>
          <a:prstGeom prst="rect">
            <a:avLst/>
          </a:prstGeom>
        </p:spPr>
        <p:txBody>
          <a:bodyPr wrap="square">
            <a:spAutoFit/>
          </a:bodyPr>
          <a:lstStyle/>
          <a:p>
            <a:pPr algn="ctr"/>
            <a:r>
              <a:rPr lang="en-US" sz="2000" b="1" dirty="0">
                <a:solidFill>
                  <a:schemeClr val="accent1"/>
                </a:solidFill>
              </a:rPr>
              <a:t>One Grid, 27-year DJF Daily Precipitation</a:t>
            </a:r>
          </a:p>
        </p:txBody>
      </p:sp>
      <p:sp>
        <p:nvSpPr>
          <p:cNvPr id="17" name="矩形 16">
            <a:extLst>
              <a:ext uri="{FF2B5EF4-FFF2-40B4-BE49-F238E27FC236}">
                <a16:creationId xmlns:a16="http://schemas.microsoft.com/office/drawing/2014/main" id="{8F5EFB67-08F1-4045-9C6F-EC9ECB250654}"/>
              </a:ext>
            </a:extLst>
          </p:cNvPr>
          <p:cNvSpPr/>
          <p:nvPr/>
        </p:nvSpPr>
        <p:spPr>
          <a:xfrm>
            <a:off x="8532885" y="761175"/>
            <a:ext cx="3125703" cy="707886"/>
          </a:xfrm>
          <a:prstGeom prst="rect">
            <a:avLst/>
          </a:prstGeom>
        </p:spPr>
        <p:txBody>
          <a:bodyPr wrap="square">
            <a:spAutoFit/>
          </a:bodyPr>
          <a:lstStyle/>
          <a:p>
            <a:pPr algn="ctr"/>
            <a:r>
              <a:rPr lang="en-US" sz="2000" b="1" dirty="0">
                <a:solidFill>
                  <a:schemeClr val="accent1"/>
                </a:solidFill>
              </a:rPr>
              <a:t>One Grid, 27-year DJF Wet Day Precipitation</a:t>
            </a:r>
          </a:p>
        </p:txBody>
      </p:sp>
      <p:sp>
        <p:nvSpPr>
          <p:cNvPr id="3" name="矩形: 圆角 2">
            <a:extLst>
              <a:ext uri="{FF2B5EF4-FFF2-40B4-BE49-F238E27FC236}">
                <a16:creationId xmlns:a16="http://schemas.microsoft.com/office/drawing/2014/main" id="{46F72E61-6DD8-4C21-A3F5-878AA47A2EF7}"/>
              </a:ext>
            </a:extLst>
          </p:cNvPr>
          <p:cNvSpPr/>
          <p:nvPr/>
        </p:nvSpPr>
        <p:spPr>
          <a:xfrm>
            <a:off x="0" y="2301758"/>
            <a:ext cx="3109863" cy="94075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650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7"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19FA7F6-F5B7-4564-85FD-C62472EABF53}"/>
              </a:ext>
            </a:extLst>
          </p:cNvPr>
          <p:cNvSpPr>
            <a:spLocks noGrp="1"/>
          </p:cNvSpPr>
          <p:nvPr>
            <p:ph type="body" sz="quarter" idx="10"/>
          </p:nvPr>
        </p:nvSpPr>
        <p:spPr>
          <a:xfrm>
            <a:off x="1075871" y="382587"/>
            <a:ext cx="5944054" cy="407988"/>
          </a:xfrm>
        </p:spPr>
        <p:txBody>
          <a:bodyPr/>
          <a:lstStyle/>
          <a:p>
            <a:r>
              <a:rPr lang="en-US" dirty="0"/>
              <a:t>Example of Fitting Gamma Distribution</a:t>
            </a:r>
          </a:p>
        </p:txBody>
      </p:sp>
      <p:sp>
        <p:nvSpPr>
          <p:cNvPr id="17" name="矩形 16">
            <a:extLst>
              <a:ext uri="{FF2B5EF4-FFF2-40B4-BE49-F238E27FC236}">
                <a16:creationId xmlns:a16="http://schemas.microsoft.com/office/drawing/2014/main" id="{8F5EFB67-08F1-4045-9C6F-EC9ECB250654}"/>
              </a:ext>
            </a:extLst>
          </p:cNvPr>
          <p:cNvSpPr/>
          <p:nvPr/>
        </p:nvSpPr>
        <p:spPr>
          <a:xfrm>
            <a:off x="3435980" y="1141350"/>
            <a:ext cx="3125703" cy="707886"/>
          </a:xfrm>
          <a:prstGeom prst="rect">
            <a:avLst/>
          </a:prstGeom>
        </p:spPr>
        <p:txBody>
          <a:bodyPr wrap="square">
            <a:spAutoFit/>
          </a:bodyPr>
          <a:lstStyle/>
          <a:p>
            <a:pPr algn="ctr"/>
            <a:r>
              <a:rPr lang="en-US" sz="2000" b="1" dirty="0">
                <a:solidFill>
                  <a:schemeClr val="accent1"/>
                </a:solidFill>
              </a:rPr>
              <a:t>One Grid, 27-year DJF Wet Day Precipitation</a:t>
            </a:r>
          </a:p>
        </p:txBody>
      </p:sp>
      <p:pic>
        <p:nvPicPr>
          <p:cNvPr id="18" name="图片 17">
            <a:extLst>
              <a:ext uri="{FF2B5EF4-FFF2-40B4-BE49-F238E27FC236}">
                <a16:creationId xmlns:a16="http://schemas.microsoft.com/office/drawing/2014/main" id="{1C116E17-F372-456D-A084-3F88693A1CEF}"/>
              </a:ext>
            </a:extLst>
          </p:cNvPr>
          <p:cNvPicPr>
            <a:picLocks noChangeAspect="1"/>
          </p:cNvPicPr>
          <p:nvPr/>
        </p:nvPicPr>
        <p:blipFill>
          <a:blip r:embed="rId3"/>
          <a:stretch>
            <a:fillRect/>
          </a:stretch>
        </p:blipFill>
        <p:spPr>
          <a:xfrm>
            <a:off x="3112784" y="1873244"/>
            <a:ext cx="3903140" cy="2927355"/>
          </a:xfrm>
          <a:prstGeom prst="rect">
            <a:avLst/>
          </a:prstGeom>
        </p:spPr>
      </p:pic>
      <p:sp>
        <p:nvSpPr>
          <p:cNvPr id="19" name="箭头: 右 18">
            <a:extLst>
              <a:ext uri="{FF2B5EF4-FFF2-40B4-BE49-F238E27FC236}">
                <a16:creationId xmlns:a16="http://schemas.microsoft.com/office/drawing/2014/main" id="{BF6FD905-06F9-448D-9C4D-4FCED0001E51}"/>
              </a:ext>
            </a:extLst>
          </p:cNvPr>
          <p:cNvSpPr/>
          <p:nvPr/>
        </p:nvSpPr>
        <p:spPr>
          <a:xfrm rot="5400000">
            <a:off x="2229634" y="4881445"/>
            <a:ext cx="672090" cy="4353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1207FF52-76B7-42C6-8C7E-5F4A1C3B24A9}"/>
                  </a:ext>
                </a:extLst>
              </p:cNvPr>
              <p:cNvSpPr/>
              <p:nvPr/>
            </p:nvSpPr>
            <p:spPr>
              <a:xfrm>
                <a:off x="1787864" y="5596938"/>
                <a:ext cx="1555629"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𝛼</m:t>
                      </m:r>
                      <m:r>
                        <a:rPr lang="en-US" sz="2000" b="0" i="1" dirty="0" smtClean="0">
                          <a:latin typeface="Cambria Math" panose="02040503050406030204" pitchFamily="18" charset="0"/>
                          <a:ea typeface="Cambria Math" panose="02040503050406030204" pitchFamily="18" charset="0"/>
                        </a:rPr>
                        <m:t>=1.1622</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𝛽</m:t>
                      </m:r>
                      <m:r>
                        <a:rPr lang="en-US" sz="2000" b="0" i="1" dirty="0" smtClean="0">
                          <a:latin typeface="Cambria Math" panose="02040503050406030204" pitchFamily="18" charset="0"/>
                          <a:ea typeface="Cambria Math" panose="02040503050406030204" pitchFamily="18" charset="0"/>
                        </a:rPr>
                        <m:t>=5.5486</m:t>
                      </m:r>
                    </m:oMath>
                  </m:oMathPara>
                </a14:m>
                <a:endParaRPr lang="en-US" sz="2000" dirty="0"/>
              </a:p>
            </p:txBody>
          </p:sp>
        </mc:Choice>
        <mc:Fallback xmlns="">
          <p:sp>
            <p:nvSpPr>
              <p:cNvPr id="20" name="矩形 19">
                <a:extLst>
                  <a:ext uri="{FF2B5EF4-FFF2-40B4-BE49-F238E27FC236}">
                    <a16:creationId xmlns:a16="http://schemas.microsoft.com/office/drawing/2014/main" id="{1207FF52-76B7-42C6-8C7E-5F4A1C3B24A9}"/>
                  </a:ext>
                </a:extLst>
              </p:cNvPr>
              <p:cNvSpPr>
                <a:spLocks noRot="1" noChangeAspect="1" noMove="1" noResize="1" noEditPoints="1" noAdjustHandles="1" noChangeArrowheads="1" noChangeShapeType="1" noTextEdit="1"/>
              </p:cNvSpPr>
              <p:nvPr/>
            </p:nvSpPr>
            <p:spPr>
              <a:xfrm>
                <a:off x="1787864" y="5596938"/>
                <a:ext cx="1555629" cy="707886"/>
              </a:xfrm>
              <a:prstGeom prst="rect">
                <a:avLst/>
              </a:prstGeom>
              <a:blipFill>
                <a:blip r:embed="rId4"/>
                <a:stretch>
                  <a:fillRect b="-8621"/>
                </a:stretch>
              </a:blipFill>
            </p:spPr>
            <p:txBody>
              <a:bodyPr/>
              <a:lstStyle/>
              <a:p>
                <a:r>
                  <a:rPr lang="en-US">
                    <a:noFill/>
                  </a:rPr>
                  <a:t> </a:t>
                </a:r>
              </a:p>
            </p:txBody>
          </p:sp>
        </mc:Fallback>
      </mc:AlternateContent>
      <p:pic>
        <p:nvPicPr>
          <p:cNvPr id="5" name="图片 4">
            <a:extLst>
              <a:ext uri="{FF2B5EF4-FFF2-40B4-BE49-F238E27FC236}">
                <a16:creationId xmlns:a16="http://schemas.microsoft.com/office/drawing/2014/main" id="{21ABADDF-9348-4924-89B4-A509485F8B40}"/>
              </a:ext>
            </a:extLst>
          </p:cNvPr>
          <p:cNvPicPr>
            <a:picLocks noChangeAspect="1"/>
          </p:cNvPicPr>
          <p:nvPr/>
        </p:nvPicPr>
        <p:blipFill>
          <a:blip r:embed="rId5"/>
          <a:stretch>
            <a:fillRect/>
          </a:stretch>
        </p:blipFill>
        <p:spPr>
          <a:xfrm>
            <a:off x="7686675" y="1873244"/>
            <a:ext cx="3901440" cy="2926080"/>
          </a:xfrm>
          <a:prstGeom prst="rect">
            <a:avLst/>
          </a:prstGeom>
        </p:spPr>
      </p:pic>
      <p:pic>
        <p:nvPicPr>
          <p:cNvPr id="23" name="图片 22">
            <a:extLst>
              <a:ext uri="{FF2B5EF4-FFF2-40B4-BE49-F238E27FC236}">
                <a16:creationId xmlns:a16="http://schemas.microsoft.com/office/drawing/2014/main" id="{464BD8C3-95E9-48C4-85A6-6DC1961A1187}"/>
              </a:ext>
            </a:extLst>
          </p:cNvPr>
          <p:cNvPicPr>
            <a:picLocks noChangeAspect="1"/>
          </p:cNvPicPr>
          <p:nvPr/>
        </p:nvPicPr>
        <p:blipFill>
          <a:blip r:embed="rId6"/>
          <a:stretch>
            <a:fillRect/>
          </a:stretch>
        </p:blipFill>
        <p:spPr>
          <a:xfrm>
            <a:off x="95251" y="1625483"/>
            <a:ext cx="2936279" cy="963259"/>
          </a:xfrm>
          <a:prstGeom prst="rect">
            <a:avLst/>
          </a:prstGeom>
        </p:spPr>
      </p:pic>
      <p:pic>
        <p:nvPicPr>
          <p:cNvPr id="24" name="图片 23">
            <a:extLst>
              <a:ext uri="{FF2B5EF4-FFF2-40B4-BE49-F238E27FC236}">
                <a16:creationId xmlns:a16="http://schemas.microsoft.com/office/drawing/2014/main" id="{C4D23D8A-5966-4B67-BD9E-0CEED39525B2}"/>
              </a:ext>
            </a:extLst>
          </p:cNvPr>
          <p:cNvPicPr>
            <a:picLocks noChangeAspect="1"/>
          </p:cNvPicPr>
          <p:nvPr/>
        </p:nvPicPr>
        <p:blipFill>
          <a:blip r:embed="rId7"/>
          <a:stretch>
            <a:fillRect/>
          </a:stretch>
        </p:blipFill>
        <p:spPr>
          <a:xfrm>
            <a:off x="66676" y="2611251"/>
            <a:ext cx="2936280" cy="940750"/>
          </a:xfrm>
          <a:prstGeom prst="rect">
            <a:avLst/>
          </a:prstGeom>
        </p:spPr>
      </p:pic>
      <p:pic>
        <p:nvPicPr>
          <p:cNvPr id="25" name="图片 24">
            <a:extLst>
              <a:ext uri="{FF2B5EF4-FFF2-40B4-BE49-F238E27FC236}">
                <a16:creationId xmlns:a16="http://schemas.microsoft.com/office/drawing/2014/main" id="{F1298987-792D-4123-A4F7-B33CC1613FDB}"/>
              </a:ext>
            </a:extLst>
          </p:cNvPr>
          <p:cNvPicPr>
            <a:picLocks noChangeAspect="1"/>
          </p:cNvPicPr>
          <p:nvPr/>
        </p:nvPicPr>
        <p:blipFill>
          <a:blip r:embed="rId8"/>
          <a:stretch>
            <a:fillRect/>
          </a:stretch>
        </p:blipFill>
        <p:spPr>
          <a:xfrm>
            <a:off x="66676" y="3543190"/>
            <a:ext cx="1250354" cy="995652"/>
          </a:xfrm>
          <a:prstGeom prst="rect">
            <a:avLst/>
          </a:prstGeom>
        </p:spPr>
      </p:pic>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6CCADECB-561C-484A-BD9D-FC0A544F40E5}"/>
                  </a:ext>
                </a:extLst>
              </p:cNvPr>
              <p:cNvSpPr/>
              <p:nvPr/>
            </p:nvSpPr>
            <p:spPr>
              <a:xfrm>
                <a:off x="9031140" y="2429444"/>
                <a:ext cx="1555629"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𝛼</m:t>
                      </m:r>
                      <m:r>
                        <a:rPr lang="en-US" sz="2000" b="0" i="1" dirty="0" smtClean="0">
                          <a:latin typeface="Cambria Math" panose="02040503050406030204" pitchFamily="18" charset="0"/>
                          <a:ea typeface="Cambria Math" panose="02040503050406030204" pitchFamily="18" charset="0"/>
                        </a:rPr>
                        <m:t>=1.1622</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𝛽</m:t>
                      </m:r>
                      <m:r>
                        <a:rPr lang="en-US" sz="2000" b="0" i="1" dirty="0" smtClean="0">
                          <a:latin typeface="Cambria Math" panose="02040503050406030204" pitchFamily="18" charset="0"/>
                          <a:ea typeface="Cambria Math" panose="02040503050406030204" pitchFamily="18" charset="0"/>
                        </a:rPr>
                        <m:t>=5.5486</m:t>
                      </m:r>
                    </m:oMath>
                  </m:oMathPara>
                </a14:m>
                <a:endParaRPr lang="en-US" sz="2000" dirty="0"/>
              </a:p>
            </p:txBody>
          </p:sp>
        </mc:Choice>
        <mc:Fallback xmlns="">
          <p:sp>
            <p:nvSpPr>
              <p:cNvPr id="26" name="矩形 25">
                <a:extLst>
                  <a:ext uri="{FF2B5EF4-FFF2-40B4-BE49-F238E27FC236}">
                    <a16:creationId xmlns:a16="http://schemas.microsoft.com/office/drawing/2014/main" id="{6CCADECB-561C-484A-BD9D-FC0A544F40E5}"/>
                  </a:ext>
                </a:extLst>
              </p:cNvPr>
              <p:cNvSpPr>
                <a:spLocks noRot="1" noChangeAspect="1" noMove="1" noResize="1" noEditPoints="1" noAdjustHandles="1" noChangeArrowheads="1" noChangeShapeType="1" noTextEdit="1"/>
              </p:cNvSpPr>
              <p:nvPr/>
            </p:nvSpPr>
            <p:spPr>
              <a:xfrm>
                <a:off x="9031140" y="2429444"/>
                <a:ext cx="1555629" cy="707886"/>
              </a:xfrm>
              <a:prstGeom prst="rect">
                <a:avLst/>
              </a:prstGeom>
              <a:blipFill>
                <a:blip r:embed="rId9"/>
                <a:stretch>
                  <a:fillRect b="-8621"/>
                </a:stretch>
              </a:blipFill>
            </p:spPr>
            <p:txBody>
              <a:bodyPr/>
              <a:lstStyle/>
              <a:p>
                <a:r>
                  <a:rPr lang="en-US">
                    <a:noFill/>
                  </a:rPr>
                  <a:t> </a:t>
                </a:r>
              </a:p>
            </p:txBody>
          </p:sp>
        </mc:Fallback>
      </mc:AlternateContent>
      <p:sp>
        <p:nvSpPr>
          <p:cNvPr id="27" name="矩形 26">
            <a:extLst>
              <a:ext uri="{FF2B5EF4-FFF2-40B4-BE49-F238E27FC236}">
                <a16:creationId xmlns:a16="http://schemas.microsoft.com/office/drawing/2014/main" id="{7EDE911F-4F90-4CAA-98F1-FB046C541D1B}"/>
              </a:ext>
            </a:extLst>
          </p:cNvPr>
          <p:cNvSpPr/>
          <p:nvPr/>
        </p:nvSpPr>
        <p:spPr>
          <a:xfrm>
            <a:off x="8168523" y="1137914"/>
            <a:ext cx="3125703" cy="707886"/>
          </a:xfrm>
          <a:prstGeom prst="rect">
            <a:avLst/>
          </a:prstGeom>
        </p:spPr>
        <p:txBody>
          <a:bodyPr wrap="square">
            <a:spAutoFit/>
          </a:bodyPr>
          <a:lstStyle/>
          <a:p>
            <a:pPr algn="ctr"/>
            <a:r>
              <a:rPr lang="en-US" sz="2000" b="1" dirty="0">
                <a:solidFill>
                  <a:schemeClr val="accent1"/>
                </a:solidFill>
              </a:rPr>
              <a:t>Estimated Gamma Distribution PDF</a:t>
            </a:r>
          </a:p>
        </p:txBody>
      </p:sp>
      <p:sp>
        <p:nvSpPr>
          <p:cNvPr id="28" name="文本占位符 1">
            <a:extLst>
              <a:ext uri="{FF2B5EF4-FFF2-40B4-BE49-F238E27FC236}">
                <a16:creationId xmlns:a16="http://schemas.microsoft.com/office/drawing/2014/main" id="{528E9090-7857-476A-9979-3B40C8FEC640}"/>
              </a:ext>
            </a:extLst>
          </p:cNvPr>
          <p:cNvSpPr txBox="1">
            <a:spLocks/>
          </p:cNvSpPr>
          <p:nvPr/>
        </p:nvSpPr>
        <p:spPr>
          <a:xfrm>
            <a:off x="4202545" y="5263370"/>
            <a:ext cx="6968260" cy="36577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to superimpose fitted PDF onto a histogram?</a:t>
            </a:r>
          </a:p>
        </p:txBody>
      </p:sp>
      <p:sp>
        <p:nvSpPr>
          <p:cNvPr id="7" name="椭圆 6">
            <a:extLst>
              <a:ext uri="{FF2B5EF4-FFF2-40B4-BE49-F238E27FC236}">
                <a16:creationId xmlns:a16="http://schemas.microsoft.com/office/drawing/2014/main" id="{743C5E16-EB8D-4F2F-80DD-9325A41AB5E1}"/>
              </a:ext>
            </a:extLst>
          </p:cNvPr>
          <p:cNvSpPr/>
          <p:nvPr/>
        </p:nvSpPr>
        <p:spPr>
          <a:xfrm>
            <a:off x="3112784" y="1731492"/>
            <a:ext cx="887716" cy="317388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椭圆 28">
            <a:extLst>
              <a:ext uri="{FF2B5EF4-FFF2-40B4-BE49-F238E27FC236}">
                <a16:creationId xmlns:a16="http://schemas.microsoft.com/office/drawing/2014/main" id="{EE579F96-B7E1-4D02-96B8-4FE755594103}"/>
              </a:ext>
            </a:extLst>
          </p:cNvPr>
          <p:cNvSpPr/>
          <p:nvPr/>
        </p:nvSpPr>
        <p:spPr>
          <a:xfrm>
            <a:off x="7559720" y="1678075"/>
            <a:ext cx="887716" cy="317388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84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6" grpId="0"/>
      <p:bldP spid="27" grpId="0"/>
      <p:bldP spid="28" grpId="0"/>
      <p:bldP spid="7"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CFFFEB72-6151-41D6-B181-D0B183DDD37D}"/>
              </a:ext>
            </a:extLst>
          </p:cNvPr>
          <p:cNvPicPr>
            <a:picLocks noChangeAspect="1"/>
          </p:cNvPicPr>
          <p:nvPr/>
        </p:nvPicPr>
        <p:blipFill>
          <a:blip r:embed="rId3"/>
          <a:stretch>
            <a:fillRect/>
          </a:stretch>
        </p:blipFill>
        <p:spPr>
          <a:xfrm>
            <a:off x="3040102" y="1874519"/>
            <a:ext cx="3901440" cy="2926080"/>
          </a:xfrm>
          <a:prstGeom prst="rect">
            <a:avLst/>
          </a:prstGeom>
        </p:spPr>
      </p:pic>
      <p:sp>
        <p:nvSpPr>
          <p:cNvPr id="2" name="文本占位符 1">
            <a:extLst>
              <a:ext uri="{FF2B5EF4-FFF2-40B4-BE49-F238E27FC236}">
                <a16:creationId xmlns:a16="http://schemas.microsoft.com/office/drawing/2014/main" id="{2A9A4BF5-7DAA-4031-9C54-1DE339AC531E}"/>
              </a:ext>
            </a:extLst>
          </p:cNvPr>
          <p:cNvSpPr>
            <a:spLocks noGrp="1"/>
          </p:cNvSpPr>
          <p:nvPr>
            <p:ph type="body" sz="quarter" idx="10"/>
          </p:nvPr>
        </p:nvSpPr>
        <p:spPr>
          <a:xfrm>
            <a:off x="1066346" y="382587"/>
            <a:ext cx="9820729" cy="598488"/>
          </a:xfrm>
        </p:spPr>
        <p:txBody>
          <a:bodyPr/>
          <a:lstStyle/>
          <a:p>
            <a:r>
              <a:rPr lang="en-US" dirty="0"/>
              <a:t>Superposition of a Fitted Parametric Distribution and Data Histogram</a:t>
            </a:r>
          </a:p>
        </p:txBody>
      </p:sp>
      <p:sp>
        <p:nvSpPr>
          <p:cNvPr id="3" name="矩形 2">
            <a:extLst>
              <a:ext uri="{FF2B5EF4-FFF2-40B4-BE49-F238E27FC236}">
                <a16:creationId xmlns:a16="http://schemas.microsoft.com/office/drawing/2014/main" id="{EF3E4FF3-AB60-40B5-8EAB-20F70919A165}"/>
              </a:ext>
            </a:extLst>
          </p:cNvPr>
          <p:cNvSpPr/>
          <p:nvPr/>
        </p:nvSpPr>
        <p:spPr>
          <a:xfrm>
            <a:off x="417459" y="907393"/>
            <a:ext cx="11118502" cy="961289"/>
          </a:xfrm>
          <a:prstGeom prst="rect">
            <a:avLst/>
          </a:prstGeom>
        </p:spPr>
        <p:txBody>
          <a:bodyPr wrap="square">
            <a:spAutoFit/>
          </a:bodyPr>
          <a:lstStyle/>
          <a:p>
            <a:pPr algn="ctr">
              <a:lnSpc>
                <a:spcPct val="150000"/>
              </a:lnSpc>
            </a:pPr>
            <a:r>
              <a:rPr lang="en-US" sz="2000" dirty="0">
                <a:solidFill>
                  <a:schemeClr val="accent1"/>
                </a:solidFill>
              </a:rPr>
              <a:t>Key: the integral of PDF = the area of histogram bars (Probability Density)</a:t>
            </a:r>
          </a:p>
          <a:p>
            <a:pPr algn="ctr">
              <a:lnSpc>
                <a:spcPct val="150000"/>
              </a:lnSpc>
            </a:pPr>
            <a:r>
              <a:rPr lang="en-US" sz="2000" dirty="0"/>
              <a:t>Frequency = number of occurrence in one bin/total number of observations </a:t>
            </a:r>
          </a:p>
        </p:txBody>
      </p:sp>
      <p:pic>
        <p:nvPicPr>
          <p:cNvPr id="7" name="图片 6">
            <a:extLst>
              <a:ext uri="{FF2B5EF4-FFF2-40B4-BE49-F238E27FC236}">
                <a16:creationId xmlns:a16="http://schemas.microsoft.com/office/drawing/2014/main" id="{FD1A378B-F835-42F9-A6BE-A654BE4E3C10}"/>
              </a:ext>
            </a:extLst>
          </p:cNvPr>
          <p:cNvPicPr>
            <a:picLocks noChangeAspect="1"/>
          </p:cNvPicPr>
          <p:nvPr/>
        </p:nvPicPr>
        <p:blipFill>
          <a:blip r:embed="rId4">
            <a:alphaModFix amt="55000"/>
          </a:blip>
          <a:stretch>
            <a:fillRect/>
          </a:stretch>
        </p:blipFill>
        <p:spPr>
          <a:xfrm>
            <a:off x="7686675" y="1873244"/>
            <a:ext cx="3901440" cy="2926080"/>
          </a:xfrm>
          <a:prstGeom prst="rect">
            <a:avLst/>
          </a:prstGeom>
        </p:spPr>
      </p:pic>
      <p:sp>
        <p:nvSpPr>
          <p:cNvPr id="8" name="矩形 7">
            <a:extLst>
              <a:ext uri="{FF2B5EF4-FFF2-40B4-BE49-F238E27FC236}">
                <a16:creationId xmlns:a16="http://schemas.microsoft.com/office/drawing/2014/main" id="{E1A47D1E-9323-4C30-ABD2-59C877838980}"/>
              </a:ext>
            </a:extLst>
          </p:cNvPr>
          <p:cNvSpPr/>
          <p:nvPr/>
        </p:nvSpPr>
        <p:spPr>
          <a:xfrm>
            <a:off x="536749" y="4815232"/>
            <a:ext cx="11118502" cy="1884618"/>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R</a:t>
            </a:r>
            <a:r>
              <a:rPr lang="en-US" altLang="zh-CN" sz="2000" dirty="0"/>
              <a:t>escale the PDF (multiply number of days) </a:t>
            </a:r>
          </a:p>
          <a:p>
            <a:pPr marL="342900" indent="-342900">
              <a:lnSpc>
                <a:spcPct val="150000"/>
              </a:lnSpc>
              <a:buFont typeface="Arial" panose="020B0604020202020204" pitchFamily="34" charset="0"/>
              <a:buChar char="•"/>
            </a:pPr>
            <a:r>
              <a:rPr lang="en-US" altLang="zh-CN" sz="2000" dirty="0"/>
              <a:t>Rescale the histogram (so that total area is 1)</a:t>
            </a:r>
          </a:p>
          <a:p>
            <a:pPr marL="342900" indent="-342900">
              <a:lnSpc>
                <a:spcPct val="150000"/>
              </a:lnSpc>
              <a:buFont typeface="Arial" panose="020B0604020202020204" pitchFamily="34" charset="0"/>
              <a:buChar char="•"/>
            </a:pPr>
            <a:r>
              <a:rPr lang="en-US" sz="2000" dirty="0"/>
              <a:t>What if we use wet day frequency? – the integral of PDF will not be 1, but </a:t>
            </a:r>
          </a:p>
          <a:p>
            <a:pPr>
              <a:lnSpc>
                <a:spcPct val="150000"/>
              </a:lnSpc>
            </a:pPr>
            <a:r>
              <a:rPr lang="en-US" sz="2000" dirty="0"/>
              <a:t>     In this case, the pdf should multiply a factor of (number of wet days)</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57A4127-0A73-4776-908B-A42861F11605}"/>
                  </a:ext>
                </a:extLst>
              </p:cNvPr>
              <p:cNvSpPr txBox="1"/>
              <p:nvPr/>
            </p:nvSpPr>
            <p:spPr>
              <a:xfrm>
                <a:off x="9929424" y="5757541"/>
                <a:ext cx="2176621"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𝑤𝑒𝑡</m:t>
                          </m:r>
                          <m:r>
                            <a:rPr lang="en-US" b="0" i="1" smtClean="0">
                              <a:latin typeface="Cambria Math" panose="02040503050406030204" pitchFamily="18" charset="0"/>
                            </a:rPr>
                            <m:t> </m:t>
                          </m:r>
                          <m:r>
                            <a:rPr lang="en-US" b="0" i="1" smtClean="0">
                              <a:latin typeface="Cambria Math" panose="02040503050406030204" pitchFamily="18" charset="0"/>
                            </a:rPr>
                            <m:t>𝑑𝑎𝑦𝑠</m:t>
                          </m:r>
                        </m:num>
                        <m:den>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𝑑𝑎𝑦𝑠</m:t>
                          </m:r>
                        </m:den>
                      </m:f>
                    </m:oMath>
                  </m:oMathPara>
                </a14:m>
                <a:endParaRPr lang="en-US" dirty="0"/>
              </a:p>
            </p:txBody>
          </p:sp>
        </mc:Choice>
        <mc:Fallback xmlns="">
          <p:sp>
            <p:nvSpPr>
              <p:cNvPr id="9" name="文本框 8">
                <a:extLst>
                  <a:ext uri="{FF2B5EF4-FFF2-40B4-BE49-F238E27FC236}">
                    <a16:creationId xmlns:a16="http://schemas.microsoft.com/office/drawing/2014/main" id="{D57A4127-0A73-4776-908B-A42861F11605}"/>
                  </a:ext>
                </a:extLst>
              </p:cNvPr>
              <p:cNvSpPr txBox="1">
                <a:spLocks noRot="1" noChangeAspect="1" noMove="1" noResize="1" noEditPoints="1" noAdjustHandles="1" noChangeArrowheads="1" noChangeShapeType="1" noTextEdit="1"/>
              </p:cNvSpPr>
              <p:nvPr/>
            </p:nvSpPr>
            <p:spPr>
              <a:xfrm>
                <a:off x="9929424" y="5757541"/>
                <a:ext cx="2176621" cy="57515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0507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4.79167E-6 -2.59259E-6 L -0.375 0.00139 " pathEditMode="relative" rAng="0" ptsTypes="AA">
                                      <p:cBhvr>
                                        <p:cTn id="6" dur="2000" fill="hold"/>
                                        <p:tgtEl>
                                          <p:spTgt spid="7"/>
                                        </p:tgtEl>
                                        <p:attrNameLst>
                                          <p:attrName>ppt_x</p:attrName>
                                          <p:attrName>ppt_y</p:attrName>
                                        </p:attrNameLst>
                                      </p:cBhvr>
                                      <p:rCtr x="-18750" y="69"/>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9A4BF5-7DAA-4031-9C54-1DE339AC531E}"/>
              </a:ext>
            </a:extLst>
          </p:cNvPr>
          <p:cNvSpPr>
            <a:spLocks noGrp="1"/>
          </p:cNvSpPr>
          <p:nvPr>
            <p:ph type="body" sz="quarter" idx="10"/>
          </p:nvPr>
        </p:nvSpPr>
        <p:spPr>
          <a:xfrm>
            <a:off x="1066346" y="382587"/>
            <a:ext cx="9820729" cy="598488"/>
          </a:xfrm>
        </p:spPr>
        <p:txBody>
          <a:bodyPr/>
          <a:lstStyle/>
          <a:p>
            <a:r>
              <a:rPr lang="en-US" dirty="0"/>
              <a:t>Goodness of Fit Test – Chi-Square Test</a:t>
            </a:r>
          </a:p>
        </p:txBody>
      </p:sp>
      <p:sp>
        <p:nvSpPr>
          <p:cNvPr id="3" name="矩形 2">
            <a:extLst>
              <a:ext uri="{FF2B5EF4-FFF2-40B4-BE49-F238E27FC236}">
                <a16:creationId xmlns:a16="http://schemas.microsoft.com/office/drawing/2014/main" id="{BEBE8271-17F7-4A0B-A39D-81921A0F6DFF}"/>
              </a:ext>
            </a:extLst>
          </p:cNvPr>
          <p:cNvSpPr/>
          <p:nvPr/>
        </p:nvSpPr>
        <p:spPr>
          <a:xfrm>
            <a:off x="984876" y="977479"/>
            <a:ext cx="9896723" cy="400110"/>
          </a:xfrm>
          <a:prstGeom prst="rect">
            <a:avLst/>
          </a:prstGeom>
        </p:spPr>
        <p:txBody>
          <a:bodyPr wrap="square">
            <a:spAutoFit/>
          </a:bodyPr>
          <a:lstStyle/>
          <a:p>
            <a:r>
              <a:rPr lang="en-US" sz="2000" b="1" dirty="0"/>
              <a:t>Null hypothesis</a:t>
            </a:r>
            <a:r>
              <a:rPr lang="en-US" sz="2000" dirty="0"/>
              <a:t>: the data is drawn from the hypothesized distribution</a:t>
            </a:r>
          </a:p>
        </p:txBody>
      </p:sp>
      <p:pic>
        <p:nvPicPr>
          <p:cNvPr id="4" name="图片 3">
            <a:extLst>
              <a:ext uri="{FF2B5EF4-FFF2-40B4-BE49-F238E27FC236}">
                <a16:creationId xmlns:a16="http://schemas.microsoft.com/office/drawing/2014/main" id="{EC01BB92-0335-4EBB-880D-D99A324591A1}"/>
              </a:ext>
            </a:extLst>
          </p:cNvPr>
          <p:cNvPicPr>
            <a:picLocks noChangeAspect="1"/>
          </p:cNvPicPr>
          <p:nvPr/>
        </p:nvPicPr>
        <p:blipFill>
          <a:blip r:embed="rId3"/>
          <a:stretch>
            <a:fillRect/>
          </a:stretch>
        </p:blipFill>
        <p:spPr>
          <a:xfrm>
            <a:off x="3242424" y="1972481"/>
            <a:ext cx="5381625" cy="1866900"/>
          </a:xfrm>
          <a:prstGeom prst="rect">
            <a:avLst/>
          </a:prstGeom>
        </p:spPr>
      </p:pic>
      <p:sp>
        <p:nvSpPr>
          <p:cNvPr id="5" name="矩形 4">
            <a:extLst>
              <a:ext uri="{FF2B5EF4-FFF2-40B4-BE49-F238E27FC236}">
                <a16:creationId xmlns:a16="http://schemas.microsoft.com/office/drawing/2014/main" id="{25279216-87CA-428E-8F98-877FCA4E7ED0}"/>
              </a:ext>
            </a:extLst>
          </p:cNvPr>
          <p:cNvSpPr/>
          <p:nvPr/>
        </p:nvSpPr>
        <p:spPr>
          <a:xfrm>
            <a:off x="1370897" y="4445213"/>
            <a:ext cx="9124677" cy="1323439"/>
          </a:xfrm>
          <a:prstGeom prst="rect">
            <a:avLst/>
          </a:prstGeom>
        </p:spPr>
        <p:txBody>
          <a:bodyPr wrap="none">
            <a:spAutoFit/>
          </a:bodyPr>
          <a:lstStyle/>
          <a:p>
            <a:pPr algn="ctr"/>
            <a:r>
              <a:rPr lang="en-US" sz="2000" dirty="0"/>
              <a:t>If the fitted distribution is very close to the data, Chi-Square will be small</a:t>
            </a:r>
          </a:p>
          <a:p>
            <a:pPr algn="ctr"/>
            <a:r>
              <a:rPr lang="en-US" sz="2000" dirty="0"/>
              <a:t>If the fit is not good, Chi-Square will be large</a:t>
            </a:r>
          </a:p>
          <a:p>
            <a:pPr algn="ctr"/>
            <a:endParaRPr lang="en-US" sz="2000" dirty="0"/>
          </a:p>
          <a:p>
            <a:pPr algn="ctr"/>
            <a:r>
              <a:rPr lang="en-US" sz="2000" dirty="0"/>
              <a:t>What’s the threshold?</a:t>
            </a:r>
          </a:p>
        </p:txBody>
      </p:sp>
    </p:spTree>
    <p:extLst>
      <p:ext uri="{BB962C8B-B14F-4D97-AF65-F5344CB8AC3E}">
        <p14:creationId xmlns:p14="http://schemas.microsoft.com/office/powerpoint/2010/main" val="225524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BC6F01D-D48D-4BE0-B85F-F3234A517031}"/>
              </a:ext>
            </a:extLst>
          </p:cNvPr>
          <p:cNvSpPr>
            <a:spLocks noGrp="1"/>
          </p:cNvSpPr>
          <p:nvPr>
            <p:ph type="body" sz="quarter" idx="10"/>
          </p:nvPr>
        </p:nvSpPr>
        <p:spPr>
          <a:xfrm>
            <a:off x="969135" y="382586"/>
            <a:ext cx="7043649" cy="558801"/>
          </a:xfrm>
        </p:spPr>
        <p:txBody>
          <a:bodyPr/>
          <a:lstStyle/>
          <a:p>
            <a:r>
              <a:rPr lang="en-US" dirty="0"/>
              <a:t>Values of Chi-Square Test – Degree of Freedom</a:t>
            </a:r>
          </a:p>
        </p:txBody>
      </p:sp>
      <p:pic>
        <p:nvPicPr>
          <p:cNvPr id="4" name="图片 3">
            <a:extLst>
              <a:ext uri="{FF2B5EF4-FFF2-40B4-BE49-F238E27FC236}">
                <a16:creationId xmlns:a16="http://schemas.microsoft.com/office/drawing/2014/main" id="{849BAC73-E121-4543-936F-C4AA1A0322D8}"/>
              </a:ext>
            </a:extLst>
          </p:cNvPr>
          <p:cNvPicPr>
            <a:picLocks noChangeAspect="1"/>
          </p:cNvPicPr>
          <p:nvPr/>
        </p:nvPicPr>
        <p:blipFill>
          <a:blip r:embed="rId3"/>
          <a:stretch>
            <a:fillRect/>
          </a:stretch>
        </p:blipFill>
        <p:spPr>
          <a:xfrm>
            <a:off x="593889" y="988522"/>
            <a:ext cx="11170763" cy="5621081"/>
          </a:xfrm>
          <a:prstGeom prst="rect">
            <a:avLst/>
          </a:prstGeom>
        </p:spPr>
      </p:pic>
      <p:sp>
        <p:nvSpPr>
          <p:cNvPr id="5" name="矩形 4">
            <a:extLst>
              <a:ext uri="{FF2B5EF4-FFF2-40B4-BE49-F238E27FC236}">
                <a16:creationId xmlns:a16="http://schemas.microsoft.com/office/drawing/2014/main" id="{B7B1D6D6-70E9-41B4-852A-4B7F31C351C7}"/>
              </a:ext>
            </a:extLst>
          </p:cNvPr>
          <p:cNvSpPr/>
          <p:nvPr/>
        </p:nvSpPr>
        <p:spPr>
          <a:xfrm>
            <a:off x="4414886" y="1399587"/>
            <a:ext cx="6906706" cy="707886"/>
          </a:xfrm>
          <a:prstGeom prst="rect">
            <a:avLst/>
          </a:prstGeom>
        </p:spPr>
        <p:txBody>
          <a:bodyPr wrap="square">
            <a:spAutoFit/>
          </a:bodyPr>
          <a:lstStyle/>
          <a:p>
            <a:r>
              <a:rPr lang="en-US" sz="2000" dirty="0"/>
              <a:t>In textbook:</a:t>
            </a:r>
          </a:p>
          <a:p>
            <a:r>
              <a:rPr lang="en-US" sz="2000" dirty="0"/>
              <a:t>degrees of freedom: (#of classes–#of parameters fit–1)</a:t>
            </a:r>
          </a:p>
        </p:txBody>
      </p:sp>
    </p:spTree>
    <p:extLst>
      <p:ext uri="{BB962C8B-B14F-4D97-AF65-F5344CB8AC3E}">
        <p14:creationId xmlns:p14="http://schemas.microsoft.com/office/powerpoint/2010/main" val="347208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E38CCD-4811-4070-8A6F-DE2F0382AB25}"/>
              </a:ext>
            </a:extLst>
          </p:cNvPr>
          <p:cNvSpPr>
            <a:spLocks noGrp="1"/>
          </p:cNvSpPr>
          <p:nvPr>
            <p:ph type="body" sz="quarter" idx="10"/>
          </p:nvPr>
        </p:nvSpPr>
        <p:spPr>
          <a:xfrm>
            <a:off x="971096" y="382587"/>
            <a:ext cx="7172779" cy="112713"/>
          </a:xfrm>
        </p:spPr>
        <p:txBody>
          <a:bodyPr/>
          <a:lstStyle/>
          <a:p>
            <a:r>
              <a:rPr lang="en-US" dirty="0"/>
              <a:t>Some Questions You Might Have When You Practice…</a:t>
            </a:r>
          </a:p>
        </p:txBody>
      </p:sp>
      <p:sp>
        <p:nvSpPr>
          <p:cNvPr id="3" name="矩形 2">
            <a:extLst>
              <a:ext uri="{FF2B5EF4-FFF2-40B4-BE49-F238E27FC236}">
                <a16:creationId xmlns:a16="http://schemas.microsoft.com/office/drawing/2014/main" id="{5D172CB0-9722-497A-B6C8-C51AA04AEC62}"/>
              </a:ext>
            </a:extLst>
          </p:cNvPr>
          <p:cNvSpPr/>
          <p:nvPr/>
        </p:nvSpPr>
        <p:spPr>
          <a:xfrm>
            <a:off x="1147638" y="1315711"/>
            <a:ext cx="9896723" cy="4654608"/>
          </a:xfrm>
          <a:prstGeom prst="rect">
            <a:avLst/>
          </a:prstGeom>
        </p:spPr>
        <p:txBody>
          <a:bodyPr wrap="square">
            <a:spAutoFit/>
          </a:bodyPr>
          <a:lstStyle/>
          <a:p>
            <a:pPr>
              <a:lnSpc>
                <a:spcPct val="150000"/>
              </a:lnSpc>
            </a:pPr>
            <a:r>
              <a:rPr lang="en-US" sz="2000" dirty="0"/>
              <a:t>For original data processing,</a:t>
            </a:r>
          </a:p>
          <a:p>
            <a:pPr marL="342900" indent="-342900">
              <a:lnSpc>
                <a:spcPct val="150000"/>
              </a:lnSpc>
              <a:buFont typeface="Arial" panose="020B0604020202020204" pitchFamily="34" charset="0"/>
              <a:buChar char="•"/>
            </a:pPr>
            <a:r>
              <a:rPr lang="en-US" sz="2000" dirty="0"/>
              <a:t>Fitting daily data? Monthly data?</a:t>
            </a:r>
          </a:p>
          <a:p>
            <a:pPr marL="342900" indent="-342900">
              <a:lnSpc>
                <a:spcPct val="150000"/>
              </a:lnSpc>
              <a:buFont typeface="Arial" panose="020B0604020202020204" pitchFamily="34" charset="0"/>
              <a:buChar char="•"/>
            </a:pPr>
            <a:r>
              <a:rPr lang="en-US" sz="2000" dirty="0"/>
              <a:t>What threshold should we use to define “wet day”?</a:t>
            </a:r>
          </a:p>
          <a:p>
            <a:pPr marL="342900" indent="-342900">
              <a:lnSpc>
                <a:spcPct val="150000"/>
              </a:lnSpc>
              <a:buFont typeface="Arial" panose="020B0604020202020204" pitchFamily="34" charset="0"/>
              <a:buChar char="•"/>
            </a:pPr>
            <a:r>
              <a:rPr lang="en-US" sz="2000" dirty="0"/>
              <a:t>How will the selection of threshold influence our result, and how to fix this?</a:t>
            </a:r>
          </a:p>
          <a:p>
            <a:pPr marL="342900" indent="-342900">
              <a:lnSpc>
                <a:spcPct val="150000"/>
              </a:lnSpc>
              <a:buFont typeface="Arial" panose="020B0604020202020204" pitchFamily="34" charset="0"/>
              <a:buChar char="•"/>
            </a:pPr>
            <a:r>
              <a:rPr lang="en-US" sz="2000" dirty="0"/>
              <a:t>Is it suitable to use gamma distribution?</a:t>
            </a:r>
          </a:p>
          <a:p>
            <a:pPr marL="342900" indent="-342900">
              <a:lnSpc>
                <a:spcPct val="150000"/>
              </a:lnSpc>
              <a:buFont typeface="Arial" panose="020B0604020202020204" pitchFamily="34" charset="0"/>
              <a:buChar char="•"/>
            </a:pPr>
            <a:endParaRPr lang="en-US" sz="2000" dirty="0"/>
          </a:p>
          <a:p>
            <a:pPr>
              <a:lnSpc>
                <a:spcPct val="150000"/>
              </a:lnSpc>
            </a:pPr>
            <a:r>
              <a:rPr lang="en-US" sz="2000" dirty="0"/>
              <a:t>For Chi-Square Test,</a:t>
            </a:r>
          </a:p>
          <a:p>
            <a:pPr marL="342900" indent="-342900">
              <a:lnSpc>
                <a:spcPct val="150000"/>
              </a:lnSpc>
              <a:buFont typeface="Arial" panose="020B0604020202020204" pitchFamily="34" charset="0"/>
              <a:buChar char="•"/>
            </a:pPr>
            <a:r>
              <a:rPr lang="en-US" sz="2000" dirty="0"/>
              <a:t>How many bins we should we define?</a:t>
            </a:r>
          </a:p>
          <a:p>
            <a:pPr marL="342900" indent="-342900">
              <a:lnSpc>
                <a:spcPct val="150000"/>
              </a:lnSpc>
              <a:buFont typeface="Arial" panose="020B0604020202020204" pitchFamily="34" charset="0"/>
              <a:buChar char="•"/>
            </a:pPr>
            <a:r>
              <a:rPr lang="en-US" sz="2000" dirty="0"/>
              <a:t>What degree of freedom we should use as a standard to determine the test?</a:t>
            </a:r>
          </a:p>
          <a:p>
            <a:pPr marL="342900" indent="-342900">
              <a:lnSpc>
                <a:spcPct val="15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348616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4"/>
          </p:nvPr>
        </p:nvSpPr>
        <p:spPr>
          <a:xfrm>
            <a:off x="2874178" y="1819735"/>
            <a:ext cx="4233631" cy="515937"/>
          </a:xfrm>
        </p:spPr>
        <p:txBody>
          <a:bodyPr/>
          <a:lstStyle/>
          <a:p>
            <a:r>
              <a:rPr lang="en-US" altLang="zh-CN" dirty="0"/>
              <a:t>Part 2 - Practices</a:t>
            </a:r>
            <a:endParaRPr lang="zh-CN" altLang="en-US" dirty="0"/>
          </a:p>
        </p:txBody>
      </p:sp>
      <p:sp useBgFill="1">
        <p:nvSpPr>
          <p:cNvPr id="3" name="文本占位符 2"/>
          <p:cNvSpPr>
            <a:spLocks noGrp="1"/>
          </p:cNvSpPr>
          <p:nvPr>
            <p:ph type="body" sz="quarter" idx="15"/>
          </p:nvPr>
        </p:nvSpPr>
        <p:spPr>
          <a:xfrm>
            <a:off x="2874179" y="2809582"/>
            <a:ext cx="8852765" cy="1238835"/>
          </a:xfrm>
        </p:spPr>
        <p:txBody>
          <a:bodyPr/>
          <a:lstStyle/>
          <a:p>
            <a:r>
              <a:rPr lang="en-US" altLang="zh-CN" sz="4400" dirty="0">
                <a:cs typeface="+mn-ea"/>
                <a:sym typeface="+mn-lt"/>
              </a:rPr>
              <a:t>Discussions About Becker et al</a:t>
            </a:r>
          </a:p>
          <a:p>
            <a:r>
              <a:rPr lang="en-US" altLang="zh-CN" sz="4400" dirty="0">
                <a:cs typeface="+mn-ea"/>
                <a:sym typeface="+mn-lt"/>
              </a:rPr>
              <a:t>- So Many Problems?</a:t>
            </a:r>
            <a:endParaRPr lang="zh-CN" altLang="en-US" sz="4400" dirty="0"/>
          </a:p>
        </p:txBody>
      </p:sp>
      <p:pic>
        <p:nvPicPr>
          <p:cNvPr id="4" name="图片 3">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99115" y="6300817"/>
            <a:ext cx="1828800" cy="241402"/>
          </a:xfrm>
          <a:prstGeom prst="rect">
            <a:avLst/>
          </a:prstGeom>
        </p:spPr>
      </p:pic>
    </p:spTree>
    <p:extLst>
      <p:ext uri="{BB962C8B-B14F-4D97-AF65-F5344CB8AC3E}">
        <p14:creationId xmlns:p14="http://schemas.microsoft.com/office/powerpoint/2010/main" val="5889011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6DE0529-B817-4127-ADFA-99FBBCA947CA}"/>
              </a:ext>
            </a:extLst>
          </p:cNvPr>
          <p:cNvSpPr>
            <a:spLocks noGrp="1"/>
          </p:cNvSpPr>
          <p:nvPr>
            <p:ph type="body" sz="quarter" idx="10"/>
          </p:nvPr>
        </p:nvSpPr>
        <p:spPr>
          <a:xfrm>
            <a:off x="1009196" y="382587"/>
            <a:ext cx="11313433" cy="334105"/>
          </a:xfrm>
        </p:spPr>
        <p:txBody>
          <a:bodyPr/>
          <a:lstStyle/>
          <a:p>
            <a:r>
              <a:rPr lang="en-US" sz="2400" dirty="0"/>
              <a:t>Statistical Distributions to Approximate Daily Precipitation Totals…</a:t>
            </a:r>
          </a:p>
        </p:txBody>
      </p:sp>
      <p:grpSp>
        <p:nvGrpSpPr>
          <p:cNvPr id="18" name="组合 17">
            <a:extLst>
              <a:ext uri="{FF2B5EF4-FFF2-40B4-BE49-F238E27FC236}">
                <a16:creationId xmlns:a16="http://schemas.microsoft.com/office/drawing/2014/main" id="{A4A09E15-14FA-4150-A9F3-492785B87C05}"/>
              </a:ext>
            </a:extLst>
          </p:cNvPr>
          <p:cNvGrpSpPr/>
          <p:nvPr/>
        </p:nvGrpSpPr>
        <p:grpSpPr>
          <a:xfrm>
            <a:off x="1997450" y="4119493"/>
            <a:ext cx="3378529" cy="2880046"/>
            <a:chOff x="560899" y="4289991"/>
            <a:chExt cx="3378529" cy="2880046"/>
          </a:xfrm>
        </p:grpSpPr>
        <p:pic>
          <p:nvPicPr>
            <p:cNvPr id="1034" name="Picture 10" descr="plot of the probability density function of the exponential distribution">
              <a:extLst>
                <a:ext uri="{FF2B5EF4-FFF2-40B4-BE49-F238E27FC236}">
                  <a16:creationId xmlns:a16="http://schemas.microsoft.com/office/drawing/2014/main" id="{31704E45-79CA-462E-BE03-0DEF055BB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899" y="4474462"/>
              <a:ext cx="3095625" cy="269557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C65DD4E9-E146-4A10-940B-AA9A11AB755D}"/>
                </a:ext>
              </a:extLst>
            </p:cNvPr>
            <p:cNvSpPr/>
            <p:nvPr/>
          </p:nvSpPr>
          <p:spPr>
            <a:xfrm>
              <a:off x="770932" y="4289991"/>
              <a:ext cx="3168496" cy="646331"/>
            </a:xfrm>
            <a:prstGeom prst="rect">
              <a:avLst/>
            </a:prstGeom>
          </p:spPr>
          <p:txBody>
            <a:bodyPr wrap="none">
              <a:spAutoFit/>
            </a:bodyPr>
            <a:lstStyle/>
            <a:p>
              <a:pPr algn="ctr"/>
              <a:r>
                <a:rPr lang="en-US" dirty="0">
                  <a:solidFill>
                    <a:srgbClr val="333333"/>
                  </a:solidFill>
                  <a:latin typeface="Open Sans"/>
                </a:rPr>
                <a:t>mixed exponential </a:t>
              </a:r>
            </a:p>
            <a:p>
              <a:pPr algn="ctr"/>
              <a:r>
                <a:rPr lang="en-US" dirty="0">
                  <a:solidFill>
                    <a:srgbClr val="333333"/>
                  </a:solidFill>
                  <a:latin typeface="Open Sans"/>
                </a:rPr>
                <a:t>[</a:t>
              </a:r>
              <a:r>
                <a:rPr lang="en-US" dirty="0" err="1">
                  <a:solidFill>
                    <a:srgbClr val="333333"/>
                  </a:solidFill>
                  <a:latin typeface="Open Sans"/>
                </a:rPr>
                <a:t>Woolhiser</a:t>
              </a:r>
              <a:r>
                <a:rPr lang="en-US" dirty="0">
                  <a:solidFill>
                    <a:srgbClr val="333333"/>
                  </a:solidFill>
                  <a:latin typeface="Open Sans"/>
                </a:rPr>
                <a:t> and Roldan, 1982]</a:t>
              </a:r>
            </a:p>
          </p:txBody>
        </p:sp>
      </p:grpSp>
      <p:grpSp>
        <p:nvGrpSpPr>
          <p:cNvPr id="13" name="组合 12">
            <a:extLst>
              <a:ext uri="{FF2B5EF4-FFF2-40B4-BE49-F238E27FC236}">
                <a16:creationId xmlns:a16="http://schemas.microsoft.com/office/drawing/2014/main" id="{426E23C7-871E-4B02-AA7E-43EBB441C846}"/>
              </a:ext>
            </a:extLst>
          </p:cNvPr>
          <p:cNvGrpSpPr/>
          <p:nvPr/>
        </p:nvGrpSpPr>
        <p:grpSpPr>
          <a:xfrm>
            <a:off x="498215" y="1003083"/>
            <a:ext cx="3454255" cy="3116410"/>
            <a:chOff x="627441" y="1294808"/>
            <a:chExt cx="3454255" cy="3116410"/>
          </a:xfrm>
        </p:grpSpPr>
        <p:sp>
          <p:nvSpPr>
            <p:cNvPr id="4" name="矩形 3">
              <a:extLst>
                <a:ext uri="{FF2B5EF4-FFF2-40B4-BE49-F238E27FC236}">
                  <a16:creationId xmlns:a16="http://schemas.microsoft.com/office/drawing/2014/main" id="{737183D8-EB30-4AC2-BCC0-82D2A1BAD8D1}"/>
                </a:ext>
              </a:extLst>
            </p:cNvPr>
            <p:cNvSpPr/>
            <p:nvPr/>
          </p:nvSpPr>
          <p:spPr>
            <a:xfrm>
              <a:off x="1169695" y="1294808"/>
              <a:ext cx="2451505" cy="646331"/>
            </a:xfrm>
            <a:prstGeom prst="rect">
              <a:avLst/>
            </a:prstGeom>
          </p:spPr>
          <p:txBody>
            <a:bodyPr wrap="none">
              <a:spAutoFit/>
            </a:bodyPr>
            <a:lstStyle/>
            <a:p>
              <a:pPr algn="ctr"/>
              <a:r>
                <a:rPr lang="en-US" dirty="0">
                  <a:solidFill>
                    <a:srgbClr val="333333"/>
                  </a:solidFill>
                  <a:latin typeface="Open Sans"/>
                </a:rPr>
                <a:t>Gamma distribution </a:t>
              </a:r>
            </a:p>
            <a:p>
              <a:pPr algn="ctr"/>
              <a:r>
                <a:rPr lang="en-US" dirty="0">
                  <a:solidFill>
                    <a:srgbClr val="333333"/>
                  </a:solidFill>
                  <a:latin typeface="Open Sans"/>
                </a:rPr>
                <a:t>[</a:t>
              </a:r>
              <a:r>
                <a:rPr lang="en-US" dirty="0" err="1">
                  <a:solidFill>
                    <a:srgbClr val="333333"/>
                  </a:solidFill>
                  <a:latin typeface="Open Sans"/>
                </a:rPr>
                <a:t>Groisman</a:t>
              </a:r>
              <a:r>
                <a:rPr lang="en-US" dirty="0">
                  <a:solidFill>
                    <a:srgbClr val="333333"/>
                  </a:solidFill>
                  <a:latin typeface="Open Sans"/>
                </a:rPr>
                <a:t> et al., 1999]</a:t>
              </a:r>
              <a:endParaRPr lang="en-US" dirty="0"/>
            </a:p>
          </p:txBody>
        </p:sp>
        <p:pic>
          <p:nvPicPr>
            <p:cNvPr id="1026" name="Picture 2" descr="Probability density plots of gamma distributions">
              <a:extLst>
                <a:ext uri="{FF2B5EF4-FFF2-40B4-BE49-F238E27FC236}">
                  <a16:creationId xmlns:a16="http://schemas.microsoft.com/office/drawing/2014/main" id="{39973B40-F16E-4699-A87E-A21EA1B7C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441" y="1817870"/>
              <a:ext cx="3454255" cy="259334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F334ADC0-4DD1-41FD-B8CE-EF190DE2768D}"/>
                    </a:ext>
                  </a:extLst>
                </p:cNvPr>
                <p:cNvSpPr/>
                <p:nvPr/>
              </p:nvSpPr>
              <p:spPr>
                <a:xfrm>
                  <a:off x="2654221" y="3225047"/>
                  <a:ext cx="1134861" cy="646331"/>
                </a:xfrm>
                <a:prstGeom prst="rect">
                  <a:avLst/>
                </a:prstGeom>
              </p:spPr>
              <p:txBody>
                <a:bodyPr wrap="none">
                  <a:spAutoFit/>
                </a:bodyPr>
                <a:lstStyle/>
                <a:p>
                  <a:pPr algn="ctr"/>
                  <a:r>
                    <a:rPr lang="en-US" dirty="0">
                      <a:solidFill>
                        <a:srgbClr val="333333"/>
                      </a:solidFill>
                      <a:latin typeface="Open Sans"/>
                    </a:rPr>
                    <a:t>k: shape</a:t>
                  </a:r>
                  <a14:m>
                    <m:oMath xmlns:m="http://schemas.openxmlformats.org/officeDocument/2006/math">
                      <m:r>
                        <a:rPr lang="en-US">
                          <a:solidFill>
                            <a:srgbClr val="333333"/>
                          </a:solidFill>
                          <a:latin typeface="Cambria Math" panose="02040503050406030204" pitchFamily="18" charset="0"/>
                        </a:rPr>
                        <m:t>; </m:t>
                      </m:r>
                    </m:oMath>
                  </a14:m>
                  <a:endParaRPr lang="en-US" dirty="0">
                    <a:solidFill>
                      <a:srgbClr val="333333"/>
                    </a:solidFill>
                    <a:latin typeface="Open Sans"/>
                  </a:endParaRPr>
                </a:p>
                <a:p>
                  <a14:m>
                    <m:oMath xmlns:m="http://schemas.openxmlformats.org/officeDocument/2006/math">
                      <m:r>
                        <a:rPr lang="en-US">
                          <a:solidFill>
                            <a:srgbClr val="333333"/>
                          </a:solidFill>
                          <a:latin typeface="Cambria Math" panose="02040503050406030204" pitchFamily="18" charset="0"/>
                        </a:rPr>
                        <m:t>𝜃</m:t>
                      </m:r>
                    </m:oMath>
                  </a14:m>
                  <a:r>
                    <a:rPr lang="en-US" dirty="0">
                      <a:solidFill>
                        <a:srgbClr val="333333"/>
                      </a:solidFill>
                      <a:latin typeface="Open Sans"/>
                    </a:rPr>
                    <a:t>: scale</a:t>
                  </a:r>
                </a:p>
              </p:txBody>
            </p:sp>
          </mc:Choice>
          <mc:Fallback xmlns="">
            <p:sp>
              <p:nvSpPr>
                <p:cNvPr id="10" name="矩形 9">
                  <a:extLst>
                    <a:ext uri="{FF2B5EF4-FFF2-40B4-BE49-F238E27FC236}">
                      <a16:creationId xmlns:a16="http://schemas.microsoft.com/office/drawing/2014/main" id="{F334ADC0-4DD1-41FD-B8CE-EF190DE2768D}"/>
                    </a:ext>
                  </a:extLst>
                </p:cNvPr>
                <p:cNvSpPr>
                  <a:spLocks noRot="1" noChangeAspect="1" noMove="1" noResize="1" noEditPoints="1" noAdjustHandles="1" noChangeArrowheads="1" noChangeShapeType="1" noTextEdit="1"/>
                </p:cNvSpPr>
                <p:nvPr/>
              </p:nvSpPr>
              <p:spPr>
                <a:xfrm>
                  <a:off x="2654221" y="3225047"/>
                  <a:ext cx="1134861" cy="646331"/>
                </a:xfrm>
                <a:prstGeom prst="rect">
                  <a:avLst/>
                </a:prstGeom>
                <a:blipFill>
                  <a:blip r:embed="rId4"/>
                  <a:stretch>
                    <a:fillRect l="-4301" t="-3774" b="-15094"/>
                  </a:stretch>
                </a:blipFill>
              </p:spPr>
              <p:txBody>
                <a:bodyPr/>
                <a:lstStyle/>
                <a:p>
                  <a:r>
                    <a:rPr lang="en-US">
                      <a:noFill/>
                    </a:rPr>
                    <a:t> </a:t>
                  </a:r>
                </a:p>
              </p:txBody>
            </p:sp>
          </mc:Fallback>
        </mc:AlternateContent>
      </p:grpSp>
      <p:grpSp>
        <p:nvGrpSpPr>
          <p:cNvPr id="15" name="组合 14">
            <a:extLst>
              <a:ext uri="{FF2B5EF4-FFF2-40B4-BE49-F238E27FC236}">
                <a16:creationId xmlns:a16="http://schemas.microsoft.com/office/drawing/2014/main" id="{278D9761-B36B-4BA5-997E-21056D2F26F8}"/>
              </a:ext>
            </a:extLst>
          </p:cNvPr>
          <p:cNvGrpSpPr/>
          <p:nvPr/>
        </p:nvGrpSpPr>
        <p:grpSpPr>
          <a:xfrm>
            <a:off x="4603514" y="973575"/>
            <a:ext cx="3095625" cy="3053683"/>
            <a:chOff x="4122125" y="1299111"/>
            <a:chExt cx="3095625" cy="3053683"/>
          </a:xfrm>
        </p:grpSpPr>
        <p:sp>
          <p:nvSpPr>
            <p:cNvPr id="3" name="矩形 2">
              <a:extLst>
                <a:ext uri="{FF2B5EF4-FFF2-40B4-BE49-F238E27FC236}">
                  <a16:creationId xmlns:a16="http://schemas.microsoft.com/office/drawing/2014/main" id="{C2DD5534-F0ED-4ACE-849B-CAF331228E41}"/>
                </a:ext>
              </a:extLst>
            </p:cNvPr>
            <p:cNvSpPr/>
            <p:nvPr/>
          </p:nvSpPr>
          <p:spPr>
            <a:xfrm>
              <a:off x="4690161" y="1299111"/>
              <a:ext cx="2291205" cy="646331"/>
            </a:xfrm>
            <a:prstGeom prst="rect">
              <a:avLst/>
            </a:prstGeom>
          </p:spPr>
          <p:txBody>
            <a:bodyPr wrap="none">
              <a:spAutoFit/>
            </a:bodyPr>
            <a:lstStyle/>
            <a:p>
              <a:pPr algn="ctr"/>
              <a:r>
                <a:rPr lang="en-US" dirty="0">
                  <a:solidFill>
                    <a:srgbClr val="333333"/>
                  </a:solidFill>
                  <a:latin typeface="Open Sans"/>
                </a:rPr>
                <a:t>Gumbel distribution</a:t>
              </a:r>
            </a:p>
            <a:p>
              <a:pPr algn="ctr"/>
              <a:r>
                <a:rPr lang="en-US" dirty="0">
                  <a:solidFill>
                    <a:srgbClr val="333333"/>
                  </a:solidFill>
                  <a:latin typeface="Open Sans"/>
                </a:rPr>
                <a:t>[</a:t>
              </a:r>
              <a:r>
                <a:rPr lang="en-US" dirty="0" err="1">
                  <a:solidFill>
                    <a:srgbClr val="333333"/>
                  </a:solidFill>
                  <a:latin typeface="Open Sans"/>
                </a:rPr>
                <a:t>Koutsoyiannis</a:t>
              </a:r>
              <a:r>
                <a:rPr lang="en-US" dirty="0">
                  <a:solidFill>
                    <a:srgbClr val="333333"/>
                  </a:solidFill>
                  <a:latin typeface="Open Sans"/>
                </a:rPr>
                <a:t> 2004]</a:t>
              </a:r>
              <a:endParaRPr lang="en-US" dirty="0"/>
            </a:p>
          </p:txBody>
        </p:sp>
        <p:pic>
          <p:nvPicPr>
            <p:cNvPr id="1028" name="Picture 4" descr="Probability distribution function">
              <a:extLst>
                <a:ext uri="{FF2B5EF4-FFF2-40B4-BE49-F238E27FC236}">
                  <a16:creationId xmlns:a16="http://schemas.microsoft.com/office/drawing/2014/main" id="{8BBB56B0-C8E9-4D86-A368-5409508067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2125" y="1876294"/>
              <a:ext cx="3095625" cy="2476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3176D872-4B71-4FCF-B911-772FF74245FA}"/>
                    </a:ext>
                  </a:extLst>
                </p:cNvPr>
                <p:cNvSpPr/>
                <p:nvPr/>
              </p:nvSpPr>
              <p:spPr>
                <a:xfrm>
                  <a:off x="5877751" y="2831221"/>
                  <a:ext cx="1281120" cy="646331"/>
                </a:xfrm>
                <a:prstGeom prst="rect">
                  <a:avLst/>
                </a:prstGeom>
              </p:spPr>
              <p:txBody>
                <a:bodyPr wrap="none">
                  <a:spAutoFit/>
                </a:bodyPr>
                <a:lstStyle/>
                <a:p>
                  <a:pPr algn="ctr"/>
                  <a:r>
                    <a:rPr lang="el-GR" dirty="0">
                      <a:solidFill>
                        <a:srgbClr val="333333"/>
                      </a:solidFill>
                      <a:latin typeface="Open Sans"/>
                    </a:rPr>
                    <a:t>μ</a:t>
                  </a:r>
                  <a:r>
                    <a:rPr lang="en-US" dirty="0">
                      <a:solidFill>
                        <a:srgbClr val="333333"/>
                      </a:solidFill>
                      <a:latin typeface="Open Sans"/>
                    </a:rPr>
                    <a:t>: </a:t>
                  </a:r>
                  <a14:m>
                    <m:oMath xmlns:m="http://schemas.openxmlformats.org/officeDocument/2006/math">
                      <m:r>
                        <m:rPr>
                          <m:sty m:val="p"/>
                        </m:rPr>
                        <a:rPr lang="en-US">
                          <a:solidFill>
                            <a:srgbClr val="333333"/>
                          </a:solidFill>
                          <a:latin typeface="Cambria Math" panose="02040503050406030204" pitchFamily="18" charset="0"/>
                        </a:rPr>
                        <m:t>location</m:t>
                      </m:r>
                      <m:r>
                        <a:rPr lang="en-US">
                          <a:solidFill>
                            <a:srgbClr val="333333"/>
                          </a:solidFill>
                          <a:latin typeface="Cambria Math" panose="02040503050406030204" pitchFamily="18" charset="0"/>
                        </a:rPr>
                        <m:t>;</m:t>
                      </m:r>
                    </m:oMath>
                  </a14:m>
                  <a:endParaRPr lang="en-US" dirty="0">
                    <a:solidFill>
                      <a:srgbClr val="333333"/>
                    </a:solidFill>
                    <a:latin typeface="Open Sans"/>
                  </a:endParaRPr>
                </a:p>
                <a:p>
                  <a14:m>
                    <m:oMath xmlns:m="http://schemas.openxmlformats.org/officeDocument/2006/math">
                      <m:r>
                        <m:rPr>
                          <m:nor/>
                        </m:rPr>
                        <a:rPr lang="el-GR" dirty="0">
                          <a:solidFill>
                            <a:srgbClr val="333333"/>
                          </a:solidFill>
                          <a:latin typeface="Open Sans"/>
                        </a:rPr>
                        <m:t>β</m:t>
                      </m:r>
                    </m:oMath>
                  </a14:m>
                  <a:r>
                    <a:rPr lang="en-US" dirty="0">
                      <a:solidFill>
                        <a:srgbClr val="333333"/>
                      </a:solidFill>
                      <a:latin typeface="Open Sans"/>
                    </a:rPr>
                    <a:t>: scale</a:t>
                  </a:r>
                </a:p>
              </p:txBody>
            </p:sp>
          </mc:Choice>
          <mc:Fallback xmlns="">
            <p:sp>
              <p:nvSpPr>
                <p:cNvPr id="12" name="矩形 11">
                  <a:extLst>
                    <a:ext uri="{FF2B5EF4-FFF2-40B4-BE49-F238E27FC236}">
                      <a16:creationId xmlns:a16="http://schemas.microsoft.com/office/drawing/2014/main" id="{3176D872-4B71-4FCF-B911-772FF74245FA}"/>
                    </a:ext>
                  </a:extLst>
                </p:cNvPr>
                <p:cNvSpPr>
                  <a:spLocks noRot="1" noChangeAspect="1" noMove="1" noResize="1" noEditPoints="1" noAdjustHandles="1" noChangeArrowheads="1" noChangeShapeType="1" noTextEdit="1"/>
                </p:cNvSpPr>
                <p:nvPr/>
              </p:nvSpPr>
              <p:spPr>
                <a:xfrm>
                  <a:off x="5877751" y="2831221"/>
                  <a:ext cx="1281120" cy="646331"/>
                </a:xfrm>
                <a:prstGeom prst="rect">
                  <a:avLst/>
                </a:prstGeom>
                <a:blipFill>
                  <a:blip r:embed="rId6"/>
                  <a:stretch>
                    <a:fillRect l="-3333" t="-3774" b="-14151"/>
                  </a:stretch>
                </a:blipFill>
              </p:spPr>
              <p:txBody>
                <a:bodyPr/>
                <a:lstStyle/>
                <a:p>
                  <a:r>
                    <a:rPr lang="en-US">
                      <a:noFill/>
                    </a:rPr>
                    <a:t> </a:t>
                  </a:r>
                </a:p>
              </p:txBody>
            </p:sp>
          </mc:Fallback>
        </mc:AlternateContent>
      </p:grpSp>
      <p:grpSp>
        <p:nvGrpSpPr>
          <p:cNvPr id="11" name="组合 10">
            <a:extLst>
              <a:ext uri="{FF2B5EF4-FFF2-40B4-BE49-F238E27FC236}">
                <a16:creationId xmlns:a16="http://schemas.microsoft.com/office/drawing/2014/main" id="{5B12847A-6806-43F9-9EAD-4308BF718F82}"/>
              </a:ext>
            </a:extLst>
          </p:cNvPr>
          <p:cNvGrpSpPr/>
          <p:nvPr/>
        </p:nvGrpSpPr>
        <p:grpSpPr>
          <a:xfrm>
            <a:off x="8381125" y="1250574"/>
            <a:ext cx="2451505" cy="2755521"/>
            <a:chOff x="7777821" y="3604941"/>
            <a:chExt cx="2451505" cy="2755521"/>
          </a:xfrm>
        </p:grpSpPr>
        <p:grpSp>
          <p:nvGrpSpPr>
            <p:cNvPr id="9" name="组合 8">
              <a:extLst>
                <a:ext uri="{FF2B5EF4-FFF2-40B4-BE49-F238E27FC236}">
                  <a16:creationId xmlns:a16="http://schemas.microsoft.com/office/drawing/2014/main" id="{952E8445-BB9E-48F8-A6BE-9EC37EAE4A48}"/>
                </a:ext>
              </a:extLst>
            </p:cNvPr>
            <p:cNvGrpSpPr/>
            <p:nvPr/>
          </p:nvGrpSpPr>
          <p:grpSpPr>
            <a:xfrm>
              <a:off x="7777821" y="3604941"/>
              <a:ext cx="2451505" cy="2755521"/>
              <a:chOff x="7777821" y="3604941"/>
              <a:chExt cx="2451505" cy="2755521"/>
            </a:xfrm>
          </p:grpSpPr>
          <p:pic>
            <p:nvPicPr>
              <p:cNvPr id="1030" name="Picture 6" descr="Probability distribution function">
                <a:extLst>
                  <a:ext uri="{FF2B5EF4-FFF2-40B4-BE49-F238E27FC236}">
                    <a16:creationId xmlns:a16="http://schemas.microsoft.com/office/drawing/2014/main" id="{616FA000-FAB8-421C-8944-BA15D20C0E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7821" y="3908957"/>
                <a:ext cx="2451505" cy="2451505"/>
              </a:xfrm>
              <a:prstGeom prst="rect">
                <a:avLst/>
              </a:prstGeom>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346EC19F-28F2-475F-B619-7FE3B0F8AF7A}"/>
                  </a:ext>
                </a:extLst>
              </p:cNvPr>
              <p:cNvSpPr/>
              <p:nvPr/>
            </p:nvSpPr>
            <p:spPr>
              <a:xfrm>
                <a:off x="7953943" y="3604941"/>
                <a:ext cx="2182905" cy="369332"/>
              </a:xfrm>
              <a:prstGeom prst="rect">
                <a:avLst/>
              </a:prstGeom>
            </p:spPr>
            <p:txBody>
              <a:bodyPr wrap="none">
                <a:spAutoFit/>
              </a:bodyPr>
              <a:lstStyle/>
              <a:p>
                <a:pPr algn="ctr"/>
                <a:r>
                  <a:rPr lang="en-US" dirty="0">
                    <a:solidFill>
                      <a:srgbClr val="333333"/>
                    </a:solidFill>
                    <a:latin typeface="Open Sans"/>
                  </a:rPr>
                  <a:t>Weibull distribution</a:t>
                </a:r>
              </a:p>
            </p:txBody>
          </p:sp>
        </p:gr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9857921B-3202-4798-95C1-3DE811C23DB5}"/>
                    </a:ext>
                  </a:extLst>
                </p:cNvPr>
                <p:cNvSpPr/>
                <p:nvPr/>
              </p:nvSpPr>
              <p:spPr>
                <a:xfrm>
                  <a:off x="9177435" y="4513632"/>
                  <a:ext cx="1051891" cy="646331"/>
                </a:xfrm>
                <a:prstGeom prst="rect">
                  <a:avLst/>
                </a:prstGeom>
              </p:spPr>
              <p:txBody>
                <a:bodyPr wrap="none">
                  <a:spAutoFit/>
                </a:bodyPr>
                <a:lstStyle/>
                <a:p>
                  <a:pPr algn="ctr"/>
                  <a:r>
                    <a:rPr lang="el-GR" dirty="0">
                      <a:solidFill>
                        <a:srgbClr val="333333"/>
                      </a:solidFill>
                      <a:latin typeface="Open Sans"/>
                    </a:rPr>
                    <a:t>λ</a:t>
                  </a:r>
                  <a:r>
                    <a:rPr lang="en-US" dirty="0">
                      <a:solidFill>
                        <a:srgbClr val="333333"/>
                      </a:solidFill>
                      <a:latin typeface="Open Sans"/>
                    </a:rPr>
                    <a:t>: </a:t>
                  </a:r>
                  <a14:m>
                    <m:oMath xmlns:m="http://schemas.openxmlformats.org/officeDocument/2006/math">
                      <m:r>
                        <m:rPr>
                          <m:sty m:val="p"/>
                        </m:rPr>
                        <a:rPr lang="en-US">
                          <a:solidFill>
                            <a:srgbClr val="333333"/>
                          </a:solidFill>
                          <a:latin typeface="Cambria Math" panose="02040503050406030204" pitchFamily="18" charset="0"/>
                        </a:rPr>
                        <m:t>shape</m:t>
                      </m:r>
                      <m:r>
                        <a:rPr lang="en-US">
                          <a:solidFill>
                            <a:srgbClr val="333333"/>
                          </a:solidFill>
                          <a:latin typeface="Cambria Math" panose="02040503050406030204" pitchFamily="18" charset="0"/>
                        </a:rPr>
                        <m:t>;</m:t>
                      </m:r>
                    </m:oMath>
                  </a14:m>
                  <a:endParaRPr lang="en-US" dirty="0">
                    <a:solidFill>
                      <a:srgbClr val="333333"/>
                    </a:solidFill>
                    <a:latin typeface="Open Sans"/>
                  </a:endParaRPr>
                </a:p>
                <a:p>
                  <a14:m>
                    <m:oMath xmlns:m="http://schemas.openxmlformats.org/officeDocument/2006/math">
                      <m:r>
                        <m:rPr>
                          <m:nor/>
                        </m:rPr>
                        <a:rPr lang="en-US">
                          <a:solidFill>
                            <a:srgbClr val="333333"/>
                          </a:solidFill>
                          <a:latin typeface="Open Sans"/>
                        </a:rPr>
                        <m:t>k</m:t>
                      </m:r>
                    </m:oMath>
                  </a14:m>
                  <a:r>
                    <a:rPr lang="en-US" dirty="0">
                      <a:solidFill>
                        <a:srgbClr val="333333"/>
                      </a:solidFill>
                      <a:latin typeface="Open Sans"/>
                    </a:rPr>
                    <a:t>: scale</a:t>
                  </a:r>
                </a:p>
              </p:txBody>
            </p:sp>
          </mc:Choice>
          <mc:Fallback xmlns="">
            <p:sp>
              <p:nvSpPr>
                <p:cNvPr id="16" name="矩形 15">
                  <a:extLst>
                    <a:ext uri="{FF2B5EF4-FFF2-40B4-BE49-F238E27FC236}">
                      <a16:creationId xmlns:a16="http://schemas.microsoft.com/office/drawing/2014/main" id="{9857921B-3202-4798-95C1-3DE811C23DB5}"/>
                    </a:ext>
                  </a:extLst>
                </p:cNvPr>
                <p:cNvSpPr>
                  <a:spLocks noRot="1" noChangeAspect="1" noMove="1" noResize="1" noEditPoints="1" noAdjustHandles="1" noChangeArrowheads="1" noChangeShapeType="1" noTextEdit="1"/>
                </p:cNvSpPr>
                <p:nvPr/>
              </p:nvSpPr>
              <p:spPr>
                <a:xfrm>
                  <a:off x="9177435" y="4513632"/>
                  <a:ext cx="1051891" cy="646331"/>
                </a:xfrm>
                <a:prstGeom prst="rect">
                  <a:avLst/>
                </a:prstGeom>
                <a:blipFill>
                  <a:blip r:embed="rId8"/>
                  <a:stretch>
                    <a:fillRect l="-4624" t="-3774" b="-15094"/>
                  </a:stretch>
                </a:blipFill>
              </p:spPr>
              <p:txBody>
                <a:bodyPr/>
                <a:lstStyle/>
                <a:p>
                  <a:r>
                    <a:rPr lang="en-US">
                      <a:noFill/>
                    </a:rPr>
                    <a:t> </a:t>
                  </a:r>
                </a:p>
              </p:txBody>
            </p:sp>
          </mc:Fallback>
        </mc:AlternateContent>
      </p:grpSp>
      <p:grpSp>
        <p:nvGrpSpPr>
          <p:cNvPr id="17" name="组合 16">
            <a:extLst>
              <a:ext uri="{FF2B5EF4-FFF2-40B4-BE49-F238E27FC236}">
                <a16:creationId xmlns:a16="http://schemas.microsoft.com/office/drawing/2014/main" id="{6D11E69E-9A66-450A-A5B8-8C090C8FDE30}"/>
              </a:ext>
            </a:extLst>
          </p:cNvPr>
          <p:cNvGrpSpPr/>
          <p:nvPr/>
        </p:nvGrpSpPr>
        <p:grpSpPr>
          <a:xfrm>
            <a:off x="6999700" y="4027258"/>
            <a:ext cx="2255141" cy="2901472"/>
            <a:chOff x="2829185" y="4692686"/>
            <a:chExt cx="2255141" cy="2901472"/>
          </a:xfrm>
        </p:grpSpPr>
        <p:sp>
          <p:nvSpPr>
            <p:cNvPr id="6" name="矩形 5">
              <a:extLst>
                <a:ext uri="{FF2B5EF4-FFF2-40B4-BE49-F238E27FC236}">
                  <a16:creationId xmlns:a16="http://schemas.microsoft.com/office/drawing/2014/main" id="{9508B2B1-84E9-4C29-9C97-96BAC956B158}"/>
                </a:ext>
              </a:extLst>
            </p:cNvPr>
            <p:cNvSpPr/>
            <p:nvPr/>
          </p:nvSpPr>
          <p:spPr>
            <a:xfrm>
              <a:off x="3203911" y="4692686"/>
              <a:ext cx="1766830" cy="646331"/>
            </a:xfrm>
            <a:prstGeom prst="rect">
              <a:avLst/>
            </a:prstGeom>
          </p:spPr>
          <p:txBody>
            <a:bodyPr wrap="none">
              <a:spAutoFit/>
            </a:bodyPr>
            <a:lstStyle/>
            <a:p>
              <a:pPr algn="ctr"/>
              <a:r>
                <a:rPr lang="en-US" dirty="0">
                  <a:solidFill>
                    <a:srgbClr val="333333"/>
                  </a:solidFill>
                  <a:latin typeface="Open Sans"/>
                </a:rPr>
                <a:t>log-normal </a:t>
              </a:r>
            </a:p>
            <a:p>
              <a:pPr algn="ctr"/>
              <a:r>
                <a:rPr lang="en-US" dirty="0">
                  <a:solidFill>
                    <a:srgbClr val="333333"/>
                  </a:solidFill>
                  <a:latin typeface="Open Sans"/>
                </a:rPr>
                <a:t>[Biondini, 1976]</a:t>
              </a:r>
            </a:p>
          </p:txBody>
        </p:sp>
        <p:pic>
          <p:nvPicPr>
            <p:cNvPr id="1032" name="Picture 8" descr="Plot of the Lognormal PDF">
              <a:extLst>
                <a:ext uri="{FF2B5EF4-FFF2-40B4-BE49-F238E27FC236}">
                  <a16:creationId xmlns:a16="http://schemas.microsoft.com/office/drawing/2014/main" id="{A1CF9FF3-DFA8-4E48-B1A0-6B9989B2F4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29185" y="5339017"/>
              <a:ext cx="2255141" cy="22551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71752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985710C-C495-4C2C-8AC8-65AE1F355F1B}"/>
              </a:ext>
            </a:extLst>
          </p:cNvPr>
          <p:cNvSpPr>
            <a:spLocks noGrp="1"/>
          </p:cNvSpPr>
          <p:nvPr>
            <p:ph type="body" sz="quarter" idx="10"/>
          </p:nvPr>
        </p:nvSpPr>
        <p:spPr>
          <a:xfrm>
            <a:off x="865439" y="382587"/>
            <a:ext cx="2922819" cy="334105"/>
          </a:xfrm>
        </p:spPr>
        <p:txBody>
          <a:bodyPr/>
          <a:lstStyle/>
          <a:p>
            <a:r>
              <a:rPr lang="en-US" dirty="0"/>
              <a:t>Becker’s Method</a:t>
            </a:r>
          </a:p>
        </p:txBody>
      </p:sp>
      <p:sp>
        <p:nvSpPr>
          <p:cNvPr id="6" name="内容占位符 2">
            <a:extLst>
              <a:ext uri="{FF2B5EF4-FFF2-40B4-BE49-F238E27FC236}">
                <a16:creationId xmlns:a16="http://schemas.microsoft.com/office/drawing/2014/main" id="{A8E384A1-BE04-45A3-98CA-7E888CF893D2}"/>
              </a:ext>
            </a:extLst>
          </p:cNvPr>
          <p:cNvSpPr txBox="1">
            <a:spLocks/>
          </p:cNvSpPr>
          <p:nvPr/>
        </p:nvSpPr>
        <p:spPr>
          <a:xfrm>
            <a:off x="609600" y="1036949"/>
            <a:ext cx="10972800" cy="48074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lang="en-US" altLang="zh-CN" sz="2400" dirty="0"/>
              <a:t>The focus is on the relative contributions of heavy-to-extreme daily events and light-to- moderate events to the seasonal total. Thus, the gamma distribution, with the sensitivity of its shape and scale parameters to shifts in the underlying histogram, is a helpful tool. </a:t>
            </a:r>
          </a:p>
          <a:p>
            <a:endParaRPr lang="en-US" altLang="zh-CN" sz="2400" dirty="0"/>
          </a:p>
          <a:p>
            <a:r>
              <a:rPr lang="en-US" altLang="zh-CN" sz="2400" dirty="0"/>
              <a:t>Data: CPC daily, 0.25*0.25, 1979-2005 (27years)</a:t>
            </a:r>
          </a:p>
          <a:p>
            <a:r>
              <a:rPr lang="en-US" altLang="zh-CN" sz="2400" dirty="0"/>
              <a:t>Precipitation: days with </a:t>
            </a:r>
            <a:r>
              <a:rPr lang="en-US" altLang="zh-CN" sz="2400" b="1" dirty="0">
                <a:solidFill>
                  <a:srgbClr val="FF0000"/>
                </a:solidFill>
              </a:rPr>
              <a:t>&gt;1.0mm/day</a:t>
            </a:r>
          </a:p>
          <a:p>
            <a:r>
              <a:rPr lang="en-US" altLang="zh-CN" sz="2400" dirty="0"/>
              <a:t>Gamma distribution estimation: </a:t>
            </a:r>
          </a:p>
          <a:p>
            <a:pPr marL="0" indent="0">
              <a:buNone/>
            </a:pPr>
            <a:r>
              <a:rPr lang="en-US" altLang="zh-CN" dirty="0"/>
              <a:t>      </a:t>
            </a:r>
            <a:r>
              <a:rPr lang="en-US" altLang="zh-CN" sz="2400" dirty="0"/>
              <a:t>maximum likelihood estimators (MLE)</a:t>
            </a:r>
          </a:p>
          <a:p>
            <a:r>
              <a:rPr lang="en-US" altLang="zh-CN" sz="2400" dirty="0"/>
              <a:t>Goodness of fit test: Chi-square</a:t>
            </a:r>
          </a:p>
          <a:p>
            <a:r>
              <a:rPr lang="en-US" altLang="zh-CN" sz="2400" dirty="0"/>
              <a:t>0.05 level</a:t>
            </a:r>
          </a:p>
          <a:p>
            <a:endParaRPr lang="en-US" altLang="zh-CN" sz="2400" dirty="0"/>
          </a:p>
          <a:p>
            <a:pPr marL="0" indent="0">
              <a:buFont typeface="Arial" panose="020B0604020202020204" pitchFamily="34" charset="0"/>
              <a:buNone/>
            </a:pPr>
            <a:endParaRPr lang="en-US" altLang="zh-CN" sz="2400" dirty="0"/>
          </a:p>
        </p:txBody>
      </p:sp>
      <p:pic>
        <p:nvPicPr>
          <p:cNvPr id="7" name="图片 6">
            <a:extLst>
              <a:ext uri="{FF2B5EF4-FFF2-40B4-BE49-F238E27FC236}">
                <a16:creationId xmlns:a16="http://schemas.microsoft.com/office/drawing/2014/main" id="{2CD2C101-7A18-4EC5-899C-36D1C0582846}"/>
              </a:ext>
            </a:extLst>
          </p:cNvPr>
          <p:cNvPicPr>
            <a:picLocks noChangeAspect="1"/>
          </p:cNvPicPr>
          <p:nvPr/>
        </p:nvPicPr>
        <p:blipFill>
          <a:blip r:embed="rId2"/>
          <a:stretch>
            <a:fillRect/>
          </a:stretch>
        </p:blipFill>
        <p:spPr>
          <a:xfrm>
            <a:off x="8143014" y="3440785"/>
            <a:ext cx="4753121" cy="3223967"/>
          </a:xfrm>
          <a:prstGeom prst="rect">
            <a:avLst/>
          </a:prstGeom>
        </p:spPr>
      </p:pic>
    </p:spTree>
    <p:extLst>
      <p:ext uri="{BB962C8B-B14F-4D97-AF65-F5344CB8AC3E}">
        <p14:creationId xmlns:p14="http://schemas.microsoft.com/office/powerpoint/2010/main" val="4205634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09CFF39-8059-4330-A98E-36CA8B4FD168}"/>
              </a:ext>
            </a:extLst>
          </p:cNvPr>
          <p:cNvSpPr>
            <a:spLocks noGrp="1"/>
          </p:cNvSpPr>
          <p:nvPr>
            <p:ph type="body" sz="quarter" idx="10"/>
          </p:nvPr>
        </p:nvSpPr>
        <p:spPr>
          <a:xfrm>
            <a:off x="922000" y="382587"/>
            <a:ext cx="2922819" cy="334105"/>
          </a:xfrm>
        </p:spPr>
        <p:txBody>
          <a:bodyPr/>
          <a:lstStyle/>
          <a:p>
            <a:r>
              <a:rPr lang="en-US" dirty="0"/>
              <a:t>Becker et al Fig. 3</a:t>
            </a:r>
          </a:p>
        </p:txBody>
      </p:sp>
      <p:pic>
        <p:nvPicPr>
          <p:cNvPr id="3" name="图片 2">
            <a:extLst>
              <a:ext uri="{FF2B5EF4-FFF2-40B4-BE49-F238E27FC236}">
                <a16:creationId xmlns:a16="http://schemas.microsoft.com/office/drawing/2014/main" id="{3F7B49F2-08E5-4CC6-A43B-C95A1F12D4F6}"/>
              </a:ext>
            </a:extLst>
          </p:cNvPr>
          <p:cNvPicPr>
            <a:picLocks noChangeAspect="1"/>
          </p:cNvPicPr>
          <p:nvPr/>
        </p:nvPicPr>
        <p:blipFill>
          <a:blip r:embed="rId2"/>
          <a:stretch>
            <a:fillRect/>
          </a:stretch>
        </p:blipFill>
        <p:spPr>
          <a:xfrm>
            <a:off x="1550484" y="768432"/>
            <a:ext cx="9091032" cy="6089568"/>
          </a:xfrm>
          <a:prstGeom prst="rect">
            <a:avLst/>
          </a:prstGeom>
        </p:spPr>
      </p:pic>
    </p:spTree>
    <p:extLst>
      <p:ext uri="{BB962C8B-B14F-4D97-AF65-F5344CB8AC3E}">
        <p14:creationId xmlns:p14="http://schemas.microsoft.com/office/powerpoint/2010/main" val="1553583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0"/>
          </p:nvPr>
        </p:nvSpPr>
        <p:spPr>
          <a:xfrm>
            <a:off x="1588168" y="2957710"/>
            <a:ext cx="6336631" cy="1223169"/>
          </a:xfrm>
        </p:spPr>
        <p:txBody>
          <a:bodyPr/>
          <a:lstStyle/>
          <a:p>
            <a:r>
              <a:rPr lang="en-US" altLang="zh-CN" dirty="0">
                <a:cs typeface="+mn-ea"/>
                <a:sym typeface="+mn-lt"/>
              </a:rPr>
              <a:t>References</a:t>
            </a:r>
            <a:endParaRPr lang="zh-CN" altLang="en-US" dirty="0"/>
          </a:p>
        </p:txBody>
      </p:sp>
      <p:sp useBgFill="1">
        <p:nvSpPr>
          <p:cNvPr id="3" name="文本占位符 2"/>
          <p:cNvSpPr>
            <a:spLocks noGrp="1"/>
          </p:cNvSpPr>
          <p:nvPr>
            <p:ph type="body" sz="quarter" idx="14"/>
          </p:nvPr>
        </p:nvSpPr>
        <p:spPr/>
        <p:txBody>
          <a:bodyPr/>
          <a:lstStyle/>
          <a:p>
            <a:r>
              <a:rPr lang="en-US" altLang="zh-CN" dirty="0"/>
              <a:t>Part 0</a:t>
            </a:r>
            <a:endParaRPr lang="zh-CN" altLang="en-US" dirty="0"/>
          </a:p>
        </p:txBody>
      </p:sp>
      <p:pic>
        <p:nvPicPr>
          <p:cNvPr id="4" name="图片 3">
            <a:hlinkClick r:id="rId2"/>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99115" y="6300817"/>
            <a:ext cx="1828800" cy="241402"/>
          </a:xfrm>
          <a:prstGeom prst="rect">
            <a:avLst/>
          </a:prstGeom>
        </p:spPr>
      </p:pic>
    </p:spTree>
    <p:extLst>
      <p:ext uri="{BB962C8B-B14F-4D97-AF65-F5344CB8AC3E}">
        <p14:creationId xmlns:p14="http://schemas.microsoft.com/office/powerpoint/2010/main" val="21589028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028386" y="308496"/>
            <a:ext cx="4786418" cy="502766"/>
          </a:xfrm>
          <a:prstGeom prst="rect">
            <a:avLst/>
          </a:prstGeom>
          <a:noFill/>
        </p:spPr>
        <p:txBody>
          <a:bodyPr wrap="square" rtlCol="0">
            <a:spAutoFit/>
          </a:bodyPr>
          <a:lstStyle/>
          <a:p>
            <a:r>
              <a:rPr lang="en-US" altLang="zh-CN" sz="2667" b="1" dirty="0">
                <a:solidFill>
                  <a:schemeClr val="accent1"/>
                </a:solidFill>
              </a:rPr>
              <a:t>Selection of Threshold </a:t>
            </a:r>
          </a:p>
        </p:txBody>
      </p:sp>
      <p:pic>
        <p:nvPicPr>
          <p:cNvPr id="11" name="图片 10" descr="D:\文档\Dropbox\Research\Misra_Extreme Precip\BeckerData\hist_1_0.01.jpghist_1_0.01"/>
          <p:cNvPicPr>
            <a:picLocks noChangeAspect="1"/>
          </p:cNvPicPr>
          <p:nvPr/>
        </p:nvPicPr>
        <p:blipFill>
          <a:blip r:embed="rId3"/>
          <a:srcRect/>
          <a:stretch>
            <a:fillRect/>
          </a:stretch>
        </p:blipFill>
        <p:spPr>
          <a:xfrm>
            <a:off x="218761" y="3923145"/>
            <a:ext cx="4098713" cy="2926927"/>
          </a:xfrm>
          <a:prstGeom prst="rect">
            <a:avLst/>
          </a:prstGeom>
        </p:spPr>
      </p:pic>
      <p:pic>
        <p:nvPicPr>
          <p:cNvPr id="12" name="图片 11" descr="D:\文档\Dropbox\Research\Misra_Extreme Precip\BeckerData\hist_1_0.1.jpghist_1_0.1"/>
          <p:cNvPicPr>
            <a:picLocks noChangeAspect="1"/>
          </p:cNvPicPr>
          <p:nvPr/>
        </p:nvPicPr>
        <p:blipFill>
          <a:blip r:embed="rId4"/>
          <a:srcRect/>
          <a:stretch>
            <a:fillRect/>
          </a:stretch>
        </p:blipFill>
        <p:spPr>
          <a:xfrm>
            <a:off x="4010981" y="3922607"/>
            <a:ext cx="4098713" cy="2928000"/>
          </a:xfrm>
          <a:prstGeom prst="rect">
            <a:avLst/>
          </a:prstGeom>
        </p:spPr>
      </p:pic>
      <p:pic>
        <p:nvPicPr>
          <p:cNvPr id="13" name="图片 12" descr="D:\文档\Dropbox\Research\Misra_Extreme Precip\BeckerData\hist_1_1.jpghist_1_1"/>
          <p:cNvPicPr>
            <a:picLocks noChangeAspect="1"/>
          </p:cNvPicPr>
          <p:nvPr/>
        </p:nvPicPr>
        <p:blipFill>
          <a:blip r:embed="rId5"/>
          <a:srcRect/>
          <a:stretch>
            <a:fillRect/>
          </a:stretch>
        </p:blipFill>
        <p:spPr>
          <a:xfrm>
            <a:off x="7954754" y="3922607"/>
            <a:ext cx="4098713" cy="2928000"/>
          </a:xfrm>
          <a:prstGeom prst="rect">
            <a:avLst/>
          </a:prstGeom>
        </p:spPr>
      </p:pic>
      <p:pic>
        <p:nvPicPr>
          <p:cNvPr id="4" name="图片 3" descr="thrd0.01"/>
          <p:cNvPicPr>
            <a:picLocks noChangeAspect="1"/>
          </p:cNvPicPr>
          <p:nvPr/>
        </p:nvPicPr>
        <p:blipFill>
          <a:blip r:embed="rId6"/>
          <a:srcRect r="5867"/>
          <a:stretch>
            <a:fillRect/>
          </a:stretch>
        </p:blipFill>
        <p:spPr>
          <a:xfrm>
            <a:off x="56727" y="907627"/>
            <a:ext cx="4442460" cy="2822787"/>
          </a:xfrm>
          <a:prstGeom prst="rect">
            <a:avLst/>
          </a:prstGeom>
        </p:spPr>
      </p:pic>
      <p:pic>
        <p:nvPicPr>
          <p:cNvPr id="5" name="图片 4" descr="thrd0.1"/>
          <p:cNvPicPr>
            <a:picLocks noChangeAspect="1"/>
          </p:cNvPicPr>
          <p:nvPr/>
        </p:nvPicPr>
        <p:blipFill>
          <a:blip r:embed="rId7"/>
          <a:srcRect l="2888" r="5759"/>
          <a:stretch>
            <a:fillRect/>
          </a:stretch>
        </p:blipFill>
        <p:spPr>
          <a:xfrm>
            <a:off x="3859953" y="907627"/>
            <a:ext cx="4311227" cy="2822787"/>
          </a:xfrm>
          <a:prstGeom prst="rect">
            <a:avLst/>
          </a:prstGeom>
        </p:spPr>
      </p:pic>
      <p:pic>
        <p:nvPicPr>
          <p:cNvPr id="6" name="图片 5" descr="thrd1"/>
          <p:cNvPicPr>
            <a:picLocks noChangeAspect="1"/>
          </p:cNvPicPr>
          <p:nvPr/>
        </p:nvPicPr>
        <p:blipFill>
          <a:blip r:embed="rId8"/>
          <a:stretch>
            <a:fillRect/>
          </a:stretch>
        </p:blipFill>
        <p:spPr>
          <a:xfrm>
            <a:off x="7558193" y="907627"/>
            <a:ext cx="4719320" cy="2822787"/>
          </a:xfrm>
          <a:prstGeom prst="rect">
            <a:avLst/>
          </a:prstGeom>
        </p:spPr>
      </p:pic>
      <p:sp>
        <p:nvSpPr>
          <p:cNvPr id="8" name="椭圆 7"/>
          <p:cNvSpPr/>
          <p:nvPr/>
        </p:nvSpPr>
        <p:spPr>
          <a:xfrm>
            <a:off x="5217160" y="1686561"/>
            <a:ext cx="100800" cy="1007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9" name="直接箭头连接符 8"/>
          <p:cNvCxnSpPr>
            <a:cxnSpLocks/>
            <a:stCxn id="8" idx="5"/>
            <a:endCxn id="12" idx="0"/>
          </p:cNvCxnSpPr>
          <p:nvPr/>
        </p:nvCxnSpPr>
        <p:spPr>
          <a:xfrm>
            <a:off x="5303198" y="1772559"/>
            <a:ext cx="757140" cy="2150048"/>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70E88EE3-094C-4820-B61F-03524C719657}"/>
              </a:ext>
            </a:extLst>
          </p:cNvPr>
          <p:cNvSpPr/>
          <p:nvPr/>
        </p:nvSpPr>
        <p:spPr>
          <a:xfrm>
            <a:off x="1420118" y="1673591"/>
            <a:ext cx="100800" cy="10075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椭圆 14">
            <a:extLst>
              <a:ext uri="{FF2B5EF4-FFF2-40B4-BE49-F238E27FC236}">
                <a16:creationId xmlns:a16="http://schemas.microsoft.com/office/drawing/2014/main" id="{C28FA6AB-34D0-430F-BC6D-54677F1BFBC2}"/>
              </a:ext>
            </a:extLst>
          </p:cNvPr>
          <p:cNvSpPr/>
          <p:nvPr/>
        </p:nvSpPr>
        <p:spPr>
          <a:xfrm>
            <a:off x="9017443" y="1683315"/>
            <a:ext cx="100800" cy="100753"/>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6" name="直接箭头连接符 15">
            <a:extLst>
              <a:ext uri="{FF2B5EF4-FFF2-40B4-BE49-F238E27FC236}">
                <a16:creationId xmlns:a16="http://schemas.microsoft.com/office/drawing/2014/main" id="{798D32D5-FD09-44AD-B055-76DD363460D1}"/>
              </a:ext>
            </a:extLst>
          </p:cNvPr>
          <p:cNvCxnSpPr>
            <a:cxnSpLocks/>
          </p:cNvCxnSpPr>
          <p:nvPr/>
        </p:nvCxnSpPr>
        <p:spPr>
          <a:xfrm>
            <a:off x="1481751" y="1733691"/>
            <a:ext cx="757140" cy="2150048"/>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D2084C98-F433-4CAD-BE31-ED7B89280EAB}"/>
              </a:ext>
            </a:extLst>
          </p:cNvPr>
          <p:cNvCxnSpPr>
            <a:cxnSpLocks/>
          </p:cNvCxnSpPr>
          <p:nvPr/>
        </p:nvCxnSpPr>
        <p:spPr>
          <a:xfrm>
            <a:off x="9088636" y="1760471"/>
            <a:ext cx="757140" cy="2150048"/>
          </a:xfrm>
          <a:prstGeom prst="straightConnector1">
            <a:avLst/>
          </a:prstGeom>
          <a:ln w="254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500"/>
                                        <p:tgtEl>
                                          <p:spTgt spid="15"/>
                                        </p:tgtEl>
                                      </p:cBhvr>
                                    </p:animEffect>
                                  </p:childTnLst>
                                </p:cTn>
                              </p:par>
                              <p:par>
                                <p:cTn id="14" presetID="22" presetClass="entr" presetSubtype="1"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22" presetClass="entr" presetSubtype="1"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par>
                                <p:cTn id="20" presetID="22" presetClass="entr" presetSubtype="1"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par>
                                <p:cTn id="28" presetID="22" presetClass="entr" presetSubtype="1"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par>
                                <p:cTn id="31" presetID="22" presetClass="entr" presetSubtype="1"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up)">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D:\文档\Dropbox\Research\Misra_Extreme Precip\BeckerData\hist_1_1.jpghist_1_1"/>
          <p:cNvPicPr>
            <a:picLocks noChangeAspect="1"/>
          </p:cNvPicPr>
          <p:nvPr/>
        </p:nvPicPr>
        <p:blipFill>
          <a:blip r:embed="rId2"/>
          <a:srcRect/>
          <a:stretch>
            <a:fillRect/>
          </a:stretch>
        </p:blipFill>
        <p:spPr>
          <a:xfrm>
            <a:off x="1037167" y="1794933"/>
            <a:ext cx="5118947" cy="3657600"/>
          </a:xfrm>
          <a:prstGeom prst="rect">
            <a:avLst/>
          </a:prstGeom>
        </p:spPr>
      </p:pic>
      <p:pic>
        <p:nvPicPr>
          <p:cNvPr id="4" name="图片 3" descr="hist_1_1_shifted"/>
          <p:cNvPicPr>
            <a:picLocks noChangeAspect="1"/>
          </p:cNvPicPr>
          <p:nvPr/>
        </p:nvPicPr>
        <p:blipFill>
          <a:blip r:embed="rId3"/>
          <a:stretch>
            <a:fillRect/>
          </a:stretch>
        </p:blipFill>
        <p:spPr>
          <a:xfrm>
            <a:off x="6167120" y="1794934"/>
            <a:ext cx="5100320" cy="3643207"/>
          </a:xfrm>
          <a:prstGeom prst="rect">
            <a:avLst/>
          </a:prstGeom>
        </p:spPr>
      </p:pic>
      <p:sp>
        <p:nvSpPr>
          <p:cNvPr id="7" name="文本框 6"/>
          <p:cNvSpPr txBox="1"/>
          <p:nvPr/>
        </p:nvSpPr>
        <p:spPr>
          <a:xfrm>
            <a:off x="1745827" y="1198880"/>
            <a:ext cx="3700780" cy="502766"/>
          </a:xfrm>
          <a:prstGeom prst="rect">
            <a:avLst/>
          </a:prstGeom>
          <a:noFill/>
        </p:spPr>
        <p:txBody>
          <a:bodyPr wrap="square" rtlCol="0">
            <a:spAutoFit/>
          </a:bodyPr>
          <a:lstStyle/>
          <a:p>
            <a:pPr algn="ctr"/>
            <a:r>
              <a:rPr lang="en-US" altLang="zh-CN" sz="2667" b="1">
                <a:solidFill>
                  <a:srgbClr val="C00000"/>
                </a:solidFill>
              </a:rPr>
              <a:t>Fit to x&gt;1</a:t>
            </a:r>
            <a:endParaRPr lang="en-US" altLang="zh-CN" sz="2667" b="1"/>
          </a:p>
        </p:txBody>
      </p:sp>
      <p:sp>
        <p:nvSpPr>
          <p:cNvPr id="8" name="文本框 7"/>
          <p:cNvSpPr txBox="1"/>
          <p:nvPr/>
        </p:nvSpPr>
        <p:spPr>
          <a:xfrm>
            <a:off x="6866467" y="1198880"/>
            <a:ext cx="3700780" cy="502766"/>
          </a:xfrm>
          <a:prstGeom prst="rect">
            <a:avLst/>
          </a:prstGeom>
          <a:noFill/>
        </p:spPr>
        <p:txBody>
          <a:bodyPr wrap="square" rtlCol="0">
            <a:spAutoFit/>
          </a:bodyPr>
          <a:lstStyle/>
          <a:p>
            <a:pPr algn="ctr"/>
            <a:r>
              <a:rPr lang="en-US" altLang="zh-CN" sz="2667" b="1">
                <a:solidFill>
                  <a:srgbClr val="C00000"/>
                </a:solidFill>
              </a:rPr>
              <a:t>Fit to x'=x-1</a:t>
            </a:r>
            <a:endParaRPr lang="en-US" altLang="zh-CN" sz="2667" b="1"/>
          </a:p>
        </p:txBody>
      </p:sp>
      <p:sp>
        <p:nvSpPr>
          <p:cNvPr id="9" name="文本框 8"/>
          <p:cNvSpPr txBox="1"/>
          <p:nvPr/>
        </p:nvSpPr>
        <p:spPr>
          <a:xfrm>
            <a:off x="957157" y="275167"/>
            <a:ext cx="4214918" cy="502766"/>
          </a:xfrm>
          <a:prstGeom prst="rect">
            <a:avLst/>
          </a:prstGeom>
          <a:noFill/>
        </p:spPr>
        <p:txBody>
          <a:bodyPr wrap="square" rtlCol="0">
            <a:spAutoFit/>
          </a:bodyPr>
          <a:lstStyle/>
          <a:p>
            <a:r>
              <a:rPr lang="en-US" altLang="zh-CN" sz="2667" b="1" dirty="0">
                <a:solidFill>
                  <a:schemeClr val="accent1"/>
                </a:solidFill>
              </a:rPr>
              <a:t>Fit to shifted series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BeckerFig3"/>
          <p:cNvPicPr>
            <a:picLocks noChangeAspect="1"/>
          </p:cNvPicPr>
          <p:nvPr/>
        </p:nvPicPr>
        <p:blipFill>
          <a:blip r:embed="rId2"/>
          <a:srcRect l="724" t="13335" r="2310" b="18606"/>
          <a:stretch>
            <a:fillRect/>
          </a:stretch>
        </p:blipFill>
        <p:spPr>
          <a:xfrm>
            <a:off x="-16086" y="736600"/>
            <a:ext cx="12223327" cy="2267373"/>
          </a:xfrm>
          <a:prstGeom prst="rect">
            <a:avLst/>
          </a:prstGeom>
        </p:spPr>
      </p:pic>
      <p:pic>
        <p:nvPicPr>
          <p:cNvPr id="6" name="图片 5" descr="BeckerFig3_shifted"/>
          <p:cNvPicPr>
            <a:picLocks noChangeAspect="1"/>
          </p:cNvPicPr>
          <p:nvPr/>
        </p:nvPicPr>
        <p:blipFill>
          <a:blip r:embed="rId3"/>
          <a:srcRect t="15022" r="2102" b="19085"/>
          <a:stretch>
            <a:fillRect/>
          </a:stretch>
        </p:blipFill>
        <p:spPr>
          <a:xfrm>
            <a:off x="95673" y="3819314"/>
            <a:ext cx="12000000" cy="2484935"/>
          </a:xfrm>
          <a:prstGeom prst="rect">
            <a:avLst/>
          </a:prstGeom>
        </p:spPr>
      </p:pic>
      <p:sp>
        <p:nvSpPr>
          <p:cNvPr id="10" name="文本框 9"/>
          <p:cNvSpPr txBox="1"/>
          <p:nvPr/>
        </p:nvSpPr>
        <p:spPr>
          <a:xfrm>
            <a:off x="2215727" y="121921"/>
            <a:ext cx="8370147" cy="502766"/>
          </a:xfrm>
          <a:prstGeom prst="rect">
            <a:avLst/>
          </a:prstGeom>
          <a:noFill/>
        </p:spPr>
        <p:txBody>
          <a:bodyPr wrap="square" rtlCol="0">
            <a:spAutoFit/>
          </a:bodyPr>
          <a:lstStyle/>
          <a:p>
            <a:pPr algn="ctr"/>
            <a:r>
              <a:rPr lang="en-US" altLang="zh-CN" sz="2667" b="1"/>
              <a:t>My Reproduction (No Goodness-of-fit test)</a:t>
            </a:r>
          </a:p>
        </p:txBody>
      </p:sp>
      <p:sp>
        <p:nvSpPr>
          <p:cNvPr id="7" name="文本框 6"/>
          <p:cNvSpPr txBox="1"/>
          <p:nvPr/>
        </p:nvSpPr>
        <p:spPr>
          <a:xfrm>
            <a:off x="1822238" y="3177617"/>
            <a:ext cx="9157123" cy="502766"/>
          </a:xfrm>
          <a:prstGeom prst="rect">
            <a:avLst/>
          </a:prstGeom>
          <a:noFill/>
        </p:spPr>
        <p:txBody>
          <a:bodyPr wrap="square" rtlCol="0">
            <a:spAutoFit/>
          </a:bodyPr>
          <a:lstStyle/>
          <a:p>
            <a:pPr algn="ctr"/>
            <a:r>
              <a:rPr lang="en-US" altLang="zh-CN" sz="2667" b="1" dirty="0"/>
              <a:t>Fit to shifted series (x-1) (No Goodness-of-fit test)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B3B41FA-4357-494A-A76B-3F02837D5DDA}"/>
              </a:ext>
            </a:extLst>
          </p:cNvPr>
          <p:cNvSpPr txBox="1"/>
          <p:nvPr/>
        </p:nvSpPr>
        <p:spPr>
          <a:xfrm>
            <a:off x="1042882" y="173567"/>
            <a:ext cx="11915140" cy="913199"/>
          </a:xfrm>
          <a:prstGeom prst="rect">
            <a:avLst/>
          </a:prstGeom>
          <a:noFill/>
        </p:spPr>
        <p:txBody>
          <a:bodyPr wrap="square" rtlCol="0">
            <a:spAutoFit/>
          </a:bodyPr>
          <a:lstStyle/>
          <a:p>
            <a:r>
              <a:rPr lang="en-US" altLang="zh-CN" sz="2667" b="1" dirty="0">
                <a:solidFill>
                  <a:schemeClr val="accent1"/>
                </a:solidFill>
              </a:rPr>
              <a:t>Selection of Degree of Freedom</a:t>
            </a:r>
          </a:p>
          <a:p>
            <a:r>
              <a:rPr lang="en-US" altLang="zh-CN" sz="2667" b="1" dirty="0"/>
              <a:t>Chi-Square Test with Different Degree of Freedom</a:t>
            </a:r>
          </a:p>
        </p:txBody>
      </p:sp>
      <p:grpSp>
        <p:nvGrpSpPr>
          <p:cNvPr id="5" name="组合 4">
            <a:extLst>
              <a:ext uri="{FF2B5EF4-FFF2-40B4-BE49-F238E27FC236}">
                <a16:creationId xmlns:a16="http://schemas.microsoft.com/office/drawing/2014/main" id="{557D5B98-3501-4856-951F-81C8A183F129}"/>
              </a:ext>
            </a:extLst>
          </p:cNvPr>
          <p:cNvGrpSpPr/>
          <p:nvPr/>
        </p:nvGrpSpPr>
        <p:grpSpPr>
          <a:xfrm>
            <a:off x="1209886" y="1232747"/>
            <a:ext cx="9772227" cy="5625253"/>
            <a:chOff x="1436" y="1363"/>
            <a:chExt cx="11542" cy="6644"/>
          </a:xfrm>
        </p:grpSpPr>
        <p:pic>
          <p:nvPicPr>
            <p:cNvPr id="6" name="图片 5" descr="DF100">
              <a:extLst>
                <a:ext uri="{FF2B5EF4-FFF2-40B4-BE49-F238E27FC236}">
                  <a16:creationId xmlns:a16="http://schemas.microsoft.com/office/drawing/2014/main" id="{041A135A-3632-4A47-B4E1-6412B4AFD1B1}"/>
                </a:ext>
              </a:extLst>
            </p:cNvPr>
            <p:cNvPicPr>
              <a:picLocks noChangeAspect="1"/>
            </p:cNvPicPr>
            <p:nvPr/>
          </p:nvPicPr>
          <p:blipFill>
            <a:blip r:embed="rId2"/>
            <a:stretch>
              <a:fillRect/>
            </a:stretch>
          </p:blipFill>
          <p:spPr>
            <a:xfrm>
              <a:off x="1436" y="1363"/>
              <a:ext cx="5971" cy="3572"/>
            </a:xfrm>
            <a:prstGeom prst="rect">
              <a:avLst/>
            </a:prstGeom>
          </p:spPr>
        </p:pic>
        <p:pic>
          <p:nvPicPr>
            <p:cNvPr id="7" name="图片 6" descr="DF200">
              <a:extLst>
                <a:ext uri="{FF2B5EF4-FFF2-40B4-BE49-F238E27FC236}">
                  <a16:creationId xmlns:a16="http://schemas.microsoft.com/office/drawing/2014/main" id="{AC987636-0782-44BE-879F-9C9758F42098}"/>
                </a:ext>
              </a:extLst>
            </p:cNvPr>
            <p:cNvPicPr>
              <a:picLocks noChangeAspect="1"/>
            </p:cNvPicPr>
            <p:nvPr/>
          </p:nvPicPr>
          <p:blipFill>
            <a:blip r:embed="rId3"/>
            <a:stretch>
              <a:fillRect/>
            </a:stretch>
          </p:blipFill>
          <p:spPr>
            <a:xfrm>
              <a:off x="7008" y="1363"/>
              <a:ext cx="5971" cy="3572"/>
            </a:xfrm>
            <a:prstGeom prst="rect">
              <a:avLst/>
            </a:prstGeom>
          </p:spPr>
        </p:pic>
        <p:pic>
          <p:nvPicPr>
            <p:cNvPr id="8" name="图片 7" descr="DF300">
              <a:extLst>
                <a:ext uri="{FF2B5EF4-FFF2-40B4-BE49-F238E27FC236}">
                  <a16:creationId xmlns:a16="http://schemas.microsoft.com/office/drawing/2014/main" id="{B6745FAE-03FB-4AFA-A195-4820E251637F}"/>
                </a:ext>
              </a:extLst>
            </p:cNvPr>
            <p:cNvPicPr>
              <a:picLocks noChangeAspect="1"/>
            </p:cNvPicPr>
            <p:nvPr/>
          </p:nvPicPr>
          <p:blipFill>
            <a:blip r:embed="rId4"/>
            <a:stretch>
              <a:fillRect/>
            </a:stretch>
          </p:blipFill>
          <p:spPr>
            <a:xfrm>
              <a:off x="1436" y="4435"/>
              <a:ext cx="5971" cy="3572"/>
            </a:xfrm>
            <a:prstGeom prst="rect">
              <a:avLst/>
            </a:prstGeom>
          </p:spPr>
        </p:pic>
        <p:pic>
          <p:nvPicPr>
            <p:cNvPr id="9" name="图片 8" descr="DF750">
              <a:extLst>
                <a:ext uri="{FF2B5EF4-FFF2-40B4-BE49-F238E27FC236}">
                  <a16:creationId xmlns:a16="http://schemas.microsoft.com/office/drawing/2014/main" id="{1339E070-30D3-48AB-80D2-B8E7DD63FC8B}"/>
                </a:ext>
              </a:extLst>
            </p:cNvPr>
            <p:cNvPicPr>
              <a:picLocks noChangeAspect="1"/>
            </p:cNvPicPr>
            <p:nvPr/>
          </p:nvPicPr>
          <p:blipFill>
            <a:blip r:embed="rId5"/>
            <a:stretch>
              <a:fillRect/>
            </a:stretch>
          </p:blipFill>
          <p:spPr>
            <a:xfrm>
              <a:off x="7008" y="4435"/>
              <a:ext cx="5971" cy="3572"/>
            </a:xfrm>
            <a:prstGeom prst="rect">
              <a:avLst/>
            </a:prstGeom>
          </p:spPr>
        </p:pic>
      </p:grpSp>
    </p:spTree>
    <p:extLst>
      <p:ext uri="{BB962C8B-B14F-4D97-AF65-F5344CB8AC3E}">
        <p14:creationId xmlns:p14="http://schemas.microsoft.com/office/powerpoint/2010/main" val="878444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8B113BA-5D05-4A11-905D-01F8572B6692}"/>
              </a:ext>
            </a:extLst>
          </p:cNvPr>
          <p:cNvSpPr>
            <a:spLocks noGrp="1"/>
          </p:cNvSpPr>
          <p:nvPr>
            <p:ph type="body" sz="quarter" idx="10"/>
          </p:nvPr>
        </p:nvSpPr>
        <p:spPr>
          <a:xfrm>
            <a:off x="1035120" y="382587"/>
            <a:ext cx="2922819" cy="334105"/>
          </a:xfrm>
        </p:spPr>
        <p:txBody>
          <a:bodyPr/>
          <a:lstStyle/>
          <a:p>
            <a:r>
              <a:rPr lang="en-US" dirty="0"/>
              <a:t>Tails</a:t>
            </a:r>
          </a:p>
        </p:txBody>
      </p:sp>
      <p:pic>
        <p:nvPicPr>
          <p:cNvPr id="4" name="图片 3">
            <a:extLst>
              <a:ext uri="{FF2B5EF4-FFF2-40B4-BE49-F238E27FC236}">
                <a16:creationId xmlns:a16="http://schemas.microsoft.com/office/drawing/2014/main" id="{340E65E0-A5A8-4FE2-95E5-52C0AB76461A}"/>
              </a:ext>
            </a:extLst>
          </p:cNvPr>
          <p:cNvPicPr>
            <a:picLocks noChangeAspect="1"/>
          </p:cNvPicPr>
          <p:nvPr/>
        </p:nvPicPr>
        <p:blipFill>
          <a:blip r:embed="rId2"/>
          <a:stretch>
            <a:fillRect/>
          </a:stretch>
        </p:blipFill>
        <p:spPr>
          <a:xfrm>
            <a:off x="2782257" y="968554"/>
            <a:ext cx="6627486" cy="5166646"/>
          </a:xfrm>
          <a:prstGeom prst="rect">
            <a:avLst/>
          </a:prstGeom>
        </p:spPr>
      </p:pic>
      <p:sp>
        <p:nvSpPr>
          <p:cNvPr id="5" name="文本占位符 1">
            <a:extLst>
              <a:ext uri="{FF2B5EF4-FFF2-40B4-BE49-F238E27FC236}">
                <a16:creationId xmlns:a16="http://schemas.microsoft.com/office/drawing/2014/main" id="{2D52E72D-4E6C-44ED-B796-83D63C8883C1}"/>
              </a:ext>
            </a:extLst>
          </p:cNvPr>
          <p:cNvSpPr txBox="1">
            <a:spLocks/>
          </p:cNvSpPr>
          <p:nvPr/>
        </p:nvSpPr>
        <p:spPr>
          <a:xfrm>
            <a:off x="4081807" y="801501"/>
            <a:ext cx="4968178" cy="16705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Why will chi-square value so large?</a:t>
            </a:r>
          </a:p>
        </p:txBody>
      </p:sp>
      <p:sp>
        <p:nvSpPr>
          <p:cNvPr id="6" name="椭圆 5">
            <a:extLst>
              <a:ext uri="{FF2B5EF4-FFF2-40B4-BE49-F238E27FC236}">
                <a16:creationId xmlns:a16="http://schemas.microsoft.com/office/drawing/2014/main" id="{D0CDA285-ECBA-4CD9-AE55-CB8A372A0557}"/>
              </a:ext>
            </a:extLst>
          </p:cNvPr>
          <p:cNvSpPr/>
          <p:nvPr/>
        </p:nvSpPr>
        <p:spPr>
          <a:xfrm>
            <a:off x="8059918" y="4996205"/>
            <a:ext cx="990067" cy="96931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22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DC3C91-AC23-4B45-A3FA-21818298E98E}"/>
              </a:ext>
            </a:extLst>
          </p:cNvPr>
          <p:cNvSpPr>
            <a:spLocks noGrp="1"/>
          </p:cNvSpPr>
          <p:nvPr>
            <p:ph type="body" sz="quarter" idx="10"/>
          </p:nvPr>
        </p:nvSpPr>
        <p:spPr>
          <a:xfrm>
            <a:off x="931428" y="307171"/>
            <a:ext cx="9598315" cy="230155"/>
          </a:xfrm>
        </p:spPr>
        <p:txBody>
          <a:bodyPr/>
          <a:lstStyle/>
          <a:p>
            <a:r>
              <a:rPr lang="en-US" altLang="zh-CN" dirty="0"/>
              <a:t>PDF for one grid in peninsular Florida, JJA 39yr</a:t>
            </a:r>
            <a:endParaRPr lang="en-US" dirty="0"/>
          </a:p>
        </p:txBody>
      </p:sp>
      <p:pic>
        <p:nvPicPr>
          <p:cNvPr id="3" name="图片 2" descr="2">
            <a:extLst>
              <a:ext uri="{FF2B5EF4-FFF2-40B4-BE49-F238E27FC236}">
                <a16:creationId xmlns:a16="http://schemas.microsoft.com/office/drawing/2014/main" id="{2A634317-FE78-474C-BE7E-0F7A95229ED1}"/>
              </a:ext>
            </a:extLst>
          </p:cNvPr>
          <p:cNvPicPr>
            <a:picLocks noChangeAspect="1"/>
          </p:cNvPicPr>
          <p:nvPr/>
        </p:nvPicPr>
        <p:blipFill>
          <a:blip r:embed="rId2"/>
          <a:stretch>
            <a:fillRect/>
          </a:stretch>
        </p:blipFill>
        <p:spPr>
          <a:xfrm>
            <a:off x="5988473" y="664633"/>
            <a:ext cx="6143344" cy="3840000"/>
          </a:xfrm>
          <a:prstGeom prst="rect">
            <a:avLst/>
          </a:prstGeom>
        </p:spPr>
      </p:pic>
      <p:pic>
        <p:nvPicPr>
          <p:cNvPr id="4" name="图片 3" descr="1">
            <a:extLst>
              <a:ext uri="{FF2B5EF4-FFF2-40B4-BE49-F238E27FC236}">
                <a16:creationId xmlns:a16="http://schemas.microsoft.com/office/drawing/2014/main" id="{619EC3A2-4C55-4C09-8739-CDFDD8F158AC}"/>
              </a:ext>
            </a:extLst>
          </p:cNvPr>
          <p:cNvPicPr>
            <a:picLocks noChangeAspect="1"/>
          </p:cNvPicPr>
          <p:nvPr/>
        </p:nvPicPr>
        <p:blipFill>
          <a:blip r:embed="rId3"/>
          <a:stretch>
            <a:fillRect/>
          </a:stretch>
        </p:blipFill>
        <p:spPr>
          <a:xfrm>
            <a:off x="114300" y="664633"/>
            <a:ext cx="6143344" cy="3840000"/>
          </a:xfrm>
          <a:prstGeom prst="rect">
            <a:avLst/>
          </a:prstGeom>
        </p:spPr>
      </p:pic>
      <p:sp>
        <p:nvSpPr>
          <p:cNvPr id="5" name="文本框 4">
            <a:extLst>
              <a:ext uri="{FF2B5EF4-FFF2-40B4-BE49-F238E27FC236}">
                <a16:creationId xmlns:a16="http://schemas.microsoft.com/office/drawing/2014/main" id="{562E28AF-C92E-489B-9166-796E5EC74873}"/>
              </a:ext>
            </a:extLst>
          </p:cNvPr>
          <p:cNvSpPr txBox="1"/>
          <p:nvPr/>
        </p:nvSpPr>
        <p:spPr>
          <a:xfrm>
            <a:off x="1964267" y="1561254"/>
            <a:ext cx="2780453" cy="1200329"/>
          </a:xfrm>
          <a:prstGeom prst="rect">
            <a:avLst/>
          </a:prstGeom>
          <a:noFill/>
        </p:spPr>
        <p:txBody>
          <a:bodyPr wrap="square" rtlCol="0">
            <a:spAutoFit/>
          </a:bodyPr>
          <a:lstStyle/>
          <a:p>
            <a:r>
              <a:rPr lang="en-US" altLang="zh-CN" sz="2400"/>
              <a:t>uniform bins 1mm</a:t>
            </a:r>
          </a:p>
          <a:p>
            <a:r>
              <a:rPr lang="en-US" altLang="zh-CN" sz="2400"/>
              <a:t>chi2: 4646</a:t>
            </a:r>
          </a:p>
        </p:txBody>
      </p:sp>
      <p:sp>
        <p:nvSpPr>
          <p:cNvPr id="6" name="文本框 5">
            <a:extLst>
              <a:ext uri="{FF2B5EF4-FFF2-40B4-BE49-F238E27FC236}">
                <a16:creationId xmlns:a16="http://schemas.microsoft.com/office/drawing/2014/main" id="{24DF0070-3EE0-418B-9254-C6B16EE49163}"/>
              </a:ext>
            </a:extLst>
          </p:cNvPr>
          <p:cNvSpPr txBox="1"/>
          <p:nvPr/>
        </p:nvSpPr>
        <p:spPr>
          <a:xfrm>
            <a:off x="8074660" y="1561254"/>
            <a:ext cx="2780453" cy="830997"/>
          </a:xfrm>
          <a:prstGeom prst="rect">
            <a:avLst/>
          </a:prstGeom>
          <a:noFill/>
        </p:spPr>
        <p:txBody>
          <a:bodyPr wrap="square" rtlCol="0">
            <a:spAutoFit/>
          </a:bodyPr>
          <a:lstStyle/>
          <a:p>
            <a:r>
              <a:rPr lang="en-US" altLang="zh-CN" sz="2400"/>
              <a:t>inuniform bins </a:t>
            </a:r>
          </a:p>
          <a:p>
            <a:r>
              <a:rPr lang="en-US" altLang="zh-CN" sz="2400"/>
              <a:t>chi2: 63.1</a:t>
            </a:r>
          </a:p>
        </p:txBody>
      </p:sp>
      <p:pic>
        <p:nvPicPr>
          <p:cNvPr id="7" name="图片 6" descr="2">
            <a:extLst>
              <a:ext uri="{FF2B5EF4-FFF2-40B4-BE49-F238E27FC236}">
                <a16:creationId xmlns:a16="http://schemas.microsoft.com/office/drawing/2014/main" id="{91926D5F-1C1D-4543-8EBD-0FA5BC0C798B}"/>
              </a:ext>
            </a:extLst>
          </p:cNvPr>
          <p:cNvPicPr>
            <a:picLocks noChangeAspect="1"/>
          </p:cNvPicPr>
          <p:nvPr/>
        </p:nvPicPr>
        <p:blipFill>
          <a:blip r:embed="rId4"/>
          <a:stretch>
            <a:fillRect/>
          </a:stretch>
        </p:blipFill>
        <p:spPr>
          <a:xfrm>
            <a:off x="6458374" y="4229947"/>
            <a:ext cx="3643207" cy="2733040"/>
          </a:xfrm>
          <a:prstGeom prst="rect">
            <a:avLst/>
          </a:prstGeom>
        </p:spPr>
      </p:pic>
      <p:pic>
        <p:nvPicPr>
          <p:cNvPr id="8" name="图片 7" descr="1">
            <a:extLst>
              <a:ext uri="{FF2B5EF4-FFF2-40B4-BE49-F238E27FC236}">
                <a16:creationId xmlns:a16="http://schemas.microsoft.com/office/drawing/2014/main" id="{DFF43CFE-EDD6-4D4F-AF88-615DF48E083A}"/>
              </a:ext>
            </a:extLst>
          </p:cNvPr>
          <p:cNvPicPr>
            <a:picLocks noChangeAspect="1"/>
          </p:cNvPicPr>
          <p:nvPr/>
        </p:nvPicPr>
        <p:blipFill>
          <a:blip r:embed="rId5"/>
          <a:stretch>
            <a:fillRect/>
          </a:stretch>
        </p:blipFill>
        <p:spPr>
          <a:xfrm>
            <a:off x="2487507" y="4229947"/>
            <a:ext cx="3500967" cy="2729653"/>
          </a:xfrm>
          <a:prstGeom prst="rect">
            <a:avLst/>
          </a:prstGeom>
        </p:spPr>
      </p:pic>
      <p:sp>
        <p:nvSpPr>
          <p:cNvPr id="9" name="标题 1">
            <a:extLst>
              <a:ext uri="{FF2B5EF4-FFF2-40B4-BE49-F238E27FC236}">
                <a16:creationId xmlns:a16="http://schemas.microsoft.com/office/drawing/2014/main" id="{6D417C6D-DB71-49BC-B555-94C05ACB10F7}"/>
              </a:ext>
            </a:extLst>
          </p:cNvPr>
          <p:cNvSpPr>
            <a:spLocks noGrp="1"/>
          </p:cNvSpPr>
          <p:nvPr/>
        </p:nvSpPr>
        <p:spPr>
          <a:xfrm>
            <a:off x="114301" y="4903047"/>
            <a:ext cx="2102273" cy="1143000"/>
          </a:xfrm>
          <a:prstGeom prst="rect">
            <a:avLst/>
          </a:prstGeom>
          <a:noFill/>
          <a:ln w="9525">
            <a:noFill/>
          </a:ln>
        </p:spPr>
        <p:txBody>
          <a:bodyPr anchor="ctr"/>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r>
              <a:rPr lang="en-US" altLang="zh-CN" sz="3600" dirty="0"/>
              <a:t>details:</a:t>
            </a:r>
          </a:p>
        </p:txBody>
      </p:sp>
      <p:sp>
        <p:nvSpPr>
          <p:cNvPr id="17" name="标题 1">
            <a:extLst>
              <a:ext uri="{FF2B5EF4-FFF2-40B4-BE49-F238E27FC236}">
                <a16:creationId xmlns:a16="http://schemas.microsoft.com/office/drawing/2014/main" id="{9841BEDE-9E9C-46EE-9885-9B58FD47403C}"/>
              </a:ext>
            </a:extLst>
          </p:cNvPr>
          <p:cNvSpPr>
            <a:spLocks noGrp="1"/>
          </p:cNvSpPr>
          <p:nvPr/>
        </p:nvSpPr>
        <p:spPr>
          <a:xfrm>
            <a:off x="7310499" y="4631940"/>
            <a:ext cx="4747866" cy="1143000"/>
          </a:xfrm>
          <a:prstGeom prst="rect">
            <a:avLst/>
          </a:prstGeom>
          <a:noFill/>
          <a:ln w="9525">
            <a:noFill/>
          </a:ln>
        </p:spPr>
        <p:txBody>
          <a:bodyPr anchor="ctr"/>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r>
              <a:rPr lang="en-US" altLang="zh-CN" sz="2400" dirty="0"/>
              <a:t>Probability of one bin: </a:t>
            </a:r>
          </a:p>
          <a:p>
            <a:r>
              <a:rPr lang="en-US" altLang="zh-CN" sz="2400" dirty="0"/>
              <a:t>integral of PDF in this bin</a:t>
            </a:r>
          </a:p>
        </p:txBody>
      </p:sp>
    </p:spTree>
    <p:extLst>
      <p:ext uri="{BB962C8B-B14F-4D97-AF65-F5344CB8AC3E}">
        <p14:creationId xmlns:p14="http://schemas.microsoft.com/office/powerpoint/2010/main" val="55687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CA2EE35-B9DB-4B3A-B147-C9877B0F39AF}"/>
              </a:ext>
            </a:extLst>
          </p:cNvPr>
          <p:cNvSpPr/>
          <p:nvPr/>
        </p:nvSpPr>
        <p:spPr>
          <a:xfrm>
            <a:off x="1147638" y="985768"/>
            <a:ext cx="9896723" cy="6039602"/>
          </a:xfrm>
          <a:prstGeom prst="rect">
            <a:avLst/>
          </a:prstGeom>
        </p:spPr>
        <p:txBody>
          <a:bodyPr wrap="square">
            <a:spAutoFit/>
          </a:bodyPr>
          <a:lstStyle/>
          <a:p>
            <a:pPr>
              <a:lnSpc>
                <a:spcPct val="150000"/>
              </a:lnSpc>
            </a:pPr>
            <a:r>
              <a:rPr lang="en-US" sz="2000" dirty="0"/>
              <a:t>For original data processing,</a:t>
            </a:r>
          </a:p>
          <a:p>
            <a:pPr marL="342900" indent="-342900">
              <a:lnSpc>
                <a:spcPct val="150000"/>
              </a:lnSpc>
              <a:buFont typeface="Arial" panose="020B0604020202020204" pitchFamily="34" charset="0"/>
              <a:buChar char="•"/>
            </a:pPr>
            <a:r>
              <a:rPr lang="en-US" sz="2000" dirty="0"/>
              <a:t>Daily? Monthly?</a:t>
            </a:r>
          </a:p>
          <a:p>
            <a:pPr lvl="1">
              <a:lnSpc>
                <a:spcPct val="150000"/>
              </a:lnSpc>
            </a:pPr>
            <a:r>
              <a:rPr lang="en-US" sz="2000" dirty="0"/>
              <a:t>	</a:t>
            </a:r>
            <a:r>
              <a:rPr lang="en-US" sz="2000" dirty="0">
                <a:solidFill>
                  <a:schemeClr val="accent1"/>
                </a:solidFill>
              </a:rPr>
              <a:t>Fitting any kind of data with gamma distribution needs to filter out non-precipitation days. However, the threshold matters if we don’t shift the histogram.</a:t>
            </a:r>
          </a:p>
          <a:p>
            <a:pPr marL="342900" indent="-342900">
              <a:lnSpc>
                <a:spcPct val="150000"/>
              </a:lnSpc>
              <a:buFont typeface="Arial" panose="020B0604020202020204" pitchFamily="34" charset="0"/>
              <a:buChar char="•"/>
            </a:pPr>
            <a:r>
              <a:rPr lang="en-US" sz="2000" dirty="0"/>
              <a:t>How will the selection of threshold influence our result, and how to fix this?</a:t>
            </a:r>
          </a:p>
          <a:p>
            <a:pPr>
              <a:lnSpc>
                <a:spcPct val="150000"/>
              </a:lnSpc>
            </a:pPr>
            <a:r>
              <a:rPr lang="en-US" sz="2000" dirty="0"/>
              <a:t>	</a:t>
            </a:r>
            <a:r>
              <a:rPr lang="en-US" sz="2000" dirty="0">
                <a:solidFill>
                  <a:schemeClr val="accent1"/>
                </a:solidFill>
              </a:rPr>
              <a:t>We should fit the distribution to (data – threshold)</a:t>
            </a:r>
          </a:p>
          <a:p>
            <a:pPr marL="342900" indent="-342900">
              <a:lnSpc>
                <a:spcPct val="150000"/>
              </a:lnSpc>
              <a:buFont typeface="Arial" panose="020B0604020202020204" pitchFamily="34" charset="0"/>
              <a:buChar char="•"/>
            </a:pPr>
            <a:r>
              <a:rPr lang="en-US" sz="2000" dirty="0"/>
              <a:t>Is it suitable to use gamma distribution?</a:t>
            </a:r>
          </a:p>
          <a:p>
            <a:pPr>
              <a:lnSpc>
                <a:spcPct val="150000"/>
              </a:lnSpc>
            </a:pPr>
            <a:r>
              <a:rPr lang="en-US" sz="2000" dirty="0"/>
              <a:t>	</a:t>
            </a:r>
            <a:r>
              <a:rPr lang="en-US" sz="2000" dirty="0">
                <a:solidFill>
                  <a:schemeClr val="accent1"/>
                </a:solidFill>
              </a:rPr>
              <a:t>It depends! If tail is not exponential decay, but heavy tail…</a:t>
            </a:r>
          </a:p>
          <a:p>
            <a:pPr>
              <a:lnSpc>
                <a:spcPct val="150000"/>
              </a:lnSpc>
            </a:pPr>
            <a:r>
              <a:rPr lang="en-US" sz="2000" dirty="0"/>
              <a:t>For Chi-Square Test,</a:t>
            </a:r>
          </a:p>
          <a:p>
            <a:pPr marL="342900" indent="-342900">
              <a:lnSpc>
                <a:spcPct val="150000"/>
              </a:lnSpc>
              <a:buFont typeface="Arial" panose="020B0604020202020204" pitchFamily="34" charset="0"/>
              <a:buChar char="•"/>
            </a:pPr>
            <a:r>
              <a:rPr lang="en-US" sz="2000" dirty="0"/>
              <a:t>What degree of freedom we should use as a standard to determine the test?</a:t>
            </a:r>
          </a:p>
          <a:p>
            <a:pPr>
              <a:lnSpc>
                <a:spcPct val="150000"/>
              </a:lnSpc>
            </a:pPr>
            <a:r>
              <a:rPr lang="en-US" sz="2000" dirty="0"/>
              <a:t>	</a:t>
            </a:r>
            <a:r>
              <a:rPr lang="en-US" sz="2000" dirty="0">
                <a:solidFill>
                  <a:schemeClr val="accent1"/>
                </a:solidFill>
              </a:rPr>
              <a:t>Data’s degree of freedom</a:t>
            </a:r>
          </a:p>
          <a:p>
            <a:pPr marL="342900" indent="-342900">
              <a:lnSpc>
                <a:spcPct val="150000"/>
              </a:lnSpc>
              <a:buFont typeface="Arial" panose="020B0604020202020204" pitchFamily="34" charset="0"/>
              <a:buChar char="•"/>
            </a:pPr>
            <a:endParaRPr lang="en-US" sz="2000" dirty="0"/>
          </a:p>
        </p:txBody>
      </p:sp>
      <p:sp>
        <p:nvSpPr>
          <p:cNvPr id="5" name="文本框 4">
            <a:extLst>
              <a:ext uri="{FF2B5EF4-FFF2-40B4-BE49-F238E27FC236}">
                <a16:creationId xmlns:a16="http://schemas.microsoft.com/office/drawing/2014/main" id="{6871C883-3656-421D-B343-B4F8C7DE1BFF}"/>
              </a:ext>
            </a:extLst>
          </p:cNvPr>
          <p:cNvSpPr txBox="1"/>
          <p:nvPr/>
        </p:nvSpPr>
        <p:spPr>
          <a:xfrm>
            <a:off x="957157" y="275167"/>
            <a:ext cx="4214918" cy="502766"/>
          </a:xfrm>
          <a:prstGeom prst="rect">
            <a:avLst/>
          </a:prstGeom>
          <a:noFill/>
        </p:spPr>
        <p:txBody>
          <a:bodyPr wrap="square" rtlCol="0">
            <a:spAutoFit/>
          </a:bodyPr>
          <a:lstStyle/>
          <a:p>
            <a:r>
              <a:rPr lang="en-US" altLang="zh-CN" sz="2667" b="1" dirty="0">
                <a:solidFill>
                  <a:schemeClr val="accent1"/>
                </a:solidFill>
              </a:rPr>
              <a:t>Conclusions</a:t>
            </a:r>
          </a:p>
        </p:txBody>
      </p:sp>
    </p:spTree>
    <p:extLst>
      <p:ext uri="{BB962C8B-B14F-4D97-AF65-F5344CB8AC3E}">
        <p14:creationId xmlns:p14="http://schemas.microsoft.com/office/powerpoint/2010/main" val="16447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0"/>
          </p:nvPr>
        </p:nvSpPr>
        <p:spPr>
          <a:xfrm>
            <a:off x="2937516" y="2959364"/>
            <a:ext cx="7189147" cy="1223169"/>
          </a:xfrm>
        </p:spPr>
        <p:txBody>
          <a:bodyPr/>
          <a:lstStyle/>
          <a:p>
            <a:r>
              <a:rPr lang="en-US" altLang="zh-CN" b="1" dirty="0"/>
              <a:t>THANKS</a:t>
            </a:r>
            <a:endParaRPr lang="zh-CN" altLang="en-US" b="1" dirty="0"/>
          </a:p>
        </p:txBody>
      </p:sp>
      <p:sp useBgFill="1">
        <p:nvSpPr>
          <p:cNvPr id="3" name="文本占位符 2"/>
          <p:cNvSpPr>
            <a:spLocks noGrp="1"/>
          </p:cNvSpPr>
          <p:nvPr>
            <p:ph type="body" sz="quarter" idx="13"/>
          </p:nvPr>
        </p:nvSpPr>
        <p:spPr>
          <a:xfrm>
            <a:off x="685799" y="392709"/>
            <a:ext cx="3914775" cy="381972"/>
          </a:xfrm>
        </p:spPr>
        <p:txBody>
          <a:bodyPr/>
          <a:lstStyle/>
          <a:p>
            <a:r>
              <a:rPr lang="en-US" altLang="zh-CN" b="1" dirty="0">
                <a:cs typeface="+mn-ea"/>
                <a:sym typeface="+mn-lt"/>
              </a:rPr>
              <a:t>PRESENTED BY Shangyong Shi</a:t>
            </a:r>
          </a:p>
        </p:txBody>
      </p:sp>
      <p:sp useBgFill="1">
        <p:nvSpPr>
          <p:cNvPr id="11" name="文本占位符 4">
            <a:extLst>
              <a:ext uri="{FF2B5EF4-FFF2-40B4-BE49-F238E27FC236}">
                <a16:creationId xmlns:a16="http://schemas.microsoft.com/office/drawing/2014/main" id="{198D3A67-D1AC-4296-BD29-E2C619F4E61C}"/>
              </a:ext>
            </a:extLst>
          </p:cNvPr>
          <p:cNvSpPr txBox="1">
            <a:spLocks/>
          </p:cNvSpPr>
          <p:nvPr/>
        </p:nvSpPr>
        <p:spPr>
          <a:xfrm>
            <a:off x="2853796" y="4358678"/>
            <a:ext cx="7272867" cy="467348"/>
          </a:xfrm>
          <a:prstGeom prst="rect">
            <a:avLst/>
          </a:prstGeom>
        </p:spPr>
        <p:txBody>
          <a:bodyPr/>
          <a:lstStyle>
            <a:lvl1pPr marL="0" indent="0" algn="r"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r"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Shangyong Shi</a:t>
            </a:r>
          </a:p>
        </p:txBody>
      </p:sp>
      <p:sp>
        <p:nvSpPr>
          <p:cNvPr id="12" name="矩形 11">
            <a:extLst>
              <a:ext uri="{FF2B5EF4-FFF2-40B4-BE49-F238E27FC236}">
                <a16:creationId xmlns:a16="http://schemas.microsoft.com/office/drawing/2014/main" id="{95AF65B3-8E68-4F32-9880-DFFBA6D04E76}"/>
              </a:ext>
            </a:extLst>
          </p:cNvPr>
          <p:cNvSpPr/>
          <p:nvPr/>
        </p:nvSpPr>
        <p:spPr>
          <a:xfrm>
            <a:off x="4382731" y="6303219"/>
            <a:ext cx="2402068" cy="369332"/>
          </a:xfrm>
          <a:prstGeom prst="rect">
            <a:avLst/>
          </a:prstGeom>
        </p:spPr>
        <p:txBody>
          <a:bodyPr wrap="none">
            <a:spAutoFit/>
          </a:bodyPr>
          <a:lstStyle/>
          <a:p>
            <a:pPr lvl="0"/>
            <a:r>
              <a:rPr lang="en-US" altLang="zh-CN" dirty="0"/>
              <a:t>MET 6308 2019.12.5</a:t>
            </a:r>
            <a:endParaRPr lang="zh-CN" altLang="en-US" dirty="0"/>
          </a:p>
        </p:txBody>
      </p:sp>
    </p:spTree>
    <p:extLst>
      <p:ext uri="{BB962C8B-B14F-4D97-AF65-F5344CB8AC3E}">
        <p14:creationId xmlns:p14="http://schemas.microsoft.com/office/powerpoint/2010/main" val="42201275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0"/>
          </p:nvPr>
        </p:nvSpPr>
        <p:spPr/>
        <p:txBody>
          <a:bodyPr/>
          <a:lstStyle/>
          <a:p>
            <a:r>
              <a:rPr lang="en-US" altLang="zh-CN" dirty="0"/>
              <a:t>Part</a:t>
            </a:r>
            <a:r>
              <a:rPr lang="zh-CN" altLang="en-US" dirty="0"/>
              <a:t> </a:t>
            </a:r>
            <a:r>
              <a:rPr lang="en-US" altLang="zh-CN" dirty="0"/>
              <a:t>0 References</a:t>
            </a:r>
          </a:p>
        </p:txBody>
      </p:sp>
      <p:sp>
        <p:nvSpPr>
          <p:cNvPr id="4" name="矩形 3">
            <a:extLst>
              <a:ext uri="{FF2B5EF4-FFF2-40B4-BE49-F238E27FC236}">
                <a16:creationId xmlns:a16="http://schemas.microsoft.com/office/drawing/2014/main" id="{D1063CD5-F983-4389-896E-500F0A4CD126}"/>
              </a:ext>
            </a:extLst>
          </p:cNvPr>
          <p:cNvSpPr/>
          <p:nvPr/>
        </p:nvSpPr>
        <p:spPr>
          <a:xfrm>
            <a:off x="874712" y="1446424"/>
            <a:ext cx="10869613" cy="4614597"/>
          </a:xfrm>
          <a:prstGeom prst="rect">
            <a:avLst/>
          </a:prstGeom>
        </p:spPr>
        <p:txBody>
          <a:bodyPr wrap="square" numCol="1" spcCol="360000">
            <a:spAutoFit/>
          </a:bodyPr>
          <a:lstStyle/>
          <a:p>
            <a:pPr defTabSz="609585">
              <a:lnSpc>
                <a:spcPct val="130000"/>
              </a:lnSpc>
            </a:pPr>
            <a:r>
              <a:rPr lang="en-US" sz="2400" b="1" dirty="0">
                <a:solidFill>
                  <a:schemeClr val="accent1"/>
                </a:solidFill>
                <a:cs typeface="Arial" panose="020B0604020202020204" pitchFamily="34" charset="0"/>
              </a:rPr>
              <a:t>T</a:t>
            </a:r>
            <a:r>
              <a:rPr lang="en-US" altLang="zh-CN" sz="2400" b="1" dirty="0">
                <a:solidFill>
                  <a:schemeClr val="accent1"/>
                </a:solidFill>
                <a:cs typeface="Arial" panose="020B0604020202020204" pitchFamily="34" charset="0"/>
              </a:rPr>
              <a:t>heory</a:t>
            </a:r>
            <a:r>
              <a:rPr lang="en-US" sz="2400" b="1" dirty="0">
                <a:solidFill>
                  <a:schemeClr val="accent1"/>
                </a:solidFill>
                <a:cs typeface="Arial" panose="020B0604020202020204" pitchFamily="34" charset="0"/>
              </a:rPr>
              <a:t> </a:t>
            </a:r>
          </a:p>
          <a:p>
            <a:pPr defTabSz="609585">
              <a:lnSpc>
                <a:spcPct val="130000"/>
              </a:lnSpc>
              <a:buFont typeface="Arial" panose="020B0604020202020204" pitchFamily="34" charset="0"/>
              <a:buChar char="•"/>
            </a:pPr>
            <a:r>
              <a:rPr lang="en-US" sz="2000" dirty="0">
                <a:cs typeface="Arial" panose="020B0604020202020204" pitchFamily="34" charset="0"/>
              </a:rPr>
              <a:t>Wilks, Daniel S. Series: International Geophysics Series, v. 91. Edition: 2nd ed. Amsterdam : Academic Press. 2006. eBook</a:t>
            </a:r>
          </a:p>
          <a:p>
            <a:pPr defTabSz="609585">
              <a:lnSpc>
                <a:spcPct val="130000"/>
              </a:lnSpc>
              <a:buFont typeface="Arial" panose="020B0604020202020204" pitchFamily="34" charset="0"/>
              <a:buChar char="•"/>
            </a:pPr>
            <a:endParaRPr lang="en-US" sz="2000" dirty="0">
              <a:cs typeface="Arial" panose="020B0604020202020204" pitchFamily="34" charset="0"/>
            </a:endParaRPr>
          </a:p>
          <a:p>
            <a:pPr defTabSz="609585">
              <a:lnSpc>
                <a:spcPct val="130000"/>
              </a:lnSpc>
            </a:pPr>
            <a:r>
              <a:rPr lang="en-US" sz="2400" b="1" dirty="0">
                <a:solidFill>
                  <a:schemeClr val="accent1"/>
                </a:solidFill>
                <a:cs typeface="Arial" panose="020B0604020202020204" pitchFamily="34" charset="0"/>
              </a:rPr>
              <a:t>Practice</a:t>
            </a:r>
            <a:endParaRPr lang="en-US" sz="2400" dirty="0">
              <a:cs typeface="Arial" panose="020B0604020202020204" pitchFamily="34" charset="0"/>
            </a:endParaRPr>
          </a:p>
          <a:p>
            <a:pPr defTabSz="609585">
              <a:lnSpc>
                <a:spcPct val="130000"/>
              </a:lnSpc>
              <a:buFont typeface="Arial" panose="020B0604020202020204" pitchFamily="34" charset="0"/>
              <a:buChar char="•"/>
            </a:pPr>
            <a:r>
              <a:rPr lang="en-US" sz="2000" dirty="0">
                <a:cs typeface="Arial" panose="020B0604020202020204" pitchFamily="34" charset="0"/>
              </a:rPr>
              <a:t> Becker, E. J., </a:t>
            </a:r>
            <a:r>
              <a:rPr lang="en-US" sz="2000" dirty="0" err="1">
                <a:cs typeface="Arial" panose="020B0604020202020204" pitchFamily="34" charset="0"/>
              </a:rPr>
              <a:t>Berbery</a:t>
            </a:r>
            <a:r>
              <a:rPr lang="en-US" sz="2000" dirty="0">
                <a:cs typeface="Arial" panose="020B0604020202020204" pitchFamily="34" charset="0"/>
              </a:rPr>
              <a:t>, E. H., &amp; Higgins, R. W. (2009). Understanding the characteristics of daily precipitation over the United States using the north American regional reanalysis. </a:t>
            </a:r>
            <a:r>
              <a:rPr lang="en-US" sz="2000" i="1" dirty="0">
                <a:cs typeface="Arial" panose="020B0604020202020204" pitchFamily="34" charset="0"/>
              </a:rPr>
              <a:t>Journal of Climate</a:t>
            </a:r>
            <a:r>
              <a:rPr lang="en-US" sz="2000" dirty="0">
                <a:cs typeface="Arial" panose="020B0604020202020204" pitchFamily="34" charset="0"/>
              </a:rPr>
              <a:t>, </a:t>
            </a:r>
            <a:r>
              <a:rPr lang="en-US" sz="2000" i="1" dirty="0">
                <a:cs typeface="Arial" panose="020B0604020202020204" pitchFamily="34" charset="0"/>
              </a:rPr>
              <a:t>22</a:t>
            </a:r>
            <a:r>
              <a:rPr lang="en-US" sz="2000" dirty="0">
                <a:cs typeface="Arial" panose="020B0604020202020204" pitchFamily="34" charset="0"/>
              </a:rPr>
              <a:t>(23), 6268–6286. </a:t>
            </a:r>
            <a:r>
              <a:rPr lang="en-US" sz="2000" dirty="0">
                <a:cs typeface="Arial" panose="020B0604020202020204" pitchFamily="34" charset="0"/>
                <a:hlinkClick r:id="rId2"/>
              </a:rPr>
              <a:t>https://doi.org/10.1175/2009JCLI2838.1</a:t>
            </a:r>
            <a:endParaRPr lang="en-US" sz="2000" dirty="0">
              <a:cs typeface="Arial" panose="020B0604020202020204" pitchFamily="34" charset="0"/>
            </a:endParaRPr>
          </a:p>
          <a:p>
            <a:pPr defTabSz="609585">
              <a:lnSpc>
                <a:spcPct val="130000"/>
              </a:lnSpc>
              <a:buFont typeface="Arial" panose="020B0604020202020204" pitchFamily="34" charset="0"/>
              <a:buChar char="•"/>
            </a:pPr>
            <a:endParaRPr lang="en-US" sz="2000" dirty="0">
              <a:cs typeface="Arial" panose="020B0604020202020204" pitchFamily="34" charset="0"/>
            </a:endParaRPr>
          </a:p>
          <a:p>
            <a:pPr algn="just" defTabSz="609585">
              <a:lnSpc>
                <a:spcPct val="130000"/>
              </a:lnSpc>
            </a:pPr>
            <a:endParaRPr lang="zh-CN" altLang="en-US" sz="2000" dirty="0">
              <a:solidFill>
                <a:schemeClr val="tx1">
                  <a:lumMod val="85000"/>
                  <a:lumOff val="15000"/>
                </a:schemeClr>
              </a:solidFill>
              <a:cs typeface="+mn-ea"/>
              <a:sym typeface="+mn-lt"/>
            </a:endParaRPr>
          </a:p>
        </p:txBody>
      </p:sp>
    </p:spTree>
    <p:extLst>
      <p:ext uri="{BB962C8B-B14F-4D97-AF65-F5344CB8AC3E}">
        <p14:creationId xmlns:p14="http://schemas.microsoft.com/office/powerpoint/2010/main" val="91763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文本占位符 1"/>
          <p:cNvSpPr>
            <a:spLocks noGrp="1"/>
          </p:cNvSpPr>
          <p:nvPr>
            <p:ph type="body" sz="quarter" idx="14"/>
          </p:nvPr>
        </p:nvSpPr>
        <p:spPr>
          <a:xfrm>
            <a:off x="2931011" y="1716404"/>
            <a:ext cx="5091199" cy="515937"/>
          </a:xfrm>
        </p:spPr>
        <p:txBody>
          <a:bodyPr/>
          <a:lstStyle/>
          <a:p>
            <a:r>
              <a:rPr lang="en-US" altLang="zh-CN" dirty="0"/>
              <a:t>Part 1 - Theories</a:t>
            </a:r>
            <a:endParaRPr lang="zh-CN" altLang="en-US" dirty="0"/>
          </a:p>
        </p:txBody>
      </p:sp>
      <p:sp useBgFill="1">
        <p:nvSpPr>
          <p:cNvPr id="3" name="文本占位符 2"/>
          <p:cNvSpPr>
            <a:spLocks noGrp="1"/>
          </p:cNvSpPr>
          <p:nvPr>
            <p:ph type="body" sz="quarter" idx="15"/>
          </p:nvPr>
        </p:nvSpPr>
        <p:spPr>
          <a:xfrm>
            <a:off x="2817890" y="2416410"/>
            <a:ext cx="9276700" cy="2136738"/>
          </a:xfrm>
        </p:spPr>
        <p:txBody>
          <a:bodyPr/>
          <a:lstStyle/>
          <a:p>
            <a:r>
              <a:rPr lang="en-US" altLang="zh-CN" sz="4400" dirty="0">
                <a:cs typeface="+mn-ea"/>
                <a:sym typeface="+mn-lt"/>
              </a:rPr>
              <a:t>Backgrounds about Histogram, Gamma Distribution and Chi-Square Test</a:t>
            </a:r>
            <a:endParaRPr lang="zh-CN" altLang="en-US" sz="4400" dirty="0"/>
          </a:p>
        </p:txBody>
      </p:sp>
      <p:pic>
        <p:nvPicPr>
          <p:cNvPr id="4" name="图片 3">
            <a:hlinkClick r:id="rId3"/>
          </p:cNvPr>
          <p:cNvPicPr>
            <a:picLocks noChangeAspect="1"/>
          </p:cNvPicPr>
          <p:nvPr/>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99115" y="6300817"/>
            <a:ext cx="1828800" cy="241402"/>
          </a:xfrm>
          <a:prstGeom prst="rect">
            <a:avLst/>
          </a:prstGeom>
        </p:spPr>
      </p:pic>
    </p:spTree>
    <p:extLst>
      <p:ext uri="{BB962C8B-B14F-4D97-AF65-F5344CB8AC3E}">
        <p14:creationId xmlns:p14="http://schemas.microsoft.com/office/powerpoint/2010/main" val="200056037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80408E-5861-42AC-AE91-C45E2F10B174}"/>
              </a:ext>
            </a:extLst>
          </p:cNvPr>
          <p:cNvSpPr>
            <a:spLocks noGrp="1"/>
          </p:cNvSpPr>
          <p:nvPr>
            <p:ph type="body" sz="quarter" idx="10"/>
          </p:nvPr>
        </p:nvSpPr>
        <p:spPr>
          <a:xfrm>
            <a:off x="968802" y="382587"/>
            <a:ext cx="2922819" cy="334105"/>
          </a:xfrm>
        </p:spPr>
        <p:txBody>
          <a:bodyPr/>
          <a:lstStyle/>
          <a:p>
            <a:r>
              <a:rPr lang="en-US" dirty="0"/>
              <a:t>H</a:t>
            </a:r>
            <a:r>
              <a:rPr lang="en-US" altLang="zh-CN" dirty="0"/>
              <a:t>istogram</a:t>
            </a:r>
            <a:endParaRPr lang="en-US" dirty="0"/>
          </a:p>
        </p:txBody>
      </p:sp>
      <p:sp>
        <p:nvSpPr>
          <p:cNvPr id="4" name="矩形 3">
            <a:extLst>
              <a:ext uri="{FF2B5EF4-FFF2-40B4-BE49-F238E27FC236}">
                <a16:creationId xmlns:a16="http://schemas.microsoft.com/office/drawing/2014/main" id="{982B5BFA-D9B6-445A-A946-807E9AB14E59}"/>
              </a:ext>
            </a:extLst>
          </p:cNvPr>
          <p:cNvSpPr/>
          <p:nvPr/>
        </p:nvSpPr>
        <p:spPr>
          <a:xfrm>
            <a:off x="616527" y="811171"/>
            <a:ext cx="3125703" cy="707886"/>
          </a:xfrm>
          <a:prstGeom prst="rect">
            <a:avLst/>
          </a:prstGeom>
        </p:spPr>
        <p:txBody>
          <a:bodyPr wrap="square">
            <a:spAutoFit/>
          </a:bodyPr>
          <a:lstStyle/>
          <a:p>
            <a:pPr algn="ctr"/>
            <a:r>
              <a:rPr lang="en-US" sz="2000" b="1" dirty="0">
                <a:solidFill>
                  <a:schemeClr val="accent1"/>
                </a:solidFill>
              </a:rPr>
              <a:t>One Grid, 27-year DJF Daily Precipitation</a:t>
            </a:r>
          </a:p>
        </p:txBody>
      </p:sp>
      <p:pic>
        <p:nvPicPr>
          <p:cNvPr id="5" name="图片 4">
            <a:extLst>
              <a:ext uri="{FF2B5EF4-FFF2-40B4-BE49-F238E27FC236}">
                <a16:creationId xmlns:a16="http://schemas.microsoft.com/office/drawing/2014/main" id="{FFC39F41-AB80-4472-B8EC-CFB52F809411}"/>
              </a:ext>
            </a:extLst>
          </p:cNvPr>
          <p:cNvPicPr>
            <a:picLocks noChangeAspect="1"/>
          </p:cNvPicPr>
          <p:nvPr/>
        </p:nvPicPr>
        <p:blipFill>
          <a:blip r:embed="rId2"/>
          <a:stretch>
            <a:fillRect/>
          </a:stretch>
        </p:blipFill>
        <p:spPr>
          <a:xfrm>
            <a:off x="268416" y="1519057"/>
            <a:ext cx="3681984" cy="2761488"/>
          </a:xfrm>
          <a:prstGeom prst="rect">
            <a:avLst/>
          </a:prstGeom>
        </p:spPr>
      </p:pic>
      <p:pic>
        <p:nvPicPr>
          <p:cNvPr id="7" name="图片 6">
            <a:extLst>
              <a:ext uri="{FF2B5EF4-FFF2-40B4-BE49-F238E27FC236}">
                <a16:creationId xmlns:a16="http://schemas.microsoft.com/office/drawing/2014/main" id="{2AC5118D-56CA-4678-BCAC-EF29728F0A3C}"/>
              </a:ext>
            </a:extLst>
          </p:cNvPr>
          <p:cNvPicPr>
            <a:picLocks noChangeAspect="1"/>
          </p:cNvPicPr>
          <p:nvPr/>
        </p:nvPicPr>
        <p:blipFill>
          <a:blip r:embed="rId3"/>
          <a:stretch>
            <a:fillRect/>
          </a:stretch>
        </p:blipFill>
        <p:spPr>
          <a:xfrm>
            <a:off x="7909504" y="1436761"/>
            <a:ext cx="3901440" cy="2926080"/>
          </a:xfrm>
          <a:prstGeom prst="rect">
            <a:avLst/>
          </a:prstGeom>
        </p:spPr>
      </p:pic>
      <p:pic>
        <p:nvPicPr>
          <p:cNvPr id="8" name="图片 7">
            <a:extLst>
              <a:ext uri="{FF2B5EF4-FFF2-40B4-BE49-F238E27FC236}">
                <a16:creationId xmlns:a16="http://schemas.microsoft.com/office/drawing/2014/main" id="{A3089F87-ADB9-404F-A38B-72CEBC190A59}"/>
              </a:ext>
            </a:extLst>
          </p:cNvPr>
          <p:cNvPicPr>
            <a:picLocks noChangeAspect="1"/>
          </p:cNvPicPr>
          <p:nvPr/>
        </p:nvPicPr>
        <p:blipFill>
          <a:blip r:embed="rId4"/>
          <a:stretch>
            <a:fillRect/>
          </a:stretch>
        </p:blipFill>
        <p:spPr>
          <a:xfrm>
            <a:off x="3921010" y="1436761"/>
            <a:ext cx="3901440" cy="2926080"/>
          </a:xfrm>
          <a:prstGeom prst="rect">
            <a:avLst/>
          </a:prstGeom>
        </p:spPr>
      </p:pic>
      <p:sp>
        <p:nvSpPr>
          <p:cNvPr id="9" name="矩形 8">
            <a:extLst>
              <a:ext uri="{FF2B5EF4-FFF2-40B4-BE49-F238E27FC236}">
                <a16:creationId xmlns:a16="http://schemas.microsoft.com/office/drawing/2014/main" id="{BAFEF80B-6848-4965-97D2-8BF6CA25722D}"/>
              </a:ext>
            </a:extLst>
          </p:cNvPr>
          <p:cNvSpPr/>
          <p:nvPr/>
        </p:nvSpPr>
        <p:spPr>
          <a:xfrm>
            <a:off x="4037454" y="549639"/>
            <a:ext cx="3681984" cy="1015663"/>
          </a:xfrm>
          <a:prstGeom prst="rect">
            <a:avLst/>
          </a:prstGeom>
        </p:spPr>
        <p:txBody>
          <a:bodyPr wrap="square">
            <a:spAutoFit/>
          </a:bodyPr>
          <a:lstStyle/>
          <a:p>
            <a:r>
              <a:rPr lang="en-US" altLang="zh-CN" sz="2000" dirty="0"/>
              <a:t>Arranged into bins, </a:t>
            </a:r>
            <a:r>
              <a:rPr lang="en-US" sz="2000" dirty="0"/>
              <a:t>number of values falling into that interval is counted.</a:t>
            </a:r>
          </a:p>
        </p:txBody>
      </p:sp>
      <p:sp>
        <p:nvSpPr>
          <p:cNvPr id="10" name="矩形 9">
            <a:extLst>
              <a:ext uri="{FF2B5EF4-FFF2-40B4-BE49-F238E27FC236}">
                <a16:creationId xmlns:a16="http://schemas.microsoft.com/office/drawing/2014/main" id="{273C15AD-ED15-419C-8BC6-63D7B868734C}"/>
              </a:ext>
            </a:extLst>
          </p:cNvPr>
          <p:cNvSpPr/>
          <p:nvPr/>
        </p:nvSpPr>
        <p:spPr>
          <a:xfrm>
            <a:off x="580711" y="4571024"/>
            <a:ext cx="11230233" cy="1884618"/>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a:t>It is the </a:t>
            </a:r>
            <a:r>
              <a:rPr lang="en-US" sz="2000" b="1" dirty="0">
                <a:solidFill>
                  <a:schemeClr val="accent1"/>
                </a:solidFill>
              </a:rPr>
              <a:t>areas</a:t>
            </a:r>
            <a:r>
              <a:rPr lang="en-US" sz="2000" dirty="0"/>
              <a:t> of the histogram bars (</a:t>
            </a:r>
            <a:r>
              <a:rPr lang="en-US" sz="2000" dirty="0">
                <a:solidFill>
                  <a:schemeClr val="accent1"/>
                </a:solidFill>
              </a:rPr>
              <a:t>rather than their heights</a:t>
            </a:r>
            <a:r>
              <a:rPr lang="en-US" sz="2000" dirty="0"/>
              <a:t>) that are proportional to probabilities. </a:t>
            </a:r>
          </a:p>
          <a:p>
            <a:pPr marL="285750" indent="-285750">
              <a:lnSpc>
                <a:spcPct val="150000"/>
              </a:lnSpc>
              <a:buFont typeface="Arial" panose="020B0604020202020204" pitchFamily="34" charset="0"/>
              <a:buChar char="•"/>
            </a:pPr>
            <a:r>
              <a:rPr lang="en-US" sz="2000" dirty="0"/>
              <a:t>This point becomes important if the histogram bins are chosen to have unequal widths, or when a parametric probability function is to be superimposed on the histogram.</a:t>
            </a:r>
          </a:p>
        </p:txBody>
      </p:sp>
      <p:sp>
        <p:nvSpPr>
          <p:cNvPr id="11" name="矩形 10">
            <a:extLst>
              <a:ext uri="{FF2B5EF4-FFF2-40B4-BE49-F238E27FC236}">
                <a16:creationId xmlns:a16="http://schemas.microsoft.com/office/drawing/2014/main" id="{0236077C-4F64-4AD6-92EB-2586E7331366}"/>
              </a:ext>
            </a:extLst>
          </p:cNvPr>
          <p:cNvSpPr/>
          <p:nvPr/>
        </p:nvSpPr>
        <p:spPr>
          <a:xfrm>
            <a:off x="8262237" y="551207"/>
            <a:ext cx="3681984" cy="1015663"/>
          </a:xfrm>
          <a:prstGeom prst="rect">
            <a:avLst/>
          </a:prstGeom>
        </p:spPr>
        <p:txBody>
          <a:bodyPr wrap="square">
            <a:spAutoFit/>
          </a:bodyPr>
          <a:lstStyle/>
          <a:p>
            <a:r>
              <a:rPr lang="en-US" altLang="zh-CN" sz="2000" dirty="0"/>
              <a:t>Divided by total number of observations, we get probabilities for each bin</a:t>
            </a:r>
            <a:endParaRPr lang="en-US" sz="2000" dirty="0"/>
          </a:p>
        </p:txBody>
      </p:sp>
    </p:spTree>
    <p:extLst>
      <p:ext uri="{BB962C8B-B14F-4D97-AF65-F5344CB8AC3E}">
        <p14:creationId xmlns:p14="http://schemas.microsoft.com/office/powerpoint/2010/main" val="28578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 calcmode="lin" valueType="num">
                                      <p:cBhvr additive="base">
                                        <p:cTn id="25"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180408E-5861-42AC-AE91-C45E2F10B174}"/>
              </a:ext>
            </a:extLst>
          </p:cNvPr>
          <p:cNvSpPr>
            <a:spLocks noGrp="1"/>
          </p:cNvSpPr>
          <p:nvPr>
            <p:ph type="body" sz="quarter" idx="10"/>
          </p:nvPr>
        </p:nvSpPr>
        <p:spPr>
          <a:xfrm>
            <a:off x="968802" y="382587"/>
            <a:ext cx="2922819" cy="334105"/>
          </a:xfrm>
        </p:spPr>
        <p:txBody>
          <a:bodyPr/>
          <a:lstStyle/>
          <a:p>
            <a:r>
              <a:rPr lang="en-US" dirty="0"/>
              <a:t>H</a:t>
            </a:r>
            <a:r>
              <a:rPr lang="en-US" altLang="zh-CN" dirty="0"/>
              <a:t>istogram</a:t>
            </a:r>
            <a:endParaRPr lang="en-US" dirty="0"/>
          </a:p>
        </p:txBody>
      </p:sp>
      <p:pic>
        <p:nvPicPr>
          <p:cNvPr id="7" name="图片 6">
            <a:extLst>
              <a:ext uri="{FF2B5EF4-FFF2-40B4-BE49-F238E27FC236}">
                <a16:creationId xmlns:a16="http://schemas.microsoft.com/office/drawing/2014/main" id="{2AC5118D-56CA-4678-BCAC-EF29728F0A3C}"/>
              </a:ext>
            </a:extLst>
          </p:cNvPr>
          <p:cNvPicPr>
            <a:picLocks noChangeAspect="1"/>
          </p:cNvPicPr>
          <p:nvPr/>
        </p:nvPicPr>
        <p:blipFill>
          <a:blip r:embed="rId2"/>
          <a:stretch>
            <a:fillRect/>
          </a:stretch>
        </p:blipFill>
        <p:spPr>
          <a:xfrm>
            <a:off x="4280391" y="1353771"/>
            <a:ext cx="3901440" cy="2926080"/>
          </a:xfrm>
          <a:prstGeom prst="rect">
            <a:avLst/>
          </a:prstGeom>
        </p:spPr>
      </p:pic>
      <p:pic>
        <p:nvPicPr>
          <p:cNvPr id="8" name="图片 7">
            <a:extLst>
              <a:ext uri="{FF2B5EF4-FFF2-40B4-BE49-F238E27FC236}">
                <a16:creationId xmlns:a16="http://schemas.microsoft.com/office/drawing/2014/main" id="{A3089F87-ADB9-404F-A38B-72CEBC190A59}"/>
              </a:ext>
            </a:extLst>
          </p:cNvPr>
          <p:cNvPicPr>
            <a:picLocks noChangeAspect="1"/>
          </p:cNvPicPr>
          <p:nvPr/>
        </p:nvPicPr>
        <p:blipFill>
          <a:blip r:embed="rId3"/>
          <a:stretch>
            <a:fillRect/>
          </a:stretch>
        </p:blipFill>
        <p:spPr>
          <a:xfrm>
            <a:off x="367108" y="1353771"/>
            <a:ext cx="3901440" cy="2926080"/>
          </a:xfrm>
          <a:prstGeom prst="rect">
            <a:avLst/>
          </a:prstGeom>
        </p:spPr>
      </p:pic>
      <p:sp>
        <p:nvSpPr>
          <p:cNvPr id="9" name="矩形 8">
            <a:extLst>
              <a:ext uri="{FF2B5EF4-FFF2-40B4-BE49-F238E27FC236}">
                <a16:creationId xmlns:a16="http://schemas.microsoft.com/office/drawing/2014/main" id="{BAFEF80B-6848-4965-97D2-8BF6CA25722D}"/>
              </a:ext>
            </a:extLst>
          </p:cNvPr>
          <p:cNvSpPr/>
          <p:nvPr/>
        </p:nvSpPr>
        <p:spPr>
          <a:xfrm>
            <a:off x="540341" y="1007864"/>
            <a:ext cx="3681984" cy="400110"/>
          </a:xfrm>
          <a:prstGeom prst="rect">
            <a:avLst/>
          </a:prstGeom>
        </p:spPr>
        <p:txBody>
          <a:bodyPr wrap="square">
            <a:spAutoFit/>
          </a:bodyPr>
          <a:lstStyle/>
          <a:p>
            <a:pPr algn="ctr"/>
            <a:r>
              <a:rPr lang="en-US" altLang="zh-CN" sz="2000" dirty="0"/>
              <a:t>Equal bins</a:t>
            </a:r>
            <a:endParaRPr lang="en-US" sz="2000" dirty="0"/>
          </a:p>
        </p:txBody>
      </p:sp>
      <p:sp>
        <p:nvSpPr>
          <p:cNvPr id="10" name="矩形 9">
            <a:extLst>
              <a:ext uri="{FF2B5EF4-FFF2-40B4-BE49-F238E27FC236}">
                <a16:creationId xmlns:a16="http://schemas.microsoft.com/office/drawing/2014/main" id="{273C15AD-ED15-419C-8BC6-63D7B868734C}"/>
              </a:ext>
            </a:extLst>
          </p:cNvPr>
          <p:cNvSpPr/>
          <p:nvPr/>
        </p:nvSpPr>
        <p:spPr>
          <a:xfrm>
            <a:off x="580711" y="4571024"/>
            <a:ext cx="11230233" cy="1884618"/>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a:t>It is the </a:t>
            </a:r>
            <a:r>
              <a:rPr lang="en-US" sz="2000" b="1" dirty="0">
                <a:solidFill>
                  <a:schemeClr val="accent1"/>
                </a:solidFill>
              </a:rPr>
              <a:t>areas</a:t>
            </a:r>
            <a:r>
              <a:rPr lang="en-US" sz="2000" dirty="0"/>
              <a:t> of the histogram bars (</a:t>
            </a:r>
            <a:r>
              <a:rPr lang="en-US" sz="2000" dirty="0">
                <a:solidFill>
                  <a:schemeClr val="accent1"/>
                </a:solidFill>
              </a:rPr>
              <a:t>rather than their heights</a:t>
            </a:r>
            <a:r>
              <a:rPr lang="en-US" sz="2000" dirty="0"/>
              <a:t>) that are proportional to probabilities. </a:t>
            </a:r>
          </a:p>
          <a:p>
            <a:pPr marL="285750" indent="-285750">
              <a:lnSpc>
                <a:spcPct val="150000"/>
              </a:lnSpc>
              <a:buFont typeface="Arial" panose="020B0604020202020204" pitchFamily="34" charset="0"/>
              <a:buChar char="•"/>
            </a:pPr>
            <a:r>
              <a:rPr lang="en-US" sz="2000" dirty="0"/>
              <a:t>This point becomes important if the histogram bins are chosen to have unequal widths, or when a parametric probability function is to be superimposed on the histogram.</a:t>
            </a:r>
          </a:p>
        </p:txBody>
      </p:sp>
      <p:sp>
        <p:nvSpPr>
          <p:cNvPr id="11" name="矩形 10">
            <a:extLst>
              <a:ext uri="{FF2B5EF4-FFF2-40B4-BE49-F238E27FC236}">
                <a16:creationId xmlns:a16="http://schemas.microsoft.com/office/drawing/2014/main" id="{0236077C-4F64-4AD6-92EB-2586E7331366}"/>
              </a:ext>
            </a:extLst>
          </p:cNvPr>
          <p:cNvSpPr/>
          <p:nvPr/>
        </p:nvSpPr>
        <p:spPr>
          <a:xfrm>
            <a:off x="4503243" y="781619"/>
            <a:ext cx="3681984" cy="400110"/>
          </a:xfrm>
          <a:prstGeom prst="rect">
            <a:avLst/>
          </a:prstGeom>
        </p:spPr>
        <p:txBody>
          <a:bodyPr wrap="square">
            <a:spAutoFit/>
          </a:bodyPr>
          <a:lstStyle/>
          <a:p>
            <a:pPr algn="ctr"/>
            <a:r>
              <a:rPr lang="en-US" altLang="zh-CN" sz="2000" dirty="0"/>
              <a:t>Unequal bins</a:t>
            </a:r>
            <a:endParaRPr lang="en-US" sz="2000" dirty="0"/>
          </a:p>
        </p:txBody>
      </p:sp>
      <p:sp>
        <p:nvSpPr>
          <p:cNvPr id="3" name="矩形 2">
            <a:extLst>
              <a:ext uri="{FF2B5EF4-FFF2-40B4-BE49-F238E27FC236}">
                <a16:creationId xmlns:a16="http://schemas.microsoft.com/office/drawing/2014/main" id="{DCC44E3B-A7AF-45B4-B40C-397E0BCDFFDF}"/>
              </a:ext>
            </a:extLst>
          </p:cNvPr>
          <p:cNvSpPr/>
          <p:nvPr/>
        </p:nvSpPr>
        <p:spPr>
          <a:xfrm>
            <a:off x="4709813" y="1131851"/>
            <a:ext cx="3268844" cy="369332"/>
          </a:xfrm>
          <a:prstGeom prst="rect">
            <a:avLst/>
          </a:prstGeom>
        </p:spPr>
        <p:txBody>
          <a:bodyPr wrap="square">
            <a:spAutoFit/>
          </a:bodyPr>
          <a:lstStyle/>
          <a:p>
            <a:r>
              <a:rPr lang="en-US" dirty="0"/>
              <a:t>edges = [1:2:11,13:5:max(x)]</a:t>
            </a:r>
          </a:p>
        </p:txBody>
      </p:sp>
      <p:sp>
        <p:nvSpPr>
          <p:cNvPr id="12" name="矩形 11">
            <a:extLst>
              <a:ext uri="{FF2B5EF4-FFF2-40B4-BE49-F238E27FC236}">
                <a16:creationId xmlns:a16="http://schemas.microsoft.com/office/drawing/2014/main" id="{61068E95-3604-4B22-8AC7-EDA885B69BC6}"/>
              </a:ext>
            </a:extLst>
          </p:cNvPr>
          <p:cNvSpPr/>
          <p:nvPr/>
        </p:nvSpPr>
        <p:spPr>
          <a:xfrm>
            <a:off x="8181831" y="1642796"/>
            <a:ext cx="3681984" cy="2365519"/>
          </a:xfrm>
          <a:prstGeom prst="rect">
            <a:avLst/>
          </a:prstGeom>
        </p:spPr>
        <p:txBody>
          <a:bodyPr wrap="square">
            <a:spAutoFit/>
          </a:bodyPr>
          <a:lstStyle/>
          <a:p>
            <a:pPr algn="ctr">
              <a:lnSpc>
                <a:spcPct val="125000"/>
              </a:lnSpc>
            </a:pPr>
            <a:r>
              <a:rPr lang="en-US" sz="2000" b="1" dirty="0"/>
              <a:t>Rescale the histogram so the total area = 1</a:t>
            </a:r>
          </a:p>
          <a:p>
            <a:pPr algn="ctr">
              <a:lnSpc>
                <a:spcPct val="125000"/>
              </a:lnSpc>
            </a:pPr>
            <a:r>
              <a:rPr lang="en-US" sz="2000" b="1" dirty="0"/>
              <a:t>Frequency Density</a:t>
            </a:r>
          </a:p>
          <a:p>
            <a:pPr algn="ctr">
              <a:lnSpc>
                <a:spcPct val="125000"/>
              </a:lnSpc>
            </a:pPr>
            <a:r>
              <a:rPr lang="en-US" sz="2000" dirty="0"/>
              <a:t>=</a:t>
            </a:r>
            <a:r>
              <a:rPr lang="en-US" sz="2000" b="1" dirty="0">
                <a:solidFill>
                  <a:schemeClr val="accent1"/>
                </a:solidFill>
              </a:rPr>
              <a:t>Frequency/</a:t>
            </a:r>
            <a:r>
              <a:rPr lang="en-US" sz="2000" b="1" dirty="0" err="1">
                <a:solidFill>
                  <a:schemeClr val="accent1"/>
                </a:solidFill>
              </a:rPr>
              <a:t>binwidth</a:t>
            </a:r>
            <a:endParaRPr lang="en-US" sz="2000" b="1" dirty="0">
              <a:solidFill>
                <a:schemeClr val="accent1"/>
              </a:solidFill>
            </a:endParaRPr>
          </a:p>
          <a:p>
            <a:pPr algn="ctr">
              <a:lnSpc>
                <a:spcPct val="125000"/>
              </a:lnSpc>
            </a:pPr>
            <a:r>
              <a:rPr lang="en-US" sz="2000" dirty="0"/>
              <a:t>=occurrence in each bin/total </a:t>
            </a:r>
            <a:r>
              <a:rPr lang="en-US" sz="2000" dirty="0" err="1"/>
              <a:t>obs</a:t>
            </a:r>
            <a:r>
              <a:rPr lang="en-US" sz="2000" dirty="0"/>
              <a:t>/</a:t>
            </a:r>
            <a:r>
              <a:rPr lang="en-US" sz="2000" dirty="0" err="1"/>
              <a:t>binwidth</a:t>
            </a:r>
            <a:endParaRPr lang="en-US" sz="2000" dirty="0"/>
          </a:p>
        </p:txBody>
      </p:sp>
    </p:spTree>
    <p:extLst>
      <p:ext uri="{BB962C8B-B14F-4D97-AF65-F5344CB8AC3E}">
        <p14:creationId xmlns:p14="http://schemas.microsoft.com/office/powerpoint/2010/main" val="371428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3"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7BFE7D2-8BA8-4B3A-A94B-DEEBCBD9E3BC}"/>
              </a:ext>
            </a:extLst>
          </p:cNvPr>
          <p:cNvSpPr>
            <a:spLocks noGrp="1"/>
          </p:cNvSpPr>
          <p:nvPr>
            <p:ph type="body" sz="quarter" idx="10"/>
          </p:nvPr>
        </p:nvSpPr>
        <p:spPr>
          <a:xfrm>
            <a:off x="984876" y="385795"/>
            <a:ext cx="2922819" cy="334105"/>
          </a:xfrm>
        </p:spPr>
        <p:txBody>
          <a:bodyPr/>
          <a:lstStyle/>
          <a:p>
            <a:r>
              <a:rPr lang="en-US" dirty="0"/>
              <a:t>Gamma Distribution</a:t>
            </a:r>
          </a:p>
        </p:txBody>
      </p:sp>
      <p:pic>
        <p:nvPicPr>
          <p:cNvPr id="3" name="图片 2">
            <a:extLst>
              <a:ext uri="{FF2B5EF4-FFF2-40B4-BE49-F238E27FC236}">
                <a16:creationId xmlns:a16="http://schemas.microsoft.com/office/drawing/2014/main" id="{4EBA5E02-369B-414E-A2EA-484BE4D9F901}"/>
              </a:ext>
            </a:extLst>
          </p:cNvPr>
          <p:cNvPicPr>
            <a:picLocks noChangeAspect="1"/>
          </p:cNvPicPr>
          <p:nvPr/>
        </p:nvPicPr>
        <p:blipFill>
          <a:blip r:embed="rId3"/>
          <a:stretch>
            <a:fillRect/>
          </a:stretch>
        </p:blipFill>
        <p:spPr>
          <a:xfrm>
            <a:off x="2682033" y="1306027"/>
            <a:ext cx="6684604" cy="1383307"/>
          </a:xfrm>
          <a:prstGeom prst="rect">
            <a:avLst/>
          </a:prstGeom>
        </p:spPr>
      </p:pic>
      <p:sp>
        <p:nvSpPr>
          <p:cNvPr id="4" name="矩形 3">
            <a:extLst>
              <a:ext uri="{FF2B5EF4-FFF2-40B4-BE49-F238E27FC236}">
                <a16:creationId xmlns:a16="http://schemas.microsoft.com/office/drawing/2014/main" id="{8BF5FCF7-CA84-4011-B6F9-EF7F3B6B67CC}"/>
              </a:ext>
            </a:extLst>
          </p:cNvPr>
          <p:cNvSpPr/>
          <p:nvPr/>
        </p:nvSpPr>
        <p:spPr>
          <a:xfrm>
            <a:off x="984876" y="977479"/>
            <a:ext cx="9896723" cy="400110"/>
          </a:xfrm>
          <a:prstGeom prst="rect">
            <a:avLst/>
          </a:prstGeom>
        </p:spPr>
        <p:txBody>
          <a:bodyPr wrap="square">
            <a:spAutoFit/>
          </a:bodyPr>
          <a:lstStyle/>
          <a:p>
            <a:r>
              <a:rPr lang="en-US" sz="2000" dirty="0"/>
              <a:t>The gamma distribution is defined by the probability density function (PDF):</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53C46503-3BF8-45FD-ABAB-AFCF14CC3D73}"/>
                  </a:ext>
                </a:extLst>
              </p:cNvPr>
              <p:cNvSpPr/>
              <p:nvPr/>
            </p:nvSpPr>
            <p:spPr>
              <a:xfrm>
                <a:off x="516068" y="2802345"/>
                <a:ext cx="11159863" cy="400110"/>
              </a:xfrm>
              <a:prstGeom prst="rect">
                <a:avLst/>
              </a:prstGeom>
            </p:spPr>
            <p:txBody>
              <a:bodyPr wrap="square">
                <a:spAutoFit/>
              </a:bodyPr>
              <a:lstStyle/>
              <a:p>
                <a14:m>
                  <m:oMath xmlns:m="http://schemas.openxmlformats.org/officeDocument/2006/math">
                    <m:r>
                      <a:rPr lang="en-US" sz="2000" i="1" dirty="0" smtClean="0">
                        <a:latin typeface="Cambria Math" panose="02040503050406030204" pitchFamily="18" charset="0"/>
                        <a:ea typeface="Cambria Math" panose="02040503050406030204" pitchFamily="18" charset="0"/>
                      </a:rPr>
                      <m:t>𝛼</m:t>
                    </m:r>
                    <m:r>
                      <a:rPr lang="en-US" sz="2000" b="0" i="1" dirty="0" smtClean="0">
                        <a:latin typeface="Cambria Math" panose="02040503050406030204" pitchFamily="18" charset="0"/>
                        <a:ea typeface="Cambria Math" panose="02040503050406030204" pitchFamily="18" charset="0"/>
                      </a:rPr>
                      <m:t>: </m:t>
                    </m:r>
                  </m:oMath>
                </a14:m>
                <a:r>
                  <a:rPr lang="en-US" sz="2000" dirty="0"/>
                  <a:t>the shape parameter;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𝛽</m:t>
                    </m:r>
                    <m:r>
                      <a:rPr lang="en-US" sz="2000" b="0" i="1" dirty="0" smtClean="0">
                        <a:latin typeface="Cambria Math" panose="02040503050406030204" pitchFamily="18" charset="0"/>
                        <a:ea typeface="Cambria Math" panose="02040503050406030204" pitchFamily="18" charset="0"/>
                      </a:rPr>
                      <m:t>: </m:t>
                    </m:r>
                  </m:oMath>
                </a14:m>
                <a:r>
                  <a:rPr lang="en-US" sz="2000" dirty="0"/>
                  <a:t>the scale parameter. The </a:t>
                </a:r>
                <a14:m>
                  <m:oMath xmlns:m="http://schemas.openxmlformats.org/officeDocument/2006/math">
                    <m:r>
                      <m:rPr>
                        <m:sty m:val="p"/>
                      </m:rPr>
                      <a:rPr lang="el-GR" sz="2000" i="1" smtClean="0">
                        <a:latin typeface="Cambria Math" panose="02040503050406030204" pitchFamily="18" charset="0"/>
                        <a:ea typeface="Cambria Math" panose="02040503050406030204" pitchFamily="18" charset="0"/>
                      </a:rPr>
                      <m:t>Γ</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m:t>
                    </m:r>
                  </m:oMath>
                </a14:m>
                <a:r>
                  <a:rPr lang="en-US" sz="2000" dirty="0"/>
                  <a:t> quantity is the gamma function</a:t>
                </a:r>
              </a:p>
            </p:txBody>
          </p:sp>
        </mc:Choice>
        <mc:Fallback xmlns="">
          <p:sp>
            <p:nvSpPr>
              <p:cNvPr id="5" name="矩形 4">
                <a:extLst>
                  <a:ext uri="{FF2B5EF4-FFF2-40B4-BE49-F238E27FC236}">
                    <a16:creationId xmlns:a16="http://schemas.microsoft.com/office/drawing/2014/main" id="{53C46503-3BF8-45FD-ABAB-AFCF14CC3D73}"/>
                  </a:ext>
                </a:extLst>
              </p:cNvPr>
              <p:cNvSpPr>
                <a:spLocks noRot="1" noChangeAspect="1" noMove="1" noResize="1" noEditPoints="1" noAdjustHandles="1" noChangeArrowheads="1" noChangeShapeType="1" noTextEdit="1"/>
              </p:cNvSpPr>
              <p:nvPr/>
            </p:nvSpPr>
            <p:spPr>
              <a:xfrm>
                <a:off x="516068" y="2802345"/>
                <a:ext cx="11159863" cy="400110"/>
              </a:xfrm>
              <a:prstGeom prst="rect">
                <a:avLst/>
              </a:prstGeom>
              <a:blipFill>
                <a:blip r:embed="rId4"/>
                <a:stretch>
                  <a:fillRect t="-9231" b="-27692"/>
                </a:stretch>
              </a:blipFill>
            </p:spPr>
            <p:txBody>
              <a:bodyPr/>
              <a:lstStyle/>
              <a:p>
                <a:r>
                  <a:rPr lang="en-US">
                    <a:noFill/>
                  </a:rPr>
                  <a:t> </a:t>
                </a:r>
              </a:p>
            </p:txBody>
          </p:sp>
        </mc:Fallback>
      </mc:AlternateContent>
      <p:grpSp>
        <p:nvGrpSpPr>
          <p:cNvPr id="15" name="组合 14">
            <a:extLst>
              <a:ext uri="{FF2B5EF4-FFF2-40B4-BE49-F238E27FC236}">
                <a16:creationId xmlns:a16="http://schemas.microsoft.com/office/drawing/2014/main" id="{26276114-2BD3-43CA-BD15-27D859D3E865}"/>
              </a:ext>
            </a:extLst>
          </p:cNvPr>
          <p:cNvGrpSpPr/>
          <p:nvPr/>
        </p:nvGrpSpPr>
        <p:grpSpPr>
          <a:xfrm>
            <a:off x="3527880" y="3344157"/>
            <a:ext cx="4265565" cy="3399370"/>
            <a:chOff x="202851" y="1294808"/>
            <a:chExt cx="4265565" cy="3399370"/>
          </a:xfrm>
        </p:grpSpPr>
        <p:sp>
          <p:nvSpPr>
            <p:cNvPr id="16" name="矩形 15">
              <a:extLst>
                <a:ext uri="{FF2B5EF4-FFF2-40B4-BE49-F238E27FC236}">
                  <a16:creationId xmlns:a16="http://schemas.microsoft.com/office/drawing/2014/main" id="{DB0AC46E-2C0A-4EE7-B783-92C2545E64B9}"/>
                </a:ext>
              </a:extLst>
            </p:cNvPr>
            <p:cNvSpPr/>
            <p:nvPr/>
          </p:nvSpPr>
          <p:spPr>
            <a:xfrm>
              <a:off x="1225895" y="1294808"/>
              <a:ext cx="2339102" cy="369332"/>
            </a:xfrm>
            <a:prstGeom prst="rect">
              <a:avLst/>
            </a:prstGeom>
          </p:spPr>
          <p:txBody>
            <a:bodyPr wrap="none">
              <a:spAutoFit/>
            </a:bodyPr>
            <a:lstStyle/>
            <a:p>
              <a:pPr algn="ctr"/>
              <a:r>
                <a:rPr lang="en-US" dirty="0">
                  <a:solidFill>
                    <a:srgbClr val="333333"/>
                  </a:solidFill>
                  <a:latin typeface="Open Sans"/>
                </a:rPr>
                <a:t>Gamma distribution </a:t>
              </a:r>
              <a:endParaRPr lang="en-US" dirty="0"/>
            </a:p>
          </p:txBody>
        </p:sp>
        <p:pic>
          <p:nvPicPr>
            <p:cNvPr id="17" name="Picture 2" descr="Probability density plots of gamma distributions">
              <a:extLst>
                <a:ext uri="{FF2B5EF4-FFF2-40B4-BE49-F238E27FC236}">
                  <a16:creationId xmlns:a16="http://schemas.microsoft.com/office/drawing/2014/main" id="{4C7D0FDF-B40F-4DDF-B3B5-88143B24F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51" y="1491724"/>
              <a:ext cx="4265565" cy="32024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7F38CD31-7F89-43F4-8D8B-CBFEFFC274EE}"/>
                    </a:ext>
                  </a:extLst>
                </p:cNvPr>
                <p:cNvSpPr/>
                <p:nvPr/>
              </p:nvSpPr>
              <p:spPr>
                <a:xfrm>
                  <a:off x="2654221" y="3225047"/>
                  <a:ext cx="1134861" cy="646331"/>
                </a:xfrm>
                <a:prstGeom prst="rect">
                  <a:avLst/>
                </a:prstGeom>
              </p:spPr>
              <p:txBody>
                <a:bodyPr wrap="none">
                  <a:spAutoFit/>
                </a:bodyPr>
                <a:lstStyle/>
                <a:p>
                  <a:pPr algn="ctr"/>
                  <a:r>
                    <a:rPr lang="en-US" dirty="0">
                      <a:solidFill>
                        <a:srgbClr val="333333"/>
                      </a:solidFill>
                      <a:latin typeface="Open Sans"/>
                    </a:rPr>
                    <a:t>k: shape</a:t>
                  </a:r>
                  <a14:m>
                    <m:oMath xmlns:m="http://schemas.openxmlformats.org/officeDocument/2006/math">
                      <m:r>
                        <a:rPr lang="en-US">
                          <a:solidFill>
                            <a:srgbClr val="333333"/>
                          </a:solidFill>
                          <a:latin typeface="Cambria Math" panose="02040503050406030204" pitchFamily="18" charset="0"/>
                        </a:rPr>
                        <m:t>; </m:t>
                      </m:r>
                    </m:oMath>
                  </a14:m>
                  <a:endParaRPr lang="en-US" dirty="0">
                    <a:solidFill>
                      <a:srgbClr val="333333"/>
                    </a:solidFill>
                    <a:latin typeface="Open Sans"/>
                  </a:endParaRPr>
                </a:p>
                <a:p>
                  <a14:m>
                    <m:oMath xmlns:m="http://schemas.openxmlformats.org/officeDocument/2006/math">
                      <m:r>
                        <a:rPr lang="en-US">
                          <a:solidFill>
                            <a:srgbClr val="333333"/>
                          </a:solidFill>
                          <a:latin typeface="Cambria Math" panose="02040503050406030204" pitchFamily="18" charset="0"/>
                        </a:rPr>
                        <m:t>𝜃</m:t>
                      </m:r>
                    </m:oMath>
                  </a14:m>
                  <a:r>
                    <a:rPr lang="en-US" dirty="0">
                      <a:solidFill>
                        <a:srgbClr val="333333"/>
                      </a:solidFill>
                      <a:latin typeface="Open Sans"/>
                    </a:rPr>
                    <a:t>: scale</a:t>
                  </a:r>
                </a:p>
              </p:txBody>
            </p:sp>
          </mc:Choice>
          <mc:Fallback xmlns="">
            <p:sp>
              <p:nvSpPr>
                <p:cNvPr id="10" name="矩形 9">
                  <a:extLst>
                    <a:ext uri="{FF2B5EF4-FFF2-40B4-BE49-F238E27FC236}">
                      <a16:creationId xmlns:a16="http://schemas.microsoft.com/office/drawing/2014/main" id="{F334ADC0-4DD1-41FD-B8CE-EF190DE2768D}"/>
                    </a:ext>
                  </a:extLst>
                </p:cNvPr>
                <p:cNvSpPr>
                  <a:spLocks noRot="1" noChangeAspect="1" noMove="1" noResize="1" noEditPoints="1" noAdjustHandles="1" noChangeArrowheads="1" noChangeShapeType="1" noTextEdit="1"/>
                </p:cNvSpPr>
                <p:nvPr/>
              </p:nvSpPr>
              <p:spPr>
                <a:xfrm>
                  <a:off x="2654221" y="3225047"/>
                  <a:ext cx="1134861" cy="646331"/>
                </a:xfrm>
                <a:prstGeom prst="rect">
                  <a:avLst/>
                </a:prstGeom>
                <a:blipFill>
                  <a:blip r:embed="rId6"/>
                  <a:stretch>
                    <a:fillRect l="-4301" t="-3774" b="-15094"/>
                  </a:stretch>
                </a:blipFill>
              </p:spPr>
              <p:txBody>
                <a:bodyPr/>
                <a:lstStyle/>
                <a:p>
                  <a:r>
                    <a:rPr lang="en-US">
                      <a:noFill/>
                    </a:rPr>
                    <a:t> </a:t>
                  </a:r>
                </a:p>
              </p:txBody>
            </p:sp>
          </mc:Fallback>
        </mc:AlternateContent>
      </p:grpSp>
    </p:spTree>
    <p:extLst>
      <p:ext uri="{BB962C8B-B14F-4D97-AF65-F5344CB8AC3E}">
        <p14:creationId xmlns:p14="http://schemas.microsoft.com/office/powerpoint/2010/main" val="364022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D807F585-62AB-4681-A579-0C43ADB41564}"/>
              </a:ext>
            </a:extLst>
          </p:cNvPr>
          <p:cNvPicPr>
            <a:picLocks noChangeAspect="1"/>
          </p:cNvPicPr>
          <p:nvPr/>
        </p:nvPicPr>
        <p:blipFill>
          <a:blip r:embed="rId3"/>
          <a:stretch>
            <a:fillRect/>
          </a:stretch>
        </p:blipFill>
        <p:spPr>
          <a:xfrm>
            <a:off x="8106641" y="1132976"/>
            <a:ext cx="3535680" cy="2651760"/>
          </a:xfrm>
          <a:prstGeom prst="rect">
            <a:avLst/>
          </a:prstGeom>
        </p:spPr>
      </p:pic>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150B5E8F-49B2-481F-BFB7-A6C850346BF2}"/>
                  </a:ext>
                </a:extLst>
              </p:cNvPr>
              <p:cNvSpPr/>
              <p:nvPr/>
            </p:nvSpPr>
            <p:spPr>
              <a:xfrm>
                <a:off x="8991111" y="1342570"/>
                <a:ext cx="1128527"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𝛼</m:t>
                      </m:r>
                      <m:r>
                        <a:rPr lang="en-US" sz="2000" b="0" i="1" dirty="0" smtClean="0">
                          <a:latin typeface="Cambria Math" panose="02040503050406030204" pitchFamily="18" charset="0"/>
                          <a:ea typeface="Cambria Math" panose="02040503050406030204" pitchFamily="18" charset="0"/>
                        </a:rPr>
                        <m:t>=4</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𝛽</m:t>
                      </m:r>
                      <m:r>
                        <a:rPr lang="en-US" sz="2000" b="0" i="1" dirty="0" smtClean="0">
                          <a:latin typeface="Cambria Math" panose="02040503050406030204" pitchFamily="18" charset="0"/>
                          <a:ea typeface="Cambria Math" panose="02040503050406030204" pitchFamily="18" charset="0"/>
                        </a:rPr>
                        <m:t>=1</m:t>
                      </m:r>
                    </m:oMath>
                  </m:oMathPara>
                </a14:m>
                <a:endParaRPr lang="en-US" sz="2000" dirty="0"/>
              </a:p>
            </p:txBody>
          </p:sp>
        </mc:Choice>
        <mc:Fallback xmlns="">
          <p:sp>
            <p:nvSpPr>
              <p:cNvPr id="4" name="矩形 3">
                <a:extLst>
                  <a:ext uri="{FF2B5EF4-FFF2-40B4-BE49-F238E27FC236}">
                    <a16:creationId xmlns:a16="http://schemas.microsoft.com/office/drawing/2014/main" id="{150B5E8F-49B2-481F-BFB7-A6C850346BF2}"/>
                  </a:ext>
                </a:extLst>
              </p:cNvPr>
              <p:cNvSpPr>
                <a:spLocks noRot="1" noChangeAspect="1" noMove="1" noResize="1" noEditPoints="1" noAdjustHandles="1" noChangeArrowheads="1" noChangeShapeType="1" noTextEdit="1"/>
              </p:cNvSpPr>
              <p:nvPr/>
            </p:nvSpPr>
            <p:spPr>
              <a:xfrm>
                <a:off x="8991111" y="1342570"/>
                <a:ext cx="1128527" cy="707886"/>
              </a:xfrm>
              <a:prstGeom prst="rect">
                <a:avLst/>
              </a:prstGeom>
              <a:blipFill>
                <a:blip r:embed="rId4"/>
                <a:stretch>
                  <a:fillRect b="-8621"/>
                </a:stretch>
              </a:blipFill>
            </p:spPr>
            <p:txBody>
              <a:bodyPr/>
              <a:lstStyle/>
              <a:p>
                <a:r>
                  <a:rPr lang="en-US">
                    <a:noFill/>
                  </a:rPr>
                  <a:t> </a:t>
                </a:r>
              </a:p>
            </p:txBody>
          </p:sp>
        </mc:Fallback>
      </mc:AlternateContent>
      <p:pic>
        <p:nvPicPr>
          <p:cNvPr id="7" name="图片 6">
            <a:extLst>
              <a:ext uri="{FF2B5EF4-FFF2-40B4-BE49-F238E27FC236}">
                <a16:creationId xmlns:a16="http://schemas.microsoft.com/office/drawing/2014/main" id="{57E8EB44-8298-4717-B5F6-A35FBC829F4E}"/>
              </a:ext>
            </a:extLst>
          </p:cNvPr>
          <p:cNvPicPr>
            <a:picLocks noChangeAspect="1"/>
          </p:cNvPicPr>
          <p:nvPr/>
        </p:nvPicPr>
        <p:blipFill>
          <a:blip r:embed="rId5"/>
          <a:stretch>
            <a:fillRect/>
          </a:stretch>
        </p:blipFill>
        <p:spPr>
          <a:xfrm>
            <a:off x="482380" y="1132976"/>
            <a:ext cx="3535680" cy="2651760"/>
          </a:xfrm>
          <a:prstGeom prst="rect">
            <a:avLst/>
          </a:prstGeom>
        </p:spPr>
      </p:pic>
      <p:pic>
        <p:nvPicPr>
          <p:cNvPr id="9" name="图片 8">
            <a:extLst>
              <a:ext uri="{FF2B5EF4-FFF2-40B4-BE49-F238E27FC236}">
                <a16:creationId xmlns:a16="http://schemas.microsoft.com/office/drawing/2014/main" id="{6FF5ED82-F309-4868-8B47-DBD1974B27FB}"/>
              </a:ext>
            </a:extLst>
          </p:cNvPr>
          <p:cNvPicPr>
            <a:picLocks noChangeAspect="1"/>
          </p:cNvPicPr>
          <p:nvPr/>
        </p:nvPicPr>
        <p:blipFill>
          <a:blip r:embed="rId6"/>
          <a:stretch>
            <a:fillRect/>
          </a:stretch>
        </p:blipFill>
        <p:spPr>
          <a:xfrm>
            <a:off x="4175760" y="1132976"/>
            <a:ext cx="3535680" cy="2651760"/>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ECC76134-0C8E-4F06-9E28-94C7093738FA}"/>
                  </a:ext>
                </a:extLst>
              </p:cNvPr>
              <p:cNvSpPr/>
              <p:nvPr/>
            </p:nvSpPr>
            <p:spPr>
              <a:xfrm>
                <a:off x="5861995" y="1560482"/>
                <a:ext cx="1128527"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𝛼</m:t>
                      </m:r>
                      <m:r>
                        <a:rPr lang="en-US" sz="2000" b="0" i="1" dirty="0" smtClean="0">
                          <a:latin typeface="Cambria Math" panose="02040503050406030204" pitchFamily="18" charset="0"/>
                          <a:ea typeface="Cambria Math" panose="02040503050406030204" pitchFamily="18" charset="0"/>
                        </a:rPr>
                        <m:t>=1</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𝛽</m:t>
                      </m:r>
                      <m:r>
                        <a:rPr lang="en-US" sz="2000" b="0" i="1" dirty="0" smtClean="0">
                          <a:latin typeface="Cambria Math" panose="02040503050406030204" pitchFamily="18" charset="0"/>
                          <a:ea typeface="Cambria Math" panose="02040503050406030204" pitchFamily="18" charset="0"/>
                        </a:rPr>
                        <m:t>=1</m:t>
                      </m:r>
                    </m:oMath>
                  </m:oMathPara>
                </a14:m>
                <a:endParaRPr lang="en-US" sz="2000" dirty="0"/>
              </a:p>
            </p:txBody>
          </p:sp>
        </mc:Choice>
        <mc:Fallback xmlns="">
          <p:sp>
            <p:nvSpPr>
              <p:cNvPr id="10" name="矩形 9">
                <a:extLst>
                  <a:ext uri="{FF2B5EF4-FFF2-40B4-BE49-F238E27FC236}">
                    <a16:creationId xmlns:a16="http://schemas.microsoft.com/office/drawing/2014/main" id="{ECC76134-0C8E-4F06-9E28-94C7093738FA}"/>
                  </a:ext>
                </a:extLst>
              </p:cNvPr>
              <p:cNvSpPr>
                <a:spLocks noRot="1" noChangeAspect="1" noMove="1" noResize="1" noEditPoints="1" noAdjustHandles="1" noChangeArrowheads="1" noChangeShapeType="1" noTextEdit="1"/>
              </p:cNvSpPr>
              <p:nvPr/>
            </p:nvSpPr>
            <p:spPr>
              <a:xfrm>
                <a:off x="5861995" y="1560482"/>
                <a:ext cx="1128527" cy="707886"/>
              </a:xfrm>
              <a:prstGeom prst="rect">
                <a:avLst/>
              </a:prstGeom>
              <a:blipFill>
                <a:blip r:embed="rId7"/>
                <a:stretch>
                  <a:fillRect b="-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45567A8E-6DA9-4263-83B1-88EB399A44C0}"/>
                  </a:ext>
                </a:extLst>
              </p:cNvPr>
              <p:cNvSpPr/>
              <p:nvPr/>
            </p:nvSpPr>
            <p:spPr>
              <a:xfrm>
                <a:off x="2277665" y="1560482"/>
                <a:ext cx="1128527"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𝛼</m:t>
                      </m:r>
                      <m:r>
                        <a:rPr lang="en-US" sz="2000" b="0" i="1" dirty="0" smtClean="0">
                          <a:latin typeface="Cambria Math" panose="02040503050406030204" pitchFamily="18" charset="0"/>
                          <a:ea typeface="Cambria Math" panose="02040503050406030204" pitchFamily="18" charset="0"/>
                        </a:rPr>
                        <m:t>=0</m:t>
                      </m:r>
                      <m:r>
                        <a:rPr lang="en-US" altLang="zh-CN" sz="2000" i="1" dirty="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1</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𝛽</m:t>
                      </m:r>
                      <m:r>
                        <a:rPr lang="en-US" sz="2000" b="0" i="1" dirty="0" smtClean="0">
                          <a:latin typeface="Cambria Math" panose="02040503050406030204" pitchFamily="18" charset="0"/>
                          <a:ea typeface="Cambria Math" panose="02040503050406030204" pitchFamily="18" charset="0"/>
                        </a:rPr>
                        <m:t>=1</m:t>
                      </m:r>
                    </m:oMath>
                  </m:oMathPara>
                </a14:m>
                <a:endParaRPr lang="en-US" sz="2000" dirty="0"/>
              </a:p>
            </p:txBody>
          </p:sp>
        </mc:Choice>
        <mc:Fallback xmlns="">
          <p:sp>
            <p:nvSpPr>
              <p:cNvPr id="11" name="矩形 10">
                <a:extLst>
                  <a:ext uri="{FF2B5EF4-FFF2-40B4-BE49-F238E27FC236}">
                    <a16:creationId xmlns:a16="http://schemas.microsoft.com/office/drawing/2014/main" id="{45567A8E-6DA9-4263-83B1-88EB399A44C0}"/>
                  </a:ext>
                </a:extLst>
              </p:cNvPr>
              <p:cNvSpPr>
                <a:spLocks noRot="1" noChangeAspect="1" noMove="1" noResize="1" noEditPoints="1" noAdjustHandles="1" noChangeArrowheads="1" noChangeShapeType="1" noTextEdit="1"/>
              </p:cNvSpPr>
              <p:nvPr/>
            </p:nvSpPr>
            <p:spPr>
              <a:xfrm>
                <a:off x="2277665" y="1560482"/>
                <a:ext cx="1128527" cy="707886"/>
              </a:xfrm>
              <a:prstGeom prst="rect">
                <a:avLst/>
              </a:prstGeom>
              <a:blipFill>
                <a:blip r:embed="rId8"/>
                <a:stretch>
                  <a:fillRect b="-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6C0F89EE-F907-4594-B197-31508486F766}"/>
                  </a:ext>
                </a:extLst>
              </p:cNvPr>
              <p:cNvSpPr/>
              <p:nvPr/>
            </p:nvSpPr>
            <p:spPr>
              <a:xfrm>
                <a:off x="1190704" y="849358"/>
                <a:ext cx="2769046" cy="49321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𝛼</m:t>
                      </m:r>
                      <m:r>
                        <a:rPr lang="en-US" sz="2000" b="0" i="1" dirty="0" smtClean="0">
                          <a:latin typeface="Cambria Math" panose="02040503050406030204" pitchFamily="18" charset="0"/>
                          <a:ea typeface="Cambria Math" panose="02040503050406030204" pitchFamily="18" charset="0"/>
                        </a:rPr>
                        <m:t>&lt;1, </m:t>
                      </m:r>
                      <m:func>
                        <m:funcPr>
                          <m:ctrlPr>
                            <a:rPr lang="en-US" sz="2000" b="0" i="1" dirty="0" smtClean="0">
                              <a:latin typeface="Cambria Math" panose="02040503050406030204" pitchFamily="18" charset="0"/>
                              <a:ea typeface="Cambria Math" panose="02040503050406030204" pitchFamily="18" charset="0"/>
                            </a:rPr>
                          </m:ctrlPr>
                        </m:funcPr>
                        <m:fName>
                          <m:limLow>
                            <m:limLowPr>
                              <m:ctrlPr>
                                <a:rPr lang="en-US" sz="2000" b="0" i="1" dirty="0" smtClean="0">
                                  <a:latin typeface="Cambria Math" panose="02040503050406030204" pitchFamily="18" charset="0"/>
                                  <a:ea typeface="Cambria Math" panose="02040503050406030204" pitchFamily="18" charset="0"/>
                                </a:rPr>
                              </m:ctrlPr>
                            </m:limLowPr>
                            <m:e>
                              <m:r>
                                <m:rPr>
                                  <m:sty m:val="p"/>
                                </m:rPr>
                                <a:rPr lang="en-US" sz="2000" b="0" i="0" dirty="0" smtClean="0">
                                  <a:latin typeface="Cambria Math" panose="02040503050406030204" pitchFamily="18" charset="0"/>
                                  <a:ea typeface="Cambria Math" panose="02040503050406030204" pitchFamily="18" charset="0"/>
                                </a:rPr>
                                <m:t>lim</m:t>
                              </m:r>
                            </m:e>
                            <m:lim>
                              <m:r>
                                <a:rPr lang="en-US" sz="2000" b="0" i="1" dirty="0" smtClean="0">
                                  <a:latin typeface="Cambria Math" panose="02040503050406030204" pitchFamily="18" charset="0"/>
                                  <a:ea typeface="Cambria Math" panose="02040503050406030204" pitchFamily="18" charset="0"/>
                                </a:rPr>
                                <m:t>𝑥</m:t>
                              </m:r>
                              <m:r>
                                <a:rPr lang="en-US" sz="2000" b="0" i="1" dirty="0" smtClean="0">
                                  <a:latin typeface="Cambria Math" panose="02040503050406030204" pitchFamily="18" charset="0"/>
                                  <a:ea typeface="Cambria Math" panose="02040503050406030204" pitchFamily="18" charset="0"/>
                                </a:rPr>
                                <m:t>→0</m:t>
                              </m:r>
                            </m:lim>
                          </m:limLow>
                        </m:fName>
                        <m:e>
                          <m:r>
                            <a:rPr lang="en-US" sz="2000" b="0" i="1" dirty="0" smtClean="0">
                              <a:latin typeface="Cambria Math" panose="02040503050406030204" pitchFamily="18" charset="0"/>
                              <a:ea typeface="Cambria Math" panose="02040503050406030204" pitchFamily="18" charset="0"/>
                            </a:rPr>
                            <m:t>𝑓</m:t>
                          </m:r>
                          <m:d>
                            <m:dPr>
                              <m:ctrlPr>
                                <a:rPr lang="en-US" sz="2000" b="0" i="1" dirty="0" smtClean="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𝑥</m:t>
                              </m:r>
                            </m:e>
                          </m:d>
                          <m:r>
                            <a:rPr lang="en-US" sz="2000" b="0" i="1" dirty="0" smtClean="0">
                              <a:latin typeface="Cambria Math" panose="02040503050406030204" pitchFamily="18" charset="0"/>
                              <a:ea typeface="Cambria Math" panose="02040503050406030204" pitchFamily="18" charset="0"/>
                            </a:rPr>
                            <m:t>=0</m:t>
                          </m:r>
                        </m:e>
                      </m:func>
                    </m:oMath>
                  </m:oMathPara>
                </a14:m>
                <a:endParaRPr lang="en-US" sz="2000" dirty="0"/>
              </a:p>
            </p:txBody>
          </p:sp>
        </mc:Choice>
        <mc:Fallback xmlns="">
          <p:sp>
            <p:nvSpPr>
              <p:cNvPr id="12" name="矩形 11">
                <a:extLst>
                  <a:ext uri="{FF2B5EF4-FFF2-40B4-BE49-F238E27FC236}">
                    <a16:creationId xmlns:a16="http://schemas.microsoft.com/office/drawing/2014/main" id="{6C0F89EE-F907-4594-B197-31508486F766}"/>
                  </a:ext>
                </a:extLst>
              </p:cNvPr>
              <p:cNvSpPr>
                <a:spLocks noRot="1" noChangeAspect="1" noMove="1" noResize="1" noEditPoints="1" noAdjustHandles="1" noChangeArrowheads="1" noChangeShapeType="1" noTextEdit="1"/>
              </p:cNvSpPr>
              <p:nvPr/>
            </p:nvSpPr>
            <p:spPr>
              <a:xfrm>
                <a:off x="1190704" y="849358"/>
                <a:ext cx="2769046" cy="493212"/>
              </a:xfrm>
              <a:prstGeom prst="rect">
                <a:avLst/>
              </a:prstGeom>
              <a:blipFill>
                <a:blip r:embed="rId9"/>
                <a:stretch>
                  <a:fillRect b="-24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ADD166F5-FF0E-4195-B507-E46638864638}"/>
                  </a:ext>
                </a:extLst>
              </p:cNvPr>
              <p:cNvSpPr/>
              <p:nvPr/>
            </p:nvSpPr>
            <p:spPr>
              <a:xfrm>
                <a:off x="4817251" y="716692"/>
                <a:ext cx="2769046" cy="74892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𝛼</m:t>
                      </m:r>
                      <m:r>
                        <a:rPr lang="en-US" sz="2000" b="0" i="1" dirty="0" smtClean="0">
                          <a:latin typeface="Cambria Math" panose="02040503050406030204" pitchFamily="18" charset="0"/>
                          <a:ea typeface="Cambria Math" panose="02040503050406030204" pitchFamily="18" charset="0"/>
                        </a:rPr>
                        <m:t>=1, </m:t>
                      </m:r>
                      <m:r>
                        <a:rPr lang="en-US" sz="2000" i="1" dirty="0">
                          <a:latin typeface="Cambria Math" panose="02040503050406030204" pitchFamily="18" charset="0"/>
                          <a:ea typeface="Cambria Math" panose="02040503050406030204" pitchFamily="18" charset="0"/>
                        </a:rPr>
                        <m:t>𝑓</m:t>
                      </m:r>
                      <m:d>
                        <m:dPr>
                          <m:ctrlPr>
                            <a:rPr lang="en-US" sz="2000" i="1" dirty="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0</m:t>
                          </m:r>
                        </m:e>
                      </m:d>
                      <m:r>
                        <a:rPr lang="en-US" sz="2000" i="1" dirty="0">
                          <a:latin typeface="Cambria Math" panose="02040503050406030204" pitchFamily="18" charset="0"/>
                          <a:ea typeface="Cambria Math" panose="02040503050406030204" pitchFamily="18" charset="0"/>
                        </a:rPr>
                        <m:t>=</m:t>
                      </m:r>
                      <m:f>
                        <m:fPr>
                          <m:ctrlPr>
                            <a:rPr lang="en-US" sz="2000" b="0" i="1" dirty="0" smtClean="0">
                              <a:latin typeface="Cambria Math" panose="02040503050406030204" pitchFamily="18" charset="0"/>
                              <a:ea typeface="Cambria Math" panose="02040503050406030204" pitchFamily="18" charset="0"/>
                            </a:rPr>
                          </m:ctrlPr>
                        </m:fPr>
                        <m:num>
                          <m:r>
                            <a:rPr lang="en-US" sz="2000" b="0" i="1" dirty="0" smtClean="0">
                              <a:latin typeface="Cambria Math" panose="02040503050406030204" pitchFamily="18" charset="0"/>
                              <a:ea typeface="Cambria Math" panose="02040503050406030204" pitchFamily="18" charset="0"/>
                            </a:rPr>
                            <m:t>1</m:t>
                          </m:r>
                        </m:num>
                        <m:den>
                          <m:r>
                            <a:rPr lang="en-US" sz="2000" i="1" dirty="0" smtClean="0">
                              <a:latin typeface="Cambria Math" panose="02040503050406030204" pitchFamily="18" charset="0"/>
                              <a:ea typeface="Cambria Math" panose="02040503050406030204" pitchFamily="18" charset="0"/>
                            </a:rPr>
                            <m:t>𝛽</m:t>
                          </m:r>
                        </m:den>
                      </m:f>
                    </m:oMath>
                  </m:oMathPara>
                </a14:m>
                <a:endParaRPr lang="en-US" sz="2000" dirty="0"/>
              </a:p>
            </p:txBody>
          </p:sp>
        </mc:Choice>
        <mc:Fallback xmlns="">
          <p:sp>
            <p:nvSpPr>
              <p:cNvPr id="13" name="矩形 12">
                <a:extLst>
                  <a:ext uri="{FF2B5EF4-FFF2-40B4-BE49-F238E27FC236}">
                    <a16:creationId xmlns:a16="http://schemas.microsoft.com/office/drawing/2014/main" id="{ADD166F5-FF0E-4195-B507-E46638864638}"/>
                  </a:ext>
                </a:extLst>
              </p:cNvPr>
              <p:cNvSpPr>
                <a:spLocks noRot="1" noChangeAspect="1" noMove="1" noResize="1" noEditPoints="1" noAdjustHandles="1" noChangeArrowheads="1" noChangeShapeType="1" noTextEdit="1"/>
              </p:cNvSpPr>
              <p:nvPr/>
            </p:nvSpPr>
            <p:spPr>
              <a:xfrm>
                <a:off x="4817251" y="716692"/>
                <a:ext cx="2769046" cy="74892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1B14C207-9A5C-4667-B4D5-91EE31E3B374}"/>
                  </a:ext>
                </a:extLst>
              </p:cNvPr>
              <p:cNvSpPr/>
              <p:nvPr/>
            </p:nvSpPr>
            <p:spPr>
              <a:xfrm>
                <a:off x="8642358" y="849358"/>
                <a:ext cx="2769046"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𝛼</m:t>
                      </m:r>
                      <m:r>
                        <a:rPr lang="en-US" sz="2000" b="0" i="1" dirty="0" smtClean="0">
                          <a:latin typeface="Cambria Math" panose="02040503050406030204" pitchFamily="18" charset="0"/>
                          <a:ea typeface="Cambria Math" panose="02040503050406030204" pitchFamily="18" charset="0"/>
                        </a:rPr>
                        <m:t>&gt;1</m:t>
                      </m:r>
                    </m:oMath>
                  </m:oMathPara>
                </a14:m>
                <a:endParaRPr lang="en-US" sz="2000" dirty="0"/>
              </a:p>
            </p:txBody>
          </p:sp>
        </mc:Choice>
        <mc:Fallback xmlns="">
          <p:sp>
            <p:nvSpPr>
              <p:cNvPr id="14" name="矩形 13">
                <a:extLst>
                  <a:ext uri="{FF2B5EF4-FFF2-40B4-BE49-F238E27FC236}">
                    <a16:creationId xmlns:a16="http://schemas.microsoft.com/office/drawing/2014/main" id="{1B14C207-9A5C-4667-B4D5-91EE31E3B374}"/>
                  </a:ext>
                </a:extLst>
              </p:cNvPr>
              <p:cNvSpPr>
                <a:spLocks noRot="1" noChangeAspect="1" noMove="1" noResize="1" noEditPoints="1" noAdjustHandles="1" noChangeArrowheads="1" noChangeShapeType="1" noTextEdit="1"/>
              </p:cNvSpPr>
              <p:nvPr/>
            </p:nvSpPr>
            <p:spPr>
              <a:xfrm>
                <a:off x="8642358" y="849358"/>
                <a:ext cx="2769046" cy="4001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2D8458EC-6012-4C5C-BD3C-8A9D7EA636D6}"/>
                  </a:ext>
                </a:extLst>
              </p:cNvPr>
              <p:cNvSpPr/>
              <p:nvPr/>
            </p:nvSpPr>
            <p:spPr>
              <a:xfrm>
                <a:off x="10307017" y="2268368"/>
                <a:ext cx="1128527"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𝛼</m:t>
                      </m:r>
                      <m:r>
                        <a:rPr lang="en-US" sz="2000" b="0" i="1" dirty="0" smtClean="0">
                          <a:latin typeface="Cambria Math" panose="02040503050406030204" pitchFamily="18" charset="0"/>
                          <a:ea typeface="Cambria Math" panose="02040503050406030204" pitchFamily="18" charset="0"/>
                        </a:rPr>
                        <m:t>=10</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𝛽</m:t>
                      </m:r>
                      <m:r>
                        <a:rPr lang="en-US" sz="2000" b="0" i="1" dirty="0" smtClean="0">
                          <a:latin typeface="Cambria Math" panose="02040503050406030204" pitchFamily="18" charset="0"/>
                          <a:ea typeface="Cambria Math" panose="02040503050406030204" pitchFamily="18" charset="0"/>
                        </a:rPr>
                        <m:t>=1</m:t>
                      </m:r>
                    </m:oMath>
                  </m:oMathPara>
                </a14:m>
                <a:endParaRPr lang="en-US" sz="2000" dirty="0"/>
              </a:p>
            </p:txBody>
          </p:sp>
        </mc:Choice>
        <mc:Fallback xmlns="">
          <p:sp>
            <p:nvSpPr>
              <p:cNvPr id="17" name="矩形 16">
                <a:extLst>
                  <a:ext uri="{FF2B5EF4-FFF2-40B4-BE49-F238E27FC236}">
                    <a16:creationId xmlns:a16="http://schemas.microsoft.com/office/drawing/2014/main" id="{2D8458EC-6012-4C5C-BD3C-8A9D7EA636D6}"/>
                  </a:ext>
                </a:extLst>
              </p:cNvPr>
              <p:cNvSpPr>
                <a:spLocks noRot="1" noChangeAspect="1" noMove="1" noResize="1" noEditPoints="1" noAdjustHandles="1" noChangeArrowheads="1" noChangeShapeType="1" noTextEdit="1"/>
              </p:cNvSpPr>
              <p:nvPr/>
            </p:nvSpPr>
            <p:spPr>
              <a:xfrm>
                <a:off x="10307017" y="2268368"/>
                <a:ext cx="1128527" cy="707886"/>
              </a:xfrm>
              <a:prstGeom prst="rect">
                <a:avLst/>
              </a:prstGeom>
              <a:blipFill>
                <a:blip r:embed="rId12"/>
                <a:stretch>
                  <a:fillRect b="-8621"/>
                </a:stretch>
              </a:blipFill>
            </p:spPr>
            <p:txBody>
              <a:bodyPr/>
              <a:lstStyle/>
              <a:p>
                <a:r>
                  <a:rPr lang="en-US">
                    <a:noFill/>
                  </a:rPr>
                  <a:t> </a:t>
                </a:r>
              </a:p>
            </p:txBody>
          </p:sp>
        </mc:Fallback>
      </mc:AlternateContent>
      <p:sp>
        <p:nvSpPr>
          <p:cNvPr id="18" name="文本占位符 1">
            <a:extLst>
              <a:ext uri="{FF2B5EF4-FFF2-40B4-BE49-F238E27FC236}">
                <a16:creationId xmlns:a16="http://schemas.microsoft.com/office/drawing/2014/main" id="{216F38B3-BB3A-4EB8-9C55-68F78BD6933A}"/>
              </a:ext>
            </a:extLst>
          </p:cNvPr>
          <p:cNvSpPr>
            <a:spLocks noGrp="1"/>
          </p:cNvSpPr>
          <p:nvPr>
            <p:ph type="body" sz="quarter" idx="10"/>
          </p:nvPr>
        </p:nvSpPr>
        <p:spPr>
          <a:xfrm>
            <a:off x="984876" y="385795"/>
            <a:ext cx="2922819" cy="334105"/>
          </a:xfrm>
        </p:spPr>
        <p:txBody>
          <a:bodyPr/>
          <a:lstStyle/>
          <a:p>
            <a:r>
              <a:rPr lang="en-US" dirty="0"/>
              <a:t>Gamma Distribution</a:t>
            </a:r>
          </a:p>
        </p:txBody>
      </p:sp>
      <p:sp>
        <p:nvSpPr>
          <p:cNvPr id="21" name="文本占位符 1">
            <a:extLst>
              <a:ext uri="{FF2B5EF4-FFF2-40B4-BE49-F238E27FC236}">
                <a16:creationId xmlns:a16="http://schemas.microsoft.com/office/drawing/2014/main" id="{098C7EEB-AFC1-467B-9528-3E5662D6CB3F}"/>
              </a:ext>
            </a:extLst>
          </p:cNvPr>
          <p:cNvSpPr txBox="1">
            <a:spLocks/>
          </p:cNvSpPr>
          <p:nvPr/>
        </p:nvSpPr>
        <p:spPr>
          <a:xfrm>
            <a:off x="4482190" y="313610"/>
            <a:ext cx="2922819" cy="403082"/>
          </a:xfrm>
          <a:prstGeom prst="rect">
            <a:avLst/>
          </a:prstGeom>
        </p:spPr>
        <p:style>
          <a:lnRef idx="2">
            <a:schemeClr val="accent1"/>
          </a:lnRef>
          <a:fillRef idx="1">
            <a:schemeClr val="lt1"/>
          </a:fillRef>
          <a:effectRef idx="0">
            <a:schemeClr val="accent1"/>
          </a:effectRef>
          <a:fontRef idx="minor">
            <a:schemeClr val="dk1"/>
          </a:fontRef>
        </p:style>
        <p:txBody>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chemeClr val="accent1"/>
                </a:solidFill>
              </a:rPr>
              <a:t>Shape</a:t>
            </a:r>
          </a:p>
        </p:txBody>
      </p:sp>
      <p:sp>
        <p:nvSpPr>
          <p:cNvPr id="22" name="文本占位符 1">
            <a:extLst>
              <a:ext uri="{FF2B5EF4-FFF2-40B4-BE49-F238E27FC236}">
                <a16:creationId xmlns:a16="http://schemas.microsoft.com/office/drawing/2014/main" id="{6B8FCBEB-E32E-4B4B-A40B-467B4A81AFE7}"/>
              </a:ext>
            </a:extLst>
          </p:cNvPr>
          <p:cNvSpPr txBox="1">
            <a:spLocks/>
          </p:cNvSpPr>
          <p:nvPr/>
        </p:nvSpPr>
        <p:spPr>
          <a:xfrm>
            <a:off x="816255" y="4139838"/>
            <a:ext cx="2922819" cy="403082"/>
          </a:xfrm>
          <a:prstGeom prst="rect">
            <a:avLst/>
          </a:prstGeom>
        </p:spPr>
        <p:style>
          <a:lnRef idx="2">
            <a:schemeClr val="accent1"/>
          </a:lnRef>
          <a:fillRef idx="1">
            <a:schemeClr val="lt1"/>
          </a:fillRef>
          <a:effectRef idx="0">
            <a:schemeClr val="accent1"/>
          </a:effectRef>
          <a:fontRef idx="minor">
            <a:schemeClr val="dk1"/>
          </a:fontRef>
        </p:style>
        <p:txBody>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chemeClr val="accent1"/>
                </a:solidFill>
              </a:rPr>
              <a:t>Scale</a:t>
            </a:r>
          </a:p>
        </p:txBody>
      </p:sp>
      <p:grpSp>
        <p:nvGrpSpPr>
          <p:cNvPr id="30" name="组合 29">
            <a:extLst>
              <a:ext uri="{FF2B5EF4-FFF2-40B4-BE49-F238E27FC236}">
                <a16:creationId xmlns:a16="http://schemas.microsoft.com/office/drawing/2014/main" id="{AACF580C-8685-4DD8-A9DE-148F5690C35A}"/>
              </a:ext>
            </a:extLst>
          </p:cNvPr>
          <p:cNvGrpSpPr/>
          <p:nvPr/>
        </p:nvGrpSpPr>
        <p:grpSpPr>
          <a:xfrm>
            <a:off x="4267200" y="3738487"/>
            <a:ext cx="3657600" cy="2964133"/>
            <a:chOff x="4114799" y="3704985"/>
            <a:chExt cx="3657600" cy="2964133"/>
          </a:xfrm>
        </p:grpSpPr>
        <p:pic>
          <p:nvPicPr>
            <p:cNvPr id="24" name="图片 23">
              <a:extLst>
                <a:ext uri="{FF2B5EF4-FFF2-40B4-BE49-F238E27FC236}">
                  <a16:creationId xmlns:a16="http://schemas.microsoft.com/office/drawing/2014/main" id="{5EA44B1E-7E1E-4D36-B590-F43537DD3ACF}"/>
                </a:ext>
              </a:extLst>
            </p:cNvPr>
            <p:cNvPicPr>
              <a:picLocks noChangeAspect="1"/>
            </p:cNvPicPr>
            <p:nvPr/>
          </p:nvPicPr>
          <p:blipFill>
            <a:blip r:embed="rId13"/>
            <a:stretch>
              <a:fillRect/>
            </a:stretch>
          </p:blipFill>
          <p:spPr>
            <a:xfrm>
              <a:off x="4114799" y="3925918"/>
              <a:ext cx="3657600" cy="2743200"/>
            </a:xfrm>
            <a:prstGeom prst="rect">
              <a:avLst/>
            </a:prstGeom>
          </p:spPr>
        </p:pic>
        <p:grpSp>
          <p:nvGrpSpPr>
            <p:cNvPr id="29" name="组合 28">
              <a:extLst>
                <a:ext uri="{FF2B5EF4-FFF2-40B4-BE49-F238E27FC236}">
                  <a16:creationId xmlns:a16="http://schemas.microsoft.com/office/drawing/2014/main" id="{D535B823-DD6B-4BA8-B1E4-4BEAB3575B8D}"/>
                </a:ext>
              </a:extLst>
            </p:cNvPr>
            <p:cNvGrpSpPr/>
            <p:nvPr/>
          </p:nvGrpSpPr>
          <p:grpSpPr>
            <a:xfrm>
              <a:off x="4482190" y="3704985"/>
              <a:ext cx="2922819" cy="2373982"/>
              <a:chOff x="4482190" y="3704985"/>
              <a:chExt cx="2922819" cy="2373982"/>
            </a:xfrm>
          </p:grpSpPr>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148EB442-D72C-44D6-9FCD-7406A3CB1ED4}"/>
                      </a:ext>
                    </a:extLst>
                  </p:cNvPr>
                  <p:cNvSpPr/>
                  <p:nvPr/>
                </p:nvSpPr>
                <p:spPr>
                  <a:xfrm>
                    <a:off x="4482190" y="3704985"/>
                    <a:ext cx="1128527"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𝛼</m:t>
                          </m:r>
                          <m:r>
                            <a:rPr lang="en-US" sz="2000" b="0" i="1" dirty="0" smtClean="0">
                              <a:latin typeface="Cambria Math" panose="02040503050406030204" pitchFamily="18" charset="0"/>
                              <a:ea typeface="Cambria Math" panose="02040503050406030204" pitchFamily="18" charset="0"/>
                            </a:rPr>
                            <m:t>=4</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𝛽</m:t>
                          </m:r>
                          <m:r>
                            <a:rPr lang="en-US" sz="2000" b="0" i="1" dirty="0" smtClean="0">
                              <a:latin typeface="Cambria Math" panose="02040503050406030204" pitchFamily="18" charset="0"/>
                              <a:ea typeface="Cambria Math" panose="02040503050406030204" pitchFamily="18" charset="0"/>
                            </a:rPr>
                            <m:t>=0.5</m:t>
                          </m:r>
                        </m:oMath>
                      </m:oMathPara>
                    </a14:m>
                    <a:endParaRPr lang="en-US" sz="2000" dirty="0"/>
                  </a:p>
                </p:txBody>
              </p:sp>
            </mc:Choice>
            <mc:Fallback xmlns="">
              <p:sp>
                <p:nvSpPr>
                  <p:cNvPr id="26" name="矩形 25">
                    <a:extLst>
                      <a:ext uri="{FF2B5EF4-FFF2-40B4-BE49-F238E27FC236}">
                        <a16:creationId xmlns:a16="http://schemas.microsoft.com/office/drawing/2014/main" id="{148EB442-D72C-44D6-9FCD-7406A3CB1ED4}"/>
                      </a:ext>
                    </a:extLst>
                  </p:cNvPr>
                  <p:cNvSpPr>
                    <a:spLocks noRot="1" noChangeAspect="1" noMove="1" noResize="1" noEditPoints="1" noAdjustHandles="1" noChangeArrowheads="1" noChangeShapeType="1" noTextEdit="1"/>
                  </p:cNvSpPr>
                  <p:nvPr/>
                </p:nvSpPr>
                <p:spPr>
                  <a:xfrm>
                    <a:off x="4482190" y="3704985"/>
                    <a:ext cx="1128527" cy="707886"/>
                  </a:xfrm>
                  <a:prstGeom prst="rect">
                    <a:avLst/>
                  </a:prstGeom>
                  <a:blipFill>
                    <a:blip r:embed="rId14"/>
                    <a:stretch>
                      <a:fillRect b="-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C8B97C86-A94F-48C6-B384-8A5249FD7D1F}"/>
                      </a:ext>
                    </a:extLst>
                  </p:cNvPr>
                  <p:cNvSpPr/>
                  <p:nvPr/>
                </p:nvSpPr>
                <p:spPr>
                  <a:xfrm>
                    <a:off x="5104809" y="4837405"/>
                    <a:ext cx="1128527"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𝛼</m:t>
                          </m:r>
                          <m:r>
                            <a:rPr lang="en-US" sz="2000" b="0" i="1" dirty="0" smtClean="0">
                              <a:latin typeface="Cambria Math" panose="02040503050406030204" pitchFamily="18" charset="0"/>
                              <a:ea typeface="Cambria Math" panose="02040503050406030204" pitchFamily="18" charset="0"/>
                            </a:rPr>
                            <m:t>=4</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𝛽</m:t>
                          </m:r>
                          <m:r>
                            <a:rPr lang="en-US" sz="2000" b="0" i="1" dirty="0" smtClean="0">
                              <a:latin typeface="Cambria Math" panose="02040503050406030204" pitchFamily="18" charset="0"/>
                              <a:ea typeface="Cambria Math" panose="02040503050406030204" pitchFamily="18" charset="0"/>
                            </a:rPr>
                            <m:t>=1</m:t>
                          </m:r>
                        </m:oMath>
                      </m:oMathPara>
                    </a14:m>
                    <a:endParaRPr lang="en-US" sz="2000" dirty="0"/>
                  </a:p>
                </p:txBody>
              </p:sp>
            </mc:Choice>
            <mc:Fallback xmlns="">
              <p:sp>
                <p:nvSpPr>
                  <p:cNvPr id="27" name="矩形 26">
                    <a:extLst>
                      <a:ext uri="{FF2B5EF4-FFF2-40B4-BE49-F238E27FC236}">
                        <a16:creationId xmlns:a16="http://schemas.microsoft.com/office/drawing/2014/main" id="{C8B97C86-A94F-48C6-B384-8A5249FD7D1F}"/>
                      </a:ext>
                    </a:extLst>
                  </p:cNvPr>
                  <p:cNvSpPr>
                    <a:spLocks noRot="1" noChangeAspect="1" noMove="1" noResize="1" noEditPoints="1" noAdjustHandles="1" noChangeArrowheads="1" noChangeShapeType="1" noTextEdit="1"/>
                  </p:cNvSpPr>
                  <p:nvPr/>
                </p:nvSpPr>
                <p:spPr>
                  <a:xfrm>
                    <a:off x="5104809" y="4837405"/>
                    <a:ext cx="1128527" cy="707886"/>
                  </a:xfrm>
                  <a:prstGeom prst="rect">
                    <a:avLst/>
                  </a:prstGeom>
                  <a:blipFill>
                    <a:blip r:embed="rId15"/>
                    <a:stretch>
                      <a:fillRect b="-86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48876006-E534-4699-95E1-C776B981DDAB}"/>
                      </a:ext>
                    </a:extLst>
                  </p:cNvPr>
                  <p:cNvSpPr/>
                  <p:nvPr/>
                </p:nvSpPr>
                <p:spPr>
                  <a:xfrm>
                    <a:off x="6276482" y="5371081"/>
                    <a:ext cx="1128527"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𝛼</m:t>
                          </m:r>
                          <m:r>
                            <a:rPr lang="en-US" sz="2000" b="0" i="1" dirty="0" smtClean="0">
                              <a:latin typeface="Cambria Math" panose="02040503050406030204" pitchFamily="18" charset="0"/>
                              <a:ea typeface="Cambria Math" panose="02040503050406030204" pitchFamily="18" charset="0"/>
                            </a:rPr>
                            <m:t>=4</m:t>
                          </m:r>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𝛽</m:t>
                          </m:r>
                          <m:r>
                            <a:rPr lang="en-US" sz="2000" b="0" i="1" dirty="0" smtClean="0">
                              <a:latin typeface="Cambria Math" panose="02040503050406030204" pitchFamily="18" charset="0"/>
                              <a:ea typeface="Cambria Math" panose="02040503050406030204" pitchFamily="18" charset="0"/>
                            </a:rPr>
                            <m:t>=3</m:t>
                          </m:r>
                        </m:oMath>
                      </m:oMathPara>
                    </a14:m>
                    <a:endParaRPr lang="en-US" sz="2000" dirty="0"/>
                  </a:p>
                </p:txBody>
              </p:sp>
            </mc:Choice>
            <mc:Fallback xmlns="">
              <p:sp>
                <p:nvSpPr>
                  <p:cNvPr id="28" name="矩形 27">
                    <a:extLst>
                      <a:ext uri="{FF2B5EF4-FFF2-40B4-BE49-F238E27FC236}">
                        <a16:creationId xmlns:a16="http://schemas.microsoft.com/office/drawing/2014/main" id="{48876006-E534-4699-95E1-C776B981DDAB}"/>
                      </a:ext>
                    </a:extLst>
                  </p:cNvPr>
                  <p:cNvSpPr>
                    <a:spLocks noRot="1" noChangeAspect="1" noMove="1" noResize="1" noEditPoints="1" noAdjustHandles="1" noChangeArrowheads="1" noChangeShapeType="1" noTextEdit="1"/>
                  </p:cNvSpPr>
                  <p:nvPr/>
                </p:nvSpPr>
                <p:spPr>
                  <a:xfrm>
                    <a:off x="6276482" y="5371081"/>
                    <a:ext cx="1128527" cy="707886"/>
                  </a:xfrm>
                  <a:prstGeom prst="rect">
                    <a:avLst/>
                  </a:prstGeom>
                  <a:blipFill>
                    <a:blip r:embed="rId16"/>
                    <a:stretch>
                      <a:fillRect b="-8621"/>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08632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ED71213-7B99-4788-9112-3CFE992B828C}"/>
              </a:ext>
            </a:extLst>
          </p:cNvPr>
          <p:cNvSpPr>
            <a:spLocks noGrp="1"/>
          </p:cNvSpPr>
          <p:nvPr>
            <p:ph type="body" sz="quarter" idx="10"/>
          </p:nvPr>
        </p:nvSpPr>
        <p:spPr>
          <a:xfrm>
            <a:off x="959705" y="388102"/>
            <a:ext cx="5136295" cy="450091"/>
          </a:xfrm>
        </p:spPr>
        <p:txBody>
          <a:bodyPr/>
          <a:lstStyle/>
          <a:p>
            <a:r>
              <a:rPr lang="en-US" dirty="0"/>
              <a:t>Estimate Parameters from Data</a:t>
            </a:r>
          </a:p>
        </p:txBody>
      </p:sp>
      <p:sp>
        <p:nvSpPr>
          <p:cNvPr id="3" name="矩形 2">
            <a:extLst>
              <a:ext uri="{FF2B5EF4-FFF2-40B4-BE49-F238E27FC236}">
                <a16:creationId xmlns:a16="http://schemas.microsoft.com/office/drawing/2014/main" id="{57EE0843-1F92-4E8B-9753-62596ADD47B8}"/>
              </a:ext>
            </a:extLst>
          </p:cNvPr>
          <p:cNvSpPr/>
          <p:nvPr/>
        </p:nvSpPr>
        <p:spPr>
          <a:xfrm>
            <a:off x="579522" y="886561"/>
            <a:ext cx="11213409" cy="400110"/>
          </a:xfrm>
          <a:prstGeom prst="rect">
            <a:avLst/>
          </a:prstGeom>
        </p:spPr>
        <p:txBody>
          <a:bodyPr wrap="square">
            <a:spAutoFit/>
          </a:bodyPr>
          <a:lstStyle/>
          <a:p>
            <a:r>
              <a:rPr lang="en-US" sz="2000" b="1" dirty="0">
                <a:solidFill>
                  <a:schemeClr val="accent1"/>
                </a:solidFill>
              </a:rPr>
              <a:t>Estimate by Method of Moments  - not bad for large values of the shape parameter</a:t>
            </a: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FCCE3FDC-58FE-4AFA-8E70-D2DF93C8D70E}"/>
                  </a:ext>
                </a:extLst>
              </p:cNvPr>
              <p:cNvSpPr/>
              <p:nvPr/>
            </p:nvSpPr>
            <p:spPr>
              <a:xfrm>
                <a:off x="2080855" y="1363977"/>
                <a:ext cx="9896723" cy="400110"/>
              </a:xfrm>
              <a:prstGeom prst="rect">
                <a:avLst/>
              </a:prstGeom>
            </p:spPr>
            <p:txBody>
              <a:bodyPr wrap="square">
                <a:spAutoFit/>
              </a:bodyPr>
              <a:lstStyle/>
              <a:p>
                <a:r>
                  <a:rPr lang="en-US" sz="2000" dirty="0"/>
                  <a:t>Mean of the gamma distribution: </a:t>
                </a:r>
                <a14:m>
                  <m:oMath xmlns:m="http://schemas.openxmlformats.org/officeDocument/2006/math">
                    <m:r>
                      <a:rPr lang="en-US" sz="2000" i="1" smtClean="0">
                        <a:latin typeface="Cambria Math" panose="02040503050406030204" pitchFamily="18" charset="0"/>
                        <a:ea typeface="Cambria Math" panose="02040503050406030204" pitchFamily="18" charset="0"/>
                      </a:rPr>
                      <m:t>𝛼𝛽</m:t>
                    </m:r>
                  </m:oMath>
                </a14:m>
                <a:r>
                  <a:rPr lang="en-US" sz="2000" dirty="0"/>
                  <a:t>, variance: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sSup>
                      <m:sSupPr>
                        <m:ctrlPr>
                          <a:rPr lang="en-US" sz="2000" i="1" smtClean="0">
                            <a:latin typeface="Cambria Math" panose="02040503050406030204" pitchFamily="18" charset="0"/>
                            <a:ea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𝛽</m:t>
                        </m:r>
                      </m:e>
                      <m:sup>
                        <m:r>
                          <a:rPr lang="en-US" sz="2000" i="1" smtClean="0">
                            <a:latin typeface="Cambria Math" panose="02040503050406030204" pitchFamily="18" charset="0"/>
                            <a:ea typeface="Cambria Math" panose="02040503050406030204" pitchFamily="18" charset="0"/>
                          </a:rPr>
                          <m:t>2</m:t>
                        </m:r>
                      </m:sup>
                    </m:sSup>
                  </m:oMath>
                </a14:m>
                <a:endParaRPr lang="en-US" sz="2000" dirty="0"/>
              </a:p>
            </p:txBody>
          </p:sp>
        </mc:Choice>
        <mc:Fallback xmlns="">
          <p:sp>
            <p:nvSpPr>
              <p:cNvPr id="10" name="矩形 9">
                <a:extLst>
                  <a:ext uri="{FF2B5EF4-FFF2-40B4-BE49-F238E27FC236}">
                    <a16:creationId xmlns:a16="http://schemas.microsoft.com/office/drawing/2014/main" id="{FCCE3FDC-58FE-4AFA-8E70-D2DF93C8D70E}"/>
                  </a:ext>
                </a:extLst>
              </p:cNvPr>
              <p:cNvSpPr>
                <a:spLocks noRot="1" noChangeAspect="1" noMove="1" noResize="1" noEditPoints="1" noAdjustHandles="1" noChangeArrowheads="1" noChangeShapeType="1" noTextEdit="1"/>
              </p:cNvSpPr>
              <p:nvPr/>
            </p:nvSpPr>
            <p:spPr>
              <a:xfrm>
                <a:off x="2080855" y="1363977"/>
                <a:ext cx="9896723" cy="400110"/>
              </a:xfrm>
              <a:prstGeom prst="rect">
                <a:avLst/>
              </a:prstGeom>
              <a:blipFill>
                <a:blip r:embed="rId3"/>
                <a:stretch>
                  <a:fillRect l="-616" t="-9231" b="-27692"/>
                </a:stretch>
              </a:blipFill>
            </p:spPr>
            <p:txBody>
              <a:bodyPr/>
              <a:lstStyle/>
              <a:p>
                <a:r>
                  <a:rPr lang="en-US">
                    <a:noFill/>
                  </a:rPr>
                  <a:t> </a:t>
                </a:r>
              </a:p>
            </p:txBody>
          </p:sp>
        </mc:Fallback>
      </mc:AlternateContent>
      <p:pic>
        <p:nvPicPr>
          <p:cNvPr id="11" name="图片 10">
            <a:extLst>
              <a:ext uri="{FF2B5EF4-FFF2-40B4-BE49-F238E27FC236}">
                <a16:creationId xmlns:a16="http://schemas.microsoft.com/office/drawing/2014/main" id="{1769B73E-FC57-4F9C-B894-9D29BA70BB2A}"/>
              </a:ext>
            </a:extLst>
          </p:cNvPr>
          <p:cNvPicPr>
            <a:picLocks noChangeAspect="1"/>
          </p:cNvPicPr>
          <p:nvPr/>
        </p:nvPicPr>
        <p:blipFill>
          <a:blip r:embed="rId4"/>
          <a:stretch>
            <a:fillRect/>
          </a:stretch>
        </p:blipFill>
        <p:spPr>
          <a:xfrm>
            <a:off x="4615402" y="1764087"/>
            <a:ext cx="1943100" cy="609600"/>
          </a:xfrm>
          <a:prstGeom prst="rect">
            <a:avLst/>
          </a:prstGeom>
        </p:spPr>
      </p:pic>
      <p:pic>
        <p:nvPicPr>
          <p:cNvPr id="12" name="图片 11">
            <a:extLst>
              <a:ext uri="{FF2B5EF4-FFF2-40B4-BE49-F238E27FC236}">
                <a16:creationId xmlns:a16="http://schemas.microsoft.com/office/drawing/2014/main" id="{B8EAD775-8414-49DB-8754-9C1910260224}"/>
              </a:ext>
            </a:extLst>
          </p:cNvPr>
          <p:cNvPicPr>
            <a:picLocks noChangeAspect="1"/>
          </p:cNvPicPr>
          <p:nvPr/>
        </p:nvPicPr>
        <p:blipFill>
          <a:blip r:embed="rId5"/>
          <a:stretch>
            <a:fillRect/>
          </a:stretch>
        </p:blipFill>
        <p:spPr>
          <a:xfrm>
            <a:off x="4615402" y="2256640"/>
            <a:ext cx="1828800" cy="666750"/>
          </a:xfrm>
          <a:prstGeom prst="rect">
            <a:avLst/>
          </a:prstGeom>
        </p:spPr>
      </p:pic>
      <p:sp>
        <p:nvSpPr>
          <p:cNvPr id="13" name="矩形 12">
            <a:extLst>
              <a:ext uri="{FF2B5EF4-FFF2-40B4-BE49-F238E27FC236}">
                <a16:creationId xmlns:a16="http://schemas.microsoft.com/office/drawing/2014/main" id="{2DF90781-E200-49F1-BF1F-90213A09788D}"/>
              </a:ext>
            </a:extLst>
          </p:cNvPr>
          <p:cNvSpPr/>
          <p:nvPr/>
        </p:nvSpPr>
        <p:spPr>
          <a:xfrm>
            <a:off x="579521" y="3015833"/>
            <a:ext cx="11213409" cy="400110"/>
          </a:xfrm>
          <a:prstGeom prst="rect">
            <a:avLst/>
          </a:prstGeom>
        </p:spPr>
        <p:txBody>
          <a:bodyPr wrap="square">
            <a:spAutoFit/>
          </a:bodyPr>
          <a:lstStyle/>
          <a:p>
            <a:r>
              <a:rPr lang="en-US" sz="2000" b="1" dirty="0">
                <a:solidFill>
                  <a:schemeClr val="accent1"/>
                </a:solidFill>
              </a:rPr>
              <a:t>Estimate by Method of Maximum Likelihood – iterative, much better</a:t>
            </a:r>
          </a:p>
        </p:txBody>
      </p:sp>
      <p:pic>
        <p:nvPicPr>
          <p:cNvPr id="14" name="图片 13">
            <a:extLst>
              <a:ext uri="{FF2B5EF4-FFF2-40B4-BE49-F238E27FC236}">
                <a16:creationId xmlns:a16="http://schemas.microsoft.com/office/drawing/2014/main" id="{6F2E831C-3F60-4F0C-A4A7-6626D6DCB103}"/>
              </a:ext>
            </a:extLst>
          </p:cNvPr>
          <p:cNvPicPr>
            <a:picLocks noChangeAspect="1"/>
          </p:cNvPicPr>
          <p:nvPr/>
        </p:nvPicPr>
        <p:blipFill>
          <a:blip r:embed="rId6"/>
          <a:stretch>
            <a:fillRect/>
          </a:stretch>
        </p:blipFill>
        <p:spPr>
          <a:xfrm>
            <a:off x="4330493" y="3455718"/>
            <a:ext cx="3386917" cy="1085129"/>
          </a:xfrm>
          <a:prstGeom prst="rect">
            <a:avLst/>
          </a:prstGeom>
        </p:spPr>
      </p:pic>
      <p:pic>
        <p:nvPicPr>
          <p:cNvPr id="15" name="图片 14">
            <a:extLst>
              <a:ext uri="{FF2B5EF4-FFF2-40B4-BE49-F238E27FC236}">
                <a16:creationId xmlns:a16="http://schemas.microsoft.com/office/drawing/2014/main" id="{BF0C5FB6-9137-4420-8A67-9A68B6B7DB32}"/>
              </a:ext>
            </a:extLst>
          </p:cNvPr>
          <p:cNvPicPr>
            <a:picLocks noChangeAspect="1"/>
          </p:cNvPicPr>
          <p:nvPr/>
        </p:nvPicPr>
        <p:blipFill>
          <a:blip r:embed="rId7"/>
          <a:stretch>
            <a:fillRect/>
          </a:stretch>
        </p:blipFill>
        <p:spPr>
          <a:xfrm>
            <a:off x="7969266" y="3455718"/>
            <a:ext cx="1362720" cy="1085129"/>
          </a:xfrm>
          <a:prstGeom prst="rect">
            <a:avLst/>
          </a:prstGeom>
        </p:spPr>
      </p:pic>
      <p:pic>
        <p:nvPicPr>
          <p:cNvPr id="16" name="图片 15">
            <a:extLst>
              <a:ext uri="{FF2B5EF4-FFF2-40B4-BE49-F238E27FC236}">
                <a16:creationId xmlns:a16="http://schemas.microsoft.com/office/drawing/2014/main" id="{CC62022C-EA10-45AB-81D2-DC616E2714C0}"/>
              </a:ext>
            </a:extLst>
          </p:cNvPr>
          <p:cNvPicPr>
            <a:picLocks noChangeAspect="1"/>
          </p:cNvPicPr>
          <p:nvPr/>
        </p:nvPicPr>
        <p:blipFill>
          <a:blip r:embed="rId8"/>
          <a:stretch>
            <a:fillRect/>
          </a:stretch>
        </p:blipFill>
        <p:spPr>
          <a:xfrm>
            <a:off x="4382293" y="4933818"/>
            <a:ext cx="6985410" cy="641457"/>
          </a:xfrm>
          <a:prstGeom prst="rect">
            <a:avLst/>
          </a:prstGeom>
        </p:spPr>
      </p:pic>
      <p:pic>
        <p:nvPicPr>
          <p:cNvPr id="17" name="图片 16">
            <a:extLst>
              <a:ext uri="{FF2B5EF4-FFF2-40B4-BE49-F238E27FC236}">
                <a16:creationId xmlns:a16="http://schemas.microsoft.com/office/drawing/2014/main" id="{2DD1CDC4-8CD7-4BB1-BFB2-88F588CC684F}"/>
              </a:ext>
            </a:extLst>
          </p:cNvPr>
          <p:cNvPicPr>
            <a:picLocks noChangeAspect="1"/>
          </p:cNvPicPr>
          <p:nvPr/>
        </p:nvPicPr>
        <p:blipFill>
          <a:blip r:embed="rId9"/>
          <a:stretch>
            <a:fillRect/>
          </a:stretch>
        </p:blipFill>
        <p:spPr>
          <a:xfrm>
            <a:off x="4410574" y="5562068"/>
            <a:ext cx="7173945" cy="676674"/>
          </a:xfrm>
          <a:prstGeom prst="rect">
            <a:avLst/>
          </a:prstGeom>
        </p:spPr>
      </p:pic>
      <p:pic>
        <p:nvPicPr>
          <p:cNvPr id="19" name="图片 18">
            <a:extLst>
              <a:ext uri="{FF2B5EF4-FFF2-40B4-BE49-F238E27FC236}">
                <a16:creationId xmlns:a16="http://schemas.microsoft.com/office/drawing/2014/main" id="{63E38544-BB6F-46EB-83F8-0736C9BF0758}"/>
              </a:ext>
            </a:extLst>
          </p:cNvPr>
          <p:cNvPicPr>
            <a:picLocks noChangeAspect="1"/>
          </p:cNvPicPr>
          <p:nvPr/>
        </p:nvPicPr>
        <p:blipFill>
          <a:blip r:embed="rId10"/>
          <a:stretch>
            <a:fillRect/>
          </a:stretch>
        </p:blipFill>
        <p:spPr>
          <a:xfrm>
            <a:off x="284908" y="4341837"/>
            <a:ext cx="3719601" cy="1220231"/>
          </a:xfrm>
          <a:prstGeom prst="rect">
            <a:avLst/>
          </a:prstGeom>
        </p:spPr>
      </p:pic>
      <p:sp>
        <p:nvSpPr>
          <p:cNvPr id="20" name="矩形 19">
            <a:extLst>
              <a:ext uri="{FF2B5EF4-FFF2-40B4-BE49-F238E27FC236}">
                <a16:creationId xmlns:a16="http://schemas.microsoft.com/office/drawing/2014/main" id="{D6FE804E-94D9-4AED-BAFD-4AB2252B2DE9}"/>
              </a:ext>
            </a:extLst>
          </p:cNvPr>
          <p:cNvSpPr/>
          <p:nvPr/>
        </p:nvSpPr>
        <p:spPr>
          <a:xfrm>
            <a:off x="10216261" y="3820628"/>
            <a:ext cx="1975739" cy="369332"/>
          </a:xfrm>
          <a:prstGeom prst="rect">
            <a:avLst/>
          </a:prstGeom>
        </p:spPr>
        <p:txBody>
          <a:bodyPr wrap="square">
            <a:spAutoFit/>
          </a:bodyPr>
          <a:lstStyle/>
          <a:p>
            <a:r>
              <a:rPr lang="en-US" dirty="0"/>
              <a:t>(Thom,1958)</a:t>
            </a:r>
          </a:p>
        </p:txBody>
      </p:sp>
      <p:sp>
        <p:nvSpPr>
          <p:cNvPr id="21" name="矩形 20">
            <a:extLst>
              <a:ext uri="{FF2B5EF4-FFF2-40B4-BE49-F238E27FC236}">
                <a16:creationId xmlns:a16="http://schemas.microsoft.com/office/drawing/2014/main" id="{1781EE5A-3DB0-4B31-91E2-0CF1D5977481}"/>
              </a:ext>
            </a:extLst>
          </p:cNvPr>
          <p:cNvSpPr/>
          <p:nvPr/>
        </p:nvSpPr>
        <p:spPr>
          <a:xfrm>
            <a:off x="8294326" y="6396364"/>
            <a:ext cx="3683252" cy="369332"/>
          </a:xfrm>
          <a:prstGeom prst="rect">
            <a:avLst/>
          </a:prstGeom>
        </p:spPr>
        <p:txBody>
          <a:bodyPr wrap="none">
            <a:spAutoFit/>
          </a:bodyPr>
          <a:lstStyle/>
          <a:p>
            <a:r>
              <a:rPr lang="en-US" dirty="0"/>
              <a:t> (Greenwood and Durand 1960)</a:t>
            </a:r>
          </a:p>
        </p:txBody>
      </p:sp>
    </p:spTree>
    <p:extLst>
      <p:ext uri="{BB962C8B-B14F-4D97-AF65-F5344CB8AC3E}">
        <p14:creationId xmlns:p14="http://schemas.microsoft.com/office/powerpoint/2010/main" val="74108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 calcmode="lin" valueType="num">
                                      <p:cBhvr additive="base">
                                        <p:cTn id="35" dur="500" fill="hold"/>
                                        <p:tgtEl>
                                          <p:spTgt spid="21"/>
                                        </p:tgtEl>
                                        <p:attrNameLst>
                                          <p:attrName>ppt_x</p:attrName>
                                        </p:attrNameLst>
                                      </p:cBhvr>
                                      <p:tavLst>
                                        <p:tav tm="0">
                                          <p:val>
                                            <p:strVal val="#ppt_x"/>
                                          </p:val>
                                        </p:tav>
                                        <p:tav tm="100000">
                                          <p:val>
                                            <p:strVal val="#ppt_x"/>
                                          </p:val>
                                        </p:tav>
                                      </p:tavLst>
                                    </p:anim>
                                    <p:anim calcmode="lin" valueType="num">
                                      <p:cBhvr additive="base">
                                        <p:cTn id="3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1" grpId="0"/>
    </p:bldLst>
  </p:timing>
</p:sld>
</file>

<file path=ppt/theme/theme1.xml><?xml version="1.0" encoding="utf-8"?>
<a:theme xmlns:a="http://schemas.openxmlformats.org/drawingml/2006/main" name="模板页面">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771</TotalTime>
  <Words>1414</Words>
  <Application>Microsoft Office PowerPoint</Application>
  <PresentationFormat>宽屏</PresentationFormat>
  <Paragraphs>181</Paragraphs>
  <Slides>27</Slides>
  <Notes>11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27</vt:i4>
      </vt:variant>
    </vt:vector>
  </HeadingPairs>
  <TitlesOfParts>
    <vt:vector size="36" baseType="lpstr">
      <vt:lpstr>Open Sans</vt:lpstr>
      <vt:lpstr>微软雅黑</vt:lpstr>
      <vt:lpstr>等线</vt:lpstr>
      <vt:lpstr>Arial</vt:lpstr>
      <vt:lpstr>Cambria Math</vt:lpstr>
      <vt:lpstr>Century Gothic</vt:lpstr>
      <vt:lpstr>Segoe UI Light</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Shi Shangyong</cp:lastModifiedBy>
  <cp:revision>114</cp:revision>
  <dcterms:created xsi:type="dcterms:W3CDTF">2015-08-18T02:51:41Z</dcterms:created>
  <dcterms:modified xsi:type="dcterms:W3CDTF">2019-12-05T22:07:03Z</dcterms:modified>
  <cp:category/>
</cp:coreProperties>
</file>