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3"/>
    <p:sldId id="262" r:id="rId4"/>
    <p:sldId id="257" r:id="rId5"/>
    <p:sldId id="258" r:id="rId6"/>
    <p:sldId id="260" r:id="rId7"/>
    <p:sldId id="265" r:id="rId8"/>
    <p:sldId id="273" r:id="rId10"/>
    <p:sldId id="274" r:id="rId11"/>
    <p:sldId id="271" r:id="rId12"/>
    <p:sldId id="278" r:id="rId13"/>
    <p:sldId id="275" r:id="rId14"/>
    <p:sldId id="276" r:id="rId15"/>
    <p:sldId id="283" r:id="rId16"/>
    <p:sldId id="284" r:id="rId17"/>
    <p:sldId id="285" r:id="rId18"/>
    <p:sldId id="286" r:id="rId19"/>
    <p:sldId id="259" r:id="rId20"/>
  </p:sldIdLst>
  <p:sldSz cx="9144000" cy="5144135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Reproduce Becker et al.</a:t>
            </a:r>
            <a:br>
              <a:rPr lang="en-US" altLang="zh-CN"/>
            </a:br>
            <a:r>
              <a:rPr lang="en-US" altLang="zh-CN"/>
              <a:t>and Discussions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Extreme Precipitation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Wet day threshold: 0.1 mm/day | 1mm/day</a:t>
            </a:r>
            <a:endParaRPr lang="en-US" altLang="zh-CN"/>
          </a:p>
          <a:p>
            <a:r>
              <a:rPr lang="en-US" altLang="zh-CN"/>
              <a:t>Fit gamma distribution to (wet day data - 0.1) | wet day data</a:t>
            </a:r>
            <a:endParaRPr lang="en-US" altLang="zh-CN"/>
          </a:p>
          <a:p>
            <a:r>
              <a:rPr lang="en-US" altLang="zh-CN"/>
              <a:t>Define degree of freedom for each grid: 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(number of wet days)/4</a:t>
            </a:r>
            <a:endParaRPr lang="en-US" altLang="zh-CN"/>
          </a:p>
          <a:p>
            <a:pPr marL="228600" lvl="0" indent="-342900"/>
            <a:r>
              <a:rPr lang="en-US" altLang="zh-CN" sz="2285"/>
              <a:t>0.05 significance level</a:t>
            </a:r>
            <a:endParaRPr lang="en-US" altLang="zh-CN" sz="228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:\文档\Dropbox\Research\Misra_Extreme Precip\pics\Fig.5_1_noshifted_df4.jpgFig.5_1_noshifted_df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070" y="-357822"/>
            <a:ext cx="6746240" cy="5860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870" y="41275"/>
            <a:ext cx="403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tx1"/>
                </a:solidFill>
              </a:rPr>
              <a:t>1 mm/day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no shift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:\文档\Dropbox\Research\Misra_Extreme Precip\pics\Fig.5_1_shifted_df4.jpgFig.5_1_shifted_df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388" y="-357822"/>
            <a:ext cx="6745605" cy="5860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870" y="41275"/>
            <a:ext cx="403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tx1"/>
                </a:solidFill>
              </a:rPr>
              <a:t>1 mm/day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shifted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:\文档\Dropbox\Research\Misra_Extreme Precip\pics\Fig.5_0.1_noshifted_df4.jpgFig.5_0.1_noshifted_df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388" y="-357822"/>
            <a:ext cx="6745605" cy="5860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870" y="41275"/>
            <a:ext cx="403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tx1"/>
                </a:solidFill>
              </a:rPr>
              <a:t>0.1 mm/day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no shift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:\文档\Dropbox\Research\Misra_Extreme Precip\pics\Fig.5_0.1_shifted_df4.jpgFig.5_0.1_shifted_df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070" y="-357822"/>
            <a:ext cx="6746240" cy="5860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870" y="41275"/>
            <a:ext cx="403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tx1"/>
                </a:solidFill>
              </a:rPr>
              <a:t>1 mm/day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shifted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:\文档\Dropbox\Research\Misra_Extreme Precip\pics\chi2_0.1_shifted_df4.jpgchi2_0.1_shifted_df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388" y="-357822"/>
            <a:ext cx="6745605" cy="5860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870" y="41275"/>
            <a:ext cx="4039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chemeClr val="tx1"/>
                </a:solidFill>
              </a:rPr>
              <a:t>Chi2 and threshold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0.1 mm/day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r"/>
            <a:r>
              <a:rPr lang="en-US" altLang="zh-CN" sz="2000" b="1">
                <a:solidFill>
                  <a:schemeClr val="tx1"/>
                </a:solidFill>
              </a:rPr>
              <a:t>shifted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98480"/>
            <a:ext cx="8229600" cy="857400"/>
          </a:xfrm>
        </p:spPr>
        <p:txBody>
          <a:bodyPr/>
          <a:p>
            <a:r>
              <a:rPr lang="en-US" altLang="zh-CN"/>
              <a:t>PDF for one grid in peninsular florida</a:t>
            </a:r>
            <a:endParaRPr lang="en-US" altLang="zh-CN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355" y="498475"/>
            <a:ext cx="4607508" cy="288000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98475"/>
            <a:ext cx="4607508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3200" y="1170940"/>
            <a:ext cx="208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uniform bins 1mm</a:t>
            </a:r>
            <a:endParaRPr lang="en-US" altLang="zh-CN"/>
          </a:p>
          <a:p>
            <a:r>
              <a:rPr lang="en-US" altLang="zh-CN"/>
              <a:t>chi2: 4646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055995" y="1170940"/>
            <a:ext cx="208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inuniform bins </a:t>
            </a:r>
            <a:endParaRPr lang="en-US" altLang="zh-CN"/>
          </a:p>
          <a:p>
            <a:r>
              <a:rPr lang="en-US" altLang="zh-CN"/>
              <a:t>chi2: 63.1</a:t>
            </a:r>
            <a:endParaRPr lang="en-US" altLang="zh-CN"/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80" y="3172460"/>
            <a:ext cx="2732405" cy="2049780"/>
          </a:xfrm>
          <a:prstGeom prst="rect">
            <a:avLst/>
          </a:prstGeom>
        </p:spPr>
      </p:pic>
      <p:pic>
        <p:nvPicPr>
          <p:cNvPr id="9" name="图片 8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630" y="3172460"/>
            <a:ext cx="2625725" cy="204724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85725" y="3677285"/>
            <a:ext cx="1576705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3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details: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Data: CPC, 0.25*0.25, 1979-2005 (27years)</a:t>
            </a:r>
            <a:endParaRPr lang="en-US" altLang="zh-CN"/>
          </a:p>
          <a:p>
            <a:r>
              <a:rPr lang="en-US" altLang="zh-CN"/>
              <a:t>Precipitation: days with </a:t>
            </a:r>
            <a:r>
              <a:rPr lang="en-US" altLang="zh-CN" b="1">
                <a:solidFill>
                  <a:srgbClr val="FF0000"/>
                </a:solidFill>
              </a:rPr>
              <a:t>&gt;1.0mm/day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Gamma distribution estimation: maximum likelihood estimators (MLE)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Goodness of fit test: Chi-square</a:t>
            </a:r>
            <a:endParaRPr lang="en-US" altLang="zh-CN"/>
          </a:p>
          <a:p>
            <a:r>
              <a:rPr lang="en-US" altLang="zh-CN"/>
              <a:t>0.05 level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5425" y="2447925"/>
            <a:ext cx="355282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eckerFig1"/>
          <p:cNvPicPr>
            <a:picLocks noChangeAspect="1"/>
          </p:cNvPicPr>
          <p:nvPr/>
        </p:nvPicPr>
        <p:blipFill>
          <a:blip r:embed="rId1"/>
          <a:srcRect b="52065"/>
          <a:stretch>
            <a:fillRect/>
          </a:stretch>
        </p:blipFill>
        <p:spPr>
          <a:xfrm>
            <a:off x="635" y="3463290"/>
            <a:ext cx="9144000" cy="1599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1230" y="130810"/>
            <a:ext cx="470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Becker et al. Fig.1 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2221865" y="3064510"/>
            <a:ext cx="470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My Reproduction</a:t>
            </a:r>
            <a:endParaRPr lang="en-US" altLang="zh-CN" sz="2000" b="1"/>
          </a:p>
        </p:txBody>
      </p:sp>
      <p:grpSp>
        <p:nvGrpSpPr>
          <p:cNvPr id="9" name="组合 8"/>
          <p:cNvGrpSpPr/>
          <p:nvPr/>
        </p:nvGrpSpPr>
        <p:grpSpPr>
          <a:xfrm>
            <a:off x="453390" y="421005"/>
            <a:ext cx="8236585" cy="2521585"/>
            <a:chOff x="563" y="663"/>
            <a:chExt cx="13272" cy="41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" y="663"/>
              <a:ext cx="13272" cy="375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" y="4213"/>
              <a:ext cx="11482" cy="6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eckerFig3"/>
          <p:cNvPicPr>
            <a:picLocks noChangeAspect="1"/>
          </p:cNvPicPr>
          <p:nvPr/>
        </p:nvPicPr>
        <p:blipFill>
          <a:blip r:embed="rId1"/>
          <a:srcRect l="724" t="13335" r="2310" b="18606"/>
          <a:stretch>
            <a:fillRect/>
          </a:stretch>
        </p:blipFill>
        <p:spPr>
          <a:xfrm>
            <a:off x="35560" y="3435985"/>
            <a:ext cx="8928735" cy="165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3465" y="132715"/>
            <a:ext cx="7035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Becker et al. Estimated Gamma Ditribution Parameters </a:t>
            </a:r>
            <a:endParaRPr lang="en-US" altLang="zh-CN" sz="2000" b="1"/>
          </a:p>
        </p:txBody>
      </p:sp>
      <p:grpSp>
        <p:nvGrpSpPr>
          <p:cNvPr id="9" name="组合 8"/>
          <p:cNvGrpSpPr/>
          <p:nvPr/>
        </p:nvGrpSpPr>
        <p:grpSpPr>
          <a:xfrm>
            <a:off x="866140" y="459740"/>
            <a:ext cx="7411720" cy="2507615"/>
            <a:chOff x="1459" y="837"/>
            <a:chExt cx="11480" cy="389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" y="837"/>
              <a:ext cx="11480" cy="346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8" y="4180"/>
              <a:ext cx="10725" cy="55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433830" y="3037205"/>
            <a:ext cx="627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My Reproduction (No Goodness-of-fit test)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3505" y="158750"/>
            <a:ext cx="8936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Selection of Degree of Freedom</a:t>
            </a:r>
            <a:endParaRPr lang="en-US" altLang="zh-CN" sz="2000" b="1">
              <a:solidFill>
                <a:srgbClr val="C00000"/>
              </a:solidFill>
            </a:endParaRPr>
          </a:p>
          <a:p>
            <a:pPr algn="ctr"/>
            <a:r>
              <a:rPr lang="en-US" altLang="zh-CN" sz="2000" b="1"/>
              <a:t>Chi-Square Test with Different Degree of Freedom</a:t>
            </a:r>
            <a:endParaRPr lang="en-US" altLang="zh-CN" sz="2000" b="1"/>
          </a:p>
        </p:txBody>
      </p:sp>
      <p:grpSp>
        <p:nvGrpSpPr>
          <p:cNvPr id="9" name="组合 8"/>
          <p:cNvGrpSpPr/>
          <p:nvPr/>
        </p:nvGrpSpPr>
        <p:grpSpPr>
          <a:xfrm>
            <a:off x="868045" y="796290"/>
            <a:ext cx="7329170" cy="4218940"/>
            <a:chOff x="1436" y="1363"/>
            <a:chExt cx="11542" cy="6644"/>
          </a:xfrm>
        </p:grpSpPr>
        <p:pic>
          <p:nvPicPr>
            <p:cNvPr id="4" name="图片 3" descr="DF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6" y="1363"/>
              <a:ext cx="5971" cy="3572"/>
            </a:xfrm>
            <a:prstGeom prst="rect">
              <a:avLst/>
            </a:prstGeom>
          </p:spPr>
        </p:pic>
        <p:pic>
          <p:nvPicPr>
            <p:cNvPr id="5" name="图片 4" descr="DF2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8" y="1363"/>
              <a:ext cx="5971" cy="3572"/>
            </a:xfrm>
            <a:prstGeom prst="rect">
              <a:avLst/>
            </a:prstGeom>
          </p:spPr>
        </p:pic>
        <p:pic>
          <p:nvPicPr>
            <p:cNvPr id="6" name="图片 5" descr="DF3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6" y="4435"/>
              <a:ext cx="5971" cy="3572"/>
            </a:xfrm>
            <a:prstGeom prst="rect">
              <a:avLst/>
            </a:prstGeom>
          </p:spPr>
        </p:pic>
        <p:pic>
          <p:nvPicPr>
            <p:cNvPr id="8" name="图片 7" descr="DF7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8" y="4435"/>
              <a:ext cx="5971" cy="3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3505" y="149225"/>
            <a:ext cx="8936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Selection of Threshold </a:t>
            </a:r>
            <a:endParaRPr lang="en-US" altLang="zh-CN" sz="2000" b="1"/>
          </a:p>
        </p:txBody>
      </p:sp>
      <p:pic>
        <p:nvPicPr>
          <p:cNvPr id="11" name="图片 10" descr="D:\文档\Dropbox\Research\Misra_Extreme Precip\BeckerData\hist_1_0.01.jpghist_1_0.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4070" y="2942358"/>
            <a:ext cx="3074035" cy="2195195"/>
          </a:xfrm>
          <a:prstGeom prst="rect">
            <a:avLst/>
          </a:prstGeom>
        </p:spPr>
      </p:pic>
      <p:pic>
        <p:nvPicPr>
          <p:cNvPr id="12" name="图片 11" descr="D:\文档\Dropbox\Research\Misra_Extreme Precip\BeckerData\hist_1_0.1.jpghist_1_0.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8235" y="2941955"/>
            <a:ext cx="3074035" cy="2196000"/>
          </a:xfrm>
          <a:prstGeom prst="rect">
            <a:avLst/>
          </a:prstGeom>
        </p:spPr>
      </p:pic>
      <p:pic>
        <p:nvPicPr>
          <p:cNvPr id="13" name="图片 12" descr="D:\文档\Dropbox\Research\Misra_Extreme Precip\BeckerData\hist_1_1.jpghist_1_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6065" y="2941955"/>
            <a:ext cx="3074035" cy="2196000"/>
          </a:xfrm>
          <a:prstGeom prst="rect">
            <a:avLst/>
          </a:prstGeom>
        </p:spPr>
      </p:pic>
      <p:pic>
        <p:nvPicPr>
          <p:cNvPr id="4" name="图片 3" descr="thrd0.01"/>
          <p:cNvPicPr>
            <a:picLocks noChangeAspect="1"/>
          </p:cNvPicPr>
          <p:nvPr/>
        </p:nvPicPr>
        <p:blipFill>
          <a:blip r:embed="rId4"/>
          <a:srcRect r="5867"/>
          <a:stretch>
            <a:fillRect/>
          </a:stretch>
        </p:blipFill>
        <p:spPr>
          <a:xfrm>
            <a:off x="42545" y="680720"/>
            <a:ext cx="3331845" cy="2117090"/>
          </a:xfrm>
          <a:prstGeom prst="rect">
            <a:avLst/>
          </a:prstGeom>
        </p:spPr>
      </p:pic>
      <p:pic>
        <p:nvPicPr>
          <p:cNvPr id="5" name="图片 4" descr="thrd0.1"/>
          <p:cNvPicPr>
            <a:picLocks noChangeAspect="1"/>
          </p:cNvPicPr>
          <p:nvPr/>
        </p:nvPicPr>
        <p:blipFill>
          <a:blip r:embed="rId5"/>
          <a:srcRect l="2888" r="5759"/>
          <a:stretch>
            <a:fillRect/>
          </a:stretch>
        </p:blipFill>
        <p:spPr>
          <a:xfrm>
            <a:off x="2894965" y="680720"/>
            <a:ext cx="3233420" cy="2117090"/>
          </a:xfrm>
          <a:prstGeom prst="rect">
            <a:avLst/>
          </a:prstGeom>
        </p:spPr>
      </p:pic>
      <p:pic>
        <p:nvPicPr>
          <p:cNvPr id="6" name="图片 5" descr="thrd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645" y="680720"/>
            <a:ext cx="3539490" cy="21170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912870" y="1264920"/>
            <a:ext cx="75600" cy="7556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5"/>
            <a:endCxn id="12" idx="0"/>
          </p:cNvCxnSpPr>
          <p:nvPr/>
        </p:nvCxnSpPr>
        <p:spPr>
          <a:xfrm>
            <a:off x="3977640" y="1329690"/>
            <a:ext cx="567690" cy="161226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D:\文档\Dropbox\Research\Misra_Extreme Precip\BeckerData\hist_1_1.jpghist_1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7875" y="1346200"/>
            <a:ext cx="3839210" cy="2743200"/>
          </a:xfrm>
          <a:prstGeom prst="rect">
            <a:avLst/>
          </a:prstGeom>
        </p:spPr>
      </p:pic>
      <p:pic>
        <p:nvPicPr>
          <p:cNvPr id="4" name="图片 3" descr="hist_1_1_shif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1346200"/>
            <a:ext cx="3825240" cy="2732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9370" y="899160"/>
            <a:ext cx="277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Fit to x&gt;1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5149850" y="899160"/>
            <a:ext cx="277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Fit to x'=x-1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103505" y="149225"/>
            <a:ext cx="8936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Fit to shifted series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eckerFig3"/>
          <p:cNvPicPr>
            <a:picLocks noChangeAspect="1"/>
          </p:cNvPicPr>
          <p:nvPr/>
        </p:nvPicPr>
        <p:blipFill>
          <a:blip r:embed="rId1"/>
          <a:srcRect l="724" t="13335" r="2310" b="18606"/>
          <a:stretch>
            <a:fillRect/>
          </a:stretch>
        </p:blipFill>
        <p:spPr>
          <a:xfrm>
            <a:off x="-12065" y="552450"/>
            <a:ext cx="9167495" cy="1700530"/>
          </a:xfrm>
          <a:prstGeom prst="rect">
            <a:avLst/>
          </a:prstGeom>
        </p:spPr>
      </p:pic>
      <p:pic>
        <p:nvPicPr>
          <p:cNvPr id="6" name="图片 5" descr="BeckerFig3_shifted"/>
          <p:cNvPicPr>
            <a:picLocks noChangeAspect="1"/>
          </p:cNvPicPr>
          <p:nvPr/>
        </p:nvPicPr>
        <p:blipFill>
          <a:blip r:embed="rId2"/>
          <a:srcRect t="15022" r="2102" b="19085"/>
          <a:stretch>
            <a:fillRect/>
          </a:stretch>
        </p:blipFill>
        <p:spPr>
          <a:xfrm>
            <a:off x="71755" y="2864485"/>
            <a:ext cx="9000000" cy="18637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61795" y="91440"/>
            <a:ext cx="627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My Reproduction (No Goodness-of-fit test)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433195" y="2372360"/>
            <a:ext cx="627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Fit to shifted series (x-1) (No Goodness-of-fit test)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3505" y="149225"/>
            <a:ext cx="8936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Remove Extreme Value</a:t>
            </a:r>
            <a:endParaRPr lang="en-US" altLang="zh-CN" sz="2000" b="1"/>
          </a:p>
        </p:txBody>
      </p:sp>
      <p:pic>
        <p:nvPicPr>
          <p:cNvPr id="6" name="图片 5" descr="thr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820" y="442595"/>
            <a:ext cx="3539490" cy="21170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012690" y="1680845"/>
            <a:ext cx="75600" cy="755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7"/>
            <a:endCxn id="2" idx="0"/>
          </p:cNvCxnSpPr>
          <p:nvPr/>
        </p:nvCxnSpPr>
        <p:spPr>
          <a:xfrm flipH="1">
            <a:off x="2884170" y="1691640"/>
            <a:ext cx="2193290" cy="67754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hist_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" y="2369185"/>
            <a:ext cx="3576320" cy="2554605"/>
          </a:xfrm>
          <a:prstGeom prst="rect">
            <a:avLst/>
          </a:prstGeom>
        </p:spPr>
      </p:pic>
      <p:pic>
        <p:nvPicPr>
          <p:cNvPr id="3" name="图片 2" descr="hist_2_1_xw0.95remov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15" y="2369185"/>
            <a:ext cx="3576320" cy="2555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/>
  <Paragraphs>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Reproduce Becker et al. and Discussions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Extreme Precipitation</vt:lpstr>
      <vt:lpstr>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PDF for one grid in peninsular florida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Becker et al Fig. 1</dc:title>
  <dc:creator>缘</dc:creator>
  <cp:lastModifiedBy>Eternal_Melody</cp:lastModifiedBy>
  <cp:revision>14</cp:revision>
  <dcterms:created xsi:type="dcterms:W3CDTF">2019-08-06T19:08:00Z</dcterms:created>
  <dcterms:modified xsi:type="dcterms:W3CDTF">2019-11-13T02:28:14Z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