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3" r:id="rId7"/>
    <p:sldId id="265" r:id="rId8"/>
    <p:sldId id="266" r:id="rId9"/>
    <p:sldId id="269" r:id="rId10"/>
    <p:sldId id="270" r:id="rId11"/>
    <p:sldId id="271" r:id="rId12"/>
    <p:sldId id="272" r:id="rId13"/>
    <p:sldId id="273" r:id="rId14"/>
    <p:sldId id="280" r:id="rId15"/>
    <p:sldId id="274" r:id="rId16"/>
    <p:sldId id="275" r:id="rId17"/>
    <p:sldId id="277" r:id="rId18"/>
    <p:sldId id="278" r:id="rId19"/>
    <p:sldId id="279"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hang" initials="MOU" lastIdx="11" clrIdx="0">
    <p:extLst>
      <p:ext uri="{19B8F6BF-5375-455C-9EA6-DF929625EA0E}">
        <p15:presenceInfo xmlns:p15="http://schemas.microsoft.com/office/powerpoint/2012/main" userId="Su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B9A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405"/>
  </p:normalViewPr>
  <p:slideViewPr>
    <p:cSldViewPr snapToGrid="0" snapToObjects="1">
      <p:cViewPr varScale="1">
        <p:scale>
          <a:sx n="131" d="100"/>
          <a:sy n="131" d="100"/>
        </p:scale>
        <p:origin x="3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8T11:45:23.301" idx="3">
    <p:pos x="10" y="10"/>
    <p:text>我调整了下字号并加了空格，看起来可能会舒服些；</p:text>
    <p:extLst>
      <p:ext uri="{C676402C-5697-4E1C-873F-D02D1690AC5C}">
        <p15:threadingInfo xmlns:p15="http://schemas.microsoft.com/office/powerpoint/2012/main" timeZoneBias="-480"/>
      </p:ext>
    </p:extLst>
  </p:cm>
  <p:cm authorId="1" dt="2022-07-18T11:46:38.655" idx="4">
    <p:pos x="10" y="146"/>
    <p:text>左右框框往中间靠拢了下，整体看起来可能会舒服些，你可以使用全屏模式查看下</p:text>
    <p:extLst>
      <p:ext uri="{C676402C-5697-4E1C-873F-D02D1690AC5C}">
        <p15:threadingInfo xmlns:p15="http://schemas.microsoft.com/office/powerpoint/2012/main" timeZoneBias="-48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7-18T11:47:27.486" idx="5">
    <p:pos x="7549" y="126"/>
    <p:text>字体我调整为一致的rockwell body了</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7-18T11:52:52.380" idx="6">
    <p:pos x="7439" y="323"/>
    <p:text>这个may be从语法上看应该去掉吧</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7-18T11:54:43.312" idx="7">
    <p:pos x="6920" y="228"/>
    <p:text>调整了下排版，这个整个页面全部展示时不会造成文字和图片表的挤压</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7-18T11:57:24.440" idx="8">
    <p:pos x="10" y="10"/>
    <p:text>我把第4挪到了上一页面的最下面，这样从视觉上一个板块就全部在一起二没有割裂；接受的话，把这一页删掉吧</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7-18T12:00:48.022" idx="9">
    <p:pos x="6741" y="1035"/>
    <p:text>加了一个引导状语从句的that</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7-18T12:06:43.031" idx="11">
    <p:pos x="3465" y="1503"/>
    <p:text>store改成了storing</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7-18T12:06:43.031" idx="11">
    <p:pos x="3465" y="1503"/>
    <p:text>store改成了storing</p:text>
    <p:extLst>
      <p:ext uri="{C676402C-5697-4E1C-873F-D02D1690AC5C}">
        <p15:threadingInfo xmlns:p15="http://schemas.microsoft.com/office/powerpoint/2012/main" timeZoneBias="-480"/>
      </p:ext>
    </p:extLst>
  </p:cm>
</p:cmLst>
</file>

<file path=ppt/diagrams/_rels/data1.xml.rels><?xml version="1.0" encoding="UTF-8" standalone="yes"?>
<Relationships xmlns="http://schemas.openxmlformats.org/package/2006/relationships"><Relationship Id="rId1" Type="http://schemas.openxmlformats.org/officeDocument/2006/relationships/image" Target="../media/image10.png"/></Relationships>
</file>

<file path=ppt/diagrams/_rels/data2.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F3F10-C357-9B43-A3CA-9A6A1851CD44}"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zh-CN" altLang="en-US"/>
        </a:p>
      </dgm:t>
    </dgm:pt>
    <dgm:pt modelId="{E49BA722-D753-FD44-B7F8-16C1DC949037}">
      <dgm:prSet phldrT="[文本]" custT="1"/>
      <dgm:spPr>
        <a:blipFill rotWithShape="0">
          <a:blip xmlns:r="http://schemas.openxmlformats.org/officeDocument/2006/relationships" r:embed="rId1"/>
          <a:stretch>
            <a:fillRect/>
          </a:stretch>
        </a:blipFill>
      </dgm:spPr>
      <dgm:t>
        <a:bodyPr/>
        <a:lstStyle/>
        <a:p>
          <a:r>
            <a:rPr lang="en-US" altLang="zh-CN" sz="2000" dirty="0">
              <a:solidFill>
                <a:schemeClr val="tx1"/>
              </a:solidFill>
            </a:rPr>
            <a:t>System App</a:t>
          </a:r>
          <a:endParaRPr lang="zh-CN" altLang="en-US" sz="2000" dirty="0">
            <a:solidFill>
              <a:schemeClr val="tx1"/>
            </a:solidFill>
          </a:endParaRPr>
        </a:p>
      </dgm:t>
    </dgm:pt>
    <dgm:pt modelId="{ECAF9E30-8087-2A43-8E76-8592D2CF8882}" type="parTrans" cxnId="{99C2EBAC-A504-5444-8BB4-B596F5A75256}">
      <dgm:prSet/>
      <dgm:spPr/>
      <dgm:t>
        <a:bodyPr/>
        <a:lstStyle/>
        <a:p>
          <a:endParaRPr lang="zh-CN" altLang="en-US"/>
        </a:p>
      </dgm:t>
    </dgm:pt>
    <dgm:pt modelId="{EFD1077D-0B5A-D147-ABD6-5068B04646FC}" type="sibTrans" cxnId="{99C2EBAC-A504-5444-8BB4-B596F5A75256}">
      <dgm:prSet/>
      <dgm:spPr/>
      <dgm:t>
        <a:bodyPr/>
        <a:lstStyle/>
        <a:p>
          <a:endParaRPr lang="zh-CN" altLang="en-US"/>
        </a:p>
      </dgm:t>
    </dgm:pt>
    <dgm:pt modelId="{ACCC3DB4-2FAE-AA4D-B9E0-9DF736DBED66}">
      <dgm:prSet phldrT="[文本]" custT="1"/>
      <dgm:spPr>
        <a:blipFill rotWithShape="0">
          <a:blip xmlns:r="http://schemas.openxmlformats.org/officeDocument/2006/relationships" r:embed="rId1"/>
          <a:stretch>
            <a:fillRect/>
          </a:stretch>
        </a:blipFill>
      </dgm:spPr>
      <dgm:t>
        <a:bodyPr/>
        <a:lstStyle/>
        <a:p>
          <a:r>
            <a:rPr lang="en-US" altLang="zh-CN" sz="1800" dirty="0">
              <a:solidFill>
                <a:schemeClr val="tx1"/>
              </a:solidFill>
            </a:rPr>
            <a:t>java API Framework</a:t>
          </a:r>
          <a:endParaRPr lang="zh-CN" altLang="en-US" sz="1800" dirty="0">
            <a:solidFill>
              <a:schemeClr val="tx1"/>
            </a:solidFill>
          </a:endParaRPr>
        </a:p>
      </dgm:t>
    </dgm:pt>
    <dgm:pt modelId="{35FBB0A5-8E16-4B4E-BFEA-559AB848A78E}" type="parTrans" cxnId="{2DFA0694-54C0-6E4B-8E0C-0DD4B7651CCD}">
      <dgm:prSet/>
      <dgm:spPr/>
      <dgm:t>
        <a:bodyPr/>
        <a:lstStyle/>
        <a:p>
          <a:endParaRPr lang="zh-CN" altLang="en-US"/>
        </a:p>
      </dgm:t>
    </dgm:pt>
    <dgm:pt modelId="{CD051C23-5526-1549-895D-2C038BB823B6}" type="sibTrans" cxnId="{2DFA0694-54C0-6E4B-8E0C-0DD4B7651CCD}">
      <dgm:prSet/>
      <dgm:spPr/>
      <dgm:t>
        <a:bodyPr/>
        <a:lstStyle/>
        <a:p>
          <a:endParaRPr lang="zh-CN" altLang="en-US"/>
        </a:p>
      </dgm:t>
    </dgm:pt>
    <dgm:pt modelId="{0C584FC9-8D8C-ED44-8E76-997F5C57B465}">
      <dgm:prSet phldrT="[文本]"/>
      <dgm:spPr>
        <a:blipFill rotWithShape="0">
          <a:blip xmlns:r="http://schemas.openxmlformats.org/officeDocument/2006/relationships" r:embed="rId1"/>
          <a:stretch>
            <a:fillRect/>
          </a:stretch>
        </a:blipFill>
      </dgm:spPr>
      <dgm:t>
        <a:bodyPr/>
        <a:lstStyle/>
        <a:p>
          <a:r>
            <a:rPr lang="en-US" altLang="zh-CN" dirty="0">
              <a:solidFill>
                <a:schemeClr val="tx1"/>
              </a:solidFill>
            </a:rPr>
            <a:t>c/</a:t>
          </a:r>
          <a:r>
            <a:rPr lang="en-US" altLang="zh-CN" dirty="0" err="1">
              <a:solidFill>
                <a:schemeClr val="tx1"/>
              </a:solidFill>
            </a:rPr>
            <a:t>c++</a:t>
          </a:r>
          <a:r>
            <a:rPr lang="en-US" altLang="zh-CN" dirty="0">
              <a:solidFill>
                <a:schemeClr val="tx1"/>
              </a:solidFill>
            </a:rPr>
            <a:t> library</a:t>
          </a:r>
          <a:endParaRPr lang="zh-CN" altLang="en-US" dirty="0">
            <a:solidFill>
              <a:schemeClr val="tx1"/>
            </a:solidFill>
          </a:endParaRPr>
        </a:p>
      </dgm:t>
    </dgm:pt>
    <dgm:pt modelId="{42F64DB7-BB7F-8849-9F38-B8AC66E50795}" type="parTrans" cxnId="{AD5A4EA6-ADD7-7643-A658-BBF472EF9463}">
      <dgm:prSet/>
      <dgm:spPr/>
      <dgm:t>
        <a:bodyPr/>
        <a:lstStyle/>
        <a:p>
          <a:endParaRPr lang="zh-CN" altLang="en-US"/>
        </a:p>
      </dgm:t>
    </dgm:pt>
    <dgm:pt modelId="{096FBB77-A14C-D542-BCE3-8303C2FCA866}" type="sibTrans" cxnId="{AD5A4EA6-ADD7-7643-A658-BBF472EF9463}">
      <dgm:prSet/>
      <dgm:spPr/>
      <dgm:t>
        <a:bodyPr/>
        <a:lstStyle/>
        <a:p>
          <a:endParaRPr lang="zh-CN" altLang="en-US"/>
        </a:p>
      </dgm:t>
    </dgm:pt>
    <dgm:pt modelId="{97D2A1D5-2BBB-0F47-9F9D-1ED9DB52C2DE}">
      <dgm:prSet phldrT="[文本]"/>
      <dgm:spPr>
        <a:blipFill rotWithShape="0">
          <a:blip xmlns:r="http://schemas.openxmlformats.org/officeDocument/2006/relationships" r:embed="rId1"/>
          <a:stretch>
            <a:fillRect/>
          </a:stretch>
        </a:blipFill>
      </dgm:spPr>
      <dgm:t>
        <a:bodyPr/>
        <a:lstStyle/>
        <a:p>
          <a:r>
            <a:rPr lang="en-US" altLang="zh-CN" dirty="0">
              <a:solidFill>
                <a:schemeClr val="tx1"/>
              </a:solidFill>
            </a:rPr>
            <a:t>Android runtime</a:t>
          </a:r>
          <a:endParaRPr lang="zh-CN" altLang="en-US" dirty="0">
            <a:solidFill>
              <a:schemeClr val="tx1"/>
            </a:solidFill>
          </a:endParaRPr>
        </a:p>
      </dgm:t>
    </dgm:pt>
    <dgm:pt modelId="{DC21D323-CF76-1C43-89CF-D5DEB7B15147}" type="parTrans" cxnId="{FB7F4C8D-AC52-C840-83B8-1191190551C7}">
      <dgm:prSet/>
      <dgm:spPr/>
      <dgm:t>
        <a:bodyPr/>
        <a:lstStyle/>
        <a:p>
          <a:endParaRPr lang="zh-CN" altLang="en-US"/>
        </a:p>
      </dgm:t>
    </dgm:pt>
    <dgm:pt modelId="{C1326036-ABD9-F341-AA00-9C372F1CD021}" type="sibTrans" cxnId="{FB7F4C8D-AC52-C840-83B8-1191190551C7}">
      <dgm:prSet/>
      <dgm:spPr/>
      <dgm:t>
        <a:bodyPr/>
        <a:lstStyle/>
        <a:p>
          <a:endParaRPr lang="zh-CN" altLang="en-US"/>
        </a:p>
      </dgm:t>
    </dgm:pt>
    <dgm:pt modelId="{05C935C7-7D6F-144C-B77D-120A688B46F6}" type="pres">
      <dgm:prSet presAssocID="{634F3F10-C357-9B43-A3CA-9A6A1851CD44}" presName="Name0" presStyleCnt="0">
        <dgm:presLayoutVars>
          <dgm:chPref val="1"/>
          <dgm:dir/>
          <dgm:animOne val="branch"/>
          <dgm:animLvl val="lvl"/>
          <dgm:resizeHandles/>
        </dgm:presLayoutVars>
      </dgm:prSet>
      <dgm:spPr/>
    </dgm:pt>
    <dgm:pt modelId="{13DA9D44-69C6-7F43-8BCE-89D2E7EA1E31}" type="pres">
      <dgm:prSet presAssocID="{E49BA722-D753-FD44-B7F8-16C1DC949037}" presName="vertOne" presStyleCnt="0"/>
      <dgm:spPr/>
    </dgm:pt>
    <dgm:pt modelId="{0FEC4BCB-C5B7-0740-8444-9DCD50DB1170}" type="pres">
      <dgm:prSet presAssocID="{E49BA722-D753-FD44-B7F8-16C1DC949037}" presName="txOne" presStyleLbl="node0" presStyleIdx="0" presStyleCnt="1" custLinFactNeighborX="50" custLinFactNeighborY="-54297">
        <dgm:presLayoutVars>
          <dgm:chPref val="3"/>
        </dgm:presLayoutVars>
      </dgm:prSet>
      <dgm:spPr/>
    </dgm:pt>
    <dgm:pt modelId="{D759C880-ED9B-0D4C-A24D-477A62F41B40}" type="pres">
      <dgm:prSet presAssocID="{E49BA722-D753-FD44-B7F8-16C1DC949037}" presName="parTransOne" presStyleCnt="0"/>
      <dgm:spPr/>
    </dgm:pt>
    <dgm:pt modelId="{0FF1BE1D-D294-4842-BF24-22CE396C00CB}" type="pres">
      <dgm:prSet presAssocID="{E49BA722-D753-FD44-B7F8-16C1DC949037}" presName="horzOne" presStyleCnt="0"/>
      <dgm:spPr/>
    </dgm:pt>
    <dgm:pt modelId="{06C56DF3-DA86-1C4A-94F9-D6F4BCF197D1}" type="pres">
      <dgm:prSet presAssocID="{ACCC3DB4-2FAE-AA4D-B9E0-9DF736DBED66}" presName="vertTwo" presStyleCnt="0"/>
      <dgm:spPr/>
    </dgm:pt>
    <dgm:pt modelId="{E6E85077-EC3D-CD4A-9CC4-BB77A5C00A1A}" type="pres">
      <dgm:prSet presAssocID="{ACCC3DB4-2FAE-AA4D-B9E0-9DF736DBED66}" presName="txTwo" presStyleLbl="node2" presStyleIdx="0" presStyleCnt="1">
        <dgm:presLayoutVars>
          <dgm:chPref val="3"/>
        </dgm:presLayoutVars>
      </dgm:prSet>
      <dgm:spPr/>
    </dgm:pt>
    <dgm:pt modelId="{A4C37A2D-A8DE-EB43-BF34-6928FA5CBAAE}" type="pres">
      <dgm:prSet presAssocID="{ACCC3DB4-2FAE-AA4D-B9E0-9DF736DBED66}" presName="parTransTwo" presStyleCnt="0"/>
      <dgm:spPr/>
    </dgm:pt>
    <dgm:pt modelId="{6BA1E202-FA48-224E-B8C6-636EC93A43F5}" type="pres">
      <dgm:prSet presAssocID="{ACCC3DB4-2FAE-AA4D-B9E0-9DF736DBED66}" presName="horzTwo" presStyleCnt="0"/>
      <dgm:spPr/>
    </dgm:pt>
    <dgm:pt modelId="{FBC015CB-EE17-AD46-8DDC-D9CCE9738BEC}" type="pres">
      <dgm:prSet presAssocID="{0C584FC9-8D8C-ED44-8E76-997F5C57B465}" presName="vertThree" presStyleCnt="0"/>
      <dgm:spPr/>
    </dgm:pt>
    <dgm:pt modelId="{0A29FAA1-15D2-014F-A431-A6F460570C92}" type="pres">
      <dgm:prSet presAssocID="{0C584FC9-8D8C-ED44-8E76-997F5C57B465}" presName="txThree" presStyleLbl="node3" presStyleIdx="0" presStyleCnt="2">
        <dgm:presLayoutVars>
          <dgm:chPref val="3"/>
        </dgm:presLayoutVars>
      </dgm:prSet>
      <dgm:spPr/>
    </dgm:pt>
    <dgm:pt modelId="{46C9380B-5A18-D143-9A88-7D62899C2E7F}" type="pres">
      <dgm:prSet presAssocID="{0C584FC9-8D8C-ED44-8E76-997F5C57B465}" presName="horzThree" presStyleCnt="0"/>
      <dgm:spPr/>
    </dgm:pt>
    <dgm:pt modelId="{E41FF710-C966-DE49-BA84-2140E8BE2F3E}" type="pres">
      <dgm:prSet presAssocID="{096FBB77-A14C-D542-BCE3-8303C2FCA866}" presName="sibSpaceThree" presStyleCnt="0"/>
      <dgm:spPr/>
    </dgm:pt>
    <dgm:pt modelId="{1C3BF58F-426F-524A-B446-1ABB690DFA69}" type="pres">
      <dgm:prSet presAssocID="{97D2A1D5-2BBB-0F47-9F9D-1ED9DB52C2DE}" presName="vertThree" presStyleCnt="0"/>
      <dgm:spPr/>
    </dgm:pt>
    <dgm:pt modelId="{FB88A241-6123-5E4E-868B-DBCD0A874559}" type="pres">
      <dgm:prSet presAssocID="{97D2A1D5-2BBB-0F47-9F9D-1ED9DB52C2DE}" presName="txThree" presStyleLbl="node3" presStyleIdx="1" presStyleCnt="2">
        <dgm:presLayoutVars>
          <dgm:chPref val="3"/>
        </dgm:presLayoutVars>
      </dgm:prSet>
      <dgm:spPr/>
    </dgm:pt>
    <dgm:pt modelId="{B134B581-9ACF-0645-9E96-F0EC8C1D9A87}" type="pres">
      <dgm:prSet presAssocID="{97D2A1D5-2BBB-0F47-9F9D-1ED9DB52C2DE}" presName="horzThree" presStyleCnt="0"/>
      <dgm:spPr/>
    </dgm:pt>
  </dgm:ptLst>
  <dgm:cxnLst>
    <dgm:cxn modelId="{9C900D2D-5529-F54A-A99A-D3836B59D3B9}" type="presOf" srcId="{0C584FC9-8D8C-ED44-8E76-997F5C57B465}" destId="{0A29FAA1-15D2-014F-A431-A6F460570C92}" srcOrd="0" destOrd="0" presId="urn:microsoft.com/office/officeart/2005/8/layout/hierarchy4"/>
    <dgm:cxn modelId="{22EE2040-A94E-1649-8485-FFD7402A4B35}" type="presOf" srcId="{E49BA722-D753-FD44-B7F8-16C1DC949037}" destId="{0FEC4BCB-C5B7-0740-8444-9DCD50DB1170}" srcOrd="0" destOrd="0" presId="urn:microsoft.com/office/officeart/2005/8/layout/hierarchy4"/>
    <dgm:cxn modelId="{ED58C088-9F38-5742-9995-020464DA5F75}" type="presOf" srcId="{ACCC3DB4-2FAE-AA4D-B9E0-9DF736DBED66}" destId="{E6E85077-EC3D-CD4A-9CC4-BB77A5C00A1A}" srcOrd="0" destOrd="0" presId="urn:microsoft.com/office/officeart/2005/8/layout/hierarchy4"/>
    <dgm:cxn modelId="{FB7F4C8D-AC52-C840-83B8-1191190551C7}" srcId="{ACCC3DB4-2FAE-AA4D-B9E0-9DF736DBED66}" destId="{97D2A1D5-2BBB-0F47-9F9D-1ED9DB52C2DE}" srcOrd="1" destOrd="0" parTransId="{DC21D323-CF76-1C43-89CF-D5DEB7B15147}" sibTransId="{C1326036-ABD9-F341-AA00-9C372F1CD021}"/>
    <dgm:cxn modelId="{2DFA0694-54C0-6E4B-8E0C-0DD4B7651CCD}" srcId="{E49BA722-D753-FD44-B7F8-16C1DC949037}" destId="{ACCC3DB4-2FAE-AA4D-B9E0-9DF736DBED66}" srcOrd="0" destOrd="0" parTransId="{35FBB0A5-8E16-4B4E-BFEA-559AB848A78E}" sibTransId="{CD051C23-5526-1549-895D-2C038BB823B6}"/>
    <dgm:cxn modelId="{AD5A4EA6-ADD7-7643-A658-BBF472EF9463}" srcId="{ACCC3DB4-2FAE-AA4D-B9E0-9DF736DBED66}" destId="{0C584FC9-8D8C-ED44-8E76-997F5C57B465}" srcOrd="0" destOrd="0" parTransId="{42F64DB7-BB7F-8849-9F38-B8AC66E50795}" sibTransId="{096FBB77-A14C-D542-BCE3-8303C2FCA866}"/>
    <dgm:cxn modelId="{D62749A9-4935-664E-AAAD-1E20B7CC9CB7}" type="presOf" srcId="{97D2A1D5-2BBB-0F47-9F9D-1ED9DB52C2DE}" destId="{FB88A241-6123-5E4E-868B-DBCD0A874559}" srcOrd="0" destOrd="0" presId="urn:microsoft.com/office/officeart/2005/8/layout/hierarchy4"/>
    <dgm:cxn modelId="{99C2EBAC-A504-5444-8BB4-B596F5A75256}" srcId="{634F3F10-C357-9B43-A3CA-9A6A1851CD44}" destId="{E49BA722-D753-FD44-B7F8-16C1DC949037}" srcOrd="0" destOrd="0" parTransId="{ECAF9E30-8087-2A43-8E76-8592D2CF8882}" sibTransId="{EFD1077D-0B5A-D147-ABD6-5068B04646FC}"/>
    <dgm:cxn modelId="{D76265DF-361E-D248-ABF5-D37F70062865}" type="presOf" srcId="{634F3F10-C357-9B43-A3CA-9A6A1851CD44}" destId="{05C935C7-7D6F-144C-B77D-120A688B46F6}" srcOrd="0" destOrd="0" presId="urn:microsoft.com/office/officeart/2005/8/layout/hierarchy4"/>
    <dgm:cxn modelId="{6DEC0BD4-0ED7-4841-B673-B2EDA1EA4774}" type="presParOf" srcId="{05C935C7-7D6F-144C-B77D-120A688B46F6}" destId="{13DA9D44-69C6-7F43-8BCE-89D2E7EA1E31}" srcOrd="0" destOrd="0" presId="urn:microsoft.com/office/officeart/2005/8/layout/hierarchy4"/>
    <dgm:cxn modelId="{D4C7358E-E92D-7B4F-8A0D-3717B8135E01}" type="presParOf" srcId="{13DA9D44-69C6-7F43-8BCE-89D2E7EA1E31}" destId="{0FEC4BCB-C5B7-0740-8444-9DCD50DB1170}" srcOrd="0" destOrd="0" presId="urn:microsoft.com/office/officeart/2005/8/layout/hierarchy4"/>
    <dgm:cxn modelId="{7AD321FB-9096-714C-B231-6532CA4BD1F4}" type="presParOf" srcId="{13DA9D44-69C6-7F43-8BCE-89D2E7EA1E31}" destId="{D759C880-ED9B-0D4C-A24D-477A62F41B40}" srcOrd="1" destOrd="0" presId="urn:microsoft.com/office/officeart/2005/8/layout/hierarchy4"/>
    <dgm:cxn modelId="{18721BF9-03B7-1F45-8CF7-1A917368D6FC}" type="presParOf" srcId="{13DA9D44-69C6-7F43-8BCE-89D2E7EA1E31}" destId="{0FF1BE1D-D294-4842-BF24-22CE396C00CB}" srcOrd="2" destOrd="0" presId="urn:microsoft.com/office/officeart/2005/8/layout/hierarchy4"/>
    <dgm:cxn modelId="{A9D0AE89-F971-CE48-9985-A95C78F0FAE2}" type="presParOf" srcId="{0FF1BE1D-D294-4842-BF24-22CE396C00CB}" destId="{06C56DF3-DA86-1C4A-94F9-D6F4BCF197D1}" srcOrd="0" destOrd="0" presId="urn:microsoft.com/office/officeart/2005/8/layout/hierarchy4"/>
    <dgm:cxn modelId="{D807D532-AEAC-C944-AE79-F5C996E59CA8}" type="presParOf" srcId="{06C56DF3-DA86-1C4A-94F9-D6F4BCF197D1}" destId="{E6E85077-EC3D-CD4A-9CC4-BB77A5C00A1A}" srcOrd="0" destOrd="0" presId="urn:microsoft.com/office/officeart/2005/8/layout/hierarchy4"/>
    <dgm:cxn modelId="{0AECEA52-8A85-4B4B-AE80-FA550786A149}" type="presParOf" srcId="{06C56DF3-DA86-1C4A-94F9-D6F4BCF197D1}" destId="{A4C37A2D-A8DE-EB43-BF34-6928FA5CBAAE}" srcOrd="1" destOrd="0" presId="urn:microsoft.com/office/officeart/2005/8/layout/hierarchy4"/>
    <dgm:cxn modelId="{89F4720F-B1E0-4E40-851B-7B16E124184F}" type="presParOf" srcId="{06C56DF3-DA86-1C4A-94F9-D6F4BCF197D1}" destId="{6BA1E202-FA48-224E-B8C6-636EC93A43F5}" srcOrd="2" destOrd="0" presId="urn:microsoft.com/office/officeart/2005/8/layout/hierarchy4"/>
    <dgm:cxn modelId="{FEFF44D6-D68B-7340-ABEB-66643C938902}" type="presParOf" srcId="{6BA1E202-FA48-224E-B8C6-636EC93A43F5}" destId="{FBC015CB-EE17-AD46-8DDC-D9CCE9738BEC}" srcOrd="0" destOrd="0" presId="urn:microsoft.com/office/officeart/2005/8/layout/hierarchy4"/>
    <dgm:cxn modelId="{1D31577D-D187-9143-A84E-83E0D7217394}" type="presParOf" srcId="{FBC015CB-EE17-AD46-8DDC-D9CCE9738BEC}" destId="{0A29FAA1-15D2-014F-A431-A6F460570C92}" srcOrd="0" destOrd="0" presId="urn:microsoft.com/office/officeart/2005/8/layout/hierarchy4"/>
    <dgm:cxn modelId="{A97F06E4-43DC-8441-BD93-72AED1C2F252}" type="presParOf" srcId="{FBC015CB-EE17-AD46-8DDC-D9CCE9738BEC}" destId="{46C9380B-5A18-D143-9A88-7D62899C2E7F}" srcOrd="1" destOrd="0" presId="urn:microsoft.com/office/officeart/2005/8/layout/hierarchy4"/>
    <dgm:cxn modelId="{FEC21709-6E77-D743-84FF-9EC37026BC09}" type="presParOf" srcId="{6BA1E202-FA48-224E-B8C6-636EC93A43F5}" destId="{E41FF710-C966-DE49-BA84-2140E8BE2F3E}" srcOrd="1" destOrd="0" presId="urn:microsoft.com/office/officeart/2005/8/layout/hierarchy4"/>
    <dgm:cxn modelId="{1D0139BE-75B0-2E4D-8B99-5DE8D2F736E5}" type="presParOf" srcId="{6BA1E202-FA48-224E-B8C6-636EC93A43F5}" destId="{1C3BF58F-426F-524A-B446-1ABB690DFA69}" srcOrd="2" destOrd="0" presId="urn:microsoft.com/office/officeart/2005/8/layout/hierarchy4"/>
    <dgm:cxn modelId="{093DA2A5-1061-864F-B888-6B2CE162A29A}" type="presParOf" srcId="{1C3BF58F-426F-524A-B446-1ABB690DFA69}" destId="{FB88A241-6123-5E4E-868B-DBCD0A874559}" srcOrd="0" destOrd="0" presId="urn:microsoft.com/office/officeart/2005/8/layout/hierarchy4"/>
    <dgm:cxn modelId="{BF56F29E-9F25-A247-8E2E-85F119F9B509}" type="presParOf" srcId="{1C3BF58F-426F-524A-B446-1ABB690DFA69}" destId="{B134B581-9ACF-0645-9E96-F0EC8C1D9A8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4F3F10-C357-9B43-A3CA-9A6A1851CD44}"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zh-CN" altLang="en-US"/>
        </a:p>
      </dgm:t>
    </dgm:pt>
    <dgm:pt modelId="{E49BA722-D753-FD44-B7F8-16C1DC949037}">
      <dgm:prSet phldrT="[文本]" custT="1"/>
      <dgm:spPr>
        <a:blipFill rotWithShape="0">
          <a:blip xmlns:r="http://schemas.openxmlformats.org/officeDocument/2006/relationships" r:embed="rId1"/>
          <a:stretch>
            <a:fillRect/>
          </a:stretch>
        </a:blipFill>
      </dgm:spPr>
      <dgm:t>
        <a:bodyPr/>
        <a:lstStyle/>
        <a:p>
          <a:r>
            <a:rPr lang="en-US" altLang="zh-CN" sz="2000" dirty="0">
              <a:solidFill>
                <a:schemeClr val="tx1"/>
              </a:solidFill>
            </a:rPr>
            <a:t>HAL</a:t>
          </a:r>
          <a:endParaRPr lang="zh-CN" altLang="en-US" sz="2400" dirty="0">
            <a:solidFill>
              <a:schemeClr val="tx1"/>
            </a:solidFill>
          </a:endParaRPr>
        </a:p>
      </dgm:t>
    </dgm:pt>
    <dgm:pt modelId="{ECAF9E30-8087-2A43-8E76-8592D2CF8882}" type="parTrans" cxnId="{99C2EBAC-A504-5444-8BB4-B596F5A75256}">
      <dgm:prSet/>
      <dgm:spPr/>
      <dgm:t>
        <a:bodyPr/>
        <a:lstStyle/>
        <a:p>
          <a:endParaRPr lang="zh-CN" altLang="en-US"/>
        </a:p>
      </dgm:t>
    </dgm:pt>
    <dgm:pt modelId="{EFD1077D-0B5A-D147-ABD6-5068B04646FC}" type="sibTrans" cxnId="{99C2EBAC-A504-5444-8BB4-B596F5A75256}">
      <dgm:prSet/>
      <dgm:spPr/>
      <dgm:t>
        <a:bodyPr/>
        <a:lstStyle/>
        <a:p>
          <a:endParaRPr lang="zh-CN" altLang="en-US"/>
        </a:p>
      </dgm:t>
    </dgm:pt>
    <dgm:pt modelId="{ACCC3DB4-2FAE-AA4D-B9E0-9DF736DBED66}">
      <dgm:prSet phldrT="[文本]" custT="1"/>
      <dgm:spPr>
        <a:blipFill rotWithShape="0">
          <a:blip xmlns:r="http://schemas.openxmlformats.org/officeDocument/2006/relationships" r:embed="rId1"/>
          <a:stretch>
            <a:fillRect/>
          </a:stretch>
        </a:blipFill>
      </dgm:spPr>
      <dgm:t>
        <a:bodyPr/>
        <a:lstStyle/>
        <a:p>
          <a:r>
            <a:rPr lang="en-US" altLang="zh-CN" sz="2000" dirty="0">
              <a:solidFill>
                <a:schemeClr val="tx1"/>
              </a:solidFill>
            </a:rPr>
            <a:t>Linux</a:t>
          </a:r>
          <a:r>
            <a:rPr lang="en-US" altLang="zh-CN" sz="2000" baseline="0" dirty="0">
              <a:solidFill>
                <a:schemeClr val="tx1"/>
              </a:solidFill>
            </a:rPr>
            <a:t> kernel</a:t>
          </a:r>
        </a:p>
      </dgm:t>
    </dgm:pt>
    <dgm:pt modelId="{35FBB0A5-8E16-4B4E-BFEA-559AB848A78E}" type="parTrans" cxnId="{2DFA0694-54C0-6E4B-8E0C-0DD4B7651CCD}">
      <dgm:prSet/>
      <dgm:spPr/>
      <dgm:t>
        <a:bodyPr/>
        <a:lstStyle/>
        <a:p>
          <a:endParaRPr lang="zh-CN" altLang="en-US"/>
        </a:p>
      </dgm:t>
    </dgm:pt>
    <dgm:pt modelId="{CD051C23-5526-1549-895D-2C038BB823B6}" type="sibTrans" cxnId="{2DFA0694-54C0-6E4B-8E0C-0DD4B7651CCD}">
      <dgm:prSet/>
      <dgm:spPr/>
      <dgm:t>
        <a:bodyPr/>
        <a:lstStyle/>
        <a:p>
          <a:endParaRPr lang="zh-CN" altLang="en-US"/>
        </a:p>
      </dgm:t>
    </dgm:pt>
    <dgm:pt modelId="{05C935C7-7D6F-144C-B77D-120A688B46F6}" type="pres">
      <dgm:prSet presAssocID="{634F3F10-C357-9B43-A3CA-9A6A1851CD44}" presName="Name0" presStyleCnt="0">
        <dgm:presLayoutVars>
          <dgm:chPref val="1"/>
          <dgm:dir/>
          <dgm:animOne val="branch"/>
          <dgm:animLvl val="lvl"/>
          <dgm:resizeHandles/>
        </dgm:presLayoutVars>
      </dgm:prSet>
      <dgm:spPr/>
    </dgm:pt>
    <dgm:pt modelId="{13DA9D44-69C6-7F43-8BCE-89D2E7EA1E31}" type="pres">
      <dgm:prSet presAssocID="{E49BA722-D753-FD44-B7F8-16C1DC949037}" presName="vertOne" presStyleCnt="0"/>
      <dgm:spPr/>
    </dgm:pt>
    <dgm:pt modelId="{0FEC4BCB-C5B7-0740-8444-9DCD50DB1170}" type="pres">
      <dgm:prSet presAssocID="{E49BA722-D753-FD44-B7F8-16C1DC949037}" presName="txOne" presStyleLbl="node0" presStyleIdx="0" presStyleCnt="1" custLinFactNeighborX="50" custLinFactNeighborY="-54297">
        <dgm:presLayoutVars>
          <dgm:chPref val="3"/>
        </dgm:presLayoutVars>
      </dgm:prSet>
      <dgm:spPr/>
    </dgm:pt>
    <dgm:pt modelId="{D759C880-ED9B-0D4C-A24D-477A62F41B40}" type="pres">
      <dgm:prSet presAssocID="{E49BA722-D753-FD44-B7F8-16C1DC949037}" presName="parTransOne" presStyleCnt="0"/>
      <dgm:spPr/>
    </dgm:pt>
    <dgm:pt modelId="{0FF1BE1D-D294-4842-BF24-22CE396C00CB}" type="pres">
      <dgm:prSet presAssocID="{E49BA722-D753-FD44-B7F8-16C1DC949037}" presName="horzOne" presStyleCnt="0"/>
      <dgm:spPr/>
    </dgm:pt>
    <dgm:pt modelId="{06C56DF3-DA86-1C4A-94F9-D6F4BCF197D1}" type="pres">
      <dgm:prSet presAssocID="{ACCC3DB4-2FAE-AA4D-B9E0-9DF736DBED66}" presName="vertTwo" presStyleCnt="0"/>
      <dgm:spPr/>
    </dgm:pt>
    <dgm:pt modelId="{E6E85077-EC3D-CD4A-9CC4-BB77A5C00A1A}" type="pres">
      <dgm:prSet presAssocID="{ACCC3DB4-2FAE-AA4D-B9E0-9DF736DBED66}" presName="txTwo" presStyleLbl="node2" presStyleIdx="0" presStyleCnt="1" custLinFactNeighborX="-49" custLinFactNeighborY="1763">
        <dgm:presLayoutVars>
          <dgm:chPref val="3"/>
        </dgm:presLayoutVars>
      </dgm:prSet>
      <dgm:spPr/>
    </dgm:pt>
    <dgm:pt modelId="{6BA1E202-FA48-224E-B8C6-636EC93A43F5}" type="pres">
      <dgm:prSet presAssocID="{ACCC3DB4-2FAE-AA4D-B9E0-9DF736DBED66}" presName="horzTwo" presStyleCnt="0"/>
      <dgm:spPr/>
    </dgm:pt>
  </dgm:ptLst>
  <dgm:cxnLst>
    <dgm:cxn modelId="{22EE2040-A94E-1649-8485-FFD7402A4B35}" type="presOf" srcId="{E49BA722-D753-FD44-B7F8-16C1DC949037}" destId="{0FEC4BCB-C5B7-0740-8444-9DCD50DB1170}" srcOrd="0" destOrd="0" presId="urn:microsoft.com/office/officeart/2005/8/layout/hierarchy4"/>
    <dgm:cxn modelId="{ED58C088-9F38-5742-9995-020464DA5F75}" type="presOf" srcId="{ACCC3DB4-2FAE-AA4D-B9E0-9DF736DBED66}" destId="{E6E85077-EC3D-CD4A-9CC4-BB77A5C00A1A}" srcOrd="0" destOrd="0" presId="urn:microsoft.com/office/officeart/2005/8/layout/hierarchy4"/>
    <dgm:cxn modelId="{2DFA0694-54C0-6E4B-8E0C-0DD4B7651CCD}" srcId="{E49BA722-D753-FD44-B7F8-16C1DC949037}" destId="{ACCC3DB4-2FAE-AA4D-B9E0-9DF736DBED66}" srcOrd="0" destOrd="0" parTransId="{35FBB0A5-8E16-4B4E-BFEA-559AB848A78E}" sibTransId="{CD051C23-5526-1549-895D-2C038BB823B6}"/>
    <dgm:cxn modelId="{99C2EBAC-A504-5444-8BB4-B596F5A75256}" srcId="{634F3F10-C357-9B43-A3CA-9A6A1851CD44}" destId="{E49BA722-D753-FD44-B7F8-16C1DC949037}" srcOrd="0" destOrd="0" parTransId="{ECAF9E30-8087-2A43-8E76-8592D2CF8882}" sibTransId="{EFD1077D-0B5A-D147-ABD6-5068B04646FC}"/>
    <dgm:cxn modelId="{D76265DF-361E-D248-ABF5-D37F70062865}" type="presOf" srcId="{634F3F10-C357-9B43-A3CA-9A6A1851CD44}" destId="{05C935C7-7D6F-144C-B77D-120A688B46F6}" srcOrd="0" destOrd="0" presId="urn:microsoft.com/office/officeart/2005/8/layout/hierarchy4"/>
    <dgm:cxn modelId="{6DEC0BD4-0ED7-4841-B673-B2EDA1EA4774}" type="presParOf" srcId="{05C935C7-7D6F-144C-B77D-120A688B46F6}" destId="{13DA9D44-69C6-7F43-8BCE-89D2E7EA1E31}" srcOrd="0" destOrd="0" presId="urn:microsoft.com/office/officeart/2005/8/layout/hierarchy4"/>
    <dgm:cxn modelId="{D4C7358E-E92D-7B4F-8A0D-3717B8135E01}" type="presParOf" srcId="{13DA9D44-69C6-7F43-8BCE-89D2E7EA1E31}" destId="{0FEC4BCB-C5B7-0740-8444-9DCD50DB1170}" srcOrd="0" destOrd="0" presId="urn:microsoft.com/office/officeart/2005/8/layout/hierarchy4"/>
    <dgm:cxn modelId="{7AD321FB-9096-714C-B231-6532CA4BD1F4}" type="presParOf" srcId="{13DA9D44-69C6-7F43-8BCE-89D2E7EA1E31}" destId="{D759C880-ED9B-0D4C-A24D-477A62F41B40}" srcOrd="1" destOrd="0" presId="urn:microsoft.com/office/officeart/2005/8/layout/hierarchy4"/>
    <dgm:cxn modelId="{18721BF9-03B7-1F45-8CF7-1A917368D6FC}" type="presParOf" srcId="{13DA9D44-69C6-7F43-8BCE-89D2E7EA1E31}" destId="{0FF1BE1D-D294-4842-BF24-22CE396C00CB}" srcOrd="2" destOrd="0" presId="urn:microsoft.com/office/officeart/2005/8/layout/hierarchy4"/>
    <dgm:cxn modelId="{A9D0AE89-F971-CE48-9985-A95C78F0FAE2}" type="presParOf" srcId="{0FF1BE1D-D294-4842-BF24-22CE396C00CB}" destId="{06C56DF3-DA86-1C4A-94F9-D6F4BCF197D1}" srcOrd="0" destOrd="0" presId="urn:microsoft.com/office/officeart/2005/8/layout/hierarchy4"/>
    <dgm:cxn modelId="{D807D532-AEAC-C944-AE79-F5C996E59CA8}" type="presParOf" srcId="{06C56DF3-DA86-1C4A-94F9-D6F4BCF197D1}" destId="{E6E85077-EC3D-CD4A-9CC4-BB77A5C00A1A}" srcOrd="0" destOrd="0" presId="urn:microsoft.com/office/officeart/2005/8/layout/hierarchy4"/>
    <dgm:cxn modelId="{89F4720F-B1E0-4E40-851B-7B16E124184F}" type="presParOf" srcId="{06C56DF3-DA86-1C4A-94F9-D6F4BCF197D1}" destId="{6BA1E202-FA48-224E-B8C6-636EC93A43F5}"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C4BCB-C5B7-0740-8444-9DCD50DB1170}">
      <dsp:nvSpPr>
        <dsp:cNvPr id="0" name=""/>
        <dsp:cNvSpPr/>
      </dsp:nvSpPr>
      <dsp:spPr>
        <a:xfrm>
          <a:off x="3222" y="0"/>
          <a:ext cx="3441450" cy="517142"/>
        </a:xfrm>
        <a:prstGeom prst="roundRect">
          <a:avLst>
            <a:gd name="adj" fmla="val 1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rPr>
            <a:t>System App</a:t>
          </a:r>
          <a:endParaRPr lang="zh-CN" altLang="en-US" sz="2000" kern="1200" dirty="0">
            <a:solidFill>
              <a:schemeClr val="tx1"/>
            </a:solidFill>
          </a:endParaRPr>
        </a:p>
      </dsp:txBody>
      <dsp:txXfrm>
        <a:off x="18369" y="15147"/>
        <a:ext cx="3411156" cy="486848"/>
      </dsp:txXfrm>
    </dsp:sp>
    <dsp:sp modelId="{E6E85077-EC3D-CD4A-9CC4-BB77A5C00A1A}">
      <dsp:nvSpPr>
        <dsp:cNvPr id="0" name=""/>
        <dsp:cNvSpPr/>
      </dsp:nvSpPr>
      <dsp:spPr>
        <a:xfrm>
          <a:off x="1611" y="578007"/>
          <a:ext cx="3441450" cy="517142"/>
        </a:xfrm>
        <a:prstGeom prst="roundRect">
          <a:avLst>
            <a:gd name="adj" fmla="val 1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schemeClr val="tx1"/>
              </a:solidFill>
            </a:rPr>
            <a:t>java API Framework</a:t>
          </a:r>
          <a:endParaRPr lang="zh-CN" altLang="en-US" sz="1800" kern="1200" dirty="0">
            <a:solidFill>
              <a:schemeClr val="tx1"/>
            </a:solidFill>
          </a:endParaRPr>
        </a:p>
      </dsp:txBody>
      <dsp:txXfrm>
        <a:off x="16758" y="593154"/>
        <a:ext cx="3411156" cy="486848"/>
      </dsp:txXfrm>
    </dsp:sp>
    <dsp:sp modelId="{0A29FAA1-15D2-014F-A431-A6F460570C92}">
      <dsp:nvSpPr>
        <dsp:cNvPr id="0" name=""/>
        <dsp:cNvSpPr/>
      </dsp:nvSpPr>
      <dsp:spPr>
        <a:xfrm>
          <a:off x="1611" y="1154772"/>
          <a:ext cx="1685333" cy="517142"/>
        </a:xfrm>
        <a:prstGeom prst="roundRect">
          <a:avLst>
            <a:gd name="adj" fmla="val 1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solidFill>
                <a:schemeClr val="tx1"/>
              </a:solidFill>
            </a:rPr>
            <a:t>c/</a:t>
          </a:r>
          <a:r>
            <a:rPr lang="en-US" altLang="zh-CN" sz="1500" kern="1200" dirty="0" err="1">
              <a:solidFill>
                <a:schemeClr val="tx1"/>
              </a:solidFill>
            </a:rPr>
            <a:t>c++</a:t>
          </a:r>
          <a:r>
            <a:rPr lang="en-US" altLang="zh-CN" sz="1500" kern="1200" dirty="0">
              <a:solidFill>
                <a:schemeClr val="tx1"/>
              </a:solidFill>
            </a:rPr>
            <a:t> library</a:t>
          </a:r>
          <a:endParaRPr lang="zh-CN" altLang="en-US" sz="1500" kern="1200" dirty="0">
            <a:solidFill>
              <a:schemeClr val="tx1"/>
            </a:solidFill>
          </a:endParaRPr>
        </a:p>
      </dsp:txBody>
      <dsp:txXfrm>
        <a:off x="16758" y="1169919"/>
        <a:ext cx="1655039" cy="486848"/>
      </dsp:txXfrm>
    </dsp:sp>
    <dsp:sp modelId="{FB88A241-6123-5E4E-868B-DBCD0A874559}">
      <dsp:nvSpPr>
        <dsp:cNvPr id="0" name=""/>
        <dsp:cNvSpPr/>
      </dsp:nvSpPr>
      <dsp:spPr>
        <a:xfrm>
          <a:off x="1757728" y="1154772"/>
          <a:ext cx="1685333" cy="517142"/>
        </a:xfrm>
        <a:prstGeom prst="roundRect">
          <a:avLst>
            <a:gd name="adj" fmla="val 1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solidFill>
                <a:schemeClr val="tx1"/>
              </a:solidFill>
            </a:rPr>
            <a:t>Android runtime</a:t>
          </a:r>
          <a:endParaRPr lang="zh-CN" altLang="en-US" sz="1500" kern="1200" dirty="0">
            <a:solidFill>
              <a:schemeClr val="tx1"/>
            </a:solidFill>
          </a:endParaRPr>
        </a:p>
      </dsp:txBody>
      <dsp:txXfrm>
        <a:off x="1772875" y="1169919"/>
        <a:ext cx="1655039" cy="486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C4BCB-C5B7-0740-8444-9DCD50DB1170}">
      <dsp:nvSpPr>
        <dsp:cNvPr id="0" name=""/>
        <dsp:cNvSpPr/>
      </dsp:nvSpPr>
      <dsp:spPr>
        <a:xfrm>
          <a:off x="3363" y="0"/>
          <a:ext cx="3441309" cy="551765"/>
        </a:xfrm>
        <a:prstGeom prst="roundRect">
          <a:avLst>
            <a:gd name="adj" fmla="val 1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rPr>
            <a:t>HAL</a:t>
          </a:r>
          <a:endParaRPr lang="zh-CN" altLang="en-US" sz="2400" kern="1200" dirty="0">
            <a:solidFill>
              <a:schemeClr val="tx1"/>
            </a:solidFill>
          </a:endParaRPr>
        </a:p>
      </dsp:txBody>
      <dsp:txXfrm>
        <a:off x="19524" y="16161"/>
        <a:ext cx="3408987" cy="519443"/>
      </dsp:txXfrm>
    </dsp:sp>
    <dsp:sp modelId="{E6E85077-EC3D-CD4A-9CC4-BB77A5C00A1A}">
      <dsp:nvSpPr>
        <dsp:cNvPr id="0" name=""/>
        <dsp:cNvSpPr/>
      </dsp:nvSpPr>
      <dsp:spPr>
        <a:xfrm>
          <a:off x="0" y="641493"/>
          <a:ext cx="3441309" cy="551765"/>
        </a:xfrm>
        <a:prstGeom prst="roundRect">
          <a:avLst>
            <a:gd name="adj" fmla="val 1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rPr>
            <a:t>Linux</a:t>
          </a:r>
          <a:r>
            <a:rPr lang="en-US" altLang="zh-CN" sz="2000" kern="1200" baseline="0" dirty="0">
              <a:solidFill>
                <a:schemeClr val="tx1"/>
              </a:solidFill>
            </a:rPr>
            <a:t> kernel</a:t>
          </a:r>
        </a:p>
      </dsp:txBody>
      <dsp:txXfrm>
        <a:off x="16161" y="657654"/>
        <a:ext cx="3408987" cy="5194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7/18/22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7/18/22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7/18/22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smtClean="0"/>
              <a:t>7/18/22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7/18/22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hyperlink" Target="https://cs.opensource.google/fuchsia/fuchsia/+/main:/src/lib/chunked-compress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uchsia.dev/docs/glossary#fidl" TargetMode="External"/><Relationship Id="rId2" Type="http://schemas.openxmlformats.org/officeDocument/2006/relationships/hyperlink" Target="https://fuchsia.dev/docs/glossary#capability" TargetMode="Externa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7C46A-2B0C-3E44-A4B3-39AC528111AA}"/>
              </a:ext>
            </a:extLst>
          </p:cNvPr>
          <p:cNvSpPr>
            <a:spLocks noGrp="1"/>
          </p:cNvSpPr>
          <p:nvPr>
            <p:ph type="ctrTitle"/>
          </p:nvPr>
        </p:nvSpPr>
        <p:spPr>
          <a:xfrm>
            <a:off x="1155192" y="1353312"/>
            <a:ext cx="9966960" cy="3035808"/>
          </a:xfrm>
        </p:spPr>
        <p:txBody>
          <a:bodyPr/>
          <a:lstStyle/>
          <a:p>
            <a:r>
              <a:rPr kumimoji="1" lang="en-US" altLang="zh-CN" dirty="0"/>
              <a:t>Features of</a:t>
            </a:r>
            <a:r>
              <a:rPr kumimoji="1" lang="zh-CN" altLang="en-US" dirty="0"/>
              <a:t> </a:t>
            </a:r>
            <a:r>
              <a:rPr kumimoji="1" lang="en-US" altLang="zh-CN" dirty="0"/>
              <a:t>Fuchsia</a:t>
            </a:r>
            <a:r>
              <a:rPr kumimoji="1" lang="zh-CN" altLang="en-US" dirty="0"/>
              <a:t> </a:t>
            </a:r>
          </a:p>
        </p:txBody>
      </p:sp>
      <p:sp>
        <p:nvSpPr>
          <p:cNvPr id="3" name="副标题 2">
            <a:extLst>
              <a:ext uri="{FF2B5EF4-FFF2-40B4-BE49-F238E27FC236}">
                <a16:creationId xmlns:a16="http://schemas.microsoft.com/office/drawing/2014/main" id="{8DBEA467-9B0A-0F41-B64A-76962DCDCB2D}"/>
              </a:ext>
            </a:extLst>
          </p:cNvPr>
          <p:cNvSpPr>
            <a:spLocks noGrp="1"/>
          </p:cNvSpPr>
          <p:nvPr>
            <p:ph type="subTitle" idx="1"/>
          </p:nvPr>
        </p:nvSpPr>
        <p:spPr>
          <a:xfrm>
            <a:off x="1040665" y="4434840"/>
            <a:ext cx="7891272" cy="1069848"/>
          </a:xfrm>
        </p:spPr>
        <p:txBody>
          <a:bodyPr/>
          <a:lstStyle/>
          <a:p>
            <a:r>
              <a:rPr kumimoji="1" lang="en-US" altLang="zh-CN" dirty="0"/>
              <a:t>Fuchsia</a:t>
            </a:r>
            <a:r>
              <a:rPr kumimoji="1" lang="zh-CN" altLang="en-US" dirty="0"/>
              <a:t> </a:t>
            </a:r>
            <a:r>
              <a:rPr kumimoji="1" lang="en-US" altLang="zh-CN" dirty="0"/>
              <a:t>vs</a:t>
            </a:r>
            <a:r>
              <a:rPr kumimoji="1" lang="zh-CN" altLang="en-US" dirty="0"/>
              <a:t> </a:t>
            </a:r>
            <a:r>
              <a:rPr kumimoji="1" lang="en-US" altLang="zh-CN" dirty="0"/>
              <a:t>Linux</a:t>
            </a:r>
            <a:r>
              <a:rPr kumimoji="1" lang="zh-CN" altLang="en-US" dirty="0"/>
              <a:t> </a:t>
            </a:r>
            <a:r>
              <a:rPr kumimoji="1" lang="en-US" altLang="zh-CN" dirty="0"/>
              <a:t>&amp;</a:t>
            </a:r>
            <a:r>
              <a:rPr kumimoji="1" lang="zh-CN" altLang="en-US" dirty="0"/>
              <a:t> </a:t>
            </a:r>
            <a:r>
              <a:rPr kumimoji="1" lang="en-US" altLang="zh-CN" dirty="0"/>
              <a:t>Android</a:t>
            </a:r>
            <a:endParaRPr kumimoji="1" lang="zh-CN" altLang="en-US" dirty="0"/>
          </a:p>
        </p:txBody>
      </p:sp>
    </p:spTree>
    <p:extLst>
      <p:ext uri="{BB962C8B-B14F-4D97-AF65-F5344CB8AC3E}">
        <p14:creationId xmlns:p14="http://schemas.microsoft.com/office/powerpoint/2010/main" val="9830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kumimoji="1" lang="en-US" altLang="zh-CN" sz="3600" dirty="0"/>
              <a:t>driver</a:t>
            </a:r>
            <a:endParaRPr kumimoji="1" lang="zh-CN" altLang="en-US" sz="3600" dirty="0"/>
          </a:p>
        </p:txBody>
      </p:sp>
      <p:sp>
        <p:nvSpPr>
          <p:cNvPr id="6" name="文本框 5">
            <a:extLst>
              <a:ext uri="{FF2B5EF4-FFF2-40B4-BE49-F238E27FC236}">
                <a16:creationId xmlns:a16="http://schemas.microsoft.com/office/drawing/2014/main" id="{2E47AF4B-4FA2-7B46-AA10-45320C5C64D2}"/>
              </a:ext>
            </a:extLst>
          </p:cNvPr>
          <p:cNvSpPr txBox="1"/>
          <p:nvPr/>
        </p:nvSpPr>
        <p:spPr>
          <a:xfrm>
            <a:off x="505838" y="1595336"/>
            <a:ext cx="5466945" cy="2308324"/>
          </a:xfrm>
          <a:prstGeom prst="rect">
            <a:avLst/>
          </a:prstGeom>
          <a:noFill/>
        </p:spPr>
        <p:txBody>
          <a:bodyPr wrap="square" rtlCol="0">
            <a:spAutoFit/>
          </a:bodyPr>
          <a:lstStyle/>
          <a:p>
            <a:pPr marL="342900" indent="-342900">
              <a:buAutoNum type="arabicPeriod"/>
            </a:pPr>
            <a:r>
              <a:rPr kumimoji="1" lang="en-US" altLang="zh-CN" dirty="0"/>
              <a:t>In</a:t>
            </a:r>
            <a:r>
              <a:rPr kumimoji="1" lang="zh-CN" altLang="en-US" dirty="0"/>
              <a:t> </a:t>
            </a:r>
            <a:r>
              <a:rPr kumimoji="1" lang="en-US" altLang="zh-CN" dirty="0"/>
              <a:t>Linux the information of devices are stored in the </a:t>
            </a:r>
            <a:r>
              <a:rPr lang="en" altLang="zh-CN" dirty="0">
                <a:solidFill>
                  <a:srgbClr val="CB9A02"/>
                </a:solidFill>
              </a:rPr>
              <a:t>device tree</a:t>
            </a:r>
            <a:r>
              <a:rPr lang="en" altLang="zh-CN" dirty="0"/>
              <a:t>, the device tree will be stored in a file, then compiled and resolved by the kernel</a:t>
            </a:r>
            <a:endParaRPr kumimoji="1" lang="en-US" altLang="zh-CN" dirty="0">
              <a:solidFill>
                <a:srgbClr val="CB9A02"/>
              </a:solidFill>
            </a:endParaRPr>
          </a:p>
          <a:p>
            <a:pPr marL="342900" indent="-342900">
              <a:buAutoNum type="arabicPeriod"/>
            </a:pPr>
            <a:endParaRPr kumimoji="1" lang="en-US" altLang="zh-CN" dirty="0"/>
          </a:p>
          <a:p>
            <a:pPr marL="342900" indent="-342900">
              <a:buAutoNum type="arabicPeriod"/>
            </a:pPr>
            <a:r>
              <a:rPr kumimoji="1" lang="en-US" altLang="zh-CN" dirty="0"/>
              <a:t>In Fuchsia, drivers are also stored in the form of a tree, but this </a:t>
            </a:r>
            <a:r>
              <a:rPr kumimoji="1" lang="en-US" altLang="zh-CN" dirty="0">
                <a:solidFill>
                  <a:srgbClr val="CB9A02"/>
                </a:solidFill>
              </a:rPr>
              <a:t>topology</a:t>
            </a:r>
            <a:r>
              <a:rPr kumimoji="1" lang="en-US" altLang="zh-CN" dirty="0"/>
              <a:t> is created at boot time, kept by driver manager</a:t>
            </a:r>
            <a:endParaRPr kumimoji="1" lang="en" altLang="zh-CN" dirty="0"/>
          </a:p>
        </p:txBody>
      </p:sp>
      <p:sp>
        <p:nvSpPr>
          <p:cNvPr id="4" name="文本框 3">
            <a:extLst>
              <a:ext uri="{FF2B5EF4-FFF2-40B4-BE49-F238E27FC236}">
                <a16:creationId xmlns:a16="http://schemas.microsoft.com/office/drawing/2014/main" id="{FC443E11-9FF0-C248-B6A9-8E559A1E2302}"/>
              </a:ext>
            </a:extLst>
          </p:cNvPr>
          <p:cNvSpPr txBox="1"/>
          <p:nvPr/>
        </p:nvSpPr>
        <p:spPr>
          <a:xfrm>
            <a:off x="6096000" y="1595336"/>
            <a:ext cx="5466945" cy="4524315"/>
          </a:xfrm>
          <a:prstGeom prst="rect">
            <a:avLst/>
          </a:prstGeom>
          <a:noFill/>
        </p:spPr>
        <p:txBody>
          <a:bodyPr wrap="square" rtlCol="0">
            <a:spAutoFit/>
          </a:bodyPr>
          <a:lstStyle/>
          <a:p>
            <a:pPr marL="342900" indent="-342900">
              <a:buAutoNum type="arabicPeriod" startAt="3"/>
            </a:pPr>
            <a:r>
              <a:rPr kumimoji="1" lang="en-US" altLang="zh-CN" dirty="0"/>
              <a:t>The binding process in Linux </a:t>
            </a:r>
            <a:r>
              <a:rPr kumimoji="1" lang="en-US" altLang="zh-CN" dirty="0">
                <a:solidFill>
                  <a:srgbClr val="FF0000"/>
                </a:solidFill>
              </a:rPr>
              <a:t>is that the </a:t>
            </a:r>
            <a:r>
              <a:rPr kumimoji="1" lang="en-US" altLang="zh-CN" dirty="0"/>
              <a:t>kernel will find the root device in the device tree and visit each node in the tree, if the name of the device matches the driver, the driver will be bind to the device, the driver only provides services to the device</a:t>
            </a:r>
          </a:p>
          <a:p>
            <a:pPr marL="342900" indent="-342900">
              <a:buAutoNum type="arabicPeriod" startAt="3"/>
            </a:pPr>
            <a:endParaRPr kumimoji="1" lang="en-US" altLang="zh-CN" dirty="0"/>
          </a:p>
          <a:p>
            <a:pPr marL="342900" indent="-342900">
              <a:buAutoNum type="arabicPeriod" startAt="3"/>
            </a:pPr>
            <a:r>
              <a:rPr kumimoji="1" lang="en-US" altLang="zh-CN" dirty="0"/>
              <a:t>In Fuchsia, the device manager will find the root device in the topology and visit each node, but the parent driver which has already bind to the device in the upper layer will be responsible to create new nodes in the topology and then ask the driver manager to </a:t>
            </a:r>
          </a:p>
          <a:p>
            <a:pPr marL="342900" indent="-342900">
              <a:buAutoNum type="arabicPeriod" startAt="3"/>
            </a:pPr>
            <a:r>
              <a:rPr kumimoji="1" lang="en-US" altLang="zh-CN" dirty="0"/>
              <a:t>bind a driver to the node</a:t>
            </a:r>
          </a:p>
          <a:p>
            <a:endParaRPr kumimoji="1" lang="en" altLang="zh-CN" dirty="0"/>
          </a:p>
          <a:p>
            <a:endParaRPr kumimoji="1" lang="en" altLang="zh-CN" dirty="0"/>
          </a:p>
        </p:txBody>
      </p:sp>
      <p:pic>
        <p:nvPicPr>
          <p:cNvPr id="5" name="图片 4">
            <a:extLst>
              <a:ext uri="{FF2B5EF4-FFF2-40B4-BE49-F238E27FC236}">
                <a16:creationId xmlns:a16="http://schemas.microsoft.com/office/drawing/2014/main" id="{3C2040C1-95B1-8449-8EA5-B789A315A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67" y="4119664"/>
            <a:ext cx="6032500" cy="2286000"/>
          </a:xfrm>
          <a:prstGeom prst="rect">
            <a:avLst/>
          </a:prstGeom>
        </p:spPr>
      </p:pic>
    </p:spTree>
    <p:extLst>
      <p:ext uri="{BB962C8B-B14F-4D97-AF65-F5344CB8AC3E}">
        <p14:creationId xmlns:p14="http://schemas.microsoft.com/office/powerpoint/2010/main" val="129188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lang="en" altLang="zh-CN" dirty="0"/>
              <a:t>filesystem</a:t>
            </a:r>
            <a:endParaRPr kumimoji="1" lang="zh-CN" altLang="en-US" sz="3600" dirty="0"/>
          </a:p>
        </p:txBody>
      </p:sp>
      <p:sp>
        <p:nvSpPr>
          <p:cNvPr id="6" name="文本框 5">
            <a:extLst>
              <a:ext uri="{FF2B5EF4-FFF2-40B4-BE49-F238E27FC236}">
                <a16:creationId xmlns:a16="http://schemas.microsoft.com/office/drawing/2014/main" id="{2E47AF4B-4FA2-7B46-AA10-45320C5C64D2}"/>
              </a:ext>
            </a:extLst>
          </p:cNvPr>
          <p:cNvSpPr txBox="1"/>
          <p:nvPr/>
        </p:nvSpPr>
        <p:spPr>
          <a:xfrm>
            <a:off x="505839" y="1595336"/>
            <a:ext cx="3919388" cy="4524315"/>
          </a:xfrm>
          <a:prstGeom prst="rect">
            <a:avLst/>
          </a:prstGeom>
          <a:noFill/>
        </p:spPr>
        <p:txBody>
          <a:bodyPr wrap="square" rtlCol="0">
            <a:spAutoFit/>
          </a:bodyPr>
          <a:lstStyle/>
          <a:p>
            <a:pPr marL="342900" indent="-342900">
              <a:buAutoNum type="arabicPeriod"/>
            </a:pPr>
            <a:r>
              <a:rPr kumimoji="1" lang="en" altLang="zh-CN" dirty="0"/>
              <a:t>In fuchsia, filesystem is also a component</a:t>
            </a:r>
          </a:p>
          <a:p>
            <a:pPr marL="342900" indent="-342900">
              <a:buAutoNum type="arabicPeriod"/>
            </a:pPr>
            <a:endParaRPr kumimoji="1" lang="en" altLang="zh-CN" dirty="0"/>
          </a:p>
          <a:p>
            <a:pPr marL="342900" indent="-342900">
              <a:buAutoNum type="arabicPeriod"/>
            </a:pPr>
            <a:r>
              <a:rPr lang="en" altLang="zh-CN" dirty="0"/>
              <a:t>To open a file</a:t>
            </a:r>
            <a:r>
              <a:rPr kumimoji="1" lang="en-US" altLang="zh-CN" dirty="0"/>
              <a:t>, </a:t>
            </a:r>
            <a:r>
              <a:rPr lang="en" altLang="zh-CN" dirty="0"/>
              <a:t>Fuchsia programs (clients) send RPC requests to filesystem servers using a FIDL to build a connection(a channel)</a:t>
            </a:r>
          </a:p>
          <a:p>
            <a:pPr marL="342900" indent="-342900">
              <a:buAutoNum type="arabicPeriod"/>
            </a:pPr>
            <a:endParaRPr kumimoji="1" lang="en" altLang="zh-CN" dirty="0"/>
          </a:p>
          <a:p>
            <a:pPr marL="342900" indent="-342900">
              <a:buAutoNum type="arabicPeriod"/>
            </a:pPr>
            <a:r>
              <a:rPr lang="en" altLang="zh-CN" dirty="0"/>
              <a:t>Subsequent operations are also transmitted using RPC messages</a:t>
            </a:r>
          </a:p>
          <a:p>
            <a:pPr marL="342900" indent="-342900">
              <a:buAutoNum type="arabicPeriod"/>
            </a:pPr>
            <a:endParaRPr kumimoji="1" lang="en" altLang="zh-CN" dirty="0"/>
          </a:p>
          <a:p>
            <a:pPr marL="342900" indent="-342900">
              <a:buAutoNum type="arabicPeriod"/>
            </a:pPr>
            <a:r>
              <a:rPr kumimoji="1" lang="en" altLang="zh-CN" dirty="0"/>
              <a:t>At</a:t>
            </a:r>
            <a:r>
              <a:rPr kumimoji="1" lang="zh-CN" altLang="en-US" dirty="0"/>
              <a:t> </a:t>
            </a:r>
            <a:r>
              <a:rPr kumimoji="1" lang="en-US" altLang="zh-CN" dirty="0"/>
              <a:t>boot, the filesystem will find the </a:t>
            </a:r>
            <a:r>
              <a:rPr lang="en" altLang="zh-CN" dirty="0"/>
              <a:t>FVM, the members in FVM points to other filesystems like BlobFS.</a:t>
            </a:r>
          </a:p>
        </p:txBody>
      </p:sp>
      <p:pic>
        <p:nvPicPr>
          <p:cNvPr id="8" name="图片 7">
            <a:extLst>
              <a:ext uri="{FF2B5EF4-FFF2-40B4-BE49-F238E27FC236}">
                <a16:creationId xmlns:a16="http://schemas.microsoft.com/office/drawing/2014/main" id="{286ED093-38AA-154D-B30D-92345771B0E3}"/>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b="1896"/>
          <a:stretch/>
        </p:blipFill>
        <p:spPr>
          <a:xfrm>
            <a:off x="4854618" y="81809"/>
            <a:ext cx="2912157" cy="4072914"/>
          </a:xfrm>
          <a:prstGeom prst="rect">
            <a:avLst/>
          </a:prstGeom>
        </p:spPr>
      </p:pic>
      <p:pic>
        <p:nvPicPr>
          <p:cNvPr id="14" name="图片 13">
            <a:extLst>
              <a:ext uri="{FF2B5EF4-FFF2-40B4-BE49-F238E27FC236}">
                <a16:creationId xmlns:a16="http://schemas.microsoft.com/office/drawing/2014/main" id="{14154424-9E55-F14D-B24A-2CCEDF2E1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226" y="4154722"/>
            <a:ext cx="7518178" cy="2621470"/>
          </a:xfrm>
          <a:prstGeom prst="rect">
            <a:avLst/>
          </a:prstGeom>
        </p:spPr>
      </p:pic>
      <p:pic>
        <p:nvPicPr>
          <p:cNvPr id="16" name="图片 15">
            <a:extLst>
              <a:ext uri="{FF2B5EF4-FFF2-40B4-BE49-F238E27FC236}">
                <a16:creationId xmlns:a16="http://schemas.microsoft.com/office/drawing/2014/main" id="{FD8988E4-8738-E948-B0BB-93C6A7050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481" y="3507833"/>
            <a:ext cx="5281815" cy="646889"/>
          </a:xfrm>
          <a:prstGeom prst="rect">
            <a:avLst/>
          </a:prstGeom>
        </p:spPr>
      </p:pic>
    </p:spTree>
    <p:extLst>
      <p:ext uri="{BB962C8B-B14F-4D97-AF65-F5344CB8AC3E}">
        <p14:creationId xmlns:p14="http://schemas.microsoft.com/office/powerpoint/2010/main" val="379480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lang="en" altLang="zh-CN" dirty="0"/>
              <a:t>filesystem</a:t>
            </a:r>
            <a:endParaRPr kumimoji="1" lang="zh-CN" altLang="en-US" sz="3600" dirty="0"/>
          </a:p>
        </p:txBody>
      </p:sp>
      <p:sp>
        <p:nvSpPr>
          <p:cNvPr id="6" name="文本框 5">
            <a:extLst>
              <a:ext uri="{FF2B5EF4-FFF2-40B4-BE49-F238E27FC236}">
                <a16:creationId xmlns:a16="http://schemas.microsoft.com/office/drawing/2014/main" id="{2E47AF4B-4FA2-7B46-AA10-45320C5C64D2}"/>
              </a:ext>
            </a:extLst>
          </p:cNvPr>
          <p:cNvSpPr txBox="1"/>
          <p:nvPr/>
        </p:nvSpPr>
        <p:spPr>
          <a:xfrm>
            <a:off x="588523" y="1293778"/>
            <a:ext cx="11014954" cy="5262979"/>
          </a:xfrm>
          <a:prstGeom prst="rect">
            <a:avLst/>
          </a:prstGeom>
          <a:noFill/>
        </p:spPr>
        <p:txBody>
          <a:bodyPr wrap="square" rtlCol="0">
            <a:spAutoFit/>
          </a:bodyPr>
          <a:lstStyle/>
          <a:p>
            <a:pPr marL="342900" indent="-342900">
              <a:buAutoNum type="arabicPeriod"/>
            </a:pPr>
            <a:r>
              <a:rPr lang="en" altLang="zh-CN" sz="2400" dirty="0"/>
              <a:t>Random access compression in BlobFS</a:t>
            </a:r>
            <a:r>
              <a:rPr lang="en" altLang="zh-CN" sz="2400" dirty="0">
                <a:solidFill>
                  <a:schemeClr val="tx2"/>
                </a:solidFill>
              </a:rPr>
              <a:t>:</a:t>
            </a:r>
          </a:p>
          <a:p>
            <a:r>
              <a:rPr lang="en" altLang="zh-CN" dirty="0">
                <a:solidFill>
                  <a:schemeClr val="tx2"/>
                </a:solidFill>
              </a:rPr>
              <a:t>     To prevent </a:t>
            </a:r>
            <a:r>
              <a:rPr lang="en" altLang="zh-CN" i="1" dirty="0">
                <a:solidFill>
                  <a:schemeClr val="tx2"/>
                </a:solidFill>
              </a:rPr>
              <a:t>random access</a:t>
            </a:r>
            <a:r>
              <a:rPr lang="en" altLang="zh-CN" dirty="0">
                <a:solidFill>
                  <a:schemeClr val="tx2"/>
                </a:solidFill>
              </a:rPr>
              <a:t> into files, The BlobFS transparently compresses files in order to save disk space with zstd.</a:t>
            </a:r>
          </a:p>
          <a:p>
            <a:r>
              <a:rPr lang="en" altLang="zh-CN" dirty="0">
                <a:solidFill>
                  <a:schemeClr val="tx2"/>
                </a:solidFill>
              </a:rPr>
              <a:t>     Problems may occur when files are demand paged because maybe only part of the file will be loaded in to the memory, but the file can not be decompressed partly</a:t>
            </a:r>
          </a:p>
          <a:p>
            <a:r>
              <a:rPr lang="en" altLang="zh-CN" dirty="0">
                <a:solidFill>
                  <a:schemeClr val="tx2"/>
                </a:solidFill>
              </a:rPr>
              <a:t>    The </a:t>
            </a:r>
            <a:r>
              <a:rPr lang="en" altLang="zh-CN" dirty="0">
                <a:solidFill>
                  <a:srgbClr val="CB9A02"/>
                </a:solidFill>
                <a:hlinkClick r:id="rId2">
                  <a:extLst>
                    <a:ext uri="{A12FA001-AC4F-418D-AE19-62706E023703}">
                      <ahyp:hlinkClr xmlns:ahyp="http://schemas.microsoft.com/office/drawing/2018/hyperlinkcolor" val="tx"/>
                    </a:ext>
                  </a:extLst>
                </a:hlinkClick>
              </a:rPr>
              <a:t>chunked-compression</a:t>
            </a:r>
            <a:r>
              <a:rPr lang="en" altLang="zh-CN" dirty="0">
                <a:solidFill>
                  <a:schemeClr val="tx2"/>
                </a:solidFill>
              </a:rPr>
              <a:t> format and library in Fuchsia breaks compressed files up into frames that can be independently decompressed</a:t>
            </a:r>
          </a:p>
          <a:p>
            <a:endParaRPr lang="en" altLang="zh-CN" dirty="0">
              <a:solidFill>
                <a:schemeClr val="tx2"/>
              </a:solidFill>
            </a:endParaRPr>
          </a:p>
          <a:p>
            <a:r>
              <a:rPr lang="en" altLang="zh-CN" sz="2400" dirty="0"/>
              <a:t>2. fast block i/o</a:t>
            </a:r>
          </a:p>
          <a:p>
            <a:r>
              <a:rPr kumimoji="1" lang="en" altLang="zh-CN" dirty="0">
                <a:solidFill>
                  <a:schemeClr val="tx2"/>
                </a:solidFill>
              </a:rPr>
              <a:t>    </a:t>
            </a:r>
            <a:r>
              <a:rPr lang="en" altLang="zh-CN" dirty="0">
                <a:solidFill>
                  <a:schemeClr val="tx2"/>
                </a:solidFill>
              </a:rPr>
              <a:t> When writing to a file, a filesystem (representing the file as a VMO) could simply send a small FIFO message indicating “write N bytes directly from offset X of VMO Y to offset Z on a disk”, thus, system won’t  have to copy all of the bytes to the RPC message</a:t>
            </a:r>
          </a:p>
          <a:p>
            <a:endParaRPr kumimoji="1" lang="en" altLang="zh-CN" dirty="0">
              <a:solidFill>
                <a:schemeClr val="tx2"/>
              </a:solidFill>
            </a:endParaRPr>
          </a:p>
          <a:p>
            <a:r>
              <a:rPr kumimoji="1" lang="en" altLang="zh-CN" sz="2400" dirty="0"/>
              <a:t>3. .. Is considered harmful</a:t>
            </a:r>
          </a:p>
          <a:p>
            <a:r>
              <a:rPr kumimoji="1" lang="en" altLang="zh-CN" dirty="0">
                <a:solidFill>
                  <a:schemeClr val="tx2"/>
                </a:solidFill>
              </a:rPr>
              <a:t>    use .. may lead to unexpected visit to upper dictionaries</a:t>
            </a:r>
          </a:p>
          <a:p>
            <a:pPr marL="342900" indent="-342900">
              <a:buAutoNum type="arabicPeriod"/>
            </a:pPr>
            <a:endParaRPr kumimoji="1" lang="en" altLang="zh-CN" sz="2400" dirty="0">
              <a:solidFill>
                <a:schemeClr val="tx2"/>
              </a:solidFill>
            </a:endParaRPr>
          </a:p>
          <a:p>
            <a:r>
              <a:rPr lang="en-US" altLang="zh-CN" sz="2400" dirty="0"/>
              <a:t>4. Use </a:t>
            </a:r>
            <a:r>
              <a:rPr lang="en" altLang="zh-CN" sz="2400" dirty="0" err="1"/>
              <a:t>merkle</a:t>
            </a:r>
            <a:r>
              <a:rPr lang="en" altLang="zh-CN" sz="2400" dirty="0"/>
              <a:t> tree(hash code) to </a:t>
            </a:r>
            <a:r>
              <a:rPr kumimoji="1" lang="en" altLang="zh-CN" sz="2400" dirty="0"/>
              <a:t>assure the data in the blocks are correct</a:t>
            </a:r>
          </a:p>
        </p:txBody>
      </p:sp>
    </p:spTree>
    <p:extLst>
      <p:ext uri="{BB962C8B-B14F-4D97-AF65-F5344CB8AC3E}">
        <p14:creationId xmlns:p14="http://schemas.microsoft.com/office/powerpoint/2010/main" val="15695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lang="en" altLang="zh-CN" dirty="0"/>
              <a:t>security</a:t>
            </a:r>
            <a:endParaRPr kumimoji="1" lang="zh-CN" altLang="en-US" sz="3600" dirty="0"/>
          </a:p>
        </p:txBody>
      </p:sp>
      <p:sp>
        <p:nvSpPr>
          <p:cNvPr id="6" name="文本框 5">
            <a:extLst>
              <a:ext uri="{FF2B5EF4-FFF2-40B4-BE49-F238E27FC236}">
                <a16:creationId xmlns:a16="http://schemas.microsoft.com/office/drawing/2014/main" id="{2E47AF4B-4FA2-7B46-AA10-45320C5C64D2}"/>
              </a:ext>
            </a:extLst>
          </p:cNvPr>
          <p:cNvSpPr txBox="1"/>
          <p:nvPr/>
        </p:nvSpPr>
        <p:spPr>
          <a:xfrm>
            <a:off x="534775" y="1488651"/>
            <a:ext cx="5466945" cy="369332"/>
          </a:xfrm>
          <a:prstGeom prst="rect">
            <a:avLst/>
          </a:prstGeom>
          <a:noFill/>
        </p:spPr>
        <p:txBody>
          <a:bodyPr wrap="square" rtlCol="0">
            <a:spAutoFit/>
          </a:bodyPr>
          <a:lstStyle/>
          <a:p>
            <a:r>
              <a:rPr kumimoji="1" lang="en" altLang="zh-CN" dirty="0"/>
              <a:t>1. </a:t>
            </a:r>
            <a:r>
              <a:rPr lang="en" altLang="zh-CN" dirty="0"/>
              <a:t>Verified Execution</a:t>
            </a:r>
            <a:endParaRPr kumimoji="1" lang="en" altLang="zh-CN" dirty="0"/>
          </a:p>
        </p:txBody>
      </p:sp>
      <p:sp>
        <p:nvSpPr>
          <p:cNvPr id="3" name="矩形 2">
            <a:extLst>
              <a:ext uri="{FF2B5EF4-FFF2-40B4-BE49-F238E27FC236}">
                <a16:creationId xmlns:a16="http://schemas.microsoft.com/office/drawing/2014/main" id="{D41316EF-1F80-6042-AEBA-D869D5201398}"/>
              </a:ext>
            </a:extLst>
          </p:cNvPr>
          <p:cNvSpPr/>
          <p:nvPr/>
        </p:nvSpPr>
        <p:spPr>
          <a:xfrm>
            <a:off x="787450" y="1857983"/>
            <a:ext cx="10428541" cy="4524315"/>
          </a:xfrm>
          <a:prstGeom prst="rect">
            <a:avLst/>
          </a:prstGeom>
        </p:spPr>
        <p:txBody>
          <a:bodyPr wrap="square">
            <a:spAutoFit/>
          </a:bodyPr>
          <a:lstStyle/>
          <a:p>
            <a:r>
              <a:rPr lang="en" altLang="zh-CN" b="1" dirty="0">
                <a:solidFill>
                  <a:srgbClr val="202124"/>
                </a:solidFill>
                <a:latin typeface="Roboto"/>
              </a:rPr>
              <a:t>The Verified Boot Security Model</a:t>
            </a:r>
          </a:p>
          <a:p>
            <a:r>
              <a:rPr lang="en" altLang="zh-CN" dirty="0">
                <a:solidFill>
                  <a:schemeClr val="tx2"/>
                </a:solidFill>
              </a:rPr>
              <a:t>Goal: eliminate untrustworthy states (code and data) in which attackers could persist control across reboots, so that a computer can recover from any compromise by simply rebooting</a:t>
            </a:r>
          </a:p>
          <a:p>
            <a:endParaRPr lang="en" altLang="zh-CN" dirty="0">
              <a:solidFill>
                <a:schemeClr val="tx2"/>
              </a:solidFill>
            </a:endParaRPr>
          </a:p>
          <a:p>
            <a:r>
              <a:rPr lang="en" altLang="zh-CN" dirty="0">
                <a:solidFill>
                  <a:schemeClr val="tx2"/>
                </a:solidFill>
              </a:rPr>
              <a:t>1. all executed code is trustworthy according to an “anchor” (for example, code in ROM)</a:t>
            </a:r>
          </a:p>
          <a:p>
            <a:r>
              <a:rPr lang="en" altLang="zh-CN" dirty="0">
                <a:solidFill>
                  <a:schemeClr val="tx2"/>
                </a:solidFill>
              </a:rPr>
              <a:t>2. all data that serves as input to code is trustworthy according to the same anchor.</a:t>
            </a:r>
          </a:p>
          <a:p>
            <a:endParaRPr lang="en" altLang="zh-CN" dirty="0">
              <a:solidFill>
                <a:schemeClr val="tx2"/>
              </a:solidFill>
            </a:endParaRPr>
          </a:p>
          <a:p>
            <a:endParaRPr lang="en" altLang="zh-CN" dirty="0">
              <a:solidFill>
                <a:schemeClr val="tx2"/>
              </a:solidFill>
            </a:endParaRPr>
          </a:p>
          <a:p>
            <a:r>
              <a:rPr lang="en" altLang="zh-CN" b="1" dirty="0">
                <a:solidFill>
                  <a:srgbClr val="202124"/>
                </a:solidFill>
                <a:latin typeface="Roboto"/>
              </a:rPr>
              <a:t>Anti</a:t>
            </a:r>
            <a:r>
              <a:rPr lang="en-US" altLang="zh-CN" b="1" dirty="0">
                <a:solidFill>
                  <a:srgbClr val="202124"/>
                </a:solidFill>
                <a:latin typeface="Roboto"/>
              </a:rPr>
              <a:t>-rollback</a:t>
            </a:r>
          </a:p>
          <a:p>
            <a:r>
              <a:rPr lang="en" altLang="zh-CN" dirty="0">
                <a:solidFill>
                  <a:schemeClr val="tx2"/>
                </a:solidFill>
              </a:rPr>
              <a:t>Hardware-based anti-rollback </a:t>
            </a:r>
            <a:r>
              <a:rPr lang="en-US" altLang="zh-CN" dirty="0">
                <a:solidFill>
                  <a:schemeClr val="tx2"/>
                </a:solidFill>
              </a:rPr>
              <a:t>: </a:t>
            </a:r>
            <a:r>
              <a:rPr lang="en" altLang="zh-CN" dirty="0">
                <a:solidFill>
                  <a:schemeClr val="tx2"/>
                </a:solidFill>
              </a:rPr>
              <a:t>the system refuses to boot an out-of-date version of Fuchsia once the vulnerability has been patched. (prevent attacker from flashing an older, vulnerable version and replay the vulnerability)</a:t>
            </a:r>
          </a:p>
          <a:p>
            <a:endParaRPr lang="en" altLang="zh-CN" b="1" dirty="0">
              <a:solidFill>
                <a:schemeClr val="tx2"/>
              </a:solidFill>
              <a:latin typeface="Roboto"/>
            </a:endParaRPr>
          </a:p>
          <a:p>
            <a:r>
              <a:rPr lang="en-US" altLang="zh-CN" b="1" dirty="0">
                <a:solidFill>
                  <a:srgbClr val="202124"/>
                </a:solidFill>
                <a:latin typeface="Roboto"/>
              </a:rPr>
              <a:t>The</a:t>
            </a:r>
            <a:r>
              <a:rPr lang="zh-CN" altLang="en-US" b="1" dirty="0">
                <a:solidFill>
                  <a:srgbClr val="202124"/>
                </a:solidFill>
                <a:latin typeface="Roboto"/>
              </a:rPr>
              <a:t> </a:t>
            </a:r>
            <a:r>
              <a:rPr lang="en-US" altLang="zh-CN" b="1" dirty="0">
                <a:solidFill>
                  <a:srgbClr val="202124"/>
                </a:solidFill>
                <a:latin typeface="Roboto"/>
              </a:rPr>
              <a:t>running</a:t>
            </a:r>
            <a:r>
              <a:rPr lang="zh-CN" altLang="en-US" b="1" dirty="0">
                <a:solidFill>
                  <a:srgbClr val="202124"/>
                </a:solidFill>
                <a:latin typeface="Roboto"/>
              </a:rPr>
              <a:t> </a:t>
            </a:r>
            <a:r>
              <a:rPr lang="en-US" altLang="zh-CN" b="1" dirty="0">
                <a:solidFill>
                  <a:srgbClr val="202124"/>
                </a:solidFill>
                <a:latin typeface="Roboto"/>
              </a:rPr>
              <a:t>software</a:t>
            </a:r>
            <a:r>
              <a:rPr lang="zh-CN" altLang="en-US" b="1" dirty="0">
                <a:solidFill>
                  <a:srgbClr val="202124"/>
                </a:solidFill>
                <a:latin typeface="Roboto"/>
              </a:rPr>
              <a:t> </a:t>
            </a:r>
            <a:r>
              <a:rPr lang="en-US" altLang="zh-CN" b="1" dirty="0">
                <a:solidFill>
                  <a:srgbClr val="202124"/>
                </a:solidFill>
                <a:latin typeface="Roboto"/>
              </a:rPr>
              <a:t>model</a:t>
            </a:r>
          </a:p>
          <a:p>
            <a:r>
              <a:rPr lang="en" altLang="zh-CN" dirty="0"/>
              <a:t> </a:t>
            </a:r>
            <a:r>
              <a:rPr lang="en" altLang="zh-CN" dirty="0">
                <a:solidFill>
                  <a:schemeClr val="tx2"/>
                </a:solidFill>
              </a:rPr>
              <a:t>code cannot execute unless it is digitally signed by a trusted party.</a:t>
            </a:r>
            <a:endParaRPr lang="en-US" altLang="zh-CN" dirty="0">
              <a:solidFill>
                <a:schemeClr val="tx2"/>
              </a:solidFill>
            </a:endParaRPr>
          </a:p>
          <a:p>
            <a:endParaRPr lang="en-US" altLang="zh-CN" b="1" dirty="0">
              <a:solidFill>
                <a:schemeClr val="tx2"/>
              </a:solidFill>
              <a:latin typeface="Roboto"/>
            </a:endParaRPr>
          </a:p>
        </p:txBody>
      </p:sp>
    </p:spTree>
    <p:extLst>
      <p:ext uri="{BB962C8B-B14F-4D97-AF65-F5344CB8AC3E}">
        <p14:creationId xmlns:p14="http://schemas.microsoft.com/office/powerpoint/2010/main" val="209765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lang="en" altLang="zh-CN" dirty="0"/>
              <a:t>security</a:t>
            </a:r>
            <a:endParaRPr kumimoji="1" lang="zh-CN" altLang="en-US" sz="3600" dirty="0"/>
          </a:p>
        </p:txBody>
      </p:sp>
      <p:sp>
        <p:nvSpPr>
          <p:cNvPr id="6" name="文本框 5">
            <a:extLst>
              <a:ext uri="{FF2B5EF4-FFF2-40B4-BE49-F238E27FC236}">
                <a16:creationId xmlns:a16="http://schemas.microsoft.com/office/drawing/2014/main" id="{2E47AF4B-4FA2-7B46-AA10-45320C5C64D2}"/>
              </a:ext>
            </a:extLst>
          </p:cNvPr>
          <p:cNvSpPr txBox="1"/>
          <p:nvPr/>
        </p:nvSpPr>
        <p:spPr>
          <a:xfrm>
            <a:off x="1191638" y="1723923"/>
            <a:ext cx="9595425" cy="1754326"/>
          </a:xfrm>
          <a:prstGeom prst="rect">
            <a:avLst/>
          </a:prstGeom>
          <a:noFill/>
        </p:spPr>
        <p:txBody>
          <a:bodyPr wrap="square" rtlCol="0">
            <a:spAutoFit/>
          </a:bodyPr>
          <a:lstStyle/>
          <a:p>
            <a:endParaRPr lang="en-US" altLang="zh-CN" b="1" dirty="0">
              <a:solidFill>
                <a:srgbClr val="202124"/>
              </a:solidFill>
              <a:latin typeface="Roboto"/>
            </a:endParaRPr>
          </a:p>
          <a:p>
            <a:pPr marL="342900" indent="-342900">
              <a:buAutoNum type="arabicPeriod"/>
            </a:pPr>
            <a:r>
              <a:rPr lang="en" altLang="zh-CN" dirty="0"/>
              <a:t>Verification</a:t>
            </a:r>
          </a:p>
          <a:p>
            <a:pPr marL="800100" lvl="1" indent="-342900">
              <a:buAutoNum type="arabicPeriod"/>
            </a:pPr>
            <a:r>
              <a:rPr lang="en" altLang="zh-CN" dirty="0"/>
              <a:t>Code and data are deemed trustworthy after verification using a hash-and-sign paradigm</a:t>
            </a:r>
          </a:p>
          <a:p>
            <a:pPr marL="800100" lvl="1" indent="-342900">
              <a:buAutoNum type="arabicPeriod"/>
            </a:pPr>
            <a:r>
              <a:rPr kumimoji="1" lang="en-US" altLang="zh-CN" dirty="0"/>
              <a:t>At</a:t>
            </a:r>
            <a:r>
              <a:rPr kumimoji="1" lang="zh-CN" altLang="en-US" dirty="0"/>
              <a:t> </a:t>
            </a:r>
            <a:r>
              <a:rPr kumimoji="1" lang="en-US" altLang="zh-CN" dirty="0"/>
              <a:t>boot time, some of the code and data in the system should be verified </a:t>
            </a:r>
            <a:r>
              <a:rPr lang="en" altLang="zh-CN" dirty="0"/>
              <a:t>using a trusted public key</a:t>
            </a:r>
            <a:endParaRPr kumimoji="1" lang="en" altLang="zh-CN" dirty="0"/>
          </a:p>
        </p:txBody>
      </p:sp>
    </p:spTree>
    <p:extLst>
      <p:ext uri="{BB962C8B-B14F-4D97-AF65-F5344CB8AC3E}">
        <p14:creationId xmlns:p14="http://schemas.microsoft.com/office/powerpoint/2010/main" val="11040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lang="en" altLang="zh-CN" dirty="0"/>
              <a:t>security</a:t>
            </a:r>
            <a:endParaRPr kumimoji="1" lang="zh-CN" altLang="en-US" sz="3600" dirty="0"/>
          </a:p>
        </p:txBody>
      </p:sp>
      <p:sp>
        <p:nvSpPr>
          <p:cNvPr id="6" name="文本框 5">
            <a:extLst>
              <a:ext uri="{FF2B5EF4-FFF2-40B4-BE49-F238E27FC236}">
                <a16:creationId xmlns:a16="http://schemas.microsoft.com/office/drawing/2014/main" id="{2E47AF4B-4FA2-7B46-AA10-45320C5C64D2}"/>
              </a:ext>
            </a:extLst>
          </p:cNvPr>
          <p:cNvSpPr txBox="1"/>
          <p:nvPr/>
        </p:nvSpPr>
        <p:spPr>
          <a:xfrm>
            <a:off x="1191638" y="1723923"/>
            <a:ext cx="9595425" cy="3970318"/>
          </a:xfrm>
          <a:prstGeom prst="rect">
            <a:avLst/>
          </a:prstGeom>
          <a:noFill/>
        </p:spPr>
        <p:txBody>
          <a:bodyPr wrap="square" rtlCol="0">
            <a:spAutoFit/>
          </a:bodyPr>
          <a:lstStyle/>
          <a:p>
            <a:pPr marL="342900" indent="-342900">
              <a:buAutoNum type="arabicPeriod"/>
            </a:pPr>
            <a:r>
              <a:rPr lang="en" altLang="zh-CN" dirty="0"/>
              <a:t>Safe</a:t>
            </a:r>
            <a:r>
              <a:rPr lang="zh-CN" altLang="en-US" dirty="0"/>
              <a:t> </a:t>
            </a:r>
            <a:r>
              <a:rPr lang="en" altLang="zh-CN" dirty="0"/>
              <a:t>Stack</a:t>
            </a:r>
          </a:p>
          <a:p>
            <a:pPr marL="800100" lvl="1" indent="-342900">
              <a:buAutoNum type="arabicPeriod"/>
            </a:pPr>
            <a:r>
              <a:rPr kumimoji="1" lang="en" altLang="zh-CN" dirty="0"/>
              <a:t>The</a:t>
            </a:r>
            <a:r>
              <a:rPr kumimoji="1" lang="zh-CN" altLang="en-US" dirty="0"/>
              <a:t> </a:t>
            </a:r>
            <a:r>
              <a:rPr kumimoji="1" lang="en-US" altLang="zh-CN" dirty="0"/>
              <a:t>unsafe</a:t>
            </a:r>
            <a:r>
              <a:rPr kumimoji="1" lang="zh-CN" altLang="en-US" dirty="0"/>
              <a:t> </a:t>
            </a:r>
            <a:r>
              <a:rPr kumimoji="1" lang="en-US" altLang="zh-CN" dirty="0"/>
              <a:t>stack</a:t>
            </a:r>
            <a:r>
              <a:rPr kumimoji="1" lang="zh-CN" altLang="en-US" dirty="0"/>
              <a:t> </a:t>
            </a:r>
            <a:r>
              <a:rPr lang="en" altLang="zh-CN" dirty="0"/>
              <a:t>is used for arrays or variables that are passed by reference</a:t>
            </a:r>
          </a:p>
          <a:p>
            <a:pPr marL="800100" lvl="1" indent="-342900">
              <a:buAutoNum type="arabicPeriod"/>
            </a:pPr>
            <a:endParaRPr lang="en" altLang="zh-CN" dirty="0"/>
          </a:p>
          <a:p>
            <a:pPr marL="800100" lvl="1" indent="-342900">
              <a:buAutoNum type="arabicPeriod"/>
            </a:pPr>
            <a:r>
              <a:rPr kumimoji="1" lang="en" altLang="zh-CN" dirty="0"/>
              <a:t>The safe stack is used </a:t>
            </a:r>
            <a:r>
              <a:rPr lang="en" altLang="zh-CN" dirty="0"/>
              <a:t>for </a:t>
            </a:r>
            <a:r>
              <a:rPr lang="en" altLang="zh-CN" dirty="0">
                <a:solidFill>
                  <a:srgbClr val="FF0000"/>
                </a:solidFill>
              </a:rPr>
              <a:t>storing</a:t>
            </a:r>
            <a:r>
              <a:rPr lang="en" altLang="zh-CN" dirty="0"/>
              <a:t> the return address of a function call</a:t>
            </a:r>
            <a:r>
              <a:rPr kumimoji="1" lang="zh-CN" altLang="en-US" dirty="0"/>
              <a:t> </a:t>
            </a:r>
            <a:r>
              <a:rPr kumimoji="1" lang="en-US" altLang="zh-CN" dirty="0"/>
              <a:t>and </a:t>
            </a:r>
            <a:r>
              <a:rPr lang="en" altLang="zh-CN" dirty="0"/>
              <a:t>compiler's register spills</a:t>
            </a:r>
            <a:endParaRPr kumimoji="1" lang="en" altLang="zh-CN" dirty="0"/>
          </a:p>
          <a:p>
            <a:pPr marL="342900" indent="-342900">
              <a:buAutoNum type="arabicPeriod"/>
            </a:pPr>
            <a:endParaRPr kumimoji="1" lang="en" altLang="zh-CN" dirty="0"/>
          </a:p>
          <a:p>
            <a:endParaRPr kumimoji="1" lang="en" altLang="zh-CN" dirty="0"/>
          </a:p>
          <a:p>
            <a:pPr marL="342900" indent="-342900">
              <a:buAutoNum type="arabicPeriod"/>
            </a:pPr>
            <a:endParaRPr kumimoji="1" lang="en" altLang="zh-CN" dirty="0"/>
          </a:p>
          <a:p>
            <a:pPr marL="342900" indent="-342900">
              <a:buAutoNum type="arabicPeriod"/>
            </a:pPr>
            <a:r>
              <a:rPr lang="en" altLang="zh-CN" dirty="0"/>
              <a:t>Shadow</a:t>
            </a:r>
            <a:r>
              <a:rPr lang="zh-CN" altLang="en-US" dirty="0"/>
              <a:t> </a:t>
            </a:r>
            <a:r>
              <a:rPr lang="en" altLang="zh-CN" dirty="0"/>
              <a:t>Call</a:t>
            </a:r>
            <a:r>
              <a:rPr lang="zh-CN" altLang="en-US" dirty="0"/>
              <a:t> </a:t>
            </a:r>
            <a:r>
              <a:rPr lang="en" altLang="zh-CN" dirty="0"/>
              <a:t>Stack</a:t>
            </a:r>
          </a:p>
          <a:p>
            <a:pPr marL="800100" lvl="1" indent="-342900">
              <a:buAutoNum type="arabicPeriod"/>
            </a:pPr>
            <a:r>
              <a:rPr kumimoji="1" lang="en" altLang="zh-CN" dirty="0"/>
              <a:t>There is a normal </a:t>
            </a:r>
            <a:r>
              <a:rPr kumimoji="1" lang="en-US" altLang="zh-CN" dirty="0"/>
              <a:t>stack in the system and it</a:t>
            </a:r>
            <a:r>
              <a:rPr kumimoji="1" lang="zh-CN" altLang="en-US" dirty="0"/>
              <a:t> </a:t>
            </a:r>
            <a:r>
              <a:rPr lang="en" altLang="zh-CN" dirty="0"/>
              <a:t>is used for arrays or variables that are passed by reference</a:t>
            </a:r>
          </a:p>
          <a:p>
            <a:pPr marL="800100" lvl="1" indent="-342900">
              <a:buAutoNum type="arabicPeriod"/>
            </a:pPr>
            <a:endParaRPr lang="en" altLang="zh-CN" dirty="0"/>
          </a:p>
          <a:p>
            <a:pPr marL="800100" lvl="1" indent="-342900">
              <a:buFontTx/>
              <a:buAutoNum type="arabicPeriod"/>
            </a:pPr>
            <a:r>
              <a:rPr kumimoji="1" lang="en" altLang="zh-CN" dirty="0"/>
              <a:t>The </a:t>
            </a:r>
            <a:r>
              <a:rPr lang="en" altLang="zh-CN" dirty="0"/>
              <a:t>Shadow</a:t>
            </a:r>
            <a:r>
              <a:rPr lang="zh-CN" altLang="en-US" dirty="0"/>
              <a:t> </a:t>
            </a:r>
            <a:r>
              <a:rPr lang="en" altLang="zh-CN" dirty="0"/>
              <a:t>Call</a:t>
            </a:r>
            <a:r>
              <a:rPr lang="zh-CN" altLang="en-US" dirty="0"/>
              <a:t> </a:t>
            </a:r>
            <a:r>
              <a:rPr lang="en" altLang="zh-CN" dirty="0"/>
              <a:t>Stack </a:t>
            </a:r>
            <a:r>
              <a:rPr kumimoji="1" lang="en" altLang="zh-CN" dirty="0"/>
              <a:t>is only used </a:t>
            </a:r>
            <a:r>
              <a:rPr lang="en" altLang="zh-CN" dirty="0"/>
              <a:t>for</a:t>
            </a:r>
            <a:r>
              <a:rPr lang="en" altLang="zh-CN" dirty="0">
                <a:solidFill>
                  <a:srgbClr val="FF0000"/>
                </a:solidFill>
              </a:rPr>
              <a:t> storing </a:t>
            </a:r>
            <a:r>
              <a:rPr lang="en" altLang="zh-CN" dirty="0"/>
              <a:t>the return address of a function call</a:t>
            </a:r>
            <a:endParaRPr kumimoji="1" lang="en" altLang="zh-CN" dirty="0"/>
          </a:p>
          <a:p>
            <a:pPr marL="800100" lvl="1" indent="-342900">
              <a:buAutoNum type="arabicPeriod"/>
            </a:pPr>
            <a:endParaRPr kumimoji="1" lang="en" altLang="zh-CN" dirty="0"/>
          </a:p>
        </p:txBody>
      </p:sp>
    </p:spTree>
    <p:extLst>
      <p:ext uri="{BB962C8B-B14F-4D97-AF65-F5344CB8AC3E}">
        <p14:creationId xmlns:p14="http://schemas.microsoft.com/office/powerpoint/2010/main" val="330893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1B911-DD24-284E-907B-6672148B09B5}"/>
              </a:ext>
            </a:extLst>
          </p:cNvPr>
          <p:cNvSpPr>
            <a:spLocks noGrp="1"/>
          </p:cNvSpPr>
          <p:nvPr>
            <p:ph type="title"/>
          </p:nvPr>
        </p:nvSpPr>
        <p:spPr>
          <a:xfrm>
            <a:off x="595549" y="146187"/>
            <a:ext cx="10058400" cy="1609344"/>
          </a:xfrm>
        </p:spPr>
        <p:txBody>
          <a:bodyPr/>
          <a:lstStyle/>
          <a:p>
            <a:r>
              <a:rPr kumimoji="1" lang="en-US" altLang="zh-CN" dirty="0"/>
              <a:t>others</a:t>
            </a:r>
            <a:endParaRPr kumimoji="1" lang="zh-CN" altLang="en-US" dirty="0"/>
          </a:p>
        </p:txBody>
      </p:sp>
      <p:pic>
        <p:nvPicPr>
          <p:cNvPr id="6" name="图片 5">
            <a:extLst>
              <a:ext uri="{FF2B5EF4-FFF2-40B4-BE49-F238E27FC236}">
                <a16:creationId xmlns:a16="http://schemas.microsoft.com/office/drawing/2014/main" id="{EDDE38D6-E1B7-654B-B909-57BD30378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054" y="1590608"/>
            <a:ext cx="3721100" cy="4279900"/>
          </a:xfrm>
          <a:prstGeom prst="rect">
            <a:avLst/>
          </a:prstGeom>
        </p:spPr>
      </p:pic>
      <p:pic>
        <p:nvPicPr>
          <p:cNvPr id="7" name="图片 6">
            <a:extLst>
              <a:ext uri="{FF2B5EF4-FFF2-40B4-BE49-F238E27FC236}">
                <a16:creationId xmlns:a16="http://schemas.microsoft.com/office/drawing/2014/main" id="{2BB8EBAB-DE96-ED43-B224-51F922304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841" y="1590608"/>
            <a:ext cx="3721100" cy="4279900"/>
          </a:xfrm>
          <a:prstGeom prst="rect">
            <a:avLst/>
          </a:prstGeom>
        </p:spPr>
      </p:pic>
      <p:sp>
        <p:nvSpPr>
          <p:cNvPr id="8" name="文本框 7">
            <a:extLst>
              <a:ext uri="{FF2B5EF4-FFF2-40B4-BE49-F238E27FC236}">
                <a16:creationId xmlns:a16="http://schemas.microsoft.com/office/drawing/2014/main" id="{B1C50404-3A7D-1043-8416-FD9A172F31F4}"/>
              </a:ext>
            </a:extLst>
          </p:cNvPr>
          <p:cNvSpPr txBox="1"/>
          <p:nvPr/>
        </p:nvSpPr>
        <p:spPr>
          <a:xfrm>
            <a:off x="1150431" y="2211962"/>
            <a:ext cx="4344346" cy="461665"/>
          </a:xfrm>
          <a:prstGeom prst="rect">
            <a:avLst/>
          </a:prstGeom>
          <a:noFill/>
        </p:spPr>
        <p:txBody>
          <a:bodyPr wrap="square" rtlCol="0">
            <a:spAutoFit/>
          </a:bodyPr>
          <a:lstStyle/>
          <a:p>
            <a:r>
              <a:rPr kumimoji="1" lang="en-US" altLang="zh-CN" sz="2400" dirty="0"/>
              <a:t>Features</a:t>
            </a:r>
            <a:r>
              <a:rPr kumimoji="1" lang="zh-CN" altLang="en-US" sz="2400" dirty="0"/>
              <a:t> </a:t>
            </a:r>
            <a:r>
              <a:rPr kumimoji="1" lang="en-US" altLang="zh-CN" sz="2400" dirty="0"/>
              <a:t>similar</a:t>
            </a:r>
            <a:r>
              <a:rPr kumimoji="1" lang="zh-CN" altLang="en-US" sz="2400" dirty="0"/>
              <a:t> </a:t>
            </a:r>
            <a:r>
              <a:rPr kumimoji="1" lang="en-US" altLang="zh-CN" sz="2400" dirty="0"/>
              <a:t>to</a:t>
            </a:r>
            <a:r>
              <a:rPr kumimoji="1" lang="zh-CN" altLang="en-US" sz="2400" dirty="0"/>
              <a:t> </a:t>
            </a:r>
            <a:r>
              <a:rPr kumimoji="1" lang="en-US" altLang="zh-CN" sz="2400" dirty="0"/>
              <a:t>Linux</a:t>
            </a:r>
            <a:endParaRPr kumimoji="1" lang="zh-CN" altLang="en-US" sz="2400" dirty="0"/>
          </a:p>
        </p:txBody>
      </p:sp>
      <p:sp>
        <p:nvSpPr>
          <p:cNvPr id="9" name="矩形 8">
            <a:extLst>
              <a:ext uri="{FF2B5EF4-FFF2-40B4-BE49-F238E27FC236}">
                <a16:creationId xmlns:a16="http://schemas.microsoft.com/office/drawing/2014/main" id="{D389CF55-C69B-724F-8262-E3A77BBBCE62}"/>
              </a:ext>
            </a:extLst>
          </p:cNvPr>
          <p:cNvSpPr/>
          <p:nvPr/>
        </p:nvSpPr>
        <p:spPr>
          <a:xfrm>
            <a:off x="6798817" y="2211962"/>
            <a:ext cx="2576489" cy="461665"/>
          </a:xfrm>
          <a:prstGeom prst="rect">
            <a:avLst/>
          </a:prstGeom>
        </p:spPr>
        <p:txBody>
          <a:bodyPr wrap="square">
            <a:spAutoFit/>
          </a:bodyPr>
          <a:lstStyle/>
          <a:p>
            <a:r>
              <a:rPr kumimoji="1" lang="en-US" altLang="zh-CN" sz="2400" dirty="0"/>
              <a:t>Other</a:t>
            </a:r>
            <a:r>
              <a:rPr kumimoji="1" lang="zh-CN" altLang="en-US" sz="2400" dirty="0"/>
              <a:t> </a:t>
            </a:r>
            <a:r>
              <a:rPr kumimoji="1" lang="en-US" altLang="zh-CN" sz="2400" dirty="0"/>
              <a:t>features</a:t>
            </a:r>
            <a:endParaRPr kumimoji="1" lang="zh-CN" altLang="en-US" sz="2400" dirty="0"/>
          </a:p>
        </p:txBody>
      </p:sp>
      <p:pic>
        <p:nvPicPr>
          <p:cNvPr id="11" name="图片 10">
            <a:extLst>
              <a:ext uri="{FF2B5EF4-FFF2-40B4-BE49-F238E27FC236}">
                <a16:creationId xmlns:a16="http://schemas.microsoft.com/office/drawing/2014/main" id="{428556C3-D805-D040-80BC-2FC0E10CD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603" y="1590608"/>
            <a:ext cx="561772" cy="621354"/>
          </a:xfrm>
          <a:prstGeom prst="rect">
            <a:avLst/>
          </a:prstGeom>
        </p:spPr>
      </p:pic>
      <p:pic>
        <p:nvPicPr>
          <p:cNvPr id="12" name="图片 11">
            <a:extLst>
              <a:ext uri="{FF2B5EF4-FFF2-40B4-BE49-F238E27FC236}">
                <a16:creationId xmlns:a16="http://schemas.microsoft.com/office/drawing/2014/main" id="{71B0DF28-FED1-254B-85E5-56ACA7F01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49" y="1590608"/>
            <a:ext cx="561772" cy="621354"/>
          </a:xfrm>
          <a:prstGeom prst="rect">
            <a:avLst/>
          </a:prstGeom>
        </p:spPr>
      </p:pic>
      <p:sp>
        <p:nvSpPr>
          <p:cNvPr id="13" name="矩形 12">
            <a:extLst>
              <a:ext uri="{FF2B5EF4-FFF2-40B4-BE49-F238E27FC236}">
                <a16:creationId xmlns:a16="http://schemas.microsoft.com/office/drawing/2014/main" id="{F6D5EB66-A789-8845-BC8C-702362376485}"/>
              </a:ext>
            </a:extLst>
          </p:cNvPr>
          <p:cNvSpPr/>
          <p:nvPr/>
        </p:nvSpPr>
        <p:spPr>
          <a:xfrm>
            <a:off x="11157626" y="6138153"/>
            <a:ext cx="846306" cy="62257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460A5200-FC33-5541-8D0D-8A4B50F4F1C5}"/>
              </a:ext>
            </a:extLst>
          </p:cNvPr>
          <p:cNvSpPr txBox="1"/>
          <p:nvPr/>
        </p:nvSpPr>
        <p:spPr>
          <a:xfrm>
            <a:off x="721065" y="1755531"/>
            <a:ext cx="1162453" cy="369332"/>
          </a:xfrm>
          <a:prstGeom prst="rect">
            <a:avLst/>
          </a:prstGeom>
          <a:noFill/>
        </p:spPr>
        <p:txBody>
          <a:bodyPr wrap="square" rtlCol="0">
            <a:spAutoFit/>
          </a:bodyPr>
          <a:lstStyle/>
          <a:p>
            <a:r>
              <a:rPr kumimoji="1" lang="en-US" altLang="zh-CN" dirty="0">
                <a:solidFill>
                  <a:schemeClr val="bg1"/>
                </a:solidFill>
              </a:rPr>
              <a:t>1</a:t>
            </a:r>
            <a:endParaRPr kumimoji="1" lang="zh-CN" altLang="en-US" dirty="0">
              <a:solidFill>
                <a:schemeClr val="bg1"/>
              </a:solidFill>
            </a:endParaRPr>
          </a:p>
        </p:txBody>
      </p:sp>
      <p:sp>
        <p:nvSpPr>
          <p:cNvPr id="15" name="矩形 14">
            <a:extLst>
              <a:ext uri="{FF2B5EF4-FFF2-40B4-BE49-F238E27FC236}">
                <a16:creationId xmlns:a16="http://schemas.microsoft.com/office/drawing/2014/main" id="{FF6F3C88-BF54-1C4A-BBF2-22BFE3D55B3B}"/>
              </a:ext>
            </a:extLst>
          </p:cNvPr>
          <p:cNvSpPr/>
          <p:nvPr/>
        </p:nvSpPr>
        <p:spPr>
          <a:xfrm>
            <a:off x="6065836" y="1759865"/>
            <a:ext cx="309700" cy="369332"/>
          </a:xfrm>
          <a:prstGeom prst="rect">
            <a:avLst/>
          </a:prstGeom>
        </p:spPr>
        <p:txBody>
          <a:bodyPr wrap="none">
            <a:spAutoFit/>
          </a:bodyPr>
          <a:lstStyle/>
          <a:p>
            <a:r>
              <a:rPr kumimoji="1" lang="en-US" altLang="zh-CN" dirty="0">
                <a:solidFill>
                  <a:schemeClr val="bg1"/>
                </a:solidFill>
              </a:rPr>
              <a:t>2</a:t>
            </a:r>
            <a:endParaRPr kumimoji="1" lang="zh-CN" altLang="en-US" dirty="0">
              <a:solidFill>
                <a:schemeClr val="bg1"/>
              </a:solidFill>
            </a:endParaRPr>
          </a:p>
        </p:txBody>
      </p:sp>
      <p:sp>
        <p:nvSpPr>
          <p:cNvPr id="3" name="文本框 2">
            <a:extLst>
              <a:ext uri="{FF2B5EF4-FFF2-40B4-BE49-F238E27FC236}">
                <a16:creationId xmlns:a16="http://schemas.microsoft.com/office/drawing/2014/main" id="{77983793-5B6C-DA4C-B59C-EAF7F639BBB1}"/>
              </a:ext>
            </a:extLst>
          </p:cNvPr>
          <p:cNvSpPr txBox="1"/>
          <p:nvPr/>
        </p:nvSpPr>
        <p:spPr>
          <a:xfrm>
            <a:off x="1142054" y="2922953"/>
            <a:ext cx="3775777" cy="1200329"/>
          </a:xfrm>
          <a:prstGeom prst="rect">
            <a:avLst/>
          </a:prstGeom>
          <a:noFill/>
        </p:spPr>
        <p:txBody>
          <a:bodyPr wrap="none" rtlCol="0">
            <a:spAutoFit/>
          </a:bodyPr>
          <a:lstStyle/>
          <a:p>
            <a:pPr marL="342900" indent="-342900">
              <a:buAutoNum type="arabicPeriod"/>
            </a:pPr>
            <a:r>
              <a:rPr kumimoji="1" lang="en-US" altLang="zh-CN" dirty="0"/>
              <a:t>Trace</a:t>
            </a:r>
            <a:r>
              <a:rPr kumimoji="1" lang="zh-CN" altLang="en-US" dirty="0"/>
              <a:t> </a:t>
            </a:r>
            <a:endParaRPr kumimoji="1" lang="en-US" altLang="zh-CN" dirty="0"/>
          </a:p>
          <a:p>
            <a:pPr marL="342900" indent="-342900">
              <a:buAutoNum type="arabicPeriod"/>
            </a:pPr>
            <a:r>
              <a:rPr kumimoji="1" lang="en-US" altLang="zh-CN" dirty="0"/>
              <a:t>The</a:t>
            </a:r>
            <a:r>
              <a:rPr kumimoji="1" lang="zh-CN" altLang="en-US" dirty="0"/>
              <a:t> </a:t>
            </a:r>
            <a:r>
              <a:rPr kumimoji="1" lang="en-US" altLang="zh-CN" dirty="0"/>
              <a:t>concept</a:t>
            </a:r>
            <a:r>
              <a:rPr kumimoji="1" lang="zh-CN" altLang="en-US" dirty="0"/>
              <a:t> </a:t>
            </a:r>
            <a:r>
              <a:rPr kumimoji="1" lang="en-US" altLang="zh-CN" dirty="0"/>
              <a:t>of</a:t>
            </a:r>
            <a:r>
              <a:rPr kumimoji="1" lang="zh-CN" altLang="en-US" dirty="0"/>
              <a:t> </a:t>
            </a:r>
            <a:r>
              <a:rPr kumimoji="1" lang="en-US" altLang="zh-CN" dirty="0"/>
              <a:t>process/thread</a:t>
            </a:r>
          </a:p>
          <a:p>
            <a:pPr marL="342900" indent="-342900">
              <a:buAutoNum type="arabicPeriod"/>
            </a:pPr>
            <a:r>
              <a:rPr kumimoji="1" lang="en-US" altLang="zh-CN" dirty="0"/>
              <a:t>Memory</a:t>
            </a:r>
            <a:r>
              <a:rPr kumimoji="1" lang="zh-CN" altLang="en-US" dirty="0"/>
              <a:t> </a:t>
            </a:r>
            <a:r>
              <a:rPr kumimoji="1" lang="en-US" altLang="zh-CN" dirty="0"/>
              <a:t>management</a:t>
            </a:r>
          </a:p>
          <a:p>
            <a:pPr marL="342900" indent="-342900">
              <a:buAutoNum type="arabicPeriod"/>
            </a:pPr>
            <a:r>
              <a:rPr kumimoji="1" lang="en-US" altLang="zh-CN" dirty="0"/>
              <a:t>Error</a:t>
            </a:r>
            <a:r>
              <a:rPr kumimoji="1" lang="zh-CN" altLang="en-US" dirty="0"/>
              <a:t> </a:t>
            </a:r>
            <a:r>
              <a:rPr kumimoji="1" lang="en-US" altLang="zh-CN" dirty="0"/>
              <a:t>and</a:t>
            </a:r>
            <a:r>
              <a:rPr kumimoji="1" lang="zh-CN" altLang="en-US" dirty="0"/>
              <a:t> </a:t>
            </a:r>
            <a:r>
              <a:rPr kumimoji="1" lang="en-US" altLang="zh-CN" dirty="0"/>
              <a:t>exceptions</a:t>
            </a:r>
          </a:p>
        </p:txBody>
      </p:sp>
      <p:sp>
        <p:nvSpPr>
          <p:cNvPr id="4" name="文本框 3">
            <a:extLst>
              <a:ext uri="{FF2B5EF4-FFF2-40B4-BE49-F238E27FC236}">
                <a16:creationId xmlns:a16="http://schemas.microsoft.com/office/drawing/2014/main" id="{1D1911F2-9116-C541-B6EB-A3EE2C225F3F}"/>
              </a:ext>
            </a:extLst>
          </p:cNvPr>
          <p:cNvSpPr txBox="1"/>
          <p:nvPr/>
        </p:nvSpPr>
        <p:spPr>
          <a:xfrm>
            <a:off x="6827877" y="2922953"/>
            <a:ext cx="2605778" cy="923330"/>
          </a:xfrm>
          <a:prstGeom prst="rect">
            <a:avLst/>
          </a:prstGeom>
          <a:noFill/>
        </p:spPr>
        <p:txBody>
          <a:bodyPr wrap="none" rtlCol="0">
            <a:spAutoFit/>
          </a:bodyPr>
          <a:lstStyle/>
          <a:p>
            <a:r>
              <a:rPr kumimoji="1" lang="en-US" altLang="zh-CN" dirty="0"/>
              <a:t>1.</a:t>
            </a:r>
            <a:r>
              <a:rPr kumimoji="1" lang="zh-CN" altLang="en-US" dirty="0"/>
              <a:t> </a:t>
            </a:r>
            <a:r>
              <a:rPr kumimoji="1" lang="en-US" altLang="zh-CN" dirty="0"/>
              <a:t>Session</a:t>
            </a:r>
          </a:p>
          <a:p>
            <a:r>
              <a:rPr kumimoji="1" lang="en-US" altLang="zh-CN" dirty="0"/>
              <a:t>2.</a:t>
            </a:r>
            <a:r>
              <a:rPr kumimoji="1" lang="zh-CN" altLang="en-US" dirty="0"/>
              <a:t> </a:t>
            </a:r>
            <a:r>
              <a:rPr kumimoji="1" lang="en-US" altLang="zh-CN" dirty="0"/>
              <a:t>Third-party</a:t>
            </a:r>
            <a:r>
              <a:rPr kumimoji="1" lang="zh-CN" altLang="en-US" dirty="0"/>
              <a:t> </a:t>
            </a:r>
            <a:r>
              <a:rPr kumimoji="1" lang="en-US" altLang="zh-CN" dirty="0"/>
              <a:t>resource</a:t>
            </a:r>
          </a:p>
          <a:p>
            <a:r>
              <a:rPr kumimoji="1" lang="en-US" altLang="zh-CN" dirty="0"/>
              <a:t>3.</a:t>
            </a:r>
            <a:r>
              <a:rPr kumimoji="1" lang="zh-CN" altLang="en-US" dirty="0"/>
              <a:t> </a:t>
            </a:r>
            <a:r>
              <a:rPr kumimoji="1" lang="en-US" altLang="zh-CN" dirty="0"/>
              <a:t>Packages</a:t>
            </a:r>
            <a:endParaRPr kumimoji="1" lang="zh-CN" altLang="en-US" dirty="0"/>
          </a:p>
        </p:txBody>
      </p:sp>
    </p:spTree>
    <p:extLst>
      <p:ext uri="{BB962C8B-B14F-4D97-AF65-F5344CB8AC3E}">
        <p14:creationId xmlns:p14="http://schemas.microsoft.com/office/powerpoint/2010/main" val="3180372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lang="en" altLang="zh-CN" dirty="0"/>
              <a:t>part</a:t>
            </a:r>
            <a:r>
              <a:rPr lang="en-US" altLang="zh-CN" dirty="0"/>
              <a:t>2</a:t>
            </a:r>
            <a:endParaRPr kumimoji="1" lang="zh-CN" altLang="en-US" sz="3600" dirty="0"/>
          </a:p>
        </p:txBody>
      </p:sp>
      <p:sp>
        <p:nvSpPr>
          <p:cNvPr id="4" name="文本框 3">
            <a:extLst>
              <a:ext uri="{FF2B5EF4-FFF2-40B4-BE49-F238E27FC236}">
                <a16:creationId xmlns:a16="http://schemas.microsoft.com/office/drawing/2014/main" id="{2F9AA205-7A93-D546-A63A-AF1C49E6A126}"/>
              </a:ext>
            </a:extLst>
          </p:cNvPr>
          <p:cNvSpPr txBox="1"/>
          <p:nvPr/>
        </p:nvSpPr>
        <p:spPr>
          <a:xfrm>
            <a:off x="739302" y="1167319"/>
            <a:ext cx="7529209" cy="6278642"/>
          </a:xfrm>
          <a:prstGeom prst="rect">
            <a:avLst/>
          </a:prstGeom>
          <a:noFill/>
        </p:spPr>
        <p:txBody>
          <a:bodyPr wrap="square" rtlCol="0">
            <a:spAutoFit/>
          </a:bodyPr>
          <a:lstStyle/>
          <a:p>
            <a:pPr marL="342900" indent="-342900">
              <a:spcBef>
                <a:spcPts val="600"/>
              </a:spcBef>
              <a:buAutoNum type="arabicPeriod"/>
            </a:pPr>
            <a:r>
              <a:rPr kumimoji="1" lang="en-US" altLang="zh-CN" dirty="0"/>
              <a:t>Publications</a:t>
            </a:r>
            <a:r>
              <a:rPr kumimoji="1" lang="zh-CN" altLang="en-US" dirty="0"/>
              <a:t> </a:t>
            </a:r>
            <a:r>
              <a:rPr kumimoji="1" lang="en-US" altLang="zh-CN" dirty="0"/>
              <a:t>about Fuzzing test on Android OS</a:t>
            </a:r>
          </a:p>
          <a:p>
            <a:pPr marL="800100" lvl="1" indent="-342900">
              <a:spcBef>
                <a:spcPts val="600"/>
              </a:spcBef>
              <a:buAutoNum type="arabicPeriod"/>
            </a:pPr>
            <a:r>
              <a:rPr kumimoji="1" lang="en-US" altLang="zh-CN" dirty="0"/>
              <a:t>A lot of them focus on IPC like RPC and the intent object</a:t>
            </a:r>
          </a:p>
          <a:p>
            <a:pPr marL="800100" lvl="1" indent="-342900">
              <a:spcBef>
                <a:spcPts val="600"/>
              </a:spcBef>
              <a:buAutoNum type="arabicPeriod"/>
            </a:pPr>
            <a:r>
              <a:rPr kumimoji="1" lang="en-US" altLang="zh-CN" dirty="0"/>
              <a:t>They extract the valid template of input data  by static analyze the source code or some manifest files</a:t>
            </a:r>
          </a:p>
          <a:p>
            <a:pPr marL="800100" lvl="1" indent="-342900">
              <a:spcBef>
                <a:spcPts val="600"/>
              </a:spcBef>
              <a:buAutoNum type="arabicPeriod"/>
            </a:pPr>
            <a:r>
              <a:rPr kumimoji="1" lang="en-US" altLang="zh-CN" dirty="0"/>
              <a:t>They analyze the code server side or the Intent object instead of the client side code to extract the type/name of the valid input</a:t>
            </a:r>
          </a:p>
          <a:p>
            <a:pPr marL="800100" lvl="1" indent="-342900">
              <a:spcBef>
                <a:spcPts val="600"/>
              </a:spcBef>
              <a:buAutoNum type="arabicPeriod"/>
            </a:pPr>
            <a:endParaRPr kumimoji="1" lang="en-US" altLang="zh-CN" dirty="0"/>
          </a:p>
          <a:p>
            <a:pPr marL="342900" indent="-342900">
              <a:spcBef>
                <a:spcPts val="600"/>
              </a:spcBef>
              <a:buAutoNum type="arabicPeriod"/>
            </a:pPr>
            <a:r>
              <a:rPr kumimoji="1" lang="en-US" altLang="zh-CN" dirty="0"/>
              <a:t> The summary of idea used in publications</a:t>
            </a:r>
          </a:p>
          <a:p>
            <a:pPr marL="800100" lvl="1" indent="-342900">
              <a:spcBef>
                <a:spcPts val="600"/>
              </a:spcBef>
              <a:buAutoNum type="arabicPeriod"/>
            </a:pPr>
            <a:r>
              <a:rPr kumimoji="1" lang="en-US" altLang="zh-CN" dirty="0"/>
              <a:t>Find all the interfaces or components that may be used to establish connection</a:t>
            </a:r>
          </a:p>
          <a:p>
            <a:pPr marL="800100" lvl="1" indent="-342900">
              <a:spcBef>
                <a:spcPts val="600"/>
              </a:spcBef>
              <a:buAutoNum type="arabicPeriod"/>
            </a:pPr>
            <a:r>
              <a:rPr kumimoji="1" lang="en-US" altLang="zh-CN" dirty="0"/>
              <a:t>Use the </a:t>
            </a:r>
            <a:r>
              <a:rPr lang="en" altLang="zh-CN" dirty="0"/>
              <a:t>AIDL file/ AST(abstract syntax tree)/static analyze to extract information of the valid input data</a:t>
            </a:r>
          </a:p>
          <a:p>
            <a:pPr marL="800100" lvl="1" indent="-342900">
              <a:spcBef>
                <a:spcPts val="600"/>
              </a:spcBef>
              <a:buAutoNum type="arabicPeriod"/>
            </a:pPr>
            <a:r>
              <a:rPr kumimoji="1" lang="en-US" altLang="zh-CN" dirty="0"/>
              <a:t>Determine the dependence between applications or transactions</a:t>
            </a:r>
          </a:p>
          <a:p>
            <a:pPr marL="800100" lvl="1" indent="-342900">
              <a:spcBef>
                <a:spcPts val="600"/>
              </a:spcBef>
              <a:buAutoNum type="arabicPeriod"/>
            </a:pPr>
            <a:r>
              <a:rPr kumimoji="1" lang="en-US" altLang="zh-CN" dirty="0"/>
              <a:t>Generate inputs and start the fuzz test</a:t>
            </a:r>
          </a:p>
          <a:p>
            <a:pPr marL="800100" lvl="1" indent="-342900">
              <a:spcBef>
                <a:spcPts val="600"/>
              </a:spcBef>
              <a:buAutoNum type="arabicPeriod"/>
            </a:pPr>
            <a:r>
              <a:rPr kumimoji="1" lang="en-US" altLang="zh-CN" dirty="0"/>
              <a:t>Collect the log information</a:t>
            </a:r>
          </a:p>
          <a:p>
            <a:pPr lvl="1">
              <a:spcBef>
                <a:spcPts val="600"/>
              </a:spcBef>
            </a:pPr>
            <a:endParaRPr kumimoji="1" lang="en-US" altLang="zh-CN" dirty="0"/>
          </a:p>
          <a:p>
            <a:pPr marL="800100" lvl="1" indent="-342900">
              <a:spcBef>
                <a:spcPts val="600"/>
              </a:spcBef>
              <a:buAutoNum type="arabicPeriod"/>
            </a:pPr>
            <a:endParaRPr kumimoji="1" lang="zh-CN" altLang="en-US" dirty="0"/>
          </a:p>
        </p:txBody>
      </p:sp>
      <p:grpSp>
        <p:nvGrpSpPr>
          <p:cNvPr id="7" name="组合 6">
            <a:extLst>
              <a:ext uri="{FF2B5EF4-FFF2-40B4-BE49-F238E27FC236}">
                <a16:creationId xmlns:a16="http://schemas.microsoft.com/office/drawing/2014/main" id="{856AB423-CEC1-1643-9088-435B14D6B3E0}"/>
              </a:ext>
            </a:extLst>
          </p:cNvPr>
          <p:cNvGrpSpPr/>
          <p:nvPr/>
        </p:nvGrpSpPr>
        <p:grpSpPr>
          <a:xfrm>
            <a:off x="8172505" y="1144390"/>
            <a:ext cx="3591673" cy="517142"/>
            <a:chOff x="-147001" y="0"/>
            <a:chExt cx="3591673" cy="517142"/>
          </a:xfrm>
        </p:grpSpPr>
        <p:sp>
          <p:nvSpPr>
            <p:cNvPr id="8" name="圆角矩形 7">
              <a:extLst>
                <a:ext uri="{FF2B5EF4-FFF2-40B4-BE49-F238E27FC236}">
                  <a16:creationId xmlns:a16="http://schemas.microsoft.com/office/drawing/2014/main" id="{DFD37D6C-16CE-8D4E-935C-C9DB129BDCAA}"/>
                </a:ext>
              </a:extLst>
            </p:cNvPr>
            <p:cNvSpPr/>
            <p:nvPr/>
          </p:nvSpPr>
          <p:spPr>
            <a:xfrm>
              <a:off x="3222" y="0"/>
              <a:ext cx="3441450" cy="517142"/>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圆角矩形 4">
              <a:extLst>
                <a:ext uri="{FF2B5EF4-FFF2-40B4-BE49-F238E27FC236}">
                  <a16:creationId xmlns:a16="http://schemas.microsoft.com/office/drawing/2014/main" id="{A85B3E85-B4D8-4540-89D1-3FCDDFDBE8AF}"/>
                </a:ext>
              </a:extLst>
            </p:cNvPr>
            <p:cNvSpPr txBox="1"/>
            <p:nvPr/>
          </p:nvSpPr>
          <p:spPr>
            <a:xfrm>
              <a:off x="-147001" y="15147"/>
              <a:ext cx="3411156" cy="4868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rPr>
                <a:t>Interface discovery</a:t>
              </a:r>
              <a:endParaRPr lang="zh-CN" altLang="en-US" sz="2000" kern="1200" dirty="0">
                <a:solidFill>
                  <a:schemeClr val="tx1"/>
                </a:solidFill>
              </a:endParaRPr>
            </a:p>
          </p:txBody>
        </p:sp>
      </p:grpSp>
      <p:grpSp>
        <p:nvGrpSpPr>
          <p:cNvPr id="10" name="组合 9">
            <a:extLst>
              <a:ext uri="{FF2B5EF4-FFF2-40B4-BE49-F238E27FC236}">
                <a16:creationId xmlns:a16="http://schemas.microsoft.com/office/drawing/2014/main" id="{E6CAC353-3D3B-EC46-BEAC-2B70E736C53D}"/>
              </a:ext>
            </a:extLst>
          </p:cNvPr>
          <p:cNvGrpSpPr/>
          <p:nvPr/>
        </p:nvGrpSpPr>
        <p:grpSpPr>
          <a:xfrm>
            <a:off x="8337875" y="1983655"/>
            <a:ext cx="3441450" cy="517142"/>
            <a:chOff x="3222" y="0"/>
            <a:chExt cx="3441450" cy="517142"/>
          </a:xfrm>
        </p:grpSpPr>
        <p:sp>
          <p:nvSpPr>
            <p:cNvPr id="11" name="圆角矩形 10">
              <a:extLst>
                <a:ext uri="{FF2B5EF4-FFF2-40B4-BE49-F238E27FC236}">
                  <a16:creationId xmlns:a16="http://schemas.microsoft.com/office/drawing/2014/main" id="{1A672FA0-6C52-FA42-A26A-6BDB979834FA}"/>
                </a:ext>
              </a:extLst>
            </p:cNvPr>
            <p:cNvSpPr/>
            <p:nvPr/>
          </p:nvSpPr>
          <p:spPr>
            <a:xfrm>
              <a:off x="3222" y="0"/>
              <a:ext cx="3441450" cy="517142"/>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圆角矩形 4">
              <a:extLst>
                <a:ext uri="{FF2B5EF4-FFF2-40B4-BE49-F238E27FC236}">
                  <a16:creationId xmlns:a16="http://schemas.microsoft.com/office/drawing/2014/main" id="{08AE8C9F-247C-364F-AE62-6FE66DC1F861}"/>
                </a:ext>
              </a:extLst>
            </p:cNvPr>
            <p:cNvSpPr txBox="1"/>
            <p:nvPr/>
          </p:nvSpPr>
          <p:spPr>
            <a:xfrm>
              <a:off x="18369" y="15147"/>
              <a:ext cx="3411156" cy="4868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rPr>
                <a:t>Input extract</a:t>
              </a:r>
              <a:endParaRPr lang="zh-CN" altLang="en-US" sz="2000" kern="1200" dirty="0">
                <a:solidFill>
                  <a:schemeClr val="tx1"/>
                </a:solidFill>
              </a:endParaRPr>
            </a:p>
          </p:txBody>
        </p:sp>
      </p:grpSp>
      <p:grpSp>
        <p:nvGrpSpPr>
          <p:cNvPr id="13" name="组合 12">
            <a:extLst>
              <a:ext uri="{FF2B5EF4-FFF2-40B4-BE49-F238E27FC236}">
                <a16:creationId xmlns:a16="http://schemas.microsoft.com/office/drawing/2014/main" id="{FC773E73-11B9-604D-91DF-02406FA54FAA}"/>
              </a:ext>
            </a:extLst>
          </p:cNvPr>
          <p:cNvGrpSpPr/>
          <p:nvPr/>
        </p:nvGrpSpPr>
        <p:grpSpPr>
          <a:xfrm>
            <a:off x="8337875" y="2792672"/>
            <a:ext cx="3441450" cy="517142"/>
            <a:chOff x="3222" y="0"/>
            <a:chExt cx="3441450" cy="517142"/>
          </a:xfrm>
        </p:grpSpPr>
        <p:sp>
          <p:nvSpPr>
            <p:cNvPr id="14" name="圆角矩形 13">
              <a:extLst>
                <a:ext uri="{FF2B5EF4-FFF2-40B4-BE49-F238E27FC236}">
                  <a16:creationId xmlns:a16="http://schemas.microsoft.com/office/drawing/2014/main" id="{1F9C7935-BFE9-9946-9F4F-75A9D83D8601}"/>
                </a:ext>
              </a:extLst>
            </p:cNvPr>
            <p:cNvSpPr/>
            <p:nvPr/>
          </p:nvSpPr>
          <p:spPr>
            <a:xfrm>
              <a:off x="3222" y="0"/>
              <a:ext cx="3441450" cy="517142"/>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圆角矩形 4">
              <a:extLst>
                <a:ext uri="{FF2B5EF4-FFF2-40B4-BE49-F238E27FC236}">
                  <a16:creationId xmlns:a16="http://schemas.microsoft.com/office/drawing/2014/main" id="{287FB517-925A-CF41-B2AC-0EB51D47FF45}"/>
                </a:ext>
              </a:extLst>
            </p:cNvPr>
            <p:cNvSpPr txBox="1"/>
            <p:nvPr/>
          </p:nvSpPr>
          <p:spPr>
            <a:xfrm>
              <a:off x="18369" y="15147"/>
              <a:ext cx="3411156" cy="4868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rPr>
                <a:t>Dependency extraction</a:t>
              </a:r>
              <a:endParaRPr lang="zh-CN" altLang="en-US" sz="2000" kern="1200" dirty="0">
                <a:solidFill>
                  <a:schemeClr val="tx1"/>
                </a:solidFill>
              </a:endParaRPr>
            </a:p>
          </p:txBody>
        </p:sp>
      </p:grpSp>
      <p:grpSp>
        <p:nvGrpSpPr>
          <p:cNvPr id="16" name="组合 15">
            <a:extLst>
              <a:ext uri="{FF2B5EF4-FFF2-40B4-BE49-F238E27FC236}">
                <a16:creationId xmlns:a16="http://schemas.microsoft.com/office/drawing/2014/main" id="{CCFAA5E0-EDE8-B04B-B38F-BDF8299813B2}"/>
              </a:ext>
            </a:extLst>
          </p:cNvPr>
          <p:cNvGrpSpPr/>
          <p:nvPr/>
        </p:nvGrpSpPr>
        <p:grpSpPr>
          <a:xfrm>
            <a:off x="8353022" y="3692480"/>
            <a:ext cx="3441450" cy="517142"/>
            <a:chOff x="3222" y="0"/>
            <a:chExt cx="3441450" cy="517142"/>
          </a:xfrm>
        </p:grpSpPr>
        <p:sp>
          <p:nvSpPr>
            <p:cNvPr id="17" name="圆角矩形 16">
              <a:extLst>
                <a:ext uri="{FF2B5EF4-FFF2-40B4-BE49-F238E27FC236}">
                  <a16:creationId xmlns:a16="http://schemas.microsoft.com/office/drawing/2014/main" id="{A652B6ED-0E53-4345-9F96-F4111284D93C}"/>
                </a:ext>
              </a:extLst>
            </p:cNvPr>
            <p:cNvSpPr/>
            <p:nvPr/>
          </p:nvSpPr>
          <p:spPr>
            <a:xfrm>
              <a:off x="3222" y="0"/>
              <a:ext cx="3441450" cy="517142"/>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圆角矩形 4">
              <a:extLst>
                <a:ext uri="{FF2B5EF4-FFF2-40B4-BE49-F238E27FC236}">
                  <a16:creationId xmlns:a16="http://schemas.microsoft.com/office/drawing/2014/main" id="{605978E9-7FBE-1A46-B41A-6A8B1E1B7403}"/>
                </a:ext>
              </a:extLst>
            </p:cNvPr>
            <p:cNvSpPr txBox="1"/>
            <p:nvPr/>
          </p:nvSpPr>
          <p:spPr>
            <a:xfrm>
              <a:off x="18369" y="15147"/>
              <a:ext cx="3411156" cy="4868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rPr>
                <a:t>Generate input data</a:t>
              </a:r>
              <a:endParaRPr lang="zh-CN" altLang="en-US" sz="2000" kern="1200" dirty="0">
                <a:solidFill>
                  <a:schemeClr val="tx1"/>
                </a:solidFill>
              </a:endParaRPr>
            </a:p>
          </p:txBody>
        </p:sp>
      </p:grpSp>
      <p:grpSp>
        <p:nvGrpSpPr>
          <p:cNvPr id="20" name="组合 19">
            <a:extLst>
              <a:ext uri="{FF2B5EF4-FFF2-40B4-BE49-F238E27FC236}">
                <a16:creationId xmlns:a16="http://schemas.microsoft.com/office/drawing/2014/main" id="{E3C41DF0-8F35-9946-9460-6286F89C3E01}"/>
              </a:ext>
            </a:extLst>
          </p:cNvPr>
          <p:cNvGrpSpPr/>
          <p:nvPr/>
        </p:nvGrpSpPr>
        <p:grpSpPr>
          <a:xfrm>
            <a:off x="8368169" y="4640928"/>
            <a:ext cx="3441450" cy="517142"/>
            <a:chOff x="3222" y="0"/>
            <a:chExt cx="3441450" cy="517142"/>
          </a:xfrm>
        </p:grpSpPr>
        <p:sp>
          <p:nvSpPr>
            <p:cNvPr id="21" name="圆角矩形 20">
              <a:extLst>
                <a:ext uri="{FF2B5EF4-FFF2-40B4-BE49-F238E27FC236}">
                  <a16:creationId xmlns:a16="http://schemas.microsoft.com/office/drawing/2014/main" id="{DBFDC9E2-DC1B-A549-A9A7-9D009F8A329D}"/>
                </a:ext>
              </a:extLst>
            </p:cNvPr>
            <p:cNvSpPr/>
            <p:nvPr/>
          </p:nvSpPr>
          <p:spPr>
            <a:xfrm>
              <a:off x="3222" y="0"/>
              <a:ext cx="3441450" cy="517142"/>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圆角矩形 4">
              <a:extLst>
                <a:ext uri="{FF2B5EF4-FFF2-40B4-BE49-F238E27FC236}">
                  <a16:creationId xmlns:a16="http://schemas.microsoft.com/office/drawing/2014/main" id="{3C860153-DF25-D742-8DB9-304CB8F0BB55}"/>
                </a:ext>
              </a:extLst>
            </p:cNvPr>
            <p:cNvSpPr txBox="1"/>
            <p:nvPr/>
          </p:nvSpPr>
          <p:spPr>
            <a:xfrm>
              <a:off x="18369" y="15147"/>
              <a:ext cx="3411156" cy="4868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rPr>
                <a:t>Collect log</a:t>
              </a:r>
              <a:endParaRPr lang="zh-CN" altLang="en-US" sz="2000" kern="1200" dirty="0">
                <a:solidFill>
                  <a:schemeClr val="tx1"/>
                </a:solidFill>
              </a:endParaRPr>
            </a:p>
          </p:txBody>
        </p:sp>
      </p:grpSp>
    </p:spTree>
    <p:extLst>
      <p:ext uri="{BB962C8B-B14F-4D97-AF65-F5344CB8AC3E}">
        <p14:creationId xmlns:p14="http://schemas.microsoft.com/office/powerpoint/2010/main" val="57495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7052748" cy="955062"/>
          </a:xfrm>
        </p:spPr>
        <p:txBody>
          <a:bodyPr>
            <a:normAutofit fontScale="90000"/>
          </a:bodyPr>
          <a:lstStyle/>
          <a:p>
            <a:r>
              <a:rPr lang="en-US" altLang="zh-CN" dirty="0"/>
              <a:t>Interface</a:t>
            </a:r>
            <a:r>
              <a:rPr lang="zh-CN" altLang="en-US" dirty="0"/>
              <a:t> </a:t>
            </a:r>
            <a:r>
              <a:rPr lang="en-US" altLang="zh-CN" dirty="0"/>
              <a:t>&amp;</a:t>
            </a:r>
            <a:r>
              <a:rPr lang="zh-CN" altLang="en-US" dirty="0"/>
              <a:t> </a:t>
            </a:r>
            <a:r>
              <a:rPr lang="en-US" altLang="zh-CN" dirty="0"/>
              <a:t>communication</a:t>
            </a:r>
            <a:endParaRPr kumimoji="1" lang="zh-CN" altLang="en-US" sz="3600" dirty="0"/>
          </a:p>
        </p:txBody>
      </p:sp>
      <p:sp>
        <p:nvSpPr>
          <p:cNvPr id="3" name="文本框 2">
            <a:extLst>
              <a:ext uri="{FF2B5EF4-FFF2-40B4-BE49-F238E27FC236}">
                <a16:creationId xmlns:a16="http://schemas.microsoft.com/office/drawing/2014/main" id="{159A87E6-DB84-8548-8F24-936E7881F4D7}"/>
              </a:ext>
            </a:extLst>
          </p:cNvPr>
          <p:cNvSpPr txBox="1"/>
          <p:nvPr/>
        </p:nvSpPr>
        <p:spPr>
          <a:xfrm>
            <a:off x="1060315" y="1848255"/>
            <a:ext cx="8696528" cy="3693319"/>
          </a:xfrm>
          <a:prstGeom prst="rect">
            <a:avLst/>
          </a:prstGeom>
          <a:noFill/>
        </p:spPr>
        <p:txBody>
          <a:bodyPr wrap="square" rtlCol="0">
            <a:spAutoFit/>
          </a:bodyPr>
          <a:lstStyle/>
          <a:p>
            <a:pPr marL="342900" indent="-342900">
              <a:buAutoNum type="arabicPeriod"/>
            </a:pPr>
            <a:r>
              <a:rPr kumimoji="1" lang="en-US" altLang="zh-CN" dirty="0"/>
              <a:t>Information like the input data type/size/name of the interface can be extracted from the component manifest ---a FIDL file</a:t>
            </a:r>
          </a:p>
          <a:p>
            <a:pPr marL="342900" indent="-342900">
              <a:buAutoNum type="arabicPeriod"/>
            </a:pPr>
            <a:endParaRPr kumimoji="1" lang="en-US" altLang="zh-CN" dirty="0"/>
          </a:p>
          <a:p>
            <a:pPr marL="342900" indent="-342900">
              <a:buFontTx/>
              <a:buAutoNum type="arabicPeriod"/>
            </a:pPr>
            <a:r>
              <a:rPr kumimoji="1" lang="en-US" altLang="zh-CN" dirty="0"/>
              <a:t>The dependency relationship between components can also be extract from component manifest  or from the realm topology</a:t>
            </a:r>
          </a:p>
          <a:p>
            <a:pPr marL="342900" indent="-342900">
              <a:buAutoNum type="arabicPeriod"/>
            </a:pPr>
            <a:endParaRPr kumimoji="1" lang="en-US" altLang="zh-CN" dirty="0"/>
          </a:p>
          <a:p>
            <a:pPr marL="342900" indent="-342900">
              <a:buFontTx/>
              <a:buAutoNum type="arabicPeriod"/>
            </a:pPr>
            <a:r>
              <a:rPr kumimoji="1" lang="en-US" altLang="zh-CN" dirty="0"/>
              <a:t>There are top-level interfaces and </a:t>
            </a:r>
            <a:r>
              <a:rPr lang="en" altLang="zh-CN" dirty="0"/>
              <a:t>deep nested multi-level interfaces, we can check the component manager to get the information about the nested interfaces</a:t>
            </a:r>
          </a:p>
          <a:p>
            <a:pPr marL="342900" indent="-342900">
              <a:buFontTx/>
              <a:buAutoNum type="arabicPeriod"/>
            </a:pPr>
            <a:endParaRPr lang="en" altLang="zh-CN" dirty="0"/>
          </a:p>
          <a:p>
            <a:pPr marL="342900" indent="-342900">
              <a:buFontTx/>
              <a:buAutoNum type="arabicPeriod"/>
            </a:pPr>
            <a:r>
              <a:rPr lang="en" altLang="zh-CN" dirty="0"/>
              <a:t>The document mentions that the size of RPC message is limited, there might be other limitations.</a:t>
            </a:r>
          </a:p>
          <a:p>
            <a:pPr marL="342900" indent="-342900">
              <a:buAutoNum type="arabicPeriod"/>
            </a:pPr>
            <a:endParaRPr kumimoji="1" lang="en-US" altLang="zh-CN" dirty="0"/>
          </a:p>
        </p:txBody>
      </p:sp>
    </p:spTree>
    <p:extLst>
      <p:ext uri="{BB962C8B-B14F-4D97-AF65-F5344CB8AC3E}">
        <p14:creationId xmlns:p14="http://schemas.microsoft.com/office/powerpoint/2010/main" val="233915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kumimoji="1" lang="en-US" altLang="zh-CN" sz="3600" dirty="0"/>
              <a:t>Security</a:t>
            </a:r>
            <a:r>
              <a:rPr kumimoji="1" lang="zh-CN" altLang="en-US" sz="3600" dirty="0"/>
              <a:t> </a:t>
            </a:r>
            <a:r>
              <a:rPr kumimoji="1" lang="en-US" altLang="zh-CN" sz="3600" dirty="0"/>
              <a:t>strategy</a:t>
            </a:r>
            <a:endParaRPr kumimoji="1" lang="zh-CN" altLang="en-US" sz="3600" dirty="0"/>
          </a:p>
        </p:txBody>
      </p:sp>
      <p:pic>
        <p:nvPicPr>
          <p:cNvPr id="5" name="图片 4">
            <a:extLst>
              <a:ext uri="{FF2B5EF4-FFF2-40B4-BE49-F238E27FC236}">
                <a16:creationId xmlns:a16="http://schemas.microsoft.com/office/drawing/2014/main" id="{578609B9-4C0F-C146-AA12-3A0B43C06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22" y="1896894"/>
            <a:ext cx="6700586" cy="3396020"/>
          </a:xfrm>
          <a:prstGeom prst="rect">
            <a:avLst/>
          </a:prstGeom>
        </p:spPr>
      </p:pic>
      <p:pic>
        <p:nvPicPr>
          <p:cNvPr id="7" name="图片 6">
            <a:extLst>
              <a:ext uri="{FF2B5EF4-FFF2-40B4-BE49-F238E27FC236}">
                <a16:creationId xmlns:a16="http://schemas.microsoft.com/office/drawing/2014/main" id="{BB0F560A-E882-BA41-9BDF-1A4E717A6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606" y="2129289"/>
            <a:ext cx="4171198" cy="3396020"/>
          </a:xfrm>
          <a:prstGeom prst="rect">
            <a:avLst/>
          </a:prstGeom>
        </p:spPr>
      </p:pic>
      <p:sp>
        <p:nvSpPr>
          <p:cNvPr id="8" name="文本框 7">
            <a:extLst>
              <a:ext uri="{FF2B5EF4-FFF2-40B4-BE49-F238E27FC236}">
                <a16:creationId xmlns:a16="http://schemas.microsoft.com/office/drawing/2014/main" id="{AC5BE8E8-1C1D-CB47-BFBD-0CB1108790AF}"/>
              </a:ext>
            </a:extLst>
          </p:cNvPr>
          <p:cNvSpPr txBox="1"/>
          <p:nvPr/>
        </p:nvSpPr>
        <p:spPr>
          <a:xfrm>
            <a:off x="1274323" y="1595336"/>
            <a:ext cx="4630627" cy="369332"/>
          </a:xfrm>
          <a:prstGeom prst="rect">
            <a:avLst/>
          </a:prstGeom>
          <a:noFill/>
        </p:spPr>
        <p:txBody>
          <a:bodyPr wrap="none" rtlCol="0">
            <a:spAutoFit/>
          </a:bodyPr>
          <a:lstStyle/>
          <a:p>
            <a:r>
              <a:rPr kumimoji="1" lang="en-US" altLang="zh-CN" dirty="0"/>
              <a:t>Might</a:t>
            </a:r>
            <a:r>
              <a:rPr kumimoji="1" lang="zh-CN" altLang="en-US" dirty="0"/>
              <a:t> </a:t>
            </a:r>
            <a:r>
              <a:rPr kumimoji="1" lang="en-US" altLang="zh-CN" dirty="0"/>
              <a:t>can be used in our input generation</a:t>
            </a:r>
            <a:endParaRPr kumimoji="1" lang="zh-CN" altLang="en-US" dirty="0"/>
          </a:p>
        </p:txBody>
      </p:sp>
    </p:spTree>
    <p:extLst>
      <p:ext uri="{BB962C8B-B14F-4D97-AF65-F5344CB8AC3E}">
        <p14:creationId xmlns:p14="http://schemas.microsoft.com/office/powerpoint/2010/main" val="138358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1B911-DD24-284E-907B-6672148B09B5}"/>
              </a:ext>
            </a:extLst>
          </p:cNvPr>
          <p:cNvSpPr>
            <a:spLocks noGrp="1"/>
          </p:cNvSpPr>
          <p:nvPr>
            <p:ph type="title"/>
          </p:nvPr>
        </p:nvSpPr>
        <p:spPr>
          <a:xfrm>
            <a:off x="595549" y="253191"/>
            <a:ext cx="10058400" cy="1609344"/>
          </a:xfrm>
        </p:spPr>
        <p:txBody>
          <a:bodyPr/>
          <a:lstStyle/>
          <a:p>
            <a:r>
              <a:rPr kumimoji="1" lang="en-US" altLang="zh-CN" dirty="0"/>
              <a:t>Outline</a:t>
            </a:r>
            <a:endParaRPr kumimoji="1" lang="zh-CN" altLang="en-US" dirty="0"/>
          </a:p>
        </p:txBody>
      </p:sp>
      <p:pic>
        <p:nvPicPr>
          <p:cNvPr id="6" name="图片 5">
            <a:extLst>
              <a:ext uri="{FF2B5EF4-FFF2-40B4-BE49-F238E27FC236}">
                <a16:creationId xmlns:a16="http://schemas.microsoft.com/office/drawing/2014/main" id="{EDDE38D6-E1B7-654B-B909-57BD30378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054" y="1590608"/>
            <a:ext cx="3721100" cy="4279900"/>
          </a:xfrm>
          <a:prstGeom prst="rect">
            <a:avLst/>
          </a:prstGeom>
        </p:spPr>
      </p:pic>
      <p:pic>
        <p:nvPicPr>
          <p:cNvPr id="7" name="图片 6">
            <a:extLst>
              <a:ext uri="{FF2B5EF4-FFF2-40B4-BE49-F238E27FC236}">
                <a16:creationId xmlns:a16="http://schemas.microsoft.com/office/drawing/2014/main" id="{2BB8EBAB-DE96-ED43-B224-51F922304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841" y="1590608"/>
            <a:ext cx="3721100" cy="4279900"/>
          </a:xfrm>
          <a:prstGeom prst="rect">
            <a:avLst/>
          </a:prstGeom>
        </p:spPr>
      </p:pic>
      <p:sp>
        <p:nvSpPr>
          <p:cNvPr id="8" name="文本框 7">
            <a:extLst>
              <a:ext uri="{FF2B5EF4-FFF2-40B4-BE49-F238E27FC236}">
                <a16:creationId xmlns:a16="http://schemas.microsoft.com/office/drawing/2014/main" id="{B1C50404-3A7D-1043-8416-FD9A172F31F4}"/>
              </a:ext>
            </a:extLst>
          </p:cNvPr>
          <p:cNvSpPr txBox="1"/>
          <p:nvPr/>
        </p:nvSpPr>
        <p:spPr>
          <a:xfrm>
            <a:off x="1687747" y="2599787"/>
            <a:ext cx="3020440" cy="1200329"/>
          </a:xfrm>
          <a:prstGeom prst="rect">
            <a:avLst/>
          </a:prstGeom>
          <a:noFill/>
        </p:spPr>
        <p:txBody>
          <a:bodyPr wrap="square" rtlCol="0">
            <a:spAutoFit/>
          </a:bodyPr>
          <a:lstStyle/>
          <a:p>
            <a:r>
              <a:rPr kumimoji="1" lang="en-US" altLang="zh-CN" sz="2400" dirty="0"/>
              <a:t>Differences</a:t>
            </a:r>
            <a:r>
              <a:rPr kumimoji="1" lang="zh-CN" altLang="en-US" sz="2400" dirty="0"/>
              <a:t> </a:t>
            </a:r>
            <a:r>
              <a:rPr kumimoji="1" lang="en-US" altLang="zh-CN" sz="2400" dirty="0"/>
              <a:t>between</a:t>
            </a:r>
            <a:r>
              <a:rPr kumimoji="1" lang="zh-CN" altLang="en-US" sz="2400" dirty="0"/>
              <a:t> </a:t>
            </a:r>
            <a:r>
              <a:rPr kumimoji="1" lang="en-US" altLang="zh-CN" sz="2400" dirty="0"/>
              <a:t>Fuchsia</a:t>
            </a:r>
            <a:r>
              <a:rPr kumimoji="1" lang="zh-CN" altLang="en-US" sz="2400" dirty="0"/>
              <a:t> </a:t>
            </a:r>
            <a:r>
              <a:rPr kumimoji="1" lang="en-US" altLang="zh-CN" sz="2400" dirty="0"/>
              <a:t>and</a:t>
            </a:r>
            <a:r>
              <a:rPr kumimoji="1" lang="zh-CN" altLang="en-US" sz="2400" dirty="0"/>
              <a:t> </a:t>
            </a:r>
            <a:r>
              <a:rPr kumimoji="1" lang="en-US" altLang="zh-CN" sz="2400" dirty="0"/>
              <a:t>Linux</a:t>
            </a:r>
            <a:endParaRPr kumimoji="1" lang="zh-CN" altLang="en-US" sz="2400" dirty="0"/>
          </a:p>
        </p:txBody>
      </p:sp>
      <p:sp>
        <p:nvSpPr>
          <p:cNvPr id="9" name="矩形 8">
            <a:extLst>
              <a:ext uri="{FF2B5EF4-FFF2-40B4-BE49-F238E27FC236}">
                <a16:creationId xmlns:a16="http://schemas.microsoft.com/office/drawing/2014/main" id="{D389CF55-C69B-724F-8262-E3A77BBBCE62}"/>
              </a:ext>
            </a:extLst>
          </p:cNvPr>
          <p:cNvSpPr/>
          <p:nvPr/>
        </p:nvSpPr>
        <p:spPr>
          <a:xfrm>
            <a:off x="7170626" y="2589741"/>
            <a:ext cx="2576489" cy="1200329"/>
          </a:xfrm>
          <a:prstGeom prst="rect">
            <a:avLst/>
          </a:prstGeom>
        </p:spPr>
        <p:txBody>
          <a:bodyPr wrap="square">
            <a:spAutoFit/>
          </a:bodyPr>
          <a:lstStyle/>
          <a:p>
            <a:r>
              <a:rPr kumimoji="1" lang="en-US" altLang="zh-CN" sz="2400" dirty="0" err="1"/>
              <a:t>IdeaExtracted</a:t>
            </a:r>
            <a:r>
              <a:rPr kumimoji="1" lang="zh-CN" altLang="en-US" sz="2400" dirty="0"/>
              <a:t> </a:t>
            </a:r>
            <a:r>
              <a:rPr kumimoji="1" lang="en-US" altLang="zh-CN" sz="2400" dirty="0"/>
              <a:t>from</a:t>
            </a:r>
            <a:r>
              <a:rPr kumimoji="1" lang="zh-CN" altLang="en-US" sz="2400" dirty="0"/>
              <a:t> </a:t>
            </a:r>
            <a:r>
              <a:rPr kumimoji="1" lang="en-US" altLang="zh-CN" sz="2400" dirty="0"/>
              <a:t>Publications</a:t>
            </a:r>
            <a:endParaRPr kumimoji="1" lang="zh-CN" altLang="en-US" sz="2400" dirty="0"/>
          </a:p>
        </p:txBody>
      </p:sp>
      <p:pic>
        <p:nvPicPr>
          <p:cNvPr id="11" name="图片 10">
            <a:extLst>
              <a:ext uri="{FF2B5EF4-FFF2-40B4-BE49-F238E27FC236}">
                <a16:creationId xmlns:a16="http://schemas.microsoft.com/office/drawing/2014/main" id="{428556C3-D805-D040-80BC-2FC0E10CD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603" y="1590608"/>
            <a:ext cx="561772" cy="621354"/>
          </a:xfrm>
          <a:prstGeom prst="rect">
            <a:avLst/>
          </a:prstGeom>
        </p:spPr>
      </p:pic>
      <p:pic>
        <p:nvPicPr>
          <p:cNvPr id="12" name="图片 11">
            <a:extLst>
              <a:ext uri="{FF2B5EF4-FFF2-40B4-BE49-F238E27FC236}">
                <a16:creationId xmlns:a16="http://schemas.microsoft.com/office/drawing/2014/main" id="{71B0DF28-FED1-254B-85E5-56ACA7F01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49" y="1590608"/>
            <a:ext cx="561772" cy="621354"/>
          </a:xfrm>
          <a:prstGeom prst="rect">
            <a:avLst/>
          </a:prstGeom>
        </p:spPr>
      </p:pic>
      <p:sp>
        <p:nvSpPr>
          <p:cNvPr id="13" name="矩形 12">
            <a:extLst>
              <a:ext uri="{FF2B5EF4-FFF2-40B4-BE49-F238E27FC236}">
                <a16:creationId xmlns:a16="http://schemas.microsoft.com/office/drawing/2014/main" id="{F6D5EB66-A789-8845-BC8C-702362376485}"/>
              </a:ext>
            </a:extLst>
          </p:cNvPr>
          <p:cNvSpPr/>
          <p:nvPr/>
        </p:nvSpPr>
        <p:spPr>
          <a:xfrm>
            <a:off x="11157626" y="6138153"/>
            <a:ext cx="846306" cy="62257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460A5200-FC33-5541-8D0D-8A4B50F4F1C5}"/>
              </a:ext>
            </a:extLst>
          </p:cNvPr>
          <p:cNvSpPr txBox="1"/>
          <p:nvPr/>
        </p:nvSpPr>
        <p:spPr>
          <a:xfrm>
            <a:off x="721065" y="1755531"/>
            <a:ext cx="1162453" cy="369332"/>
          </a:xfrm>
          <a:prstGeom prst="rect">
            <a:avLst/>
          </a:prstGeom>
          <a:noFill/>
        </p:spPr>
        <p:txBody>
          <a:bodyPr wrap="square" rtlCol="0">
            <a:spAutoFit/>
          </a:bodyPr>
          <a:lstStyle/>
          <a:p>
            <a:r>
              <a:rPr kumimoji="1" lang="en-US" altLang="zh-CN" dirty="0">
                <a:solidFill>
                  <a:schemeClr val="bg1"/>
                </a:solidFill>
              </a:rPr>
              <a:t>1</a:t>
            </a:r>
            <a:endParaRPr kumimoji="1" lang="zh-CN" altLang="en-US" dirty="0">
              <a:solidFill>
                <a:schemeClr val="bg1"/>
              </a:solidFill>
            </a:endParaRPr>
          </a:p>
        </p:txBody>
      </p:sp>
      <p:sp>
        <p:nvSpPr>
          <p:cNvPr id="15" name="矩形 14">
            <a:extLst>
              <a:ext uri="{FF2B5EF4-FFF2-40B4-BE49-F238E27FC236}">
                <a16:creationId xmlns:a16="http://schemas.microsoft.com/office/drawing/2014/main" id="{FF6F3C88-BF54-1C4A-BBF2-22BFE3D55B3B}"/>
              </a:ext>
            </a:extLst>
          </p:cNvPr>
          <p:cNvSpPr/>
          <p:nvPr/>
        </p:nvSpPr>
        <p:spPr>
          <a:xfrm>
            <a:off x="6065836" y="1759865"/>
            <a:ext cx="309700" cy="369332"/>
          </a:xfrm>
          <a:prstGeom prst="rect">
            <a:avLst/>
          </a:prstGeom>
        </p:spPr>
        <p:txBody>
          <a:bodyPr wrap="none">
            <a:spAutoFit/>
          </a:bodyPr>
          <a:lstStyle/>
          <a:p>
            <a:r>
              <a:rPr kumimoji="1" lang="en-US" altLang="zh-CN" dirty="0">
                <a:solidFill>
                  <a:schemeClr val="bg1"/>
                </a:solidFill>
              </a:rPr>
              <a:t>2</a:t>
            </a:r>
            <a:endParaRPr kumimoji="1" lang="zh-CN" altLang="en-US" dirty="0">
              <a:solidFill>
                <a:schemeClr val="bg1"/>
              </a:solidFill>
            </a:endParaRPr>
          </a:p>
        </p:txBody>
      </p:sp>
    </p:spTree>
    <p:extLst>
      <p:ext uri="{BB962C8B-B14F-4D97-AF65-F5344CB8AC3E}">
        <p14:creationId xmlns:p14="http://schemas.microsoft.com/office/powerpoint/2010/main" val="932032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68536A7-0BCF-9049-B333-7266B5F28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982" y="1357144"/>
            <a:ext cx="3721100" cy="4279900"/>
          </a:xfrm>
          <a:prstGeom prst="rect">
            <a:avLst/>
          </a:prstGeom>
        </p:spPr>
      </p:pic>
      <p:sp>
        <p:nvSpPr>
          <p:cNvPr id="2" name="标题 1">
            <a:extLst>
              <a:ext uri="{FF2B5EF4-FFF2-40B4-BE49-F238E27FC236}">
                <a16:creationId xmlns:a16="http://schemas.microsoft.com/office/drawing/2014/main" id="{8CA119B3-0241-124E-BB15-03BBF5C4EA1A}"/>
              </a:ext>
            </a:extLst>
          </p:cNvPr>
          <p:cNvSpPr>
            <a:spLocks noGrp="1"/>
          </p:cNvSpPr>
          <p:nvPr>
            <p:ph type="title"/>
          </p:nvPr>
        </p:nvSpPr>
        <p:spPr>
          <a:xfrm>
            <a:off x="4211882" y="2381526"/>
            <a:ext cx="10058400" cy="1609344"/>
          </a:xfrm>
        </p:spPr>
        <p:txBody>
          <a:bodyPr>
            <a:normAutofit/>
          </a:bodyPr>
          <a:lstStyle/>
          <a:p>
            <a:r>
              <a:rPr kumimoji="1" lang="en-US" altLang="zh-CN" sz="8000" dirty="0"/>
              <a:t>Thanks</a:t>
            </a:r>
            <a:endParaRPr kumimoji="1" lang="zh-CN" altLang="en-US" sz="8000" dirty="0"/>
          </a:p>
        </p:txBody>
      </p:sp>
    </p:spTree>
    <p:extLst>
      <p:ext uri="{BB962C8B-B14F-4D97-AF65-F5344CB8AC3E}">
        <p14:creationId xmlns:p14="http://schemas.microsoft.com/office/powerpoint/2010/main" val="416098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F963C-398C-754F-BA60-13295BDC4719}"/>
              </a:ext>
            </a:extLst>
          </p:cNvPr>
          <p:cNvSpPr>
            <a:spLocks noGrp="1"/>
          </p:cNvSpPr>
          <p:nvPr>
            <p:ph type="title"/>
          </p:nvPr>
        </p:nvSpPr>
        <p:spPr>
          <a:xfrm>
            <a:off x="486188" y="192802"/>
            <a:ext cx="10058400" cy="1609344"/>
          </a:xfrm>
        </p:spPr>
        <p:txBody>
          <a:bodyPr/>
          <a:lstStyle/>
          <a:p>
            <a:r>
              <a:rPr kumimoji="1" lang="en-US" altLang="zh-CN" dirty="0"/>
              <a:t>Overview</a:t>
            </a:r>
            <a:endParaRPr kumimoji="1" lang="zh-CN" altLang="en-US" dirty="0"/>
          </a:p>
        </p:txBody>
      </p:sp>
      <p:pic>
        <p:nvPicPr>
          <p:cNvPr id="11" name="内容占位符 10">
            <a:extLst>
              <a:ext uri="{FF2B5EF4-FFF2-40B4-BE49-F238E27FC236}">
                <a16:creationId xmlns:a16="http://schemas.microsoft.com/office/drawing/2014/main" id="{3116AFCE-8079-0C4D-AA48-C92BE5AFC8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0816" y="1501708"/>
            <a:ext cx="3601156" cy="4812760"/>
          </a:xfrm>
        </p:spPr>
      </p:pic>
      <p:sp>
        <p:nvSpPr>
          <p:cNvPr id="9" name="椭圆 8">
            <a:extLst>
              <a:ext uri="{FF2B5EF4-FFF2-40B4-BE49-F238E27FC236}">
                <a16:creationId xmlns:a16="http://schemas.microsoft.com/office/drawing/2014/main" id="{F45D7EE0-ECDA-954A-A6C9-8FCD0DB95C19}"/>
              </a:ext>
            </a:extLst>
          </p:cNvPr>
          <p:cNvSpPr/>
          <p:nvPr/>
        </p:nvSpPr>
        <p:spPr>
          <a:xfrm>
            <a:off x="11128248" y="6172200"/>
            <a:ext cx="1063752" cy="6858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EC40ED1F-F622-1D44-976B-0504B738CC93}"/>
              </a:ext>
            </a:extLst>
          </p:cNvPr>
          <p:cNvSpPr txBox="1"/>
          <p:nvPr/>
        </p:nvSpPr>
        <p:spPr>
          <a:xfrm>
            <a:off x="1734467" y="1818354"/>
            <a:ext cx="2196435" cy="3754874"/>
          </a:xfrm>
          <a:prstGeom prst="rect">
            <a:avLst/>
          </a:prstGeom>
          <a:noFill/>
        </p:spPr>
        <p:txBody>
          <a:bodyPr wrap="none" rtlCol="0">
            <a:spAutoFit/>
          </a:bodyPr>
          <a:lstStyle/>
          <a:p>
            <a:pPr marL="342900" indent="-342900">
              <a:buAutoNum type="arabicPeriod"/>
            </a:pPr>
            <a:r>
              <a:rPr kumimoji="1" lang="en-US" altLang="zh-CN" sz="2000" dirty="0"/>
              <a:t>Architecture</a:t>
            </a:r>
          </a:p>
          <a:p>
            <a:pPr marL="342900" indent="-342900">
              <a:buAutoNum type="arabicPeriod"/>
            </a:pPr>
            <a:endParaRPr kumimoji="1" lang="en-US" altLang="zh-CN" sz="2000" dirty="0"/>
          </a:p>
          <a:p>
            <a:pPr marL="342900" indent="-342900">
              <a:buAutoNum type="arabicPeriod"/>
            </a:pPr>
            <a:r>
              <a:rPr kumimoji="1" lang="en-US" altLang="zh-CN" sz="2000" dirty="0"/>
              <a:t>Component</a:t>
            </a:r>
          </a:p>
          <a:p>
            <a:pPr marL="342900" indent="-342900">
              <a:buAutoNum type="arabicPeriod"/>
            </a:pPr>
            <a:endParaRPr kumimoji="1" lang="en-US" altLang="zh-CN" sz="2000" dirty="0"/>
          </a:p>
          <a:p>
            <a:pPr marL="342900" indent="-342900">
              <a:buAutoNum type="arabicPeriod"/>
            </a:pPr>
            <a:r>
              <a:rPr lang="en" altLang="zh-CN" sz="2000" dirty="0"/>
              <a:t>Driver</a:t>
            </a:r>
            <a:r>
              <a:rPr lang="zh-CN" altLang="en-US" sz="2000" dirty="0"/>
              <a:t> </a:t>
            </a:r>
            <a:r>
              <a:rPr lang="en-US" altLang="zh-CN" sz="2000" dirty="0"/>
              <a:t>System</a:t>
            </a:r>
          </a:p>
          <a:p>
            <a:pPr marL="342900" indent="-342900">
              <a:buAutoNum type="arabicPeriod"/>
            </a:pPr>
            <a:endParaRPr lang="en-US" altLang="zh-CN" sz="2000" dirty="0"/>
          </a:p>
          <a:p>
            <a:pPr marL="342900" indent="-342900">
              <a:buAutoNum type="arabicPeriod"/>
            </a:pPr>
            <a:r>
              <a:rPr lang="en" altLang="zh-CN" sz="2000" dirty="0"/>
              <a:t>Filesystem</a:t>
            </a:r>
          </a:p>
          <a:p>
            <a:pPr marL="342900" indent="-342900">
              <a:buAutoNum type="arabicPeriod"/>
            </a:pPr>
            <a:endParaRPr lang="en" altLang="zh-CN" sz="2000" dirty="0"/>
          </a:p>
          <a:p>
            <a:pPr marL="342900" indent="-342900">
              <a:buAutoNum type="arabicPeriod"/>
            </a:pPr>
            <a:r>
              <a:rPr lang="en" altLang="zh-CN" sz="2000" dirty="0"/>
              <a:t>Security</a:t>
            </a:r>
          </a:p>
          <a:p>
            <a:pPr marL="342900" indent="-342900">
              <a:buAutoNum type="arabicPeriod"/>
            </a:pPr>
            <a:endParaRPr lang="en" altLang="zh-CN" sz="2000" dirty="0"/>
          </a:p>
          <a:p>
            <a:pPr marL="342900" indent="-342900">
              <a:buAutoNum type="arabicPeriod"/>
            </a:pPr>
            <a:r>
              <a:rPr lang="en" altLang="zh-CN" sz="2000" dirty="0"/>
              <a:t>Others</a:t>
            </a:r>
          </a:p>
          <a:p>
            <a:pPr marL="342900" indent="-342900">
              <a:buAutoNum type="arabicPeriod"/>
            </a:pPr>
            <a:endParaRPr kumimoji="1" lang="zh-CN" altLang="en-US" dirty="0"/>
          </a:p>
        </p:txBody>
      </p:sp>
    </p:spTree>
    <p:extLst>
      <p:ext uri="{BB962C8B-B14F-4D97-AF65-F5344CB8AC3E}">
        <p14:creationId xmlns:p14="http://schemas.microsoft.com/office/powerpoint/2010/main" val="207457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kumimoji="1" lang="en-US" altLang="zh-CN" sz="3600" dirty="0"/>
              <a:t>architecture</a:t>
            </a:r>
            <a:endParaRPr kumimoji="1" lang="zh-CN" altLang="en-US" sz="3600" dirty="0"/>
          </a:p>
        </p:txBody>
      </p:sp>
      <p:sp>
        <p:nvSpPr>
          <p:cNvPr id="4" name="文本框 3">
            <a:extLst>
              <a:ext uri="{FF2B5EF4-FFF2-40B4-BE49-F238E27FC236}">
                <a16:creationId xmlns:a16="http://schemas.microsoft.com/office/drawing/2014/main" id="{02881BC6-A168-604A-97C1-52EECB8DBA28}"/>
              </a:ext>
            </a:extLst>
          </p:cNvPr>
          <p:cNvSpPr txBox="1"/>
          <p:nvPr/>
        </p:nvSpPr>
        <p:spPr>
          <a:xfrm>
            <a:off x="787941" y="1439693"/>
            <a:ext cx="4163438" cy="1477328"/>
          </a:xfrm>
          <a:prstGeom prst="rect">
            <a:avLst/>
          </a:prstGeom>
          <a:noFill/>
        </p:spPr>
        <p:txBody>
          <a:bodyPr wrap="square" rtlCol="0">
            <a:spAutoFit/>
          </a:bodyPr>
          <a:lstStyle/>
          <a:p>
            <a:r>
              <a:rPr lang="en-US" altLang="zh-CN" dirty="0"/>
              <a:t>1.</a:t>
            </a:r>
            <a:r>
              <a:rPr lang="zh-CN" altLang="en-US" dirty="0"/>
              <a:t> </a:t>
            </a:r>
            <a:r>
              <a:rPr lang="en" altLang="zh-CN" dirty="0"/>
              <a:t>Fuchsia is based on a microkernel called Zircon, it is designed based on LK (Little Kernel) which is for embedded devices.</a:t>
            </a:r>
          </a:p>
          <a:p>
            <a:endParaRPr kumimoji="1" lang="zh-CN" altLang="en-US" dirty="0"/>
          </a:p>
        </p:txBody>
      </p:sp>
      <p:pic>
        <p:nvPicPr>
          <p:cNvPr id="6" name="图片 5">
            <a:extLst>
              <a:ext uri="{FF2B5EF4-FFF2-40B4-BE49-F238E27FC236}">
                <a16:creationId xmlns:a16="http://schemas.microsoft.com/office/drawing/2014/main" id="{351498F0-D94D-C34E-9811-0DBE7496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379" y="199417"/>
            <a:ext cx="7033098" cy="5977647"/>
          </a:xfrm>
          <a:prstGeom prst="rect">
            <a:avLst/>
          </a:prstGeom>
        </p:spPr>
      </p:pic>
      <p:sp>
        <p:nvSpPr>
          <p:cNvPr id="7" name="矩形 6">
            <a:extLst>
              <a:ext uri="{FF2B5EF4-FFF2-40B4-BE49-F238E27FC236}">
                <a16:creationId xmlns:a16="http://schemas.microsoft.com/office/drawing/2014/main" id="{36779B22-D27C-0240-A203-E87B26801772}"/>
              </a:ext>
            </a:extLst>
          </p:cNvPr>
          <p:cNvSpPr/>
          <p:nvPr/>
        </p:nvSpPr>
        <p:spPr>
          <a:xfrm>
            <a:off x="787941" y="2930260"/>
            <a:ext cx="4488616" cy="2585323"/>
          </a:xfrm>
          <a:prstGeom prst="rect">
            <a:avLst/>
          </a:prstGeom>
        </p:spPr>
        <p:txBody>
          <a:bodyPr wrap="square">
            <a:spAutoFit/>
          </a:bodyPr>
          <a:lstStyle/>
          <a:p>
            <a:pPr>
              <a:buFont typeface="+mj-lt"/>
              <a:buAutoNum type="arabicPeriod" startAt="2"/>
            </a:pPr>
            <a:r>
              <a:rPr lang="en" altLang="zh-CN" dirty="0"/>
              <a:t>Zircon mainly concerns with Inter-process communication(IPC) , system start up and bootstrap</a:t>
            </a:r>
          </a:p>
          <a:p>
            <a:endParaRPr lang="en" altLang="zh-CN" dirty="0"/>
          </a:p>
          <a:p>
            <a:r>
              <a:rPr lang="en-US" altLang="zh-CN" dirty="0"/>
              <a:t>3.</a:t>
            </a:r>
            <a:r>
              <a:rPr lang="zh-CN" altLang="en-US" dirty="0"/>
              <a:t> </a:t>
            </a:r>
            <a:r>
              <a:rPr lang="en" altLang="zh-CN" dirty="0"/>
              <a:t>Component</a:t>
            </a:r>
            <a:r>
              <a:rPr lang="zh-CN" altLang="en" dirty="0"/>
              <a:t>，</a:t>
            </a:r>
            <a:r>
              <a:rPr lang="en" altLang="zh-CN" dirty="0"/>
              <a:t>kernel</a:t>
            </a:r>
            <a:r>
              <a:rPr lang="zh-CN" altLang="en" dirty="0"/>
              <a:t>，</a:t>
            </a:r>
            <a:r>
              <a:rPr lang="en" altLang="zh-CN" dirty="0"/>
              <a:t>driver and other modules in fuchsia work separately in user space and can be updated separately. They communicate with each other through IPC</a:t>
            </a:r>
          </a:p>
        </p:txBody>
      </p:sp>
    </p:spTree>
    <p:extLst>
      <p:ext uri="{BB962C8B-B14F-4D97-AF65-F5344CB8AC3E}">
        <p14:creationId xmlns:p14="http://schemas.microsoft.com/office/powerpoint/2010/main" val="273753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kumimoji="1" lang="en-US" altLang="zh-CN" sz="3600" dirty="0"/>
              <a:t>architecture</a:t>
            </a:r>
            <a:endParaRPr kumimoji="1" lang="zh-CN" altLang="en-US" sz="3600" dirty="0"/>
          </a:p>
        </p:txBody>
      </p:sp>
      <p:sp>
        <p:nvSpPr>
          <p:cNvPr id="4" name="文本框 3">
            <a:extLst>
              <a:ext uri="{FF2B5EF4-FFF2-40B4-BE49-F238E27FC236}">
                <a16:creationId xmlns:a16="http://schemas.microsoft.com/office/drawing/2014/main" id="{02881BC6-A168-604A-97C1-52EECB8DBA28}"/>
              </a:ext>
            </a:extLst>
          </p:cNvPr>
          <p:cNvSpPr txBox="1"/>
          <p:nvPr/>
        </p:nvSpPr>
        <p:spPr>
          <a:xfrm>
            <a:off x="787941" y="1439693"/>
            <a:ext cx="4163438" cy="3970318"/>
          </a:xfrm>
          <a:prstGeom prst="rect">
            <a:avLst/>
          </a:prstGeom>
          <a:noFill/>
        </p:spPr>
        <p:txBody>
          <a:bodyPr wrap="square" rtlCol="0">
            <a:spAutoFit/>
          </a:bodyPr>
          <a:lstStyle/>
          <a:p>
            <a:pPr marL="342900" indent="-342900">
              <a:buAutoNum type="arabicPeriod" startAt="4"/>
            </a:pPr>
            <a:r>
              <a:rPr lang="en-US" altLang="zh-CN" dirty="0"/>
              <a:t>Linux</a:t>
            </a:r>
            <a:r>
              <a:rPr lang="zh-CN" altLang="en-US" dirty="0"/>
              <a:t> </a:t>
            </a:r>
            <a:r>
              <a:rPr lang="en-US" altLang="zh-CN" dirty="0"/>
              <a:t>is</a:t>
            </a:r>
            <a:r>
              <a:rPr lang="zh-CN" altLang="en-US" dirty="0"/>
              <a:t> </a:t>
            </a:r>
            <a:r>
              <a:rPr lang="en-US" altLang="zh-CN" dirty="0"/>
              <a:t>based</a:t>
            </a:r>
            <a:r>
              <a:rPr lang="zh-CN" altLang="en-US" dirty="0"/>
              <a:t> </a:t>
            </a:r>
            <a:r>
              <a:rPr lang="en-US" altLang="zh-CN" dirty="0"/>
              <a:t>on</a:t>
            </a:r>
            <a:r>
              <a:rPr lang="zh-CN" altLang="en-US" dirty="0"/>
              <a:t> </a:t>
            </a:r>
            <a:r>
              <a:rPr lang="en-US" altLang="zh-CN" dirty="0"/>
              <a:t>a</a:t>
            </a:r>
            <a:r>
              <a:rPr lang="zh-CN" altLang="en-US" dirty="0"/>
              <a:t> </a:t>
            </a:r>
            <a:r>
              <a:rPr lang="en-US" altLang="zh-CN" dirty="0"/>
              <a:t>monolithic</a:t>
            </a:r>
            <a:r>
              <a:rPr lang="zh-CN" altLang="en-US" dirty="0"/>
              <a:t> </a:t>
            </a:r>
            <a:r>
              <a:rPr lang="en-US" altLang="zh-CN" dirty="0"/>
              <a:t>kernel</a:t>
            </a:r>
            <a:r>
              <a:rPr lang="zh-CN" altLang="en-US" dirty="0"/>
              <a:t>， </a:t>
            </a:r>
            <a:r>
              <a:rPr lang="en-US" altLang="zh-CN" dirty="0"/>
              <a:t>even</a:t>
            </a:r>
            <a:r>
              <a:rPr lang="zh-CN" altLang="en-US" dirty="0"/>
              <a:t> </a:t>
            </a:r>
            <a:r>
              <a:rPr lang="en-US" altLang="zh-CN" dirty="0"/>
              <a:t>the</a:t>
            </a:r>
            <a:r>
              <a:rPr lang="zh-CN" altLang="en-US" dirty="0"/>
              <a:t> </a:t>
            </a:r>
            <a:r>
              <a:rPr lang="en-US" altLang="zh-CN" dirty="0"/>
              <a:t>Android</a:t>
            </a:r>
            <a:r>
              <a:rPr lang="zh-CN" altLang="en-US" dirty="0"/>
              <a:t> </a:t>
            </a:r>
            <a:r>
              <a:rPr lang="en-US" altLang="zh-CN" dirty="0"/>
              <a:t>is</a:t>
            </a:r>
            <a:r>
              <a:rPr lang="zh-CN" altLang="en-US" dirty="0"/>
              <a:t> </a:t>
            </a:r>
            <a:r>
              <a:rPr lang="en-US" altLang="zh-CN" dirty="0"/>
              <a:t>still</a:t>
            </a:r>
            <a:r>
              <a:rPr lang="zh-CN" altLang="en-US" dirty="0"/>
              <a:t> </a:t>
            </a:r>
            <a:r>
              <a:rPr lang="en" altLang="zh-CN" dirty="0"/>
              <a:t>based on Linux kernel</a:t>
            </a:r>
            <a:r>
              <a:rPr lang="zh-CN" altLang="en-US" dirty="0"/>
              <a:t>，</a:t>
            </a:r>
            <a:r>
              <a:rPr lang="en-US" altLang="zh-CN" dirty="0"/>
              <a:t>just</a:t>
            </a:r>
            <a:r>
              <a:rPr lang="zh-CN" altLang="en-US" dirty="0"/>
              <a:t> </a:t>
            </a:r>
            <a:r>
              <a:rPr lang="en-US" altLang="zh-CN" dirty="0"/>
              <a:t>added</a:t>
            </a:r>
            <a:r>
              <a:rPr lang="zh-CN" altLang="en-US" dirty="0"/>
              <a:t> </a:t>
            </a:r>
            <a:r>
              <a:rPr lang="en-US" altLang="zh-CN" dirty="0"/>
              <a:t>some</a:t>
            </a:r>
            <a:r>
              <a:rPr lang="zh-CN" altLang="en-US" dirty="0"/>
              <a:t> </a:t>
            </a:r>
            <a:r>
              <a:rPr lang="en-US" altLang="zh-CN" dirty="0"/>
              <a:t>layers</a:t>
            </a:r>
            <a:r>
              <a:rPr lang="zh-CN" altLang="en-US" dirty="0"/>
              <a:t> </a:t>
            </a:r>
            <a:r>
              <a:rPr lang="en-US" altLang="zh-CN" dirty="0"/>
              <a:t>on the top</a:t>
            </a:r>
          </a:p>
          <a:p>
            <a:pPr marL="342900" indent="-342900">
              <a:buAutoNum type="arabicPeriod" startAt="4"/>
            </a:pPr>
            <a:endParaRPr lang="en" altLang="zh-CN" dirty="0"/>
          </a:p>
          <a:p>
            <a:pPr marL="342900" indent="-342900">
              <a:buFontTx/>
              <a:buAutoNum type="arabicPeriod" startAt="4"/>
            </a:pPr>
            <a:r>
              <a:rPr lang="en" altLang="zh-CN" dirty="0"/>
              <a:t>Each layer uses the interface provided by the lower layer and </a:t>
            </a:r>
            <a:r>
              <a:rPr lang="en-US" altLang="zh-CN" dirty="0"/>
              <a:t>provides</a:t>
            </a:r>
            <a:r>
              <a:rPr lang="zh-CN" altLang="en-US" dirty="0"/>
              <a:t> </a:t>
            </a:r>
            <a:r>
              <a:rPr lang="en-US" altLang="zh-CN" dirty="0"/>
              <a:t>service for</a:t>
            </a:r>
            <a:r>
              <a:rPr lang="zh-CN" altLang="en-US" dirty="0"/>
              <a:t> </a:t>
            </a:r>
            <a:r>
              <a:rPr lang="en" altLang="zh-CN" dirty="0"/>
              <a:t>upper layers</a:t>
            </a:r>
          </a:p>
          <a:p>
            <a:pPr marL="342900" indent="-342900">
              <a:buFontTx/>
              <a:buAutoNum type="arabicPeriod" startAt="4"/>
            </a:pPr>
            <a:endParaRPr lang="en" altLang="zh-CN" dirty="0"/>
          </a:p>
          <a:p>
            <a:pPr marL="342900" indent="-342900">
              <a:buFontTx/>
              <a:buAutoNum type="arabicPeriod" startAt="4"/>
            </a:pPr>
            <a:r>
              <a:rPr lang="en" altLang="zh-CN" dirty="0"/>
              <a:t>Communication between layers are calling APIs</a:t>
            </a:r>
          </a:p>
          <a:p>
            <a:endParaRPr lang="en" altLang="zh-CN" dirty="0"/>
          </a:p>
          <a:p>
            <a:pPr marL="342900" indent="-342900">
              <a:buAutoNum type="arabicPeriod"/>
            </a:pPr>
            <a:endParaRPr lang="en" altLang="zh-CN" dirty="0"/>
          </a:p>
          <a:p>
            <a:pPr marL="342900" indent="-342900">
              <a:buAutoNum type="arabicPeriod"/>
            </a:pPr>
            <a:endParaRPr lang="en-US" altLang="zh-CN" dirty="0"/>
          </a:p>
        </p:txBody>
      </p:sp>
      <p:pic>
        <p:nvPicPr>
          <p:cNvPr id="5" name="图片 4">
            <a:extLst>
              <a:ext uri="{FF2B5EF4-FFF2-40B4-BE49-F238E27FC236}">
                <a16:creationId xmlns:a16="http://schemas.microsoft.com/office/drawing/2014/main" id="{8408732B-D238-7842-AAB6-9BD017E5C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307" y="1857983"/>
            <a:ext cx="3554216" cy="2989260"/>
          </a:xfrm>
          <a:prstGeom prst="rect">
            <a:avLst/>
          </a:prstGeom>
        </p:spPr>
      </p:pic>
      <p:graphicFrame>
        <p:nvGraphicFramePr>
          <p:cNvPr id="8" name="图示 7">
            <a:extLst>
              <a:ext uri="{FF2B5EF4-FFF2-40B4-BE49-F238E27FC236}">
                <a16:creationId xmlns:a16="http://schemas.microsoft.com/office/drawing/2014/main" id="{5FE6D405-2589-ED44-AFB9-7A4E4AE17201}"/>
              </a:ext>
            </a:extLst>
          </p:cNvPr>
          <p:cNvGraphicFramePr/>
          <p:nvPr>
            <p:extLst>
              <p:ext uri="{D42A27DB-BD31-4B8C-83A1-F6EECF244321}">
                <p14:modId xmlns:p14="http://schemas.microsoft.com/office/powerpoint/2010/main" val="3056916591"/>
              </p:ext>
            </p:extLst>
          </p:nvPr>
        </p:nvGraphicFramePr>
        <p:xfrm>
          <a:off x="8267429" y="1738381"/>
          <a:ext cx="3444673" cy="1673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图示 8">
            <a:extLst>
              <a:ext uri="{FF2B5EF4-FFF2-40B4-BE49-F238E27FC236}">
                <a16:creationId xmlns:a16="http://schemas.microsoft.com/office/drawing/2014/main" id="{2AA8A775-8384-BC4C-B362-2E29001FF2D9}"/>
              </a:ext>
            </a:extLst>
          </p:cNvPr>
          <p:cNvGraphicFramePr/>
          <p:nvPr>
            <p:extLst>
              <p:ext uri="{D42A27DB-BD31-4B8C-83A1-F6EECF244321}">
                <p14:modId xmlns:p14="http://schemas.microsoft.com/office/powerpoint/2010/main" val="185721988"/>
              </p:ext>
            </p:extLst>
          </p:nvPr>
        </p:nvGraphicFramePr>
        <p:xfrm>
          <a:off x="8267429" y="3497968"/>
          <a:ext cx="3444673" cy="11932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33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kumimoji="1" lang="en-US" altLang="zh-CN" sz="3600" dirty="0"/>
              <a:t>Component   (concepts)</a:t>
            </a:r>
            <a:endParaRPr kumimoji="1" lang="zh-CN" altLang="en-US" sz="3600" dirty="0"/>
          </a:p>
        </p:txBody>
      </p:sp>
      <p:sp>
        <p:nvSpPr>
          <p:cNvPr id="4" name="文本框 3">
            <a:extLst>
              <a:ext uri="{FF2B5EF4-FFF2-40B4-BE49-F238E27FC236}">
                <a16:creationId xmlns:a16="http://schemas.microsoft.com/office/drawing/2014/main" id="{02881BC6-A168-604A-97C1-52EECB8DBA28}"/>
              </a:ext>
            </a:extLst>
          </p:cNvPr>
          <p:cNvSpPr txBox="1"/>
          <p:nvPr/>
        </p:nvSpPr>
        <p:spPr>
          <a:xfrm>
            <a:off x="787940" y="1439693"/>
            <a:ext cx="9913398" cy="4524315"/>
          </a:xfrm>
          <a:prstGeom prst="rect">
            <a:avLst/>
          </a:prstGeom>
          <a:noFill/>
        </p:spPr>
        <p:txBody>
          <a:bodyPr wrap="square" rtlCol="0">
            <a:spAutoFit/>
          </a:bodyPr>
          <a:lstStyle/>
          <a:p>
            <a:pPr marL="342900" indent="-342900">
              <a:buAutoNum type="arabicPeriod"/>
            </a:pPr>
            <a:r>
              <a:rPr lang="en" altLang="zh-CN" dirty="0"/>
              <a:t>Components are the basic unit of executable software on Fuchsia</a:t>
            </a:r>
            <a:r>
              <a:rPr lang="zh-CN" altLang="en-US" dirty="0"/>
              <a:t>，</a:t>
            </a:r>
            <a:r>
              <a:rPr lang="en-US" altLang="zh-CN" dirty="0"/>
              <a:t>it</a:t>
            </a:r>
            <a:r>
              <a:rPr lang="en" altLang="zh-CN" dirty="0"/>
              <a:t> runs on Fuchsia in its own </a:t>
            </a:r>
            <a:r>
              <a:rPr lang="en" altLang="zh-CN" i="1" u="sng" dirty="0">
                <a:solidFill>
                  <a:srgbClr val="CB9A02"/>
                </a:solidFill>
              </a:rPr>
              <a:t>sandbox</a:t>
            </a:r>
          </a:p>
          <a:p>
            <a:pPr marL="342900" indent="-342900">
              <a:buAutoNum type="arabicPeriod"/>
            </a:pPr>
            <a:endParaRPr lang="en" altLang="zh-CN" dirty="0"/>
          </a:p>
          <a:p>
            <a:pPr marL="342900" indent="-342900">
              <a:buAutoNum type="arabicPeriod"/>
            </a:pPr>
            <a:r>
              <a:rPr lang="en" altLang="zh-CN" dirty="0"/>
              <a:t>Fuchsia is a capability-based operating system, components interact with each other through the use of </a:t>
            </a:r>
            <a:r>
              <a:rPr lang="en" altLang="zh-CN" i="1" dirty="0">
                <a:hlinkClick r:id="rId2"/>
              </a:rPr>
              <a:t>capabilities</a:t>
            </a:r>
            <a:r>
              <a:rPr lang="en" altLang="zh-CN" i="1" dirty="0"/>
              <a:t>, </a:t>
            </a:r>
            <a:r>
              <a:rPr lang="en" altLang="zh-CN" dirty="0"/>
              <a:t>like some APIs provided by applications in Linux.  Capabilities owned by a component can be exposed to other components in the same </a:t>
            </a:r>
            <a:r>
              <a:rPr lang="en" altLang="zh-CN" i="1" u="sng" dirty="0">
                <a:solidFill>
                  <a:srgbClr val="CB9A02"/>
                </a:solidFill>
              </a:rPr>
              <a:t>realm</a:t>
            </a:r>
            <a:r>
              <a:rPr lang="en" altLang="zh-CN" dirty="0"/>
              <a:t> or may be to the whole system.</a:t>
            </a:r>
          </a:p>
          <a:p>
            <a:pPr marL="342900" indent="-342900">
              <a:buAutoNum type="arabicPeriod"/>
            </a:pPr>
            <a:endParaRPr lang="en" altLang="zh-CN" dirty="0"/>
          </a:p>
          <a:p>
            <a:pPr marL="342900" indent="-342900">
              <a:buFontTx/>
              <a:buAutoNum type="arabicPeriod"/>
            </a:pPr>
            <a:r>
              <a:rPr lang="en" altLang="zh-CN" dirty="0"/>
              <a:t>Components use </a:t>
            </a:r>
            <a:r>
              <a:rPr lang="en" altLang="zh-CN" i="1" u="sng" dirty="0">
                <a:solidFill>
                  <a:srgbClr val="CB9A02"/>
                </a:solidFill>
              </a:rPr>
              <a:t>route </a:t>
            </a:r>
            <a:r>
              <a:rPr lang="en" altLang="zh-CN" dirty="0"/>
              <a:t>to gain access to use capabilities exposed and offered by other components</a:t>
            </a:r>
          </a:p>
          <a:p>
            <a:pPr marL="342900" indent="-342900">
              <a:buAutoNum type="arabicPeriod"/>
            </a:pPr>
            <a:endParaRPr lang="en" altLang="zh-CN" dirty="0"/>
          </a:p>
          <a:p>
            <a:pPr marL="342900" indent="-342900">
              <a:buAutoNum type="arabicPeriod"/>
            </a:pPr>
            <a:r>
              <a:rPr lang="en" altLang="zh-CN" dirty="0"/>
              <a:t>A common representation of a capability is a channel that speaks a particular </a:t>
            </a:r>
            <a:r>
              <a:rPr lang="en" altLang="zh-CN" dirty="0">
                <a:hlinkClick r:id="rId3"/>
              </a:rPr>
              <a:t>FIDL</a:t>
            </a:r>
            <a:r>
              <a:rPr lang="en" altLang="zh-CN" dirty="0"/>
              <a:t> protocol.</a:t>
            </a:r>
          </a:p>
          <a:p>
            <a:pPr marL="342900" indent="-342900">
              <a:buAutoNum type="arabicPeriod"/>
            </a:pPr>
            <a:endParaRPr lang="en" altLang="zh-CN" dirty="0"/>
          </a:p>
          <a:p>
            <a:pPr marL="342900" indent="-342900">
              <a:buAutoNum type="arabicPeriod"/>
            </a:pPr>
            <a:endParaRPr lang="en" altLang="zh-CN" dirty="0"/>
          </a:p>
          <a:p>
            <a:endParaRPr lang="en-US" altLang="zh-CN" dirty="0"/>
          </a:p>
        </p:txBody>
      </p:sp>
    </p:spTree>
    <p:extLst>
      <p:ext uri="{BB962C8B-B14F-4D97-AF65-F5344CB8AC3E}">
        <p14:creationId xmlns:p14="http://schemas.microsoft.com/office/powerpoint/2010/main" val="218261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kumimoji="1" lang="en-US" altLang="zh-CN" sz="3600" dirty="0"/>
              <a:t>Component   (route)</a:t>
            </a:r>
            <a:endParaRPr kumimoji="1" lang="zh-CN" altLang="en-US" sz="3600" dirty="0"/>
          </a:p>
        </p:txBody>
      </p:sp>
      <p:pic>
        <p:nvPicPr>
          <p:cNvPr id="5" name="图片 4">
            <a:extLst>
              <a:ext uri="{FF2B5EF4-FFF2-40B4-BE49-F238E27FC236}">
                <a16:creationId xmlns:a16="http://schemas.microsoft.com/office/drawing/2014/main" id="{1B6BFA44-5B8C-D14E-AE51-B1148670D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156" y="729573"/>
            <a:ext cx="7400844" cy="5301575"/>
          </a:xfrm>
          <a:prstGeom prst="rect">
            <a:avLst/>
          </a:prstGeom>
        </p:spPr>
      </p:pic>
      <p:sp>
        <p:nvSpPr>
          <p:cNvPr id="6" name="文本框 5">
            <a:extLst>
              <a:ext uri="{FF2B5EF4-FFF2-40B4-BE49-F238E27FC236}">
                <a16:creationId xmlns:a16="http://schemas.microsoft.com/office/drawing/2014/main" id="{2E47AF4B-4FA2-7B46-AA10-45320C5C64D2}"/>
              </a:ext>
            </a:extLst>
          </p:cNvPr>
          <p:cNvSpPr txBox="1"/>
          <p:nvPr/>
        </p:nvSpPr>
        <p:spPr>
          <a:xfrm>
            <a:off x="505838" y="1278209"/>
            <a:ext cx="4066162" cy="3970318"/>
          </a:xfrm>
          <a:prstGeom prst="rect">
            <a:avLst/>
          </a:prstGeom>
          <a:noFill/>
        </p:spPr>
        <p:txBody>
          <a:bodyPr wrap="square" rtlCol="0">
            <a:spAutoFit/>
          </a:bodyPr>
          <a:lstStyle/>
          <a:p>
            <a:pPr marL="342900" indent="-342900">
              <a:buAutoNum type="arabicPeriod"/>
            </a:pPr>
            <a:r>
              <a:rPr lang="en" altLang="zh-CN" dirty="0"/>
              <a:t>The root of each realm receives certain privileges to influence the behavior of components</a:t>
            </a:r>
          </a:p>
          <a:p>
            <a:pPr marL="342900" indent="-342900">
              <a:buAutoNum type="arabicPeriod"/>
            </a:pPr>
            <a:endParaRPr kumimoji="1" lang="en" altLang="zh-CN" dirty="0"/>
          </a:p>
          <a:p>
            <a:pPr marL="342900" indent="-342900">
              <a:buFontTx/>
              <a:buAutoNum type="arabicPeriod"/>
            </a:pPr>
            <a:r>
              <a:rPr lang="en" altLang="zh-CN" dirty="0"/>
              <a:t>Component framework use the information in component manifest to determine if the component </a:t>
            </a:r>
            <a:r>
              <a:rPr lang="en" altLang="zh-CN" i="1" u="sng" dirty="0">
                <a:solidFill>
                  <a:srgbClr val="CB9A02"/>
                </a:solidFill>
              </a:rPr>
              <a:t>exposes</a:t>
            </a:r>
            <a:r>
              <a:rPr lang="en" altLang="zh-CN" dirty="0"/>
              <a:t>  capabilities or </a:t>
            </a:r>
            <a:r>
              <a:rPr lang="en" altLang="zh-CN" i="1" u="sng" dirty="0">
                <a:solidFill>
                  <a:srgbClr val="CB9A02"/>
                </a:solidFill>
              </a:rPr>
              <a:t>use</a:t>
            </a:r>
            <a:r>
              <a:rPr lang="en" altLang="zh-CN" dirty="0"/>
              <a:t> capabilities exposed by other components</a:t>
            </a:r>
          </a:p>
          <a:p>
            <a:pPr marL="342900" indent="-342900">
              <a:buFontTx/>
              <a:buAutoNum type="arabicPeriod"/>
            </a:pPr>
            <a:endParaRPr kumimoji="1" lang="en" altLang="zh-CN" dirty="0"/>
          </a:p>
          <a:p>
            <a:pPr marL="342900" indent="-342900">
              <a:buFontTx/>
              <a:buAutoNum type="arabicPeriod"/>
            </a:pPr>
            <a:r>
              <a:rPr kumimoji="1" lang="en" altLang="zh-CN" dirty="0"/>
              <a:t>The parent components </a:t>
            </a:r>
            <a:r>
              <a:rPr kumimoji="1" lang="en" altLang="zh-CN" i="1" u="sng" dirty="0">
                <a:solidFill>
                  <a:srgbClr val="CB9A02"/>
                </a:solidFill>
              </a:rPr>
              <a:t>offer </a:t>
            </a:r>
          </a:p>
          <a:p>
            <a:r>
              <a:rPr kumimoji="1" lang="en" altLang="zh-CN" dirty="0"/>
              <a:t>     capabilities that are available for </a:t>
            </a:r>
            <a:r>
              <a:rPr kumimoji="1" lang="zh-CN" altLang="en-US" dirty="0"/>
              <a:t> </a:t>
            </a:r>
            <a:endParaRPr kumimoji="1" lang="en-US" altLang="zh-CN" dirty="0"/>
          </a:p>
          <a:p>
            <a:r>
              <a:rPr kumimoji="1" lang="zh-CN" altLang="en-US" dirty="0"/>
              <a:t>     </a:t>
            </a:r>
            <a:r>
              <a:rPr kumimoji="1" lang="en" altLang="zh-CN" dirty="0"/>
              <a:t>it’s</a:t>
            </a:r>
            <a:r>
              <a:rPr kumimoji="1" lang="zh-CN" altLang="en-US" dirty="0"/>
              <a:t> </a:t>
            </a:r>
            <a:r>
              <a:rPr kumimoji="1" lang="en" altLang="zh-CN" dirty="0"/>
              <a:t>child</a:t>
            </a:r>
            <a:r>
              <a:rPr kumimoji="1" lang="zh-CN" altLang="en-US" dirty="0"/>
              <a:t> </a:t>
            </a:r>
            <a:r>
              <a:rPr kumimoji="1" lang="en" altLang="zh-CN" dirty="0"/>
              <a:t>components</a:t>
            </a:r>
            <a:endParaRPr kumimoji="1" lang="zh-CN" altLang="en-US" dirty="0"/>
          </a:p>
        </p:txBody>
      </p:sp>
      <p:sp>
        <p:nvSpPr>
          <p:cNvPr id="3" name="文本框 5">
            <a:extLst>
              <a:ext uri="{FF2B5EF4-FFF2-40B4-BE49-F238E27FC236}">
                <a16:creationId xmlns:a16="http://schemas.microsoft.com/office/drawing/2014/main" id="{F112352A-5238-1174-9748-F112A7B3F8F5}"/>
              </a:ext>
            </a:extLst>
          </p:cNvPr>
          <p:cNvSpPr txBox="1"/>
          <p:nvPr/>
        </p:nvSpPr>
        <p:spPr>
          <a:xfrm>
            <a:off x="505838" y="5365564"/>
            <a:ext cx="8923912" cy="1754326"/>
          </a:xfrm>
          <a:prstGeom prst="rect">
            <a:avLst/>
          </a:prstGeom>
          <a:noFill/>
        </p:spPr>
        <p:txBody>
          <a:bodyPr wrap="square" rtlCol="0">
            <a:spAutoFit/>
          </a:bodyPr>
          <a:lstStyle/>
          <a:p>
            <a:pPr marL="342900" indent="-342900">
              <a:buAutoNum type="arabicPeriod" startAt="4"/>
            </a:pPr>
            <a:r>
              <a:rPr kumimoji="1" lang="en" altLang="zh-CN" dirty="0"/>
              <a:t>The component routing is different from the app components in Android, Android use </a:t>
            </a:r>
            <a:r>
              <a:rPr lang="en" altLang="zh-CN" dirty="0"/>
              <a:t>Intent to bind individual components to each other, Fuchsia use the  component topology and the capabilities can only be exposed </a:t>
            </a:r>
            <a:r>
              <a:rPr lang="en-US" altLang="zh-CN" dirty="0"/>
              <a:t>to it’s </a:t>
            </a:r>
            <a:r>
              <a:rPr lang="en" altLang="zh-CN" dirty="0"/>
              <a:t>realm by default.</a:t>
            </a:r>
          </a:p>
          <a:p>
            <a:endParaRPr kumimoji="1" lang="en" altLang="zh-CN" dirty="0"/>
          </a:p>
          <a:p>
            <a:endParaRPr kumimoji="1" lang="en" altLang="zh-CN" dirty="0"/>
          </a:p>
        </p:txBody>
      </p:sp>
    </p:spTree>
    <p:extLst>
      <p:ext uri="{BB962C8B-B14F-4D97-AF65-F5344CB8AC3E}">
        <p14:creationId xmlns:p14="http://schemas.microsoft.com/office/powerpoint/2010/main" val="1481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kumimoji="1" lang="en-US" altLang="zh-CN" sz="3600" dirty="0"/>
              <a:t>Component   (route)</a:t>
            </a:r>
            <a:endParaRPr kumimoji="1" lang="zh-CN" altLang="en-US" sz="3600" dirty="0"/>
          </a:p>
        </p:txBody>
      </p:sp>
      <p:sp>
        <p:nvSpPr>
          <p:cNvPr id="6" name="文本框 5">
            <a:extLst>
              <a:ext uri="{FF2B5EF4-FFF2-40B4-BE49-F238E27FC236}">
                <a16:creationId xmlns:a16="http://schemas.microsoft.com/office/drawing/2014/main" id="{2E47AF4B-4FA2-7B46-AA10-45320C5C64D2}"/>
              </a:ext>
            </a:extLst>
          </p:cNvPr>
          <p:cNvSpPr txBox="1"/>
          <p:nvPr/>
        </p:nvSpPr>
        <p:spPr>
          <a:xfrm>
            <a:off x="505838" y="1546698"/>
            <a:ext cx="5758774" cy="2308324"/>
          </a:xfrm>
          <a:prstGeom prst="rect">
            <a:avLst/>
          </a:prstGeom>
          <a:noFill/>
        </p:spPr>
        <p:txBody>
          <a:bodyPr wrap="square" rtlCol="0">
            <a:spAutoFit/>
          </a:bodyPr>
          <a:lstStyle/>
          <a:p>
            <a:pPr marL="342900" indent="-342900">
              <a:buAutoNum type="arabicPeriod" startAt="4"/>
            </a:pPr>
            <a:r>
              <a:rPr kumimoji="1" lang="en" altLang="zh-CN" dirty="0"/>
              <a:t>The component routing is different from the app components in Android, Android use </a:t>
            </a:r>
            <a:r>
              <a:rPr lang="en" altLang="zh-CN" dirty="0"/>
              <a:t>Intent to bind individual components to each other, Fuchsia use the  component topology and the capabilities can only be exposed </a:t>
            </a:r>
            <a:r>
              <a:rPr lang="en-US" altLang="zh-CN" dirty="0"/>
              <a:t>to it’s </a:t>
            </a:r>
            <a:r>
              <a:rPr lang="en" altLang="zh-CN" dirty="0"/>
              <a:t>realm by default.</a:t>
            </a:r>
          </a:p>
          <a:p>
            <a:endParaRPr kumimoji="1" lang="en" altLang="zh-CN" dirty="0"/>
          </a:p>
          <a:p>
            <a:endParaRPr kumimoji="1" lang="en" altLang="zh-CN" dirty="0"/>
          </a:p>
        </p:txBody>
      </p:sp>
    </p:spTree>
    <p:extLst>
      <p:ext uri="{BB962C8B-B14F-4D97-AF65-F5344CB8AC3E}">
        <p14:creationId xmlns:p14="http://schemas.microsoft.com/office/powerpoint/2010/main" val="235457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F33F5-C3AE-E744-B946-EDCC82DCD658}"/>
              </a:ext>
            </a:extLst>
          </p:cNvPr>
          <p:cNvSpPr>
            <a:spLocks noGrp="1"/>
          </p:cNvSpPr>
          <p:nvPr>
            <p:ph type="title"/>
          </p:nvPr>
        </p:nvSpPr>
        <p:spPr>
          <a:xfrm>
            <a:off x="427822" y="348444"/>
            <a:ext cx="5836790" cy="945334"/>
          </a:xfrm>
        </p:spPr>
        <p:txBody>
          <a:bodyPr>
            <a:normAutofit/>
          </a:bodyPr>
          <a:lstStyle/>
          <a:p>
            <a:r>
              <a:rPr kumimoji="1" lang="en-US" altLang="zh-CN" sz="3600" dirty="0"/>
              <a:t>driver</a:t>
            </a:r>
            <a:endParaRPr kumimoji="1" lang="zh-CN" altLang="en-US" sz="3600" dirty="0"/>
          </a:p>
        </p:txBody>
      </p:sp>
      <p:sp>
        <p:nvSpPr>
          <p:cNvPr id="6" name="文本框 5">
            <a:extLst>
              <a:ext uri="{FF2B5EF4-FFF2-40B4-BE49-F238E27FC236}">
                <a16:creationId xmlns:a16="http://schemas.microsoft.com/office/drawing/2014/main" id="{2E47AF4B-4FA2-7B46-AA10-45320C5C64D2}"/>
              </a:ext>
            </a:extLst>
          </p:cNvPr>
          <p:cNvSpPr txBox="1"/>
          <p:nvPr/>
        </p:nvSpPr>
        <p:spPr>
          <a:xfrm>
            <a:off x="505838" y="1595336"/>
            <a:ext cx="5466945" cy="2585323"/>
          </a:xfrm>
          <a:prstGeom prst="rect">
            <a:avLst/>
          </a:prstGeom>
          <a:noFill/>
        </p:spPr>
        <p:txBody>
          <a:bodyPr wrap="square" rtlCol="0">
            <a:spAutoFit/>
          </a:bodyPr>
          <a:lstStyle/>
          <a:p>
            <a:pPr marL="342900" indent="-342900">
              <a:buAutoNum type="arabicPeriod"/>
            </a:pPr>
            <a:r>
              <a:rPr kumimoji="1" lang="en-US" altLang="zh-CN" dirty="0"/>
              <a:t>In</a:t>
            </a:r>
            <a:r>
              <a:rPr kumimoji="1" lang="zh-CN" altLang="en-US" dirty="0"/>
              <a:t> </a:t>
            </a:r>
            <a:r>
              <a:rPr kumimoji="1" lang="en-US" altLang="zh-CN" dirty="0"/>
              <a:t>Linux the driver is controlled by Linux framework, the driver can be designed as a </a:t>
            </a:r>
            <a:r>
              <a:rPr lang="en" altLang="zh-CN" dirty="0"/>
              <a:t>kernel module, it can </a:t>
            </a:r>
            <a:r>
              <a:rPr kumimoji="1" lang="en-US" altLang="zh-CN" dirty="0"/>
              <a:t> be loaded on demand; or it can be designed as static which can be loaded during system boot.</a:t>
            </a:r>
          </a:p>
          <a:p>
            <a:pPr marL="342900" indent="-342900">
              <a:buAutoNum type="arabicPeriod"/>
            </a:pPr>
            <a:endParaRPr kumimoji="1" lang="en-US" altLang="zh-CN" dirty="0"/>
          </a:p>
          <a:p>
            <a:pPr marL="342900" indent="-342900">
              <a:buAutoNum type="arabicPeriod"/>
            </a:pPr>
            <a:r>
              <a:rPr kumimoji="1" lang="en-US" altLang="zh-CN" dirty="0"/>
              <a:t>In Fuchsia, drivers are components, they can only be loaded on demand.</a:t>
            </a:r>
            <a:endParaRPr kumimoji="1" lang="en" altLang="zh-CN" dirty="0"/>
          </a:p>
          <a:p>
            <a:endParaRPr kumimoji="1" lang="en" altLang="zh-CN" dirty="0"/>
          </a:p>
        </p:txBody>
      </p:sp>
      <p:sp>
        <p:nvSpPr>
          <p:cNvPr id="4" name="文本框 3">
            <a:extLst>
              <a:ext uri="{FF2B5EF4-FFF2-40B4-BE49-F238E27FC236}">
                <a16:creationId xmlns:a16="http://schemas.microsoft.com/office/drawing/2014/main" id="{FC443E11-9FF0-C248-B6A9-8E559A1E2302}"/>
              </a:ext>
            </a:extLst>
          </p:cNvPr>
          <p:cNvSpPr txBox="1"/>
          <p:nvPr/>
        </p:nvSpPr>
        <p:spPr>
          <a:xfrm>
            <a:off x="6096000" y="1595336"/>
            <a:ext cx="5466945" cy="2031325"/>
          </a:xfrm>
          <a:prstGeom prst="rect">
            <a:avLst/>
          </a:prstGeom>
          <a:noFill/>
        </p:spPr>
        <p:txBody>
          <a:bodyPr wrap="square" rtlCol="0">
            <a:spAutoFit/>
          </a:bodyPr>
          <a:lstStyle/>
          <a:p>
            <a:pPr marL="342900" indent="-342900">
              <a:buAutoNum type="arabicPeriod" startAt="3"/>
            </a:pPr>
            <a:r>
              <a:rPr kumimoji="1" lang="en-US" altLang="zh-CN" dirty="0"/>
              <a:t>As drivers are components in Fuchsia, drivers can communicate with other drivers or non-driver components, However, in Linux, driver-to-driver communication may be a little bit difficult.</a:t>
            </a:r>
          </a:p>
          <a:p>
            <a:endParaRPr kumimoji="1" lang="en" altLang="zh-CN" dirty="0"/>
          </a:p>
          <a:p>
            <a:endParaRPr kumimoji="1" lang="en" altLang="zh-CN" dirty="0"/>
          </a:p>
        </p:txBody>
      </p:sp>
    </p:spTree>
    <p:extLst>
      <p:ext uri="{BB962C8B-B14F-4D97-AF65-F5344CB8AC3E}">
        <p14:creationId xmlns:p14="http://schemas.microsoft.com/office/powerpoint/2010/main" val="1237527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木材纹理</Template>
  <TotalTime>744</TotalTime>
  <Words>1419</Words>
  <Application>Microsoft Macintosh PowerPoint</Application>
  <PresentationFormat>宽屏</PresentationFormat>
  <Paragraphs>162</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Roboto</vt:lpstr>
      <vt:lpstr>Calibri</vt:lpstr>
      <vt:lpstr>Rockwell</vt:lpstr>
      <vt:lpstr>Rockwell Condensed</vt:lpstr>
      <vt:lpstr>Rockwell Extra Bold</vt:lpstr>
      <vt:lpstr>Wingdings</vt:lpstr>
      <vt:lpstr>木材纹理</vt:lpstr>
      <vt:lpstr>Features of Fuchsia </vt:lpstr>
      <vt:lpstr>Outline</vt:lpstr>
      <vt:lpstr>Overview</vt:lpstr>
      <vt:lpstr>architecture</vt:lpstr>
      <vt:lpstr>architecture</vt:lpstr>
      <vt:lpstr>Component   (concepts)</vt:lpstr>
      <vt:lpstr>Component   (route)</vt:lpstr>
      <vt:lpstr>Component   (route)</vt:lpstr>
      <vt:lpstr>driver</vt:lpstr>
      <vt:lpstr>driver</vt:lpstr>
      <vt:lpstr>filesystem</vt:lpstr>
      <vt:lpstr>filesystem</vt:lpstr>
      <vt:lpstr>security</vt:lpstr>
      <vt:lpstr>security</vt:lpstr>
      <vt:lpstr>security</vt:lpstr>
      <vt:lpstr>others</vt:lpstr>
      <vt:lpstr>part2</vt:lpstr>
      <vt:lpstr>Interface &amp; communication</vt:lpstr>
      <vt:lpstr>Security strategy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Fuchsia </dc:title>
  <dc:creator>Microsoft Office User</dc:creator>
  <cp:lastModifiedBy>Microsoft Office User</cp:lastModifiedBy>
  <cp:revision>25</cp:revision>
  <dcterms:created xsi:type="dcterms:W3CDTF">2022-07-17T01:50:25Z</dcterms:created>
  <dcterms:modified xsi:type="dcterms:W3CDTF">2022-07-18T14:18:01Z</dcterms:modified>
</cp:coreProperties>
</file>