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70" r:id="rId10"/>
    <p:sldId id="264" r:id="rId11"/>
    <p:sldId id="288" r:id="rId12"/>
    <p:sldId id="271" r:id="rId13"/>
    <p:sldId id="265" r:id="rId14"/>
    <p:sldId id="266" r:id="rId15"/>
    <p:sldId id="267" r:id="rId16"/>
    <p:sldId id="268" r:id="rId17"/>
    <p:sldId id="272" r:id="rId18"/>
    <p:sldId id="269" r:id="rId19"/>
    <p:sldId id="273" r:id="rId20"/>
    <p:sldId id="293" r:id="rId21"/>
    <p:sldId id="274" r:id="rId22"/>
    <p:sldId id="289" r:id="rId23"/>
    <p:sldId id="290" r:id="rId24"/>
    <p:sldId id="277" r:id="rId25"/>
    <p:sldId id="295" r:id="rId26"/>
    <p:sldId id="297" r:id="rId27"/>
    <p:sldId id="298" r:id="rId28"/>
    <p:sldId id="299" r:id="rId29"/>
    <p:sldId id="291" r:id="rId30"/>
    <p:sldId id="300" r:id="rId31"/>
    <p:sldId id="278" r:id="rId32"/>
    <p:sldId id="279" r:id="rId33"/>
    <p:sldId id="281" r:id="rId34"/>
    <p:sldId id="280" r:id="rId35"/>
    <p:sldId id="283" r:id="rId36"/>
    <p:sldId id="282" r:id="rId37"/>
    <p:sldId id="292" r:id="rId38"/>
    <p:sldId id="284" r:id="rId39"/>
    <p:sldId id="285" r:id="rId40"/>
    <p:sldId id="286" r:id="rId41"/>
    <p:sldId id="28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A3235B-EA4F-1640-8A10-B4D2BAB6FB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" altLang="zh-CN"/>
              <a:t>Abstraction &amp; Challenges</a:t>
            </a:r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C92243-0FE1-B64D-9C97-972B330038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08B05-C947-B44E-8BBB-13C6224ADCF7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8D0C9A-DADA-FF4E-AF5F-86F04B285B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2C6136-BCDE-334A-97C8-56E145816B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5AB5D-C1DE-CF48-9833-E00F4E8A32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3051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" altLang="zh-CN"/>
              <a:t>Abstraction &amp; Challenges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434C-91E5-B041-A8CB-7EDB0033F4CB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0AEEF-EE7D-B942-85E2-AC09A48A4A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4261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CBF89-0996-154C-8269-A3B5E4FFC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1453BF-B33F-E846-966F-BFD7FA2E9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99DD5-E68E-9949-B864-1B4B5449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EE9-C05F-3D48-8DBD-12B00561EC74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73136-1AEE-FC43-9D66-EEADE59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05B17-F3F6-C243-B492-5775EAD7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08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8ECDF-9E9C-4342-9EE0-4E116903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58BCC-F936-954E-83BD-6A4AA0061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D4CF5-DE36-1E42-9981-B921D8F3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B5A6-4501-2B4F-A8DC-AF33DEA17514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139BB-6694-214C-8696-96ACF978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825F3-B184-A34F-857E-26CD83F8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AF7434-2494-EE46-B8F6-7E847FE64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C5083-D97D-8245-9DE2-F0CE5109F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5F9D3-A7C3-EC45-9FF3-5BD2E45E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9547-7D35-344E-A5C2-2A956CEBBBAF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E5A03-E65D-0F48-88F2-BB377849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31A8A-A4EA-F44D-90D6-34E8A8BE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0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47A2C-AE04-8C46-BE8E-32031328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4DAB3-FD2C-2D40-BC8F-F9F89299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D8C07-02B5-E546-9367-C8EFC591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EFB2-C6AD-BD4D-A9BD-106C139E6D9D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DEE7D-FA54-9847-A247-AF6669FA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2D9A7-79E2-0D49-9CB3-76E88811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21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B7EB7-C00C-E543-9D7A-C6CDC2DC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8DBA7D-5D5B-2A4C-BFF3-CC6F075B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67BE4-B467-F14B-8778-FAD12510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FD7-B7E5-EC49-9811-D54A62B29898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E35E6-4486-984E-A661-17B601A7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9D22C-0722-C64C-8FE1-0D0E090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14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07172-A125-5E4D-BB27-D0856CB2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CF3DB-6B39-C345-9015-F4B6720B4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72523-C542-274F-909A-C5E35F2E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6C814-BEFB-AD4B-88A7-EEDF3DD0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2DD-39EE-9F48-B11A-3CD5DB13A7B0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92A7B-47E1-974F-9AA9-916D84D4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B1BDF-6F66-1745-9736-B00BF207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25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AB079-AEAB-854C-AAA5-4F81058C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49C676-736F-0448-A30E-C0998FD9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7513B0-D2E5-3249-BCC0-C3BB01F40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BDBED8-C7F8-D54A-83B2-300AFEBDC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AD3F5D-28D8-8549-8542-73079D8DB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69AAD4-D711-EB4B-A881-752555BE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0C74-2737-3A4C-946F-2498EF594EEE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85EA50-436B-1047-9DD3-C1670926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AAE43A-EB1F-614D-9EE9-A683E548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56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63CA-C58B-C740-B29C-6B4D5681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70AA1A-00F7-7548-8DA9-2DF96D14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7034-1A21-9A45-9045-A55B0D8A4B14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6DCCA6-1F1B-6E4A-80E8-E82125A1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2A46D2-7F1E-3E4F-92C2-EAF928DC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94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17887A-2A79-1E4A-9BAF-2800F2A4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FC23-74FD-A445-A90A-3F147D8D4C97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7CA4B-AAC5-3144-9E2C-30E1517B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4B1C31-69F3-9B4C-9094-103FA281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10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E331C-A803-1247-8944-F0E2505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66063-64FC-8A42-8DBA-A140B7C89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4BA027-40B1-1E4F-B8F9-4C8554352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A8760-20DE-C84D-95DE-51D7DAB8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E6F3-2FC2-6042-8F77-21EB6975DF4A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22FA9-45F7-3C45-86F1-78591D1B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DC6C1-DFCE-6E4D-BD07-91EFF223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3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2227E-8C70-2948-9608-A7683560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C4708C-B513-CA4A-A03B-5B5696A31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AC215C-BF8D-CA4F-AB9C-CB3DEBE49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495B1A-8A47-8D47-8FF0-2225FEDB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60E3-E743-ED4E-B909-A07D91A5033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FDDDE-194A-4C4A-8BE8-67D12729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88B4E-E0F3-7142-B7C6-4B0D0744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52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A5BFA4-1F5A-0E41-B724-94DD51EF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96787-0F54-8A43-AE14-9B660679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659BB-2D5C-B441-A6AA-2BF407ECD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FC87-42CF-5F42-A62E-777870AD4BF1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4A8DA-ABD5-1E42-8F22-0D4C75A55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80C5B-D9E6-2445-B03C-7A5A4FA0D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6C64B-798E-9041-8BED-A99EB16BD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25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mozolabs/chocolate_mil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A493F-BE86-4C44-86CA-F234BBDBB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254" y="1150705"/>
            <a:ext cx="9496746" cy="2359257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NYX</a:t>
            </a:r>
            <a:r>
              <a:rPr kumimoji="1" lang="en-US" altLang="zh-CN" b="1" dirty="0">
                <a:latin typeface="GungSeo"/>
                <a:ea typeface="STHupo" panose="02010800040101010101" pitchFamily="2" charset="-122"/>
              </a:rPr>
              <a:t>: </a:t>
            </a:r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Grey-box Hypervisor Fuzzing using Fast Snapshots and Affine Types</a:t>
            </a:r>
            <a:endParaRPr kumimoji="1" lang="zh-CN" altLang="en-US" dirty="0">
              <a:latin typeface="GungSeo"/>
              <a:ea typeface="STHupo" panose="020108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B2474D-7794-9345-ADE4-3FD7C192A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sz="2000" b="1" dirty="0" err="1">
                <a:solidFill>
                  <a:schemeClr val="bg2">
                    <a:lumMod val="50000"/>
                  </a:schemeClr>
                </a:solidFill>
              </a:rPr>
              <a:t>Sergej</a:t>
            </a:r>
            <a:r>
              <a:rPr lang="en" altLang="zh-CN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" altLang="zh-CN" sz="2000" b="1" dirty="0" err="1">
                <a:solidFill>
                  <a:schemeClr val="bg2">
                    <a:lumMod val="50000"/>
                  </a:schemeClr>
                </a:solidFill>
              </a:rPr>
              <a:t>Schumilo</a:t>
            </a:r>
            <a:r>
              <a:rPr lang="en" altLang="zh-CN" sz="2000" b="1" dirty="0">
                <a:solidFill>
                  <a:schemeClr val="bg2">
                    <a:lumMod val="50000"/>
                  </a:schemeClr>
                </a:solidFill>
              </a:rPr>
              <a:t>, Cornelius Aschermann, Ali Abbasi, Simon </a:t>
            </a:r>
            <a:r>
              <a:rPr lang="en" altLang="zh-CN" sz="2000" b="1" dirty="0" err="1">
                <a:solidFill>
                  <a:schemeClr val="bg2">
                    <a:lumMod val="50000"/>
                  </a:schemeClr>
                </a:solidFill>
              </a:rPr>
              <a:t>Wörner</a:t>
            </a:r>
            <a:r>
              <a:rPr lang="en" altLang="zh-CN" sz="2000" b="1" dirty="0">
                <a:solidFill>
                  <a:schemeClr val="bg2">
                    <a:lumMod val="50000"/>
                  </a:schemeClr>
                </a:solidFill>
              </a:rPr>
              <a:t>, and Thorsten </a:t>
            </a:r>
            <a:r>
              <a:rPr lang="en" altLang="zh-CN" sz="2000" b="1" dirty="0" err="1">
                <a:solidFill>
                  <a:schemeClr val="bg2">
                    <a:lumMod val="50000"/>
                  </a:schemeClr>
                </a:solidFill>
              </a:rPr>
              <a:t>Holz</a:t>
            </a:r>
            <a:r>
              <a:rPr lang="en" altLang="zh-CN" sz="20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" altLang="zh-CN" sz="2000" b="1" dirty="0" err="1">
                <a:solidFill>
                  <a:schemeClr val="bg2">
                    <a:lumMod val="50000"/>
                  </a:schemeClr>
                </a:solidFill>
              </a:rPr>
              <a:t>Ruhr-Universität</a:t>
            </a:r>
            <a:r>
              <a:rPr lang="en" altLang="zh-CN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" altLang="zh-CN" sz="2000" b="1" i="1" dirty="0">
                <a:solidFill>
                  <a:schemeClr val="bg2">
                    <a:lumMod val="50000"/>
                  </a:schemeClr>
                </a:solidFill>
              </a:rPr>
              <a:t>Bochum </a:t>
            </a:r>
            <a:endParaRPr lang="en" altLang="zh-CN" sz="2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2021 USENIX</a:t>
            </a:r>
          </a:p>
          <a:p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" altLang="zh-CN" sz="2000" b="1" dirty="0">
                <a:solidFill>
                  <a:schemeClr val="bg2">
                    <a:lumMod val="50000"/>
                  </a:schemeClr>
                </a:solidFill>
              </a:rPr>
              <a:t>Presenter: </a:t>
            </a:r>
            <a:r>
              <a:rPr lang="en" altLang="zh-CN" sz="2000" b="1" dirty="0" err="1">
                <a:solidFill>
                  <a:schemeClr val="bg2">
                    <a:lumMod val="50000"/>
                  </a:schemeClr>
                </a:solidFill>
              </a:rPr>
              <a:t>Shangzhi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Xu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450E57-6AFF-454C-A68A-695E44B7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A31945-FBE5-5E41-9DFF-F0A9AC50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89F5EB8-2952-7849-A9FD-5A99BA36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8CC5-CF89-4746-9287-A3D23BC60228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66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Challenges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F057F-5C9D-534E-A1A8-9FCF3584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33" y="1847850"/>
            <a:ext cx="10515600" cy="4351338"/>
          </a:xfrm>
        </p:spPr>
        <p:txBody>
          <a:bodyPr/>
          <a:lstStyle/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Each of these components has a significant </a:t>
            </a:r>
            <a:r>
              <a:rPr lang="en" altLang="zh-CN" dirty="0">
                <a:solidFill>
                  <a:schemeClr val="accent1"/>
                </a:solidFill>
                <a:latin typeface="Open Sans"/>
              </a:rPr>
              <a:t>amount of state 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and seemingly non-deterministic behaviors such as timing interrupts.</a:t>
            </a:r>
          </a:p>
          <a:p>
            <a:pPr marL="0" indent="0">
              <a:buNone/>
            </a:pPr>
            <a:endParaRPr lang="en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Need to be able to interact with a diverse set of interfaces.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298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Solutions 2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B3F60D-6DC9-CD49-9148-6582A90F6E4C}"/>
              </a:ext>
            </a:extLst>
          </p:cNvPr>
          <p:cNvSpPr txBox="1"/>
          <p:nvPr/>
        </p:nvSpPr>
        <p:spPr>
          <a:xfrm>
            <a:off x="565079" y="1828652"/>
            <a:ext cx="97912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800" dirty="0">
                <a:solidFill>
                  <a:srgbClr val="333333"/>
                </a:solidFill>
                <a:latin typeface="Open Sans"/>
              </a:rPr>
              <a:t>Developed an extremely </a:t>
            </a:r>
            <a:r>
              <a:rPr lang="en" altLang="zh-CN" sz="2800" dirty="0">
                <a:solidFill>
                  <a:schemeClr val="accent1"/>
                </a:solidFill>
                <a:latin typeface="Open Sans"/>
              </a:rPr>
              <a:t>fast snapshot restoration </a:t>
            </a:r>
            <a:r>
              <a:rPr lang="en" altLang="zh-CN" sz="2800" dirty="0">
                <a:solidFill>
                  <a:srgbClr val="333333"/>
                </a:solidFill>
                <a:latin typeface="Open Sans"/>
              </a:rPr>
              <a:t>mechanism that allows us to reload a whole VM image in the host hypervisor many thousands of times per second </a:t>
            </a:r>
          </a:p>
          <a:p>
            <a:endParaRPr lang="en" altLang="zh-CN" sz="2800" dirty="0">
              <a:solidFill>
                <a:srgbClr val="333333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333333"/>
                </a:solidFill>
                <a:latin typeface="Open Sans"/>
              </a:rPr>
              <a:t>Developed a </a:t>
            </a:r>
            <a:r>
              <a:rPr lang="en-US" altLang="zh-CN" sz="2800" dirty="0">
                <a:solidFill>
                  <a:schemeClr val="accent1"/>
                </a:solidFill>
                <a:latin typeface="Open Sans"/>
              </a:rPr>
              <a:t>mutation engine </a:t>
            </a:r>
            <a:r>
              <a:rPr lang="en-US" altLang="zh-CN" sz="2800" dirty="0">
                <a:solidFill>
                  <a:srgbClr val="333333"/>
                </a:solidFill>
                <a:latin typeface="Open Sans"/>
              </a:rPr>
              <a:t>generates and mutates inputs that are effectively expressing multiple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333333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333333"/>
                </a:solidFill>
                <a:latin typeface="Open Sans"/>
              </a:rPr>
              <a:t>Implement </a:t>
            </a:r>
            <a:r>
              <a:rPr lang="en" altLang="zh-CN" sz="2800" dirty="0">
                <a:solidFill>
                  <a:schemeClr val="accent1"/>
                </a:solidFill>
                <a:latin typeface="Open Sans"/>
              </a:rPr>
              <a:t>nested virtualization </a:t>
            </a:r>
            <a:r>
              <a:rPr lang="en" altLang="zh-CN" sz="2800" dirty="0">
                <a:solidFill>
                  <a:srgbClr val="333333"/>
                </a:solidFill>
                <a:latin typeface="Open Sans"/>
              </a:rPr>
              <a:t>to communicate with agent OS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53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23000-AA6F-D94C-8074-362CC071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1034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6000" dirty="0">
                <a:latin typeface="GungSeo"/>
              </a:rPr>
              <a:t>Basic</a:t>
            </a:r>
            <a:r>
              <a:rPr kumimoji="1" lang="zh-CN" altLang="en-US" sz="6000" dirty="0">
                <a:latin typeface="GungSeo"/>
              </a:rPr>
              <a:t> </a:t>
            </a:r>
            <a:r>
              <a:rPr kumimoji="1" lang="en-US" altLang="zh-CN" sz="6000" dirty="0">
                <a:latin typeface="GungSeo"/>
              </a:rPr>
              <a:t>concepts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6E9EFE-FAAE-0447-819E-1B4F95BB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DB7CA9-1CDD-FD48-917C-F78C5B60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246DCB2-B197-B34A-A0CE-602A3B3C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95B-56FB-7F4B-900D-516CF8D2D28A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25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Trap-VM-Exit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F057F-5C9D-534E-A1A8-9FCF3584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VM-Exit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: 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Any privileged operation that happens inside of the VM is </a:t>
            </a:r>
            <a:r>
              <a:rPr lang="en" altLang="zh-CN" dirty="0">
                <a:solidFill>
                  <a:schemeClr val="accent1"/>
                </a:solidFill>
                <a:latin typeface="Open Sans"/>
              </a:rPr>
              <a:t>trapped and control 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is transferred back to the </a:t>
            </a:r>
            <a:r>
              <a:rPr lang="en" altLang="zh-CN" dirty="0">
                <a:solidFill>
                  <a:schemeClr val="accent1"/>
                </a:solidFill>
                <a:latin typeface="Open Sans"/>
              </a:rPr>
              <a:t>hypervisor </a:t>
            </a:r>
          </a:p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Trap and emulate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: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 hypervisor can emulate the privileged operation and return to the VM </a:t>
            </a:r>
          </a:p>
          <a:p>
            <a:endParaRPr lang="en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Allow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to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emulate non-existing devices and to apply additional security check </a:t>
            </a:r>
          </a:p>
          <a:p>
            <a:endParaRPr lang="en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Trap-and-Exit emulation can be slow </a:t>
            </a:r>
          </a:p>
          <a:p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647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Device Emulation</a:t>
            </a:r>
            <a:endParaRPr kumimoji="1" lang="zh-CN" altLang="en-US" b="1" dirty="0">
              <a:latin typeface="GungSeo"/>
              <a:ea typeface="STHupo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F057F-5C9D-534E-A1A8-9FCF3584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819454" cy="4486275"/>
          </a:xfrm>
        </p:spPr>
        <p:txBody>
          <a:bodyPr/>
          <a:lstStyle/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A hypervisor has to emulate standard hardware such as an interrupt controller, a timer.</a:t>
            </a:r>
          </a:p>
          <a:p>
            <a:r>
              <a:rPr lang="en" altLang="zh-CN" dirty="0">
                <a:solidFill>
                  <a:schemeClr val="accent1"/>
                </a:solidFill>
                <a:latin typeface="Open Sans"/>
              </a:rPr>
              <a:t>QEMU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is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a open source emulator that can execute 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hardware virtualization</a:t>
            </a:r>
          </a:p>
          <a:p>
            <a:r>
              <a:rPr lang="en" altLang="zh-CN" dirty="0">
                <a:solidFill>
                  <a:schemeClr val="accent1"/>
                </a:solidFill>
                <a:latin typeface="Open Sans"/>
              </a:rPr>
              <a:t>KVM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 execute CPU and interrupt Virtualization </a:t>
            </a:r>
          </a:p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DMA: Direct Memory Access</a:t>
            </a:r>
          </a:p>
          <a:p>
            <a:endParaRPr lang="en" altLang="zh-CN" dirty="0"/>
          </a:p>
          <a:p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DD411B-182C-1045-88D1-6665FA9E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527" y="1202075"/>
            <a:ext cx="5335008" cy="48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 Paravirtualization </a:t>
            </a:r>
            <a:endParaRPr kumimoji="1" lang="zh-CN" altLang="en-US" b="1" dirty="0">
              <a:latin typeface="GungSeo"/>
              <a:ea typeface="STHupo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F057F-5C9D-534E-A1A8-9FCF3584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Trap-and-Exit emulation can be slow</a:t>
            </a:r>
          </a:p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E.g. To trap access on</a:t>
            </a:r>
            <a:r>
              <a:rPr lang="en" altLang="zh-CN" dirty="0">
                <a:solidFill>
                  <a:schemeClr val="accent1"/>
                </a:solidFill>
                <a:latin typeface="Open Sans"/>
              </a:rPr>
              <a:t> MMIO 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pages, the hypervisor typically marks the corresponding pages as non-accessible. Accessing the MMIO page from within the virtual machine triggers a </a:t>
            </a:r>
            <a:r>
              <a:rPr lang="en" altLang="zh-CN" dirty="0">
                <a:solidFill>
                  <a:schemeClr val="accent1"/>
                </a:solidFill>
                <a:latin typeface="Open Sans"/>
              </a:rPr>
              <a:t>page fault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. </a:t>
            </a:r>
          </a:p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If the OS running inside the hypervisor is aware that it is running in a virtualized environment, it can use these special </a:t>
            </a:r>
            <a:r>
              <a:rPr lang="en" altLang="zh-CN" dirty="0" err="1">
                <a:solidFill>
                  <a:schemeClr val="accent1"/>
                </a:solidFill>
                <a:latin typeface="Open Sans"/>
              </a:rPr>
              <a:t>paravirtualizel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 interfaces, instead of trying to access real hardware.  </a:t>
            </a:r>
          </a:p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E.g. Use </a:t>
            </a:r>
            <a:r>
              <a:rPr lang="en" altLang="zh-CN" dirty="0" err="1">
                <a:solidFill>
                  <a:schemeClr val="accent1"/>
                </a:solidFill>
                <a:latin typeface="Open Sans"/>
              </a:rPr>
              <a:t>hypercall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 (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syscall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) instead of jumping from userland to ring 0, they jump directly to the hypervisor by triggering a VM- exit </a:t>
            </a:r>
          </a:p>
          <a:p>
            <a:endParaRPr lang="en" altLang="zh-CN" dirty="0">
              <a:solidFill>
                <a:srgbClr val="333333"/>
              </a:solidFill>
              <a:latin typeface="Open Sans"/>
            </a:endParaRPr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6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Affine Types 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788C313-AB63-1246-8B11-817136EEE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705" y="69056"/>
            <a:ext cx="5422900" cy="1917700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2FE0C4-F941-D249-BAFD-997814ADA0DE}"/>
              </a:ext>
            </a:extLst>
          </p:cNvPr>
          <p:cNvSpPr/>
          <p:nvPr/>
        </p:nvSpPr>
        <p:spPr>
          <a:xfrm>
            <a:off x="838199" y="1919289"/>
            <a:ext cx="103298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333333"/>
                </a:solidFill>
                <a:latin typeface="Open Sans"/>
              </a:rPr>
              <a:t>For example, by passing a previously freed pointer to the library, there will be a false positive crash.</a:t>
            </a:r>
          </a:p>
          <a:p>
            <a:endParaRPr lang="en" altLang="zh-CN" sz="2800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sz="2800" dirty="0">
                <a:solidFill>
                  <a:srgbClr val="333333"/>
                </a:solidFill>
                <a:latin typeface="Open Sans"/>
              </a:rPr>
              <a:t>Affine types are a class of type systems that ensure each value is used at most once. So that we can ensure that a resource is </a:t>
            </a:r>
            <a:r>
              <a:rPr lang="en" altLang="zh-CN" sz="2800" dirty="0">
                <a:solidFill>
                  <a:schemeClr val="accent1"/>
                </a:solidFill>
                <a:latin typeface="Open Sans"/>
              </a:rPr>
              <a:t>not reused </a:t>
            </a:r>
            <a:r>
              <a:rPr lang="en" altLang="zh-CN" sz="2800" dirty="0">
                <a:solidFill>
                  <a:srgbClr val="333333"/>
                </a:solidFill>
                <a:latin typeface="Open Sans"/>
              </a:rPr>
              <a:t>after it was closed. </a:t>
            </a:r>
          </a:p>
          <a:p>
            <a:endParaRPr lang="en" altLang="zh-CN" sz="2800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sz="2800" dirty="0">
                <a:solidFill>
                  <a:srgbClr val="333333"/>
                </a:solidFill>
                <a:latin typeface="Open Sans"/>
              </a:rPr>
              <a:t>In the paper, they designed a new formalism based on affine types that allows to express these kinds of constraints </a:t>
            </a:r>
          </a:p>
          <a:p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64393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23000-AA6F-D94C-8074-362CC071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36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000" dirty="0">
                <a:latin typeface="GungSeo"/>
              </a:rPr>
              <a:t>Design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6E9EFE-FAAE-0447-819E-1B4F95BB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DB7CA9-1CDD-FD48-917C-F78C5B60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246DCB2-B197-B34A-A0CE-602A3B3C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95B-56FB-7F4B-900D-516CF8D2D28A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06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8" y="167942"/>
            <a:ext cx="10515600" cy="1325563"/>
          </a:xfrm>
        </p:spPr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Overview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08FFE09-5016-B946-8E7C-6221441D4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7" b="15766"/>
          <a:stretch/>
        </p:blipFill>
        <p:spPr>
          <a:xfrm>
            <a:off x="216247" y="2492073"/>
            <a:ext cx="11554022" cy="3463200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 dirty="0"/>
              <a:t>NYX: </a:t>
            </a:r>
            <a:r>
              <a:rPr kumimoji="1" lang="en" altLang="zh-CN" dirty="0" err="1"/>
              <a:t>Greybox</a:t>
            </a:r>
            <a:r>
              <a:rPr kumimoji="1" lang="en" altLang="zh-CN" dirty="0"/>
              <a:t> Hypervisor Fuzzing using Fast Snapshots and Affine Types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905F4A-1C29-2E46-A95F-C7426467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71" y="494938"/>
            <a:ext cx="5139419" cy="2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Fast Coverage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F057F-5C9D-534E-A1A8-9FCF3584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Use </a:t>
            </a:r>
            <a:r>
              <a:rPr lang="en" altLang="zh-CN" dirty="0">
                <a:solidFill>
                  <a:schemeClr val="accent1"/>
                </a:solidFill>
                <a:latin typeface="Open Sans"/>
              </a:rPr>
              <a:t>Intel-PT 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based tracing to obtain code coverage information with only a small performance overhead. </a:t>
            </a:r>
          </a:p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Coverage-tracer consists of two components:</a:t>
            </a:r>
          </a:p>
          <a:p>
            <a:pPr lvl="1"/>
            <a:r>
              <a:rPr lang="en" altLang="zh-CN" sz="2800" dirty="0">
                <a:solidFill>
                  <a:srgbClr val="333333"/>
                </a:solidFill>
                <a:latin typeface="Open Sans"/>
              </a:rPr>
              <a:t>the Intel-PT parser,</a:t>
            </a:r>
          </a:p>
          <a:p>
            <a:pPr lvl="1"/>
            <a:r>
              <a:rPr lang="en" altLang="zh-CN" sz="2800" dirty="0">
                <a:solidFill>
                  <a:srgbClr val="333333"/>
                </a:solidFill>
                <a:latin typeface="Open Sans"/>
              </a:rPr>
              <a:t>A </a:t>
            </a:r>
            <a:r>
              <a:rPr lang="en" altLang="zh-CN" sz="2800" dirty="0">
                <a:solidFill>
                  <a:schemeClr val="accent1"/>
                </a:solidFill>
                <a:latin typeface="Open Sans"/>
              </a:rPr>
              <a:t>disassembler</a:t>
            </a:r>
            <a:r>
              <a:rPr lang="en" altLang="zh-CN" sz="2800" dirty="0">
                <a:solidFill>
                  <a:srgbClr val="333333"/>
                </a:solidFill>
                <a:latin typeface="Open Sans"/>
              </a:rPr>
              <a:t> that follows the trace through a disassembled control flow graph taken from a memory snapshot. </a:t>
            </a:r>
          </a:p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Introduced a </a:t>
            </a:r>
            <a:r>
              <a:rPr lang="en" altLang="zh-CN" dirty="0">
                <a:solidFill>
                  <a:schemeClr val="accent1"/>
                </a:solidFill>
                <a:latin typeface="Open Sans"/>
              </a:rPr>
              <a:t>caching layer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. This layer can turn Intel-PT data directly into coverage information if the same trace fragments have been observed previously. </a:t>
            </a:r>
          </a:p>
          <a:p>
            <a:pPr marL="0" indent="0">
              <a:buNone/>
            </a:pPr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30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9E53F-B8F6-2A48-881B-8F192E73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89B5B-0A57-384A-A95C-92CD2F0F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GungSeo"/>
              </a:rPr>
              <a:t>Abstraction</a:t>
            </a:r>
            <a:r>
              <a:rPr kumimoji="1" lang="zh-CN" altLang="en-US" dirty="0">
                <a:latin typeface="GungSeo"/>
              </a:rPr>
              <a:t> </a:t>
            </a:r>
            <a:r>
              <a:rPr kumimoji="1" lang="en-US" altLang="zh-CN" dirty="0">
                <a:latin typeface="GungSeo"/>
              </a:rPr>
              <a:t>&amp;</a:t>
            </a:r>
            <a:r>
              <a:rPr kumimoji="1" lang="zh-CN" altLang="en-US" dirty="0">
                <a:latin typeface="GungSeo"/>
              </a:rPr>
              <a:t> </a:t>
            </a:r>
            <a:r>
              <a:rPr kumimoji="1" lang="en-US" altLang="zh-CN" dirty="0">
                <a:latin typeface="GungSeo"/>
              </a:rPr>
              <a:t>Challenges</a:t>
            </a:r>
          </a:p>
          <a:p>
            <a:r>
              <a:rPr kumimoji="1" lang="en-US" altLang="zh-CN" dirty="0">
                <a:latin typeface="GungSeo"/>
              </a:rPr>
              <a:t>Basic</a:t>
            </a:r>
            <a:r>
              <a:rPr kumimoji="1" lang="zh-CN" altLang="en-US" dirty="0">
                <a:latin typeface="GungSeo"/>
              </a:rPr>
              <a:t> </a:t>
            </a:r>
            <a:r>
              <a:rPr kumimoji="1" lang="en-US" altLang="zh-CN" dirty="0">
                <a:latin typeface="GungSeo"/>
              </a:rPr>
              <a:t>concepts</a:t>
            </a:r>
          </a:p>
          <a:p>
            <a:r>
              <a:rPr kumimoji="1" lang="en-US" altLang="zh-CN" dirty="0">
                <a:latin typeface="GungSeo"/>
              </a:rPr>
              <a:t>Design</a:t>
            </a:r>
          </a:p>
          <a:p>
            <a:r>
              <a:rPr kumimoji="1" lang="en-US" altLang="zh-CN" dirty="0">
                <a:latin typeface="GungSeo"/>
              </a:rPr>
              <a:t>Evaluation</a:t>
            </a:r>
          </a:p>
          <a:p>
            <a:r>
              <a:rPr kumimoji="1" lang="en-US" altLang="zh-CN" dirty="0">
                <a:latin typeface="GungSeo"/>
              </a:rPr>
              <a:t>Related</a:t>
            </a:r>
            <a:r>
              <a:rPr kumimoji="1" lang="zh-CN" altLang="en-US" dirty="0">
                <a:latin typeface="GungSeo"/>
              </a:rPr>
              <a:t> </a:t>
            </a:r>
            <a:r>
              <a:rPr kumimoji="1" lang="en-US" altLang="zh-CN" dirty="0">
                <a:latin typeface="GungSeo"/>
              </a:rPr>
              <a:t>work</a:t>
            </a:r>
            <a:r>
              <a:rPr kumimoji="1" lang="zh-CN" altLang="en-US" dirty="0">
                <a:latin typeface="GungSeo"/>
              </a:rPr>
              <a:t> </a:t>
            </a:r>
            <a:r>
              <a:rPr kumimoji="1" lang="en-US" altLang="zh-CN" dirty="0">
                <a:latin typeface="GungSeo"/>
              </a:rPr>
              <a:t>&amp;</a:t>
            </a:r>
            <a:r>
              <a:rPr kumimoji="1" lang="zh-CN" altLang="en-US" dirty="0">
                <a:latin typeface="GungSeo"/>
              </a:rPr>
              <a:t> </a:t>
            </a:r>
            <a:r>
              <a:rPr kumimoji="1" lang="en-US" altLang="zh-CN" dirty="0">
                <a:latin typeface="GungSeo"/>
              </a:rPr>
              <a:t>Discussion</a:t>
            </a:r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7453AA-EFF6-D14A-B85A-3E034BC6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F57C5E-45E6-DF49-8718-1589C41C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D6DED40-013D-174B-AB33-8951A58C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0948-956B-4B46-9827-7F99659D5C79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301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B736-A456-5B47-983C-653ED8E4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Fast Snapshot Reloads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BECF5-97A1-9D49-8F5F-ACF7943B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Run the target software inside a KVM VM. </a:t>
            </a:r>
          </a:p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Run 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fuzzer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 is outside the VM, </a:t>
            </a:r>
            <a:r>
              <a:rPr lang="en" altLang="zh-CN" dirty="0">
                <a:solidFill>
                  <a:schemeClr val="accent1"/>
                </a:solidFill>
                <a:latin typeface="Open Sans"/>
              </a:rPr>
              <a:t>restore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 the VM to a prior state after triggering a crash </a:t>
            </a:r>
          </a:p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Extended QEMU-PT and KVM-PT with the ability to perform very fast VM reload operation (</a:t>
            </a:r>
            <a:r>
              <a:rPr lang="en" altLang="zh-CN" dirty="0">
                <a:solidFill>
                  <a:schemeClr val="accent1"/>
                </a:solidFill>
                <a:latin typeface="Open Sans"/>
              </a:rPr>
              <a:t>solve non-determinism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)</a:t>
            </a:r>
          </a:p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KVM can efficiently identify only those page frames in memory that need to be reset. We maintain a full copy of the original state and an additional </a:t>
            </a:r>
            <a:r>
              <a:rPr lang="en" altLang="zh-CN" dirty="0">
                <a:solidFill>
                  <a:schemeClr val="accent1"/>
                </a:solidFill>
                <a:latin typeface="Open Sans"/>
              </a:rPr>
              <a:t>dirty page tracker 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that allows us to quickly reset only the dirty pages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54423-4D8F-2F49-BF60-4447F022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EFB2-C6AD-BD4D-A9BD-106C139E6D9D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669BE-8C58-6F45-8217-F5A8AC93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5FB0A-F4EE-3C40-A90A-48D5E7F3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20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7C3D7E-20AD-2F43-88EB-A6881760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356" y="0"/>
            <a:ext cx="41402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2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27" y="136525"/>
            <a:ext cx="10515600" cy="1325563"/>
          </a:xfrm>
        </p:spPr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Fast Snapshot Reloads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F057F-5C9D-534E-A1A8-9FCF3584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8"/>
            <a:ext cx="10515600" cy="47806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altLang="zh-CN" b="1" dirty="0"/>
              <a:t>Fast Memory Resets</a:t>
            </a:r>
          </a:p>
          <a:p>
            <a:pPr marL="0" indent="0">
              <a:buNone/>
            </a:pPr>
            <a:endParaRPr lang="en" altLang="zh-CN" b="1" dirty="0"/>
          </a:p>
          <a:p>
            <a:r>
              <a:rPr lang="en" altLang="zh-CN" sz="3000" dirty="0">
                <a:solidFill>
                  <a:srgbClr val="333333"/>
                </a:solidFill>
                <a:latin typeface="Open Sans"/>
              </a:rPr>
              <a:t>To create this snapshot, we implemented a </a:t>
            </a:r>
            <a:r>
              <a:rPr lang="en" altLang="zh-CN" sz="3000" dirty="0" err="1">
                <a:solidFill>
                  <a:schemeClr val="accent1"/>
                </a:solidFill>
                <a:latin typeface="Open Sans"/>
              </a:rPr>
              <a:t>hypercall</a:t>
            </a:r>
            <a:r>
              <a:rPr lang="en" altLang="zh-CN" sz="3000" dirty="0">
                <a:solidFill>
                  <a:srgbClr val="333333"/>
                </a:solidFill>
                <a:latin typeface="Open Sans"/>
              </a:rPr>
              <a:t> that the agent uses to inform the </a:t>
            </a:r>
            <a:r>
              <a:rPr lang="en" altLang="zh-CN" sz="3000" dirty="0" err="1">
                <a:solidFill>
                  <a:srgbClr val="333333"/>
                </a:solidFill>
                <a:latin typeface="Open Sans"/>
              </a:rPr>
              <a:t>fuzzer</a:t>
            </a:r>
            <a:r>
              <a:rPr lang="en" altLang="zh-CN" sz="3000" dirty="0">
                <a:solidFill>
                  <a:srgbClr val="333333"/>
                </a:solidFill>
                <a:latin typeface="Open Sans"/>
              </a:rPr>
              <a:t> to create the incremental snapshot from which each test case will be started. </a:t>
            </a:r>
          </a:p>
          <a:p>
            <a:r>
              <a:rPr lang="en" altLang="zh-CN" sz="3000" dirty="0">
                <a:solidFill>
                  <a:srgbClr val="333333"/>
                </a:solidFill>
                <a:latin typeface="Open Sans"/>
              </a:rPr>
              <a:t>KVM’s technique requires us to walk a large bitmap to find all dirty pages,</a:t>
            </a:r>
          </a:p>
          <a:p>
            <a:r>
              <a:rPr lang="en" altLang="zh-CN" sz="3000" dirty="0">
                <a:solidFill>
                  <a:srgbClr val="333333"/>
                </a:solidFill>
                <a:latin typeface="Open Sans"/>
              </a:rPr>
              <a:t>Extended KVM-PT with the capability to store the </a:t>
            </a:r>
            <a:r>
              <a:rPr lang="en" altLang="zh-CN" sz="3000" dirty="0">
                <a:solidFill>
                  <a:schemeClr val="accent1"/>
                </a:solidFill>
                <a:latin typeface="Open Sans"/>
              </a:rPr>
              <a:t>addresses of dirty pages </a:t>
            </a:r>
            <a:r>
              <a:rPr lang="en" altLang="zh-CN" sz="3000" dirty="0">
                <a:solidFill>
                  <a:srgbClr val="333333"/>
                </a:solidFill>
                <a:latin typeface="Open Sans"/>
              </a:rPr>
              <a:t>in an additional stack-like buffer. </a:t>
            </a:r>
          </a:p>
          <a:p>
            <a:endParaRPr lang="en" altLang="zh-CN" sz="3000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sz="3000" dirty="0">
                <a:solidFill>
                  <a:srgbClr val="333333"/>
                </a:solidFill>
                <a:latin typeface="Open Sans"/>
              </a:rPr>
              <a:t> To ensure that memory that is changed by QEMU-PT is also reset.</a:t>
            </a:r>
          </a:p>
          <a:p>
            <a:r>
              <a:rPr lang="en" altLang="zh-CN" sz="3000" dirty="0">
                <a:solidFill>
                  <a:srgbClr val="333333"/>
                </a:solidFill>
                <a:latin typeface="Open Sans"/>
              </a:rPr>
              <a:t> A second map where VM pages modified by QEMU-PT are also noted.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297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98" y="326479"/>
            <a:ext cx="10515600" cy="1325563"/>
          </a:xfrm>
        </p:spPr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Fast Snapshot Reloads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F057F-5C9D-534E-A1A8-9FCF3584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39" y="151740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altLang="zh-CN" b="1" dirty="0"/>
              <a:t>Fast Device Resets</a:t>
            </a:r>
          </a:p>
          <a:p>
            <a:r>
              <a:rPr lang="en" altLang="zh-CN" sz="3300" dirty="0">
                <a:solidFill>
                  <a:srgbClr val="333333"/>
                </a:solidFill>
                <a:latin typeface="Open Sans"/>
              </a:rPr>
              <a:t>Each </a:t>
            </a:r>
            <a:r>
              <a:rPr lang="en" altLang="zh-CN" sz="3300" dirty="0">
                <a:solidFill>
                  <a:schemeClr val="accent1"/>
                </a:solidFill>
                <a:latin typeface="Open Sans"/>
              </a:rPr>
              <a:t>device emulator </a:t>
            </a:r>
            <a:r>
              <a:rPr lang="en" altLang="zh-CN" sz="3300" dirty="0">
                <a:solidFill>
                  <a:srgbClr val="333333"/>
                </a:solidFill>
                <a:latin typeface="Open Sans"/>
              </a:rPr>
              <a:t>provides a specification for its </a:t>
            </a:r>
            <a:r>
              <a:rPr lang="en" altLang="zh-CN" sz="3300" dirty="0">
                <a:solidFill>
                  <a:schemeClr val="accent1"/>
                </a:solidFill>
                <a:latin typeface="Open Sans"/>
              </a:rPr>
              <a:t>state</a:t>
            </a:r>
            <a:r>
              <a:rPr lang="en" altLang="zh-CN" sz="3300" dirty="0">
                <a:solidFill>
                  <a:srgbClr val="333333"/>
                </a:solidFill>
                <a:latin typeface="Open Sans"/>
              </a:rPr>
              <a:t> in form of a </a:t>
            </a:r>
            <a:r>
              <a:rPr lang="en" altLang="zh-CN" sz="3300" dirty="0">
                <a:solidFill>
                  <a:schemeClr val="accent1"/>
                </a:solidFill>
                <a:latin typeface="Open Sans"/>
              </a:rPr>
              <a:t>specific data structure </a:t>
            </a:r>
          </a:p>
          <a:p>
            <a:r>
              <a:rPr lang="en" altLang="zh-CN" sz="3300" dirty="0">
                <a:solidFill>
                  <a:srgbClr val="333333"/>
                </a:solidFill>
                <a:latin typeface="Open Sans"/>
              </a:rPr>
              <a:t>QEMU iterates this data structure to identify fields, integers, arrays, and so on </a:t>
            </a:r>
          </a:p>
          <a:p>
            <a:r>
              <a:rPr lang="en" altLang="zh-CN" sz="3300" dirty="0">
                <a:solidFill>
                  <a:srgbClr val="333333"/>
                </a:solidFill>
                <a:latin typeface="Open Sans"/>
              </a:rPr>
              <a:t>Instead</a:t>
            </a:r>
            <a:r>
              <a:rPr lang="en-US" altLang="zh-CN" sz="3300" dirty="0">
                <a:solidFill>
                  <a:srgbClr val="333333"/>
                </a:solidFill>
                <a:latin typeface="Open Sans"/>
              </a:rPr>
              <a:t>, we </a:t>
            </a:r>
            <a:r>
              <a:rPr lang="en" altLang="zh-CN" sz="3300" dirty="0">
                <a:solidFill>
                  <a:srgbClr val="333333"/>
                </a:solidFill>
                <a:latin typeface="Open Sans"/>
              </a:rPr>
              <a:t>log </a:t>
            </a:r>
            <a:r>
              <a:rPr lang="en" altLang="zh-CN" sz="3300" dirty="0">
                <a:solidFill>
                  <a:schemeClr val="accent1"/>
                </a:solidFill>
                <a:latin typeface="Open Sans"/>
              </a:rPr>
              <a:t>all writes once </a:t>
            </a:r>
            <a:r>
              <a:rPr lang="en" altLang="zh-CN" sz="3300" dirty="0">
                <a:solidFill>
                  <a:srgbClr val="333333"/>
                </a:solidFill>
                <a:latin typeface="Open Sans"/>
              </a:rPr>
              <a:t>during this process and obtain a </a:t>
            </a:r>
            <a:r>
              <a:rPr lang="en" altLang="zh-CN" sz="3300" dirty="0">
                <a:solidFill>
                  <a:schemeClr val="accent1"/>
                </a:solidFill>
                <a:latin typeface="Open Sans"/>
              </a:rPr>
              <a:t>list of all memory</a:t>
            </a:r>
            <a:r>
              <a:rPr lang="en" altLang="zh-CN" sz="3300" dirty="0">
                <a:solidFill>
                  <a:srgbClr val="333333"/>
                </a:solidFill>
                <a:latin typeface="Open Sans"/>
              </a:rPr>
              <a:t> used by the devices, use snapshot to reset them </a:t>
            </a:r>
          </a:p>
          <a:p>
            <a:r>
              <a:rPr lang="en" altLang="zh-CN" sz="3300" dirty="0">
                <a:solidFill>
                  <a:srgbClr val="333333"/>
                </a:solidFill>
                <a:latin typeface="Open Sans"/>
              </a:rPr>
              <a:t>Some devices require to run some custom code after each reset. Use QEMU-PT and call the original deserialization routine for these devices specifically 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776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Fast Snapshot Reloads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F057F-5C9D-534E-A1A8-9FCF3584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b="1" dirty="0"/>
              <a:t>Fast Disk Resets</a:t>
            </a:r>
          </a:p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The guest’s hard disk content is stored on the host’s hard disk in a so-called </a:t>
            </a:r>
            <a:r>
              <a:rPr lang="en" altLang="zh-CN" sz="2600" i="1" dirty="0" err="1">
                <a:solidFill>
                  <a:srgbClr val="333333"/>
                </a:solidFill>
                <a:latin typeface="Open Sans"/>
              </a:rPr>
              <a:t>qcow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 file</a:t>
            </a:r>
          </a:p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Create </a:t>
            </a:r>
            <a:r>
              <a:rPr lang="en" altLang="zh-CN" sz="2600" dirty="0">
                <a:solidFill>
                  <a:schemeClr val="accent1"/>
                </a:solidFill>
                <a:latin typeface="Open Sans"/>
              </a:rPr>
              <a:t>a </a:t>
            </a:r>
            <a:r>
              <a:rPr lang="en" altLang="zh-CN" sz="2600" dirty="0" err="1">
                <a:solidFill>
                  <a:schemeClr val="accent1"/>
                </a:solidFill>
                <a:latin typeface="Open Sans"/>
              </a:rPr>
              <a:t>hashmap</a:t>
            </a:r>
            <a:r>
              <a:rPr lang="en" altLang="zh-CN" sz="2600" dirty="0">
                <a:solidFill>
                  <a:schemeClr val="accent1"/>
                </a:solidFill>
                <a:latin typeface="Open Sans"/>
              </a:rPr>
              <a:t> 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that stores the content of modified sectors. Every read access to the disk image is first checked against this </a:t>
            </a:r>
            <a:r>
              <a:rPr lang="en" altLang="zh-CN" sz="2600" dirty="0" err="1">
                <a:solidFill>
                  <a:srgbClr val="333333"/>
                </a:solidFill>
                <a:latin typeface="Open Sans"/>
              </a:rPr>
              <a:t>hashmap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, then against </a:t>
            </a:r>
            <a:r>
              <a:rPr lang="en" altLang="zh-CN" sz="2600" dirty="0" err="1">
                <a:solidFill>
                  <a:srgbClr val="333333"/>
                </a:solidFill>
                <a:latin typeface="Open Sans"/>
              </a:rPr>
              <a:t>qcow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 file</a:t>
            </a:r>
          </a:p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Resetting the disk image is then as easy as </a:t>
            </a:r>
            <a:r>
              <a:rPr lang="en" altLang="zh-CN" sz="2600" dirty="0">
                <a:solidFill>
                  <a:schemeClr val="accent1"/>
                </a:solidFill>
                <a:latin typeface="Open Sans"/>
              </a:rPr>
              <a:t>zeroing out 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the small </a:t>
            </a:r>
            <a:r>
              <a:rPr lang="en" altLang="zh-CN" sz="2600" dirty="0" err="1">
                <a:solidFill>
                  <a:srgbClr val="333333"/>
                </a:solidFill>
                <a:latin typeface="Open Sans"/>
              </a:rPr>
              <a:t>hashmap</a:t>
            </a:r>
            <a:endParaRPr lang="zh-CN" altLang="en-US" sz="2600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72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2E405653-09FA-3844-ABED-A47BF8F2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411" y="2623449"/>
            <a:ext cx="3924514" cy="25561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Nested Hypervisor Communication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 dirty="0"/>
              <a:t>NYX: </a:t>
            </a:r>
            <a:r>
              <a:rPr kumimoji="1" lang="en" altLang="zh-CN" dirty="0" err="1"/>
              <a:t>Greybox</a:t>
            </a:r>
            <a:r>
              <a:rPr kumimoji="1" lang="en" altLang="zh-CN" dirty="0"/>
              <a:t> Hypervisor Fuzzing using Fast Snapshots and Affine Types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2584A6-7416-F044-B9A7-F8A7EC3ABDC1}"/>
              </a:ext>
            </a:extLst>
          </p:cNvPr>
          <p:cNvSpPr txBox="1"/>
          <p:nvPr/>
        </p:nvSpPr>
        <p:spPr>
          <a:xfrm>
            <a:off x="1055665" y="1843951"/>
            <a:ext cx="567390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333333"/>
                </a:solidFill>
                <a:latin typeface="Open Sans"/>
              </a:rPr>
              <a:t>Traditionally, 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to handle a write access to a port I/O address at L2, L0 has to </a:t>
            </a:r>
            <a:r>
              <a:rPr lang="en" altLang="zh-CN" sz="2600" dirty="0">
                <a:solidFill>
                  <a:schemeClr val="accent1"/>
                </a:solidFill>
                <a:latin typeface="Open Sans"/>
              </a:rPr>
              <a:t>handle the trap first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, </a:t>
            </a:r>
            <a:r>
              <a:rPr lang="en" altLang="zh-CN" sz="2600" dirty="0">
                <a:solidFill>
                  <a:schemeClr val="accent1"/>
                </a:solidFill>
                <a:latin typeface="Open Sans"/>
              </a:rPr>
              <a:t>pass on 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the PIO exit reason to L1, and trap the </a:t>
            </a:r>
            <a:r>
              <a:rPr lang="en" altLang="zh-CN" sz="2600" dirty="0">
                <a:solidFill>
                  <a:schemeClr val="accent1"/>
                </a:solidFill>
                <a:latin typeface="Open Sans"/>
              </a:rPr>
              <a:t>VM re-entry 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at L1 and emulate it to continue execution in L2 </a:t>
            </a:r>
          </a:p>
          <a:p>
            <a:endParaRPr lang="en" altLang="zh-CN" sz="2600" dirty="0">
              <a:solidFill>
                <a:srgbClr val="333333"/>
              </a:solidFill>
              <a:latin typeface="Open Sans"/>
            </a:endParaRPr>
          </a:p>
          <a:p>
            <a:endParaRPr lang="en" altLang="zh-CN" sz="2600" dirty="0">
              <a:solidFill>
                <a:srgbClr val="333333"/>
              </a:solidFill>
              <a:latin typeface="Open Sans"/>
            </a:endParaRPr>
          </a:p>
          <a:p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D2930CE-74D4-604D-84A5-DF9EBD35AC9B}"/>
              </a:ext>
            </a:extLst>
          </p:cNvPr>
          <p:cNvSpPr txBox="1"/>
          <p:nvPr/>
        </p:nvSpPr>
        <p:spPr>
          <a:xfrm>
            <a:off x="7130461" y="277733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L0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A91FB5-08CE-974A-B51B-6575B8BBD643}"/>
              </a:ext>
            </a:extLst>
          </p:cNvPr>
          <p:cNvSpPr/>
          <p:nvPr/>
        </p:nvSpPr>
        <p:spPr>
          <a:xfrm>
            <a:off x="8185484" y="3926775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L1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88FACD9-DBB5-0D4B-BB8D-437415B580B7}"/>
              </a:ext>
            </a:extLst>
          </p:cNvPr>
          <p:cNvSpPr/>
          <p:nvPr/>
        </p:nvSpPr>
        <p:spPr>
          <a:xfrm>
            <a:off x="8795535" y="411144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L2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4F75E83-6B4B-5A4C-A2B8-02F89451BDB4}"/>
              </a:ext>
            </a:extLst>
          </p:cNvPr>
          <p:cNvSpPr txBox="1"/>
          <p:nvPr/>
        </p:nvSpPr>
        <p:spPr>
          <a:xfrm>
            <a:off x="8545091" y="2623449"/>
            <a:ext cx="176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VM-exit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2EDBFD9-2341-FE46-9E66-A8727E97D059}"/>
              </a:ext>
            </a:extLst>
          </p:cNvPr>
          <p:cNvSpPr txBox="1"/>
          <p:nvPr/>
        </p:nvSpPr>
        <p:spPr>
          <a:xfrm>
            <a:off x="9763239" y="2623449"/>
            <a:ext cx="176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VM-reentry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10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5F5A5FF-91AE-6D43-AB44-705EFD72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798" y="2650270"/>
            <a:ext cx="4375290" cy="28498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Nested Hypervisor Communication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 dirty="0"/>
              <a:t>NYX: </a:t>
            </a:r>
            <a:r>
              <a:rPr kumimoji="1" lang="en" altLang="zh-CN" dirty="0" err="1"/>
              <a:t>Greybox</a:t>
            </a:r>
            <a:r>
              <a:rPr kumimoji="1" lang="en" altLang="zh-CN" dirty="0"/>
              <a:t> Hypervisor Fuzzing using Fast Snapshots and Affine Types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B13876-C961-3F43-9159-5A32975B570E}"/>
              </a:ext>
            </a:extLst>
          </p:cNvPr>
          <p:cNvSpPr txBox="1"/>
          <p:nvPr/>
        </p:nvSpPr>
        <p:spPr>
          <a:xfrm>
            <a:off x="6883685" y="2767280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L0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2584A6-7416-F044-B9A7-F8A7EC3ABDC1}"/>
              </a:ext>
            </a:extLst>
          </p:cNvPr>
          <p:cNvSpPr txBox="1"/>
          <p:nvPr/>
        </p:nvSpPr>
        <p:spPr>
          <a:xfrm>
            <a:off x="1055665" y="1843951"/>
            <a:ext cx="56739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They</a:t>
            </a:r>
            <a:r>
              <a:rPr lang="zh-CN" altLang="en-US" sz="26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implemented special </a:t>
            </a:r>
            <a:r>
              <a:rPr lang="en" altLang="zh-CN" sz="2600" dirty="0" err="1">
                <a:solidFill>
                  <a:srgbClr val="333333"/>
                </a:solidFill>
                <a:latin typeface="Open Sans"/>
              </a:rPr>
              <a:t>hypercalls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 and corresponding handlers that avoid being forwarded to the target hypervisor. </a:t>
            </a:r>
          </a:p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Also</a:t>
            </a:r>
            <a:r>
              <a:rPr lang="zh-CN" altLang="en-US" sz="26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set up a section of </a:t>
            </a:r>
            <a:r>
              <a:rPr lang="en" altLang="zh-CN" sz="2600" dirty="0">
                <a:solidFill>
                  <a:schemeClr val="accent1"/>
                </a:solidFill>
                <a:latin typeface="Open Sans"/>
              </a:rPr>
              <a:t>shared memory 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to efficiently pass the inputs from the logic to the agent. </a:t>
            </a:r>
          </a:p>
          <a:p>
            <a:endParaRPr lang="en" altLang="zh-CN" sz="2600" dirty="0">
              <a:solidFill>
                <a:srgbClr val="333333"/>
              </a:solidFill>
              <a:latin typeface="Open Sans"/>
            </a:endParaRPr>
          </a:p>
          <a:p>
            <a:endParaRPr lang="en" altLang="zh-CN" sz="2600" dirty="0">
              <a:solidFill>
                <a:srgbClr val="333333"/>
              </a:solidFill>
              <a:latin typeface="Open Sans"/>
            </a:endParaRPr>
          </a:p>
          <a:p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A99E0D-75D3-794D-8AEC-638AB28895A3}"/>
              </a:ext>
            </a:extLst>
          </p:cNvPr>
          <p:cNvSpPr/>
          <p:nvPr/>
        </p:nvSpPr>
        <p:spPr>
          <a:xfrm>
            <a:off x="7821289" y="3765523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L1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A77507-7E33-DF43-9E96-EB00F287E88F}"/>
              </a:ext>
            </a:extLst>
          </p:cNvPr>
          <p:cNvSpPr/>
          <p:nvPr/>
        </p:nvSpPr>
        <p:spPr>
          <a:xfrm>
            <a:off x="8610600" y="424746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L2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1B3A6E-5CE4-6743-A881-A971E6C6536F}"/>
              </a:ext>
            </a:extLst>
          </p:cNvPr>
          <p:cNvSpPr txBox="1"/>
          <p:nvPr/>
        </p:nvSpPr>
        <p:spPr>
          <a:xfrm>
            <a:off x="8545091" y="2623449"/>
            <a:ext cx="176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VM-exit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41804-1AD0-1447-A0AE-CF4C52F0FC9C}"/>
              </a:ext>
            </a:extLst>
          </p:cNvPr>
          <p:cNvSpPr txBox="1"/>
          <p:nvPr/>
        </p:nvSpPr>
        <p:spPr>
          <a:xfrm>
            <a:off x="9369180" y="2623449"/>
            <a:ext cx="176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VM-reentry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37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Nested Hypervisor Communication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F67EB5D-7E06-FA4C-A0DC-1F410F387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50" y="2225544"/>
            <a:ext cx="8528250" cy="405761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6FA90D-A7A3-E545-ACE9-260EC91BF95A}"/>
              </a:ext>
            </a:extLst>
          </p:cNvPr>
          <p:cNvSpPr txBox="1"/>
          <p:nvPr/>
        </p:nvSpPr>
        <p:spPr>
          <a:xfrm>
            <a:off x="7233007" y="219851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L2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CC843F-90E1-2946-B210-E3A131394707}"/>
              </a:ext>
            </a:extLst>
          </p:cNvPr>
          <p:cNvSpPr/>
          <p:nvPr/>
        </p:nvSpPr>
        <p:spPr>
          <a:xfrm>
            <a:off x="5821600" y="2178628"/>
            <a:ext cx="50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L1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591AD0-0327-8549-BA99-E2EF58850901}"/>
              </a:ext>
            </a:extLst>
          </p:cNvPr>
          <p:cNvSpPr/>
          <p:nvPr/>
        </p:nvSpPr>
        <p:spPr>
          <a:xfrm>
            <a:off x="4410194" y="2152353"/>
            <a:ext cx="50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L0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ECC719-2FB4-6B44-9605-1B97F088CA50}"/>
              </a:ext>
            </a:extLst>
          </p:cNvPr>
          <p:cNvSpPr txBox="1"/>
          <p:nvPr/>
        </p:nvSpPr>
        <p:spPr>
          <a:xfrm>
            <a:off x="8476180" y="2178629"/>
            <a:ext cx="35915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zh-CN" sz="2600" dirty="0">
                <a:solidFill>
                  <a:srgbClr val="333333"/>
                </a:solidFill>
                <a:latin typeface="Open Sans"/>
              </a:rPr>
              <a:t>Agent</a:t>
            </a:r>
            <a:r>
              <a:rPr lang="zh-CN" altLang="en-US" sz="26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sz="2600" dirty="0">
                <a:solidFill>
                  <a:srgbClr val="333333"/>
                </a:solidFill>
                <a:latin typeface="Open Sans"/>
              </a:rPr>
              <a:t>OS</a:t>
            </a:r>
            <a:r>
              <a:rPr lang="zh-CN" altLang="en-US" sz="26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sz="2600" dirty="0">
                <a:solidFill>
                  <a:srgbClr val="333333"/>
                </a:solidFill>
                <a:latin typeface="Open Sans"/>
              </a:rPr>
              <a:t>use</a:t>
            </a:r>
            <a:r>
              <a:rPr lang="zh-CN" altLang="en-US" sz="26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sz="2600" dirty="0" err="1">
                <a:solidFill>
                  <a:schemeClr val="accent1"/>
                </a:solidFill>
                <a:latin typeface="Open Sans"/>
              </a:rPr>
              <a:t>hyercall</a:t>
            </a:r>
            <a:endParaRPr lang="en-US" altLang="zh-CN" sz="2600" dirty="0">
              <a:solidFill>
                <a:schemeClr val="accent1"/>
              </a:solidFill>
              <a:latin typeface="Open Sans"/>
            </a:endParaRPr>
          </a:p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pass all physical addresses of allocated memory region to the host </a:t>
            </a:r>
          </a:p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Then, The host translates all guest physical addresses creates a shared memory mapping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520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Nested Hypervisor Communication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F67EB5D-7E06-FA4C-A0DC-1F410F387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50" y="2225544"/>
            <a:ext cx="8528250" cy="405761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6FA90D-A7A3-E545-ACE9-260EC91BF95A}"/>
              </a:ext>
            </a:extLst>
          </p:cNvPr>
          <p:cNvSpPr txBox="1"/>
          <p:nvPr/>
        </p:nvSpPr>
        <p:spPr>
          <a:xfrm>
            <a:off x="7233007" y="219851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L2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CC843F-90E1-2946-B210-E3A131394707}"/>
              </a:ext>
            </a:extLst>
          </p:cNvPr>
          <p:cNvSpPr/>
          <p:nvPr/>
        </p:nvSpPr>
        <p:spPr>
          <a:xfrm>
            <a:off x="5821600" y="2178628"/>
            <a:ext cx="50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L1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591AD0-0327-8549-BA99-E2EF58850901}"/>
              </a:ext>
            </a:extLst>
          </p:cNvPr>
          <p:cNvSpPr/>
          <p:nvPr/>
        </p:nvSpPr>
        <p:spPr>
          <a:xfrm>
            <a:off x="4410194" y="2152353"/>
            <a:ext cx="50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L0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ECC719-2FB4-6B44-9605-1B97F088CA50}"/>
              </a:ext>
            </a:extLst>
          </p:cNvPr>
          <p:cNvSpPr txBox="1"/>
          <p:nvPr/>
        </p:nvSpPr>
        <p:spPr>
          <a:xfrm>
            <a:off x="8476180" y="2178629"/>
            <a:ext cx="35915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 startAt="2"/>
            </a:pPr>
            <a:r>
              <a:rPr lang="en-US" altLang="zh-CN" sz="2600" dirty="0">
                <a:solidFill>
                  <a:srgbClr val="333333"/>
                </a:solidFill>
                <a:latin typeface="Open Sans"/>
              </a:rPr>
              <a:t>Agent OS (L2) executes a special </a:t>
            </a:r>
            <a:r>
              <a:rPr lang="en-US" altLang="zh-CN" sz="2600" dirty="0" err="1">
                <a:solidFill>
                  <a:srgbClr val="333333"/>
                </a:solidFill>
                <a:latin typeface="Open Sans"/>
              </a:rPr>
              <a:t>hypercall</a:t>
            </a:r>
            <a:r>
              <a:rPr lang="en-US" altLang="zh-CN" sz="2600" dirty="0">
                <a:solidFill>
                  <a:srgbClr val="333333"/>
                </a:solidFill>
                <a:latin typeface="Open Sans"/>
              </a:rPr>
              <a:t> to create the </a:t>
            </a:r>
            <a:r>
              <a:rPr lang="en-US" altLang="zh-CN" sz="2600" dirty="0">
                <a:solidFill>
                  <a:schemeClr val="accent1"/>
                </a:solidFill>
                <a:latin typeface="Open Sans"/>
              </a:rPr>
              <a:t>snapshot</a:t>
            </a:r>
            <a:r>
              <a:rPr lang="en-US" altLang="zh-CN" sz="2600" dirty="0">
                <a:solidFill>
                  <a:srgbClr val="333333"/>
                </a:solidFill>
                <a:latin typeface="Open Sans"/>
              </a:rPr>
              <a:t> for the fuzzing loop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01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Nested Hypervisor Communication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F67EB5D-7E06-FA4C-A0DC-1F410F387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50" y="2225544"/>
            <a:ext cx="8528250" cy="405761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6FA90D-A7A3-E545-ACE9-260EC91BF95A}"/>
              </a:ext>
            </a:extLst>
          </p:cNvPr>
          <p:cNvSpPr txBox="1"/>
          <p:nvPr/>
        </p:nvSpPr>
        <p:spPr>
          <a:xfrm>
            <a:off x="7233007" y="219851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L2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CC843F-90E1-2946-B210-E3A131394707}"/>
              </a:ext>
            </a:extLst>
          </p:cNvPr>
          <p:cNvSpPr/>
          <p:nvPr/>
        </p:nvSpPr>
        <p:spPr>
          <a:xfrm>
            <a:off x="5821600" y="2178628"/>
            <a:ext cx="50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L1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591AD0-0327-8549-BA99-E2EF58850901}"/>
              </a:ext>
            </a:extLst>
          </p:cNvPr>
          <p:cNvSpPr/>
          <p:nvPr/>
        </p:nvSpPr>
        <p:spPr>
          <a:xfrm>
            <a:off x="4410194" y="2152353"/>
            <a:ext cx="50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L0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ECC719-2FB4-6B44-9605-1B97F088CA50}"/>
              </a:ext>
            </a:extLst>
          </p:cNvPr>
          <p:cNvSpPr txBox="1"/>
          <p:nvPr/>
        </p:nvSpPr>
        <p:spPr>
          <a:xfrm>
            <a:off x="8476180" y="2178629"/>
            <a:ext cx="35915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 startAt="3"/>
            </a:pPr>
            <a:r>
              <a:rPr lang="en-US" altLang="zh-CN" sz="2600" dirty="0">
                <a:solidFill>
                  <a:srgbClr val="333333"/>
                </a:solidFill>
                <a:latin typeface="Open Sans"/>
              </a:rPr>
              <a:t>On each transition from L2 to L1, Intel- PT </a:t>
            </a:r>
            <a:r>
              <a:rPr lang="en-US" altLang="zh-CN" sz="2600" dirty="0">
                <a:solidFill>
                  <a:schemeClr val="accent1"/>
                </a:solidFill>
                <a:latin typeface="Open Sans"/>
              </a:rPr>
              <a:t>tracing</a:t>
            </a:r>
            <a:r>
              <a:rPr lang="en-US" altLang="zh-CN" sz="2600" dirty="0">
                <a:solidFill>
                  <a:srgbClr val="333333"/>
                </a:solidFill>
                <a:latin typeface="Open Sans"/>
              </a:rPr>
              <a:t> is enabled</a:t>
            </a:r>
            <a:endParaRPr kumimoji="1" lang="en-US" altLang="zh-CN" sz="2600" dirty="0">
              <a:solidFill>
                <a:srgbClr val="333333"/>
              </a:solidFill>
              <a:latin typeface="Open Sans"/>
            </a:endParaRPr>
          </a:p>
          <a:p>
            <a:pPr marL="514350" indent="-514350">
              <a:buFont typeface="+mj-ea"/>
              <a:buAutoNum type="circleNumDbPlain" startAt="3"/>
            </a:pPr>
            <a:endParaRPr kumimoji="1" lang="en-US" altLang="zh-CN" sz="2600" dirty="0">
              <a:solidFill>
                <a:srgbClr val="333333"/>
              </a:solidFill>
              <a:latin typeface="Open Sans"/>
            </a:endParaRPr>
          </a:p>
          <a:p>
            <a:pPr marL="514350" indent="-514350">
              <a:buFont typeface="+mj-ea"/>
              <a:buAutoNum type="circleNumDbPlain" startAt="3"/>
            </a:pPr>
            <a:r>
              <a:rPr kumimoji="1" lang="en-US" altLang="zh-CN" sz="2600" dirty="0">
                <a:solidFill>
                  <a:srgbClr val="333333"/>
                </a:solidFill>
                <a:latin typeface="Open Sans"/>
              </a:rPr>
              <a:t>The </a:t>
            </a:r>
            <a:r>
              <a:rPr kumimoji="1" lang="en-US" altLang="zh-CN" sz="2600" dirty="0">
                <a:solidFill>
                  <a:schemeClr val="accent1"/>
                </a:solidFill>
                <a:latin typeface="Open Sans"/>
              </a:rPr>
              <a:t>shared memory </a:t>
            </a:r>
            <a:r>
              <a:rPr kumimoji="1" lang="en-US" altLang="zh-CN" sz="2600" dirty="0">
                <a:solidFill>
                  <a:srgbClr val="333333"/>
                </a:solidFill>
                <a:latin typeface="Open Sans"/>
              </a:rPr>
              <a:t>is used to receive messages from the agent OS or to pass new generated inputs to the agent. </a:t>
            </a:r>
          </a:p>
          <a:p>
            <a:pPr marL="514350" indent="-514350">
              <a:buFont typeface="+mj-ea"/>
              <a:buAutoNum type="circleNumDbPlain" startAt="3"/>
            </a:pPr>
            <a:endParaRPr kumimoji="1" lang="zh-CN" altLang="en-US" sz="2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916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Affine Typed Byte-code Programs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12CB2C3-D564-194B-876A-532E20290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1360836"/>
            <a:ext cx="5880100" cy="1828800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16B042-E927-7D42-B2D8-BE907851F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24" y="3367141"/>
            <a:ext cx="6007100" cy="15113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A6EA370-8DF6-5A40-AEF9-A38953C4B7B6}"/>
              </a:ext>
            </a:extLst>
          </p:cNvPr>
          <p:cNvSpPr txBox="1"/>
          <p:nvPr/>
        </p:nvSpPr>
        <p:spPr>
          <a:xfrm>
            <a:off x="6366624" y="3639326"/>
            <a:ext cx="4844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Graph layout (u16 integers )</a:t>
            </a:r>
          </a:p>
          <a:p>
            <a:r>
              <a:rPr lang="en" altLang="zh-CN" dirty="0"/>
              <a:t>[</a:t>
            </a:r>
            <a:r>
              <a:rPr lang="en" altLang="zh-CN" dirty="0" err="1"/>
              <a:t>n_new_path_id</a:t>
            </a:r>
            <a:r>
              <a:rPr lang="en" altLang="zh-CN" dirty="0"/>
              <a:t>, p, </a:t>
            </a:r>
            <a:r>
              <a:rPr lang="en" altLang="zh-CN" dirty="0" err="1"/>
              <a:t>n_open_id</a:t>
            </a:r>
            <a:r>
              <a:rPr lang="en" altLang="zh-CN" dirty="0"/>
              <a:t>, p, </a:t>
            </a:r>
            <a:r>
              <a:rPr lang="en" altLang="zh-CN" dirty="0" err="1"/>
              <a:t>f,n_write_id</a:t>
            </a:r>
            <a:r>
              <a:rPr lang="en" altLang="zh-CN" dirty="0"/>
              <a:t>, f, </a:t>
            </a:r>
          </a:p>
          <a:p>
            <a:r>
              <a:rPr lang="en" altLang="zh-CN" dirty="0"/>
              <a:t>n_dup2_id, f, f, </a:t>
            </a:r>
            <a:r>
              <a:rPr lang="en" altLang="zh-CN" dirty="0" err="1"/>
              <a:t>n_close_id</a:t>
            </a:r>
            <a:r>
              <a:rPr lang="en" altLang="zh-CN" dirty="0"/>
              <a:t>, f]. </a:t>
            </a:r>
          </a:p>
          <a:p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05D130-64DB-B647-B764-D01527859454}"/>
              </a:ext>
            </a:extLst>
          </p:cNvPr>
          <p:cNvSpPr txBox="1"/>
          <p:nvPr/>
        </p:nvSpPr>
        <p:spPr>
          <a:xfrm>
            <a:off x="6366624" y="5052013"/>
            <a:ext cx="258436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Graph data</a:t>
            </a:r>
          </a:p>
          <a:p>
            <a:r>
              <a:rPr lang="en" altLang="zh-CN" dirty="0"/>
              <a:t>[7,"/</a:t>
            </a:r>
            <a:r>
              <a:rPr lang="en" altLang="zh-CN" dirty="0" err="1"/>
              <a:t>tmp</a:t>
            </a:r>
            <a:r>
              <a:rPr lang="en" altLang="zh-CN" dirty="0"/>
              <a:t>/A\0",4,"foo\0"] </a:t>
            </a:r>
          </a:p>
          <a:p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B5184D8-9652-7A41-A265-4D44E01FC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1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23000-AA6F-D94C-8074-362CC071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861" y="218563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6000" dirty="0">
                <a:latin typeface="GungSeo"/>
                <a:ea typeface="STHupo" panose="02010800040101010101" pitchFamily="2" charset="-122"/>
              </a:rPr>
              <a:t>Abstraction</a:t>
            </a:r>
            <a:r>
              <a:rPr kumimoji="1" lang="zh-CN" altLang="en-US" sz="6000" dirty="0">
                <a:latin typeface="GungSeo"/>
                <a:ea typeface="STHupo" panose="02010800040101010101" pitchFamily="2" charset="-122"/>
              </a:rPr>
              <a:t> </a:t>
            </a:r>
            <a:r>
              <a:rPr kumimoji="1" lang="en-US" altLang="zh-CN" sz="6000" dirty="0">
                <a:latin typeface="GungSeo"/>
                <a:ea typeface="STHupo" panose="02010800040101010101" pitchFamily="2" charset="-122"/>
              </a:rPr>
              <a:t>&amp;</a:t>
            </a:r>
            <a:r>
              <a:rPr kumimoji="1" lang="zh-CN" altLang="en-US" sz="6000" dirty="0">
                <a:latin typeface="GungSeo"/>
                <a:ea typeface="STHupo" panose="02010800040101010101" pitchFamily="2" charset="-122"/>
              </a:rPr>
              <a:t> </a:t>
            </a:r>
            <a:r>
              <a:rPr kumimoji="1" lang="en-US" altLang="zh-CN" sz="6000" dirty="0">
                <a:latin typeface="GungSeo"/>
                <a:ea typeface="STHupo" panose="02010800040101010101" pitchFamily="2" charset="-122"/>
              </a:rPr>
              <a:t>Challenges</a:t>
            </a:r>
            <a:endParaRPr kumimoji="1" lang="zh-CN" altLang="en-US" sz="6000" dirty="0">
              <a:latin typeface="GungSeo"/>
              <a:ea typeface="STHupo" panose="0201080004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6E9EFE-FAAE-0447-819E-1B4F95BB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DB7CA9-1CDD-FD48-917C-F78C5B60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246DCB2-B197-B34A-A0CE-602A3B3C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95B-56FB-7F4B-900D-516CF8D2D28A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384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Affine Typed Byte-code Programs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F057F-5C9D-534E-A1A8-9FCF3584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Aim to express general interactions with temporal create/use/delete/do-not-reuse constraints. </a:t>
            </a:r>
          </a:p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These graph are stored in </a:t>
            </a:r>
            <a:r>
              <a:rPr lang="en" altLang="zh-CN" sz="2600" dirty="0">
                <a:solidFill>
                  <a:schemeClr val="accent1"/>
                </a:solidFill>
                <a:latin typeface="Open Sans"/>
              </a:rPr>
              <a:t>shared memory</a:t>
            </a:r>
          </a:p>
          <a:p>
            <a:r>
              <a:rPr lang="en" altLang="zh-CN" sz="2600" dirty="0" err="1">
                <a:solidFill>
                  <a:srgbClr val="333333"/>
                </a:solidFill>
                <a:latin typeface="Open Sans"/>
              </a:rPr>
              <a:t>transpile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 these specifications into a single </a:t>
            </a:r>
            <a:r>
              <a:rPr lang="en" altLang="zh-CN" sz="2600" dirty="0">
                <a:solidFill>
                  <a:schemeClr val="accent1"/>
                </a:solidFill>
                <a:latin typeface="Open Sans"/>
              </a:rPr>
              <a:t>C-header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 interpreter for the bytecode </a:t>
            </a:r>
          </a:p>
          <a:p>
            <a:pPr marL="0" indent="0">
              <a:buNone/>
            </a:pPr>
            <a:endParaRPr lang="en" altLang="zh-CN" dirty="0"/>
          </a:p>
          <a:p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81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23000-AA6F-D94C-8074-362CC071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173" y="21034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6000" dirty="0">
                <a:latin typeface="GungSeo"/>
              </a:rPr>
              <a:t>Evaluation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6E9EFE-FAAE-0447-819E-1B4F95BB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DB7CA9-1CDD-FD48-917C-F78C5B60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31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246DCB2-B197-B34A-A0CE-602A3B3C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95B-56FB-7F4B-900D-516CF8D2D28A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806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Questions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F057F-5C9D-534E-A1A8-9FCF3584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" altLang="zh-CN" b="1" dirty="0"/>
              <a:t>RQ 1. </a:t>
            </a:r>
            <a:r>
              <a:rPr lang="en" altLang="zh-CN" dirty="0"/>
              <a:t>How does NYX compare to state-of-the-art approaches such as HYPER-CUBE and VDF? </a:t>
            </a:r>
          </a:p>
          <a:p>
            <a:pPr>
              <a:spcBef>
                <a:spcPts val="1600"/>
              </a:spcBef>
            </a:pPr>
            <a:r>
              <a:rPr lang="en" altLang="zh-CN" b="1" dirty="0"/>
              <a:t>RQ 2. </a:t>
            </a:r>
            <a:r>
              <a:rPr lang="en" altLang="zh-CN" dirty="0"/>
              <a:t>Does coverage guidance improve generative fuzzing? </a:t>
            </a:r>
          </a:p>
          <a:p>
            <a:pPr>
              <a:spcBef>
                <a:spcPts val="1600"/>
              </a:spcBef>
            </a:pPr>
            <a:r>
              <a:rPr lang="en" altLang="zh-CN" b="1" dirty="0"/>
              <a:t>RQ 3. </a:t>
            </a:r>
            <a:r>
              <a:rPr lang="en" altLang="zh-CN" dirty="0"/>
              <a:t>What are the performance gains provided by the </a:t>
            </a:r>
            <a:r>
              <a:rPr lang="en" altLang="zh-CN" dirty="0">
                <a:solidFill>
                  <a:schemeClr val="accent1"/>
                </a:solidFill>
              </a:rPr>
              <a:t>structured mutation engine</a:t>
            </a:r>
            <a:r>
              <a:rPr lang="en" altLang="zh-CN" dirty="0"/>
              <a:t>? </a:t>
            </a:r>
          </a:p>
          <a:p>
            <a:pPr>
              <a:spcBef>
                <a:spcPts val="1600"/>
              </a:spcBef>
            </a:pPr>
            <a:r>
              <a:rPr lang="en" altLang="zh-CN" b="1" dirty="0"/>
              <a:t>RQ 4. </a:t>
            </a:r>
            <a:r>
              <a:rPr lang="en" altLang="zh-CN" dirty="0"/>
              <a:t>What is the performance impact of </a:t>
            </a:r>
            <a:r>
              <a:rPr lang="en" altLang="zh-CN" dirty="0">
                <a:solidFill>
                  <a:schemeClr val="accent1"/>
                </a:solidFill>
              </a:rPr>
              <a:t>fast reloads</a:t>
            </a:r>
            <a:r>
              <a:rPr lang="en" altLang="zh-CN" dirty="0"/>
              <a:t>? </a:t>
            </a:r>
          </a:p>
          <a:p>
            <a:pPr>
              <a:spcBef>
                <a:spcPts val="1600"/>
              </a:spcBef>
            </a:pPr>
            <a:r>
              <a:rPr lang="en" altLang="zh-CN" b="1" dirty="0"/>
              <a:t>RQ5.</a:t>
            </a:r>
            <a:r>
              <a:rPr lang="zh-CN" altLang="en-US" b="1" dirty="0"/>
              <a:t> </a:t>
            </a:r>
            <a:r>
              <a:rPr lang="en" altLang="zh-CN" dirty="0"/>
              <a:t>Can</a:t>
            </a:r>
            <a:r>
              <a:rPr lang="zh-CN" altLang="en-US" dirty="0"/>
              <a:t> </a:t>
            </a:r>
            <a:r>
              <a:rPr lang="en" altLang="zh-CN" dirty="0"/>
              <a:t>NYX</a:t>
            </a:r>
            <a:r>
              <a:rPr lang="zh-CN" altLang="en-US" dirty="0"/>
              <a:t> </a:t>
            </a:r>
            <a:r>
              <a:rPr lang="en" altLang="zh-CN" dirty="0"/>
              <a:t>find</a:t>
            </a:r>
            <a:r>
              <a:rPr lang="zh-CN" altLang="en-US" dirty="0"/>
              <a:t> </a:t>
            </a:r>
            <a:r>
              <a:rPr lang="en" altLang="zh-CN" dirty="0"/>
              <a:t>previously</a:t>
            </a:r>
            <a:r>
              <a:rPr lang="zh-CN" altLang="en-US" dirty="0"/>
              <a:t> </a:t>
            </a:r>
            <a:r>
              <a:rPr lang="en" altLang="zh-CN" dirty="0"/>
              <a:t>unknown</a:t>
            </a:r>
            <a:r>
              <a:rPr lang="zh-CN" altLang="en-US" dirty="0"/>
              <a:t> </a:t>
            </a:r>
            <a:r>
              <a:rPr lang="en" altLang="zh-CN" dirty="0"/>
              <a:t>vulnerabilities in well-tested parts of hypervisors?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32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542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RQ</a:t>
            </a:r>
            <a:r>
              <a:rPr kumimoji="1" lang="en-US" altLang="zh-CN" b="1" dirty="0">
                <a:latin typeface="GungSeo"/>
                <a:ea typeface="STHupo" panose="02010800040101010101" pitchFamily="2" charset="-122"/>
              </a:rPr>
              <a:t>1: NYX performance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F057F-5C9D-534E-A1A8-9FCF3584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497"/>
            <a:ext cx="6230420" cy="4153934"/>
          </a:xfrm>
        </p:spPr>
        <p:txBody>
          <a:bodyPr/>
          <a:lstStyle/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Conduce</a:t>
            </a:r>
            <a:r>
              <a:rPr lang="zh-CN" altLang="en-US" sz="26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experiments for 24 hours  </a:t>
            </a:r>
          </a:p>
          <a:p>
            <a:pPr marL="0" indent="0">
              <a:buNone/>
            </a:pPr>
            <a:endParaRPr lang="en" altLang="zh-CN" sz="2600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CN" sz="2600" dirty="0">
                <a:solidFill>
                  <a:srgbClr val="333333"/>
                </a:solidFill>
                <a:latin typeface="Open Sans"/>
              </a:rPr>
              <a:t>R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an the target VM with </a:t>
            </a:r>
            <a:r>
              <a:rPr lang="en" altLang="zh-CN" sz="2600" dirty="0" err="1">
                <a:solidFill>
                  <a:srgbClr val="333333"/>
                </a:solidFill>
                <a:latin typeface="Open Sans"/>
              </a:rPr>
              <a:t>Gcov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, and restarted it every 10 minutes or after each crash to dump the coverage </a:t>
            </a:r>
          </a:p>
          <a:p>
            <a:endParaRPr lang="en" altLang="zh-CN" sz="2600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Hyper-Cube dominated in the first few hours 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33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721839-B290-834D-8F53-62D29999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499" y="-207097"/>
            <a:ext cx="4628626" cy="62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61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98" y="334962"/>
            <a:ext cx="10515600" cy="1325563"/>
          </a:xfrm>
        </p:spPr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RQ</a:t>
            </a:r>
            <a:r>
              <a:rPr kumimoji="1" lang="en-US" altLang="zh-CN" b="1" dirty="0">
                <a:latin typeface="GungSeo"/>
                <a:ea typeface="STHupo" panose="02010800040101010101" pitchFamily="2" charset="-122"/>
              </a:rPr>
              <a:t>1 &amp; RQ2: Coverage guide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EE6199-6790-2B4E-A46E-74E138E5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199" y="1295034"/>
            <a:ext cx="5461000" cy="4635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797BD7-CE8C-2D48-8CAE-0166D9AE2ED9}"/>
              </a:ext>
            </a:extLst>
          </p:cNvPr>
          <p:cNvSpPr txBox="1"/>
          <p:nvPr/>
        </p:nvSpPr>
        <p:spPr>
          <a:xfrm>
            <a:off x="838199" y="1690688"/>
            <a:ext cx="513179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NYX easily surpasses VDF </a:t>
            </a:r>
          </a:p>
          <a:p>
            <a:endParaRPr lang="en" altLang="zh-CN" sz="2600" dirty="0">
              <a:solidFill>
                <a:srgbClr val="333333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333333"/>
                </a:solidFill>
                <a:latin typeface="Open Sans"/>
              </a:rPr>
              <a:t>In</a:t>
            </a:r>
            <a:r>
              <a:rPr lang="zh-CN" altLang="en-US" sz="26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  <a:latin typeface="Open Sans"/>
              </a:rPr>
              <a:t>simple</a:t>
            </a:r>
            <a:r>
              <a:rPr lang="zh-CN" altLang="en-US" sz="2600" dirty="0">
                <a:solidFill>
                  <a:schemeClr val="accent1"/>
                </a:solidFill>
                <a:latin typeface="Open Sans"/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  <a:latin typeface="Open Sans"/>
              </a:rPr>
              <a:t>device</a:t>
            </a:r>
            <a:r>
              <a:rPr lang="en-US" altLang="zh-CN" sz="2600" dirty="0">
                <a:solidFill>
                  <a:srgbClr val="333333"/>
                </a:solidFill>
                <a:latin typeface="Open Sans"/>
              </a:rPr>
              <a:t>,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 NYX and HYPER-CUBE perform identical or nearly identical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2600" dirty="0">
              <a:solidFill>
                <a:srgbClr val="333333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On the more </a:t>
            </a:r>
            <a:r>
              <a:rPr lang="en" altLang="zh-CN" sz="2600" dirty="0">
                <a:solidFill>
                  <a:schemeClr val="accent1"/>
                </a:solidFill>
                <a:latin typeface="Open Sans"/>
              </a:rPr>
              <a:t>complex devices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, this effect is particularly pronounced in the complex examples where HYPER-CUBE stops making any progress very early 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9417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RQ</a:t>
            </a:r>
            <a:r>
              <a:rPr kumimoji="1" lang="en-US" altLang="zh-CN" b="1" dirty="0">
                <a:latin typeface="GungSeo"/>
                <a:ea typeface="STHupo" panose="02010800040101010101" pitchFamily="2" charset="-122"/>
              </a:rPr>
              <a:t>3: Structured mutation engine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F057F-5C9D-534E-A1A8-9FCF3584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675616" cy="4486275"/>
          </a:xfrm>
        </p:spPr>
        <p:txBody>
          <a:bodyPr>
            <a:normAutofit lnSpcReduction="10000"/>
          </a:bodyPr>
          <a:lstStyle/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Built specifications that specifically target  devices with complex data structures in the memory (like multiple link lists) </a:t>
            </a:r>
          </a:p>
          <a:p>
            <a:endParaRPr lang="en" altLang="zh-CN" sz="2600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NYX dominate even in the first few hours</a:t>
            </a:r>
          </a:p>
          <a:p>
            <a:endParaRPr lang="en" altLang="zh-CN" sz="2600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sz="2600" dirty="0">
                <a:solidFill>
                  <a:schemeClr val="accent1"/>
                </a:solidFill>
                <a:latin typeface="Open Sans"/>
              </a:rPr>
              <a:t>Disabling the coverage guidance 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mechanism of NYX, complex specifications added very little coverage 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35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1B570B-F969-5A42-ADF5-AC439554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578" y="1285875"/>
            <a:ext cx="5547210" cy="4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24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RQ4:  Snapshot Reload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F057F-5C9D-534E-A1A8-9FCF3584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5572874" cy="4486275"/>
          </a:xfrm>
        </p:spPr>
        <p:txBody>
          <a:bodyPr>
            <a:normAutofit fontScale="92500"/>
          </a:bodyPr>
          <a:lstStyle/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we created a small test application that dirties a given number of pages on each execution </a:t>
            </a:r>
          </a:p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QEMU always restores the full snapshot. Hence, the performance remains constant</a:t>
            </a:r>
          </a:p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While obtaining similar performance, NYX reloads perform a lot more. </a:t>
            </a:r>
          </a:p>
          <a:p>
            <a:pPr marL="0" indent="0">
              <a:buNone/>
            </a:pP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    Like :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    reset devices’ state </a:t>
            </a:r>
          </a:p>
          <a:p>
            <a:pPr marL="0" indent="0">
              <a:buNone/>
            </a:pP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    shows up the number of pages reloaded </a:t>
            </a:r>
          </a:p>
          <a:p>
            <a:pPr marL="0" indent="0">
              <a:buNone/>
            </a:pPr>
            <a:endParaRPr lang="en" altLang="zh-CN" sz="2400" dirty="0"/>
          </a:p>
          <a:p>
            <a:pPr marL="0" indent="0">
              <a:buNone/>
            </a:pPr>
            <a:endParaRPr lang="en" altLang="zh-CN" sz="2600" dirty="0">
              <a:solidFill>
                <a:srgbClr val="333333"/>
              </a:solidFill>
              <a:latin typeface="Open Sans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EE7704-5D39-0E47-91AA-89F1849E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607" y="1253732"/>
            <a:ext cx="63500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67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RQ5: Vulnerabilities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076426F-21B6-F44F-B9AB-BDEAFF164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1650"/>
            <a:ext cx="5359400" cy="3314700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8993FA-B258-0342-B332-DC87E256B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416" y="365125"/>
            <a:ext cx="4967634" cy="5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47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23000-AA6F-D94C-8074-362CC071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813" y="21034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6000" dirty="0">
                <a:latin typeface="GungSeo"/>
              </a:rPr>
              <a:t>Related work &amp; Discussion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6E9EFE-FAAE-0447-819E-1B4F95BB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DB7CA9-1CDD-FD48-917C-F78C5B60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38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246DCB2-B197-B34A-A0CE-602A3B3C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95B-56FB-7F4B-900D-516CF8D2D28A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555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6B13E-FE90-6C43-9163-C7AB3325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Related 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4B91C-406F-2743-AD7E-AFDE12BD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Snapshots were already used in the context of testing. </a:t>
            </a:r>
            <a:endParaRPr lang="en-US" altLang="zh-CN" dirty="0">
              <a:solidFill>
                <a:srgbClr val="333333"/>
              </a:solidFill>
              <a:latin typeface="Open Sans"/>
            </a:endParaRPr>
          </a:p>
          <a:p>
            <a:pPr lvl="1"/>
            <a:r>
              <a:rPr lang="en" altLang="zh-CN" sz="2800" i="1" dirty="0">
                <a:solidFill>
                  <a:schemeClr val="accent1"/>
                </a:solidFill>
                <a:latin typeface="Open Sans"/>
              </a:rPr>
              <a:t>Time-travel Testing of Android Apps</a:t>
            </a:r>
            <a:r>
              <a:rPr lang="en" altLang="zh-CN" sz="2800" dirty="0">
                <a:solidFill>
                  <a:srgbClr val="333333"/>
                </a:solidFill>
                <a:latin typeface="Open Sans"/>
              </a:rPr>
              <a:t>: takes approximately nine seconds to restore a single snapshot </a:t>
            </a:r>
          </a:p>
          <a:p>
            <a:pPr lvl="1"/>
            <a:r>
              <a:rPr lang="en" altLang="zh-CN" sz="2800" i="1" dirty="0">
                <a:solidFill>
                  <a:schemeClr val="accent1"/>
                </a:solidFill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https://github.com/gamozolabs/chocolate_milk</a:t>
            </a:r>
            <a:r>
              <a:rPr lang="en" altLang="zh-CN" sz="2800" dirty="0">
                <a:solidFill>
                  <a:srgbClr val="333333"/>
                </a:solidFill>
                <a:latin typeface="Open Sans"/>
              </a:rPr>
              <a:t>:  can quickly reset the memory of VMs ,but does not support emulated devices. </a:t>
            </a:r>
          </a:p>
          <a:p>
            <a:pPr lvl="1"/>
            <a:endParaRPr lang="en" altLang="zh-CN" sz="2800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Fuzz on hypervisor(blind fuzz)</a:t>
            </a:r>
          </a:p>
          <a:p>
            <a:pPr lvl="1"/>
            <a:r>
              <a:rPr lang="en" altLang="zh-CN" sz="2800" dirty="0">
                <a:solidFill>
                  <a:schemeClr val="accent1"/>
                </a:solidFill>
                <a:latin typeface="Open Sans"/>
              </a:rPr>
              <a:t>Hyper-V</a:t>
            </a:r>
          </a:p>
          <a:p>
            <a:pPr lvl="1"/>
            <a:r>
              <a:rPr lang="en" altLang="zh-CN" sz="2800" dirty="0">
                <a:solidFill>
                  <a:schemeClr val="accent1"/>
                </a:solidFill>
                <a:latin typeface="Open Sans"/>
              </a:rPr>
              <a:t>Attacking hypervisors via firmware and hardware. </a:t>
            </a:r>
            <a:r>
              <a:rPr lang="en" altLang="zh-CN" sz="2800" dirty="0">
                <a:solidFill>
                  <a:srgbClr val="333333"/>
                </a:solidFill>
                <a:latin typeface="Open Sans"/>
              </a:rPr>
              <a:t>Black Hat USA, 2015. </a:t>
            </a:r>
          </a:p>
          <a:p>
            <a:pPr lvl="1"/>
            <a:r>
              <a:rPr lang="en" altLang="zh-CN" sz="2800" dirty="0">
                <a:solidFill>
                  <a:srgbClr val="333333"/>
                </a:solidFill>
                <a:latin typeface="Open Sans"/>
              </a:rPr>
              <a:t>…</a:t>
            </a:r>
          </a:p>
          <a:p>
            <a:pPr lvl="1"/>
            <a:endParaRPr lang="e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B89F7-E48E-E74B-A1EE-39F36603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EFB2-C6AD-BD4D-A9BD-106C139E6D9D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F40BD-CBC7-6F43-B406-EC912B48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8BF31-9153-154F-B2BB-D2FA8AED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8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3A39E0-5249-C54A-96C2-AE7727D3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1B047D-6583-0A46-883F-EA91492F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D32E6E8-95AA-C74A-AD3D-FA817458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7A13-91BF-944E-90D5-2ACFEA2BCA1C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1A837A-F86A-3D46-824D-297804BF57AF}"/>
              </a:ext>
            </a:extLst>
          </p:cNvPr>
          <p:cNvSpPr/>
          <p:nvPr/>
        </p:nvSpPr>
        <p:spPr>
          <a:xfrm>
            <a:off x="523188" y="1602769"/>
            <a:ext cx="867218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A</a:t>
            </a:r>
            <a:r>
              <a:rPr lang="en" altLang="zh-CN" sz="2400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" altLang="zh-CN" sz="2400" b="1" dirty="0">
                <a:solidFill>
                  <a:schemeClr val="accent1"/>
                </a:solidFill>
                <a:latin typeface="Open Sans"/>
              </a:rPr>
              <a:t>hypervisor</a:t>
            </a:r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 enforces the security boundaries between different virtual machines (VMs) running on the same physical machine</a:t>
            </a:r>
          </a:p>
          <a:p>
            <a:endParaRPr lang="en" altLang="zh-CN" sz="2400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In the cloud, Whenever a user requires a new cloud instance, a VM is created on demand, and the user has full privileges inside the VM. </a:t>
            </a:r>
          </a:p>
          <a:p>
            <a:endParaRPr lang="en-US" altLang="zh-CN" sz="2400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The hypervisor is the </a:t>
            </a:r>
            <a:r>
              <a:rPr lang="en" altLang="zh-CN" sz="2400" b="1" dirty="0">
                <a:solidFill>
                  <a:schemeClr val="accent1"/>
                </a:solidFill>
                <a:latin typeface="Open Sans"/>
              </a:rPr>
              <a:t>security boundary </a:t>
            </a:r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that separates different VMs </a:t>
            </a:r>
          </a:p>
          <a:p>
            <a:endParaRPr lang="en-US" altLang="zh-CN" sz="2400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Once the attacker obtains hypervisor privileges, she also typically has full control over all other machines running on the same physical host. </a:t>
            </a:r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F4B184-9F32-5543-8F14-1B5949CF6DBA}"/>
              </a:ext>
            </a:extLst>
          </p:cNvPr>
          <p:cNvSpPr/>
          <p:nvPr/>
        </p:nvSpPr>
        <p:spPr>
          <a:xfrm>
            <a:off x="697848" y="368548"/>
            <a:ext cx="34912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sz="4400" b="1" dirty="0">
                <a:latin typeface="GungSeo"/>
                <a:ea typeface="STHupo" panose="02010800040101010101" pitchFamily="2" charset="-122"/>
                <a:cs typeface="+mj-cs"/>
              </a:rPr>
              <a:t>Threat Model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E3CAFE-DD12-CC4C-808E-37C3BFF1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756" y="1425547"/>
            <a:ext cx="3235244" cy="36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77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6B13E-FE90-6C43-9163-C7AB3325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Discussion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4B91C-406F-2743-AD7E-AFDE12BD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It is slightly more complex to </a:t>
            </a:r>
            <a:r>
              <a:rPr lang="en" altLang="zh-CN" sz="2600" dirty="0">
                <a:solidFill>
                  <a:schemeClr val="accent1"/>
                </a:solidFill>
                <a:latin typeface="Open Sans"/>
              </a:rPr>
              <a:t>setup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 than HYPER-CUBE </a:t>
            </a:r>
          </a:p>
          <a:p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Designing a </a:t>
            </a:r>
            <a:r>
              <a:rPr lang="en" altLang="zh-CN" sz="2600" dirty="0">
                <a:solidFill>
                  <a:schemeClr val="accent1"/>
                </a:solidFill>
                <a:latin typeface="Open Sans"/>
              </a:rPr>
              <a:t>specification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 is quite similar to designing a grammar for well-known </a:t>
            </a:r>
            <a:r>
              <a:rPr lang="en" altLang="zh-CN" sz="2600" dirty="0" err="1">
                <a:solidFill>
                  <a:srgbClr val="333333"/>
                </a:solidFill>
                <a:latin typeface="Open Sans"/>
              </a:rPr>
              <a:t>fuzzers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 </a:t>
            </a:r>
          </a:p>
          <a:p>
            <a:pPr marL="0" indent="0">
              <a:buNone/>
            </a:pPr>
            <a:endParaRPr lang="en" altLang="zh-CN" sz="2600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sz="2600" dirty="0">
                <a:solidFill>
                  <a:schemeClr val="accent1"/>
                </a:solidFill>
                <a:latin typeface="Open Sans"/>
              </a:rPr>
              <a:t>long-running interactive</a:t>
            </a:r>
            <a:r>
              <a:rPr lang="en" altLang="zh-CN" sz="2600" dirty="0">
                <a:solidFill>
                  <a:srgbClr val="333333"/>
                </a:solidFill>
                <a:latin typeface="Open Sans"/>
              </a:rPr>
              <a:t> fuzzing: instead of generating small inputs outside of the VM, a large stream could be generated from a given seed inside the target VM. 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B89F7-E48E-E74B-A1EE-39F36603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EFB2-C6AD-BD4D-A9BD-106C139E6D9D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F40BD-CBC7-6F43-B406-EC912B48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8BF31-9153-154F-B2BB-D2FA8AED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126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23000-AA6F-D94C-8074-362CC071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190" y="230892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6000" dirty="0">
                <a:latin typeface="GungSeo"/>
              </a:rPr>
              <a:t>Thanks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6E9EFE-FAAE-0447-819E-1B4F95BB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DB7CA9-1CDD-FD48-917C-F78C5B60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41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246DCB2-B197-B34A-A0CE-602A3B3C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95B-56FB-7F4B-900D-516CF8D2D28A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6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3A39E0-5249-C54A-96C2-AE7727D3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1B047D-6583-0A46-883F-EA91492F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D32E6E8-95AA-C74A-AD3D-FA817458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7A13-91BF-944E-90D5-2ACFEA2BCA1C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1A837A-F86A-3D46-824D-297804BF57AF}"/>
              </a:ext>
            </a:extLst>
          </p:cNvPr>
          <p:cNvSpPr/>
          <p:nvPr/>
        </p:nvSpPr>
        <p:spPr>
          <a:xfrm>
            <a:off x="697848" y="1269568"/>
            <a:ext cx="80865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A highly optimized</a:t>
            </a:r>
            <a:r>
              <a:rPr lang="en" altLang="zh-CN" sz="2400" dirty="0">
                <a:solidFill>
                  <a:schemeClr val="accent1"/>
                </a:solidFill>
                <a:latin typeface="Open Sans"/>
              </a:rPr>
              <a:t>, coverage-guided </a:t>
            </a:r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hypervisor </a:t>
            </a:r>
            <a:r>
              <a:rPr lang="en" altLang="zh-CN" sz="2400" dirty="0" err="1">
                <a:solidFill>
                  <a:srgbClr val="333333"/>
                </a:solidFill>
                <a:latin typeface="Open Sans"/>
              </a:rPr>
              <a:t>fuzzer</a:t>
            </a:r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. </a:t>
            </a:r>
          </a:p>
          <a:p>
            <a:endParaRPr lang="en-US" altLang="zh-CN" sz="2400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Fast </a:t>
            </a:r>
            <a:r>
              <a:rPr lang="en" altLang="zh-CN" sz="2400" dirty="0">
                <a:solidFill>
                  <a:schemeClr val="accent1"/>
                </a:solidFill>
                <a:latin typeface="Open Sans"/>
              </a:rPr>
              <a:t>snapshot</a:t>
            </a:r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 restoration mechanism:  allows  to reload the system under test thousands of times per second</a:t>
            </a:r>
          </a:p>
          <a:p>
            <a:endParaRPr lang="en" altLang="zh-CN" sz="2400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Novel </a:t>
            </a:r>
            <a:r>
              <a:rPr lang="en" altLang="zh-CN" sz="2400" dirty="0">
                <a:solidFill>
                  <a:schemeClr val="accent1"/>
                </a:solidFill>
                <a:latin typeface="Open Sans"/>
              </a:rPr>
              <a:t>mutation engine</a:t>
            </a:r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: use directed acyclic graphs (DAG), and affine types to express complex interactions </a:t>
            </a:r>
          </a:p>
          <a:p>
            <a:endParaRPr lang="en" altLang="zh-CN" sz="2400" dirty="0"/>
          </a:p>
          <a:p>
            <a:endParaRPr lang="en" altLang="zh-CN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F4B184-9F32-5543-8F14-1B5949CF6DBA}"/>
              </a:ext>
            </a:extLst>
          </p:cNvPr>
          <p:cNvSpPr/>
          <p:nvPr/>
        </p:nvSpPr>
        <p:spPr>
          <a:xfrm>
            <a:off x="697848" y="368548"/>
            <a:ext cx="1160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sz="4400" b="1" dirty="0">
                <a:latin typeface="GungSeo"/>
                <a:ea typeface="STHupo" panose="02010800040101010101" pitchFamily="2" charset="-122"/>
                <a:cs typeface="+mj-cs"/>
              </a:rPr>
              <a:t>NYX</a:t>
            </a:r>
          </a:p>
        </p:txBody>
      </p:sp>
    </p:spTree>
    <p:extLst>
      <p:ext uri="{BB962C8B-B14F-4D97-AF65-F5344CB8AC3E}">
        <p14:creationId xmlns:p14="http://schemas.microsoft.com/office/powerpoint/2010/main" val="243515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3A39E0-5249-C54A-96C2-AE7727D3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1B047D-6583-0A46-883F-EA91492F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D32E6E8-95AA-C74A-AD3D-FA817458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7A13-91BF-944E-90D5-2ACFEA2BCA1C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1A837A-F86A-3D46-824D-297804BF57AF}"/>
              </a:ext>
            </a:extLst>
          </p:cNvPr>
          <p:cNvSpPr/>
          <p:nvPr/>
        </p:nvSpPr>
        <p:spPr>
          <a:xfrm>
            <a:off x="788542" y="1137989"/>
            <a:ext cx="105652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" altLang="zh-CN" sz="2400" dirty="0">
                <a:solidFill>
                  <a:schemeClr val="accent1"/>
                </a:solidFill>
                <a:latin typeface="Open Sans"/>
              </a:rPr>
              <a:t>VDF</a:t>
            </a:r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Isolating individual QEMU device drivers into harnesses, coverage-guided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b="1" dirty="0">
                <a:solidFill>
                  <a:srgbClr val="333333"/>
                </a:solidFill>
                <a:latin typeface="Open Sans"/>
              </a:rPr>
              <a:t>Problem</a:t>
            </a:r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Harness isolating individual device emulators requires significant manual effort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Not scale across different hypervisor 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" altLang="zh-CN" sz="2400" dirty="0">
              <a:solidFill>
                <a:srgbClr val="333333"/>
              </a:solidFill>
              <a:latin typeface="Open Sans"/>
            </a:endParaRPr>
          </a:p>
          <a:p>
            <a:pPr lvl="1"/>
            <a:endParaRPr lang="en" altLang="zh-CN" sz="2400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" altLang="zh-CN" sz="2400" dirty="0">
                <a:solidFill>
                  <a:schemeClr val="accent1"/>
                </a:solidFill>
                <a:latin typeface="Open Sans"/>
              </a:rPr>
              <a:t>HYPER- CUBE </a:t>
            </a:r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a blind </a:t>
            </a:r>
            <a:r>
              <a:rPr lang="en" altLang="zh-CN" sz="2400" dirty="0" err="1">
                <a:solidFill>
                  <a:srgbClr val="333333"/>
                </a:solidFill>
                <a:latin typeface="Open Sans"/>
              </a:rPr>
              <a:t>fuzzer</a:t>
            </a:r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, no feedback mechanism, blind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b="1" dirty="0">
                <a:solidFill>
                  <a:srgbClr val="333333"/>
                </a:solidFill>
                <a:latin typeface="Open Sans"/>
              </a:rPr>
              <a:t>Problem</a:t>
            </a:r>
            <a:r>
              <a:rPr lang="en" altLang="zh-CN" sz="2400" dirty="0">
                <a:solidFill>
                  <a:srgbClr val="333333"/>
                </a:solidFill>
                <a:latin typeface="Open Sans"/>
              </a:rPr>
              <a:t>: Fails to uncover “interesting” (especially security-critical) behaviors in complex devices and interfaces within a hypervisor </a:t>
            </a:r>
          </a:p>
          <a:p>
            <a:endParaRPr lang="en" altLang="zh-CN" sz="2400" dirty="0"/>
          </a:p>
          <a:p>
            <a:endParaRPr lang="en" altLang="zh-CN" sz="2400" dirty="0"/>
          </a:p>
          <a:p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F4B184-9F32-5543-8F14-1B5949CF6DBA}"/>
              </a:ext>
            </a:extLst>
          </p:cNvPr>
          <p:cNvSpPr/>
          <p:nvPr/>
        </p:nvSpPr>
        <p:spPr>
          <a:xfrm>
            <a:off x="697848" y="368548"/>
            <a:ext cx="35301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sz="4400" b="1" dirty="0">
                <a:latin typeface="GungSeo"/>
                <a:ea typeface="STHupo" panose="02010800040101010101" pitchFamily="2" charset="-122"/>
                <a:cs typeface="+mj-cs"/>
              </a:rPr>
              <a:t>Recent Works </a:t>
            </a:r>
          </a:p>
        </p:txBody>
      </p:sp>
    </p:spTree>
    <p:extLst>
      <p:ext uri="{BB962C8B-B14F-4D97-AF65-F5344CB8AC3E}">
        <p14:creationId xmlns:p14="http://schemas.microsoft.com/office/powerpoint/2010/main" val="137831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Challenges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F057F-5C9D-534E-A1A8-9FCF3584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In a full system setting, we typically cannot compile all relevant components with a custom compiler to obtain </a:t>
            </a:r>
            <a:r>
              <a:rPr lang="en" altLang="zh-CN" dirty="0">
                <a:solidFill>
                  <a:schemeClr val="accent1"/>
                </a:solidFill>
                <a:latin typeface="Open Sans"/>
              </a:rPr>
              <a:t>code coverage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.(observe)</a:t>
            </a:r>
          </a:p>
          <a:p>
            <a:pPr marL="0" indent="0">
              <a:buNone/>
            </a:pPr>
            <a:endParaRPr lang="en" altLang="zh-CN" dirty="0">
              <a:solidFill>
                <a:srgbClr val="333333"/>
              </a:solidFill>
              <a:latin typeface="Open Sans"/>
            </a:endParaRPr>
          </a:p>
          <a:p>
            <a:r>
              <a:rPr lang="en" altLang="zh-CN" dirty="0">
                <a:solidFill>
                  <a:srgbClr val="333333"/>
                </a:solidFill>
                <a:latin typeface="Open Sans"/>
              </a:rPr>
              <a:t>we need to be able to run the target—even in the presence of memory corruptions and crashes. (</a:t>
            </a:r>
            <a:r>
              <a:rPr lang="en" altLang="zh-CN" dirty="0">
                <a:solidFill>
                  <a:schemeClr val="accent1"/>
                </a:solidFill>
                <a:latin typeface="Open Sans"/>
              </a:rPr>
              <a:t>recover</a:t>
            </a:r>
            <a:r>
              <a:rPr lang="en" altLang="zh-CN" dirty="0">
                <a:solidFill>
                  <a:srgbClr val="333333"/>
                </a:solidFill>
                <a:latin typeface="Open Sans"/>
              </a:rPr>
              <a:t>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31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A0AC-B30A-6E49-B46F-2F670910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>
                <a:latin typeface="GungSeo"/>
                <a:ea typeface="STHupo" panose="02010800040101010101" pitchFamily="2" charset="-122"/>
              </a:rPr>
              <a:t>Solutions 1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A770086-4FF7-BC48-8DC1-3A427DFFE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699" y="1337147"/>
            <a:ext cx="5135792" cy="3450610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80540-2CBC-BA4C-9E66-A4834A2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13478-9A57-D841-9142-C0A6E37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FE67800-1A46-4F45-911B-DAF29E7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BAA-4864-CD4E-B875-EEC735E02F43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B3F60D-6DC9-CD49-9148-6582A90F6E4C}"/>
              </a:ext>
            </a:extLst>
          </p:cNvPr>
          <p:cNvSpPr txBox="1"/>
          <p:nvPr/>
        </p:nvSpPr>
        <p:spPr>
          <a:xfrm>
            <a:off x="565079" y="1828653"/>
            <a:ext cx="63391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800" dirty="0">
                <a:solidFill>
                  <a:srgbClr val="333333"/>
                </a:solidFill>
                <a:latin typeface="Open Sans"/>
              </a:rPr>
              <a:t>we obtain code coverage information on the code running in our host hypervisor </a:t>
            </a:r>
          </a:p>
          <a:p>
            <a:endParaRPr lang="en" altLang="zh-CN" sz="2800" dirty="0">
              <a:solidFill>
                <a:srgbClr val="333333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333333"/>
                </a:solidFill>
                <a:latin typeface="Open Sans"/>
              </a:rPr>
              <a:t>To treacle crashes, come up with a </a:t>
            </a:r>
            <a:r>
              <a:rPr lang="en" altLang="zh-CN" sz="2800" dirty="0">
                <a:solidFill>
                  <a:srgbClr val="333333"/>
                </a:solidFill>
                <a:latin typeface="Open Sans"/>
              </a:rPr>
              <a:t>setup consist of three different operating systems and two different hypervisor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7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8F2FD-FCC0-DB40-9A69-87D69E1A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GungSeo"/>
                <a:ea typeface="STHupo" panose="02010800040101010101" pitchFamily="2" charset="-122"/>
              </a:rPr>
              <a:t>* Hyper-Cube OS</a:t>
            </a:r>
            <a:endParaRPr kumimoji="1" lang="zh-CN" altLang="en-US" b="1" dirty="0">
              <a:latin typeface="GungSeo"/>
              <a:ea typeface="STHupo" panose="02010800040101010101" pitchFamily="2" charset="-122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5B0447D-0B01-7D41-B77F-B13FCE261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15" r="6465"/>
          <a:stretch/>
        </p:blipFill>
        <p:spPr>
          <a:xfrm>
            <a:off x="6843225" y="1571946"/>
            <a:ext cx="5141512" cy="4180994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E2412-0EA5-404B-A016-8A5558AB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EFB2-C6AD-BD4D-A9BD-106C139E6D9D}" type="datetime1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E6FD1-B374-1847-8266-EF3A8A1F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NYX: Greybox Hypervisor Fuzzing using Fast Snapshots and Affine Types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CE93D-8752-804D-B088-4834ECEC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64B-798E-9041-8BED-A99EB16BD4DB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7962E7-87CB-A342-ABB1-16252E01D273}"/>
              </a:ext>
            </a:extLst>
          </p:cNvPr>
          <p:cNvSpPr txBox="1"/>
          <p:nvPr/>
        </p:nvSpPr>
        <p:spPr>
          <a:xfrm>
            <a:off x="802021" y="1571946"/>
            <a:ext cx="62158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rgbClr val="333333"/>
                </a:solidFill>
                <a:latin typeface="Open Sans"/>
              </a:rPr>
              <a:t>The largest part of  HYPER-CUBE OS is concerned with </a:t>
            </a:r>
            <a:r>
              <a:rPr lang="en" altLang="zh-CN" sz="2000" dirty="0">
                <a:solidFill>
                  <a:schemeClr val="accent1"/>
                </a:solidFill>
                <a:latin typeface="Open Sans"/>
              </a:rPr>
              <a:t>enumerating the different interfaces</a:t>
            </a:r>
            <a:r>
              <a:rPr lang="en" altLang="zh-CN" sz="2000" dirty="0">
                <a:solidFill>
                  <a:srgbClr val="333333"/>
                </a:solidFill>
                <a:latin typeface="Open Sans"/>
              </a:rPr>
              <a:t> that are available for fuzzing </a:t>
            </a:r>
          </a:p>
          <a:p>
            <a:endParaRPr lang="en" altLang="zh-CN" sz="2000" dirty="0">
              <a:solidFill>
                <a:srgbClr val="333333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rgbClr val="333333"/>
                </a:solidFill>
                <a:latin typeface="Open Sans"/>
              </a:rPr>
              <a:t>TESSERACT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rgbClr val="333333"/>
                </a:solidFill>
                <a:latin typeface="Open Sans"/>
              </a:rPr>
              <a:t>A </a:t>
            </a:r>
            <a:r>
              <a:rPr lang="en" altLang="zh-CN" sz="2000" dirty="0">
                <a:solidFill>
                  <a:schemeClr val="accent1"/>
                </a:solidFill>
                <a:latin typeface="Open Sans"/>
              </a:rPr>
              <a:t>decoder,</a:t>
            </a:r>
            <a:r>
              <a:rPr lang="en" altLang="zh-CN" sz="2000" dirty="0">
                <a:solidFill>
                  <a:srgbClr val="333333"/>
                </a:solidFill>
                <a:latin typeface="Open Sans"/>
              </a:rPr>
              <a:t> performing random interactions with the hypervisor </a:t>
            </a:r>
          </a:p>
          <a:p>
            <a:pPr lvl="1"/>
            <a:endParaRPr lang="en" altLang="zh-CN" sz="2000" dirty="0">
              <a:solidFill>
                <a:srgbClr val="333333"/>
              </a:solidFill>
              <a:latin typeface="Open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rgbClr val="333333"/>
                </a:solidFill>
                <a:latin typeface="Open Sans"/>
              </a:rPr>
              <a:t>The bytecode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used as input</a:t>
            </a:r>
            <a:r>
              <a:rPr lang="en" altLang="zh-CN" sz="2000" dirty="0">
                <a:solidFill>
                  <a:srgbClr val="333333"/>
                </a:solidFill>
                <a:latin typeface="Open Sans"/>
              </a:rPr>
              <a:t> is either given from the outside of the VM or produced by a pseudo random number generator inside of the interpreter.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" altLang="zh-CN" sz="2000" dirty="0">
              <a:solidFill>
                <a:srgbClr val="333333"/>
              </a:solidFill>
              <a:latin typeface="Open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rgbClr val="333333"/>
                </a:solidFill>
                <a:latin typeface="Open Sans"/>
              </a:rPr>
              <a:t>After decoding the instruction, we call the corresponding opcode handler function </a:t>
            </a:r>
          </a:p>
          <a:p>
            <a:endParaRPr lang="en" altLang="zh-CN" sz="1400" dirty="0"/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400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2419</Words>
  <Application>Microsoft Macintosh PowerPoint</Application>
  <PresentationFormat>宽屏</PresentationFormat>
  <Paragraphs>349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等线</vt:lpstr>
      <vt:lpstr>等线 Light</vt:lpstr>
      <vt:lpstr>GungSeo</vt:lpstr>
      <vt:lpstr>Open Sans</vt:lpstr>
      <vt:lpstr>Arial</vt:lpstr>
      <vt:lpstr>Wingdings</vt:lpstr>
      <vt:lpstr>Office 主题​​</vt:lpstr>
      <vt:lpstr>NYX: Grey-box Hypervisor Fuzzing using Fast Snapshots and Affine Types</vt:lpstr>
      <vt:lpstr>Outline</vt:lpstr>
      <vt:lpstr>Abstraction &amp; Challenges</vt:lpstr>
      <vt:lpstr>PowerPoint 演示文稿</vt:lpstr>
      <vt:lpstr>PowerPoint 演示文稿</vt:lpstr>
      <vt:lpstr>PowerPoint 演示文稿</vt:lpstr>
      <vt:lpstr>Challenges 1</vt:lpstr>
      <vt:lpstr>Solutions 1</vt:lpstr>
      <vt:lpstr>* Hyper-Cube OS</vt:lpstr>
      <vt:lpstr>Challenges 2</vt:lpstr>
      <vt:lpstr>Solutions 2</vt:lpstr>
      <vt:lpstr>Basic concepts</vt:lpstr>
      <vt:lpstr>Trap-VM-Exit</vt:lpstr>
      <vt:lpstr>Device Emulation</vt:lpstr>
      <vt:lpstr> Paravirtualization </vt:lpstr>
      <vt:lpstr>Affine Types </vt:lpstr>
      <vt:lpstr>Design</vt:lpstr>
      <vt:lpstr>Overview</vt:lpstr>
      <vt:lpstr>Fast Coverage</vt:lpstr>
      <vt:lpstr>Fast Snapshot Reloads</vt:lpstr>
      <vt:lpstr>Fast Snapshot Reloads</vt:lpstr>
      <vt:lpstr>Fast Snapshot Reloads</vt:lpstr>
      <vt:lpstr>Fast Snapshot Reloads</vt:lpstr>
      <vt:lpstr>Nested Hypervisor Communication</vt:lpstr>
      <vt:lpstr>Nested Hypervisor Communication</vt:lpstr>
      <vt:lpstr>Nested Hypervisor Communication</vt:lpstr>
      <vt:lpstr>Nested Hypervisor Communication</vt:lpstr>
      <vt:lpstr>Nested Hypervisor Communication</vt:lpstr>
      <vt:lpstr>Affine Typed Byte-code Programs</vt:lpstr>
      <vt:lpstr>Affine Typed Byte-code Programs</vt:lpstr>
      <vt:lpstr>Evaluation</vt:lpstr>
      <vt:lpstr>Questions</vt:lpstr>
      <vt:lpstr>RQ1: NYX performance</vt:lpstr>
      <vt:lpstr>RQ1 &amp; RQ2: Coverage guide</vt:lpstr>
      <vt:lpstr>RQ3: Structured mutation engine</vt:lpstr>
      <vt:lpstr>RQ4:  Snapshot Reload</vt:lpstr>
      <vt:lpstr>RQ5: Vulnerabilities</vt:lpstr>
      <vt:lpstr>Related work &amp; Discussion</vt:lpstr>
      <vt:lpstr>Related work</vt:lpstr>
      <vt:lpstr>Discussion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NYX: Greybox Hypervisor Fuzzing using Fast Snapshots and Affine Types</dc:title>
  <dc:creator>Microsoft Office User</dc:creator>
  <cp:lastModifiedBy>Microsoft Office User</cp:lastModifiedBy>
  <cp:revision>65</cp:revision>
  <dcterms:created xsi:type="dcterms:W3CDTF">2022-10-04T03:48:50Z</dcterms:created>
  <dcterms:modified xsi:type="dcterms:W3CDTF">2022-10-05T07:47:23Z</dcterms:modified>
</cp:coreProperties>
</file>