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2" r:id="rId1"/>
    <p:sldMasterId id="2147484306" r:id="rId2"/>
  </p:sldMasterIdLst>
  <p:sldIdLst>
    <p:sldId id="256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499"/>
    <a:srgbClr val="4D9AB9"/>
    <a:srgbClr val="61A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>
        <p:scale>
          <a:sx n="75" d="100"/>
          <a:sy n="75" d="100"/>
        </p:scale>
        <p:origin x="252" y="-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E30A-954D-4108-B218-7D5389B0C2E6}" type="datetimeFigureOut">
              <a:rPr lang="en-IL" smtClean="0"/>
              <a:t>19/06/2022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7130-D4B3-4E8A-AE54-966382FBAE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6163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E30A-954D-4108-B218-7D5389B0C2E6}" type="datetimeFigureOut">
              <a:rPr lang="en-IL" smtClean="0"/>
              <a:t>19/06/2022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7130-D4B3-4E8A-AE54-966382FBAE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022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E30A-954D-4108-B218-7D5389B0C2E6}" type="datetimeFigureOut">
              <a:rPr lang="en-IL" smtClean="0"/>
              <a:t>19/06/2022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7130-D4B3-4E8A-AE54-966382FBAE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94938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39EDE30A-954D-4108-B218-7D5389B0C2E6}" type="datetimeFigureOut">
              <a:rPr lang="en-IL" smtClean="0"/>
              <a:t>19/06/2022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L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50247130-D4B3-4E8A-AE54-966382FBAE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97337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E30A-954D-4108-B218-7D5389B0C2E6}" type="datetimeFigureOut">
              <a:rPr lang="en-IL" smtClean="0"/>
              <a:t>19/06/2022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7130-D4B3-4E8A-AE54-966382FBAE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83189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E30A-954D-4108-B218-7D5389B0C2E6}" type="datetimeFigureOut">
              <a:rPr lang="en-IL" smtClean="0"/>
              <a:t>19/06/2022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7130-D4B3-4E8A-AE54-966382FBAE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16774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E30A-954D-4108-B218-7D5389B0C2E6}" type="datetimeFigureOut">
              <a:rPr lang="en-IL" smtClean="0"/>
              <a:t>19/06/2022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7130-D4B3-4E8A-AE54-966382FBAE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2468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E30A-954D-4108-B218-7D5389B0C2E6}" type="datetimeFigureOut">
              <a:rPr lang="en-IL" smtClean="0"/>
              <a:t>19/06/2022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7130-D4B3-4E8A-AE54-966382FBAE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50344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E30A-954D-4108-B218-7D5389B0C2E6}" type="datetimeFigureOut">
              <a:rPr lang="en-IL" smtClean="0"/>
              <a:t>19/06/2022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7130-D4B3-4E8A-AE54-966382FBAE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14946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E30A-954D-4108-B218-7D5389B0C2E6}" type="datetimeFigureOut">
              <a:rPr lang="en-IL" smtClean="0"/>
              <a:t>19/06/2022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7130-D4B3-4E8A-AE54-966382FBAE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104261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E30A-954D-4108-B218-7D5389B0C2E6}" type="datetimeFigureOut">
              <a:rPr lang="en-IL" smtClean="0"/>
              <a:t>19/06/2022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7130-D4B3-4E8A-AE54-966382FBAE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3814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E30A-954D-4108-B218-7D5389B0C2E6}" type="datetimeFigureOut">
              <a:rPr lang="en-IL" smtClean="0"/>
              <a:t>19/06/2022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7130-D4B3-4E8A-AE54-966382FBAE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00810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E30A-954D-4108-B218-7D5389B0C2E6}" type="datetimeFigureOut">
              <a:rPr lang="en-IL" smtClean="0"/>
              <a:t>19/06/2022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7130-D4B3-4E8A-AE54-966382FBAE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067316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E30A-954D-4108-B218-7D5389B0C2E6}" type="datetimeFigureOut">
              <a:rPr lang="en-IL" smtClean="0"/>
              <a:t>19/06/2022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7130-D4B3-4E8A-AE54-966382FBAE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773676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E30A-954D-4108-B218-7D5389B0C2E6}" type="datetimeFigureOut">
              <a:rPr lang="en-IL" smtClean="0"/>
              <a:t>19/06/2022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7130-D4B3-4E8A-AE54-966382FBAE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31309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E30A-954D-4108-B218-7D5389B0C2E6}" type="datetimeFigureOut">
              <a:rPr lang="en-IL" smtClean="0"/>
              <a:t>19/06/2022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7130-D4B3-4E8A-AE54-966382FBAE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88082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E30A-954D-4108-B218-7D5389B0C2E6}" type="datetimeFigureOut">
              <a:rPr lang="en-IL" smtClean="0"/>
              <a:t>19/06/2022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7130-D4B3-4E8A-AE54-966382FBAE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347056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E30A-954D-4108-B218-7D5389B0C2E6}" type="datetimeFigureOut">
              <a:rPr lang="en-IL" smtClean="0"/>
              <a:t>19/06/2022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7130-D4B3-4E8A-AE54-966382FBAE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377111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E30A-954D-4108-B218-7D5389B0C2E6}" type="datetimeFigureOut">
              <a:rPr lang="en-IL" smtClean="0"/>
              <a:t>19/06/2022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7130-D4B3-4E8A-AE54-966382FBAE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3192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E30A-954D-4108-B218-7D5389B0C2E6}" type="datetimeFigureOut">
              <a:rPr lang="en-IL" smtClean="0"/>
              <a:t>19/06/2022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7130-D4B3-4E8A-AE54-966382FBAE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130580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E30A-954D-4108-B218-7D5389B0C2E6}" type="datetimeFigureOut">
              <a:rPr lang="en-IL" smtClean="0"/>
              <a:t>19/06/2022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7130-D4B3-4E8A-AE54-966382FBAE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284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E30A-954D-4108-B218-7D5389B0C2E6}" type="datetimeFigureOut">
              <a:rPr lang="en-IL" smtClean="0"/>
              <a:t>19/06/2022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7130-D4B3-4E8A-AE54-966382FBAE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4696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E30A-954D-4108-B218-7D5389B0C2E6}" type="datetimeFigureOut">
              <a:rPr lang="en-IL" smtClean="0"/>
              <a:t>19/06/2022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7130-D4B3-4E8A-AE54-966382FBAE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9888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E30A-954D-4108-B218-7D5389B0C2E6}" type="datetimeFigureOut">
              <a:rPr lang="en-IL" smtClean="0"/>
              <a:t>19/06/2022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7130-D4B3-4E8A-AE54-966382FBAE61}" type="slidenum">
              <a:rPr lang="en-IL" smtClean="0"/>
              <a:t>‹#›</a:t>
            </a:fld>
            <a:endParaRPr lang="en-I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E30A-954D-4108-B218-7D5389B0C2E6}" type="datetimeFigureOut">
              <a:rPr lang="en-IL" smtClean="0"/>
              <a:t>19/06/2022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7130-D4B3-4E8A-AE54-966382FBAE61}" type="slidenum">
              <a:rPr lang="en-IL" smtClean="0"/>
              <a:t>‹#›</a:t>
            </a:fld>
            <a:endParaRPr lang="en-I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E30A-954D-4108-B218-7D5389B0C2E6}" type="datetimeFigureOut">
              <a:rPr lang="en-IL" smtClean="0"/>
              <a:t>19/06/2022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7130-D4B3-4E8A-AE54-966382FBAE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8516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E30A-954D-4108-B218-7D5389B0C2E6}" type="datetimeFigureOut">
              <a:rPr lang="en-IL" smtClean="0"/>
              <a:t>19/06/2022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7130-D4B3-4E8A-AE54-966382FBAE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6382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E30A-954D-4108-B218-7D5389B0C2E6}" type="datetimeFigureOut">
              <a:rPr lang="en-IL" smtClean="0"/>
              <a:t>19/06/2022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7130-D4B3-4E8A-AE54-966382FBAE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757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9EDE30A-954D-4108-B218-7D5389B0C2E6}" type="datetimeFigureOut">
              <a:rPr lang="en-IL" smtClean="0"/>
              <a:t>19/06/2022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47130-D4B3-4E8A-AE54-966382FBAE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4018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9EDE30A-954D-4108-B218-7D5389B0C2E6}" type="datetimeFigureOut">
              <a:rPr lang="en-IL" smtClean="0"/>
              <a:t>19/06/2022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IL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0247130-D4B3-4E8A-AE54-966382FBAE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486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7" r:id="rId1"/>
    <p:sldLayoutId id="2147484308" r:id="rId2"/>
    <p:sldLayoutId id="2147484309" r:id="rId3"/>
    <p:sldLayoutId id="2147484310" r:id="rId4"/>
    <p:sldLayoutId id="2147484311" r:id="rId5"/>
    <p:sldLayoutId id="2147484312" r:id="rId6"/>
    <p:sldLayoutId id="2147484313" r:id="rId7"/>
    <p:sldLayoutId id="2147484314" r:id="rId8"/>
    <p:sldLayoutId id="2147484315" r:id="rId9"/>
    <p:sldLayoutId id="2147484316" r:id="rId10"/>
    <p:sldLayoutId id="2147484317" r:id="rId11"/>
    <p:sldLayoutId id="2147484318" r:id="rId12"/>
    <p:sldLayoutId id="2147484319" r:id="rId13"/>
    <p:sldLayoutId id="2147484320" r:id="rId14"/>
    <p:sldLayoutId id="2147484321" r:id="rId15"/>
    <p:sldLayoutId id="2147484322" r:id="rId16"/>
    <p:sldLayoutId id="21474843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0" name="Rectangle 45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8355600-3EBE-9A24-3207-D7E880CE0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28613"/>
            <a:ext cx="9459913" cy="267764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Social Emotional Regulation</a:t>
            </a:r>
            <a:endParaRPr lang="en-IL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D109C8B-9ECA-5453-AF5E-1B5CD2E52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868819"/>
            <a:ext cx="8825658" cy="15154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BY DR. NOGA COHEN</a:t>
            </a:r>
            <a:endParaRPr lang="en-IL" dirty="0">
              <a:solidFill>
                <a:schemeClr val="tx2">
                  <a:lumMod val="75000"/>
                </a:schemeClr>
              </a:solidFill>
            </a:endParaRPr>
          </a:p>
          <a:p>
            <a:endParaRPr lang="he-IL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TEAM B – Yuval sabag, shani bahat</a:t>
            </a:r>
            <a:endParaRPr lang="en-IL" dirty="0">
              <a:solidFill>
                <a:schemeClr val="tx2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700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3DEF63B-A96A-1C25-B5BF-7B509881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061" y="1941680"/>
            <a:ext cx="5165979" cy="11223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i="0" kern="1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שאלת המחקר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D01AD57-460B-02B9-4A6B-A49E228C8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5537" y="3406878"/>
            <a:ext cx="5428551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 rtl="1">
              <a:buNone/>
            </a:pPr>
            <a:r>
              <a:rPr lang="en-US" sz="3200" b="1" i="0" kern="1200" cap="all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כיצד השתתפות בסדנאות לוויסות רגשי השפיעה על רגשות המשתתפים לטווח הארוך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C5EAE72-3D24-4A03-9BDF-FBE8C100A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5" y="396836"/>
            <a:ext cx="4992158" cy="6058999"/>
            <a:chOff x="423335" y="396836"/>
            <a:chExt cx="4992158" cy="605899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76F2A6D-EB50-477B-BD17-230CCC8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5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8FBA8B6C-1D72-481E-A101-FBBBF888B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170217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46FCD9A8-07DA-4FCE-B3CC-44762A40BD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3545327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5" name="Graphic 54" descr="סימן שאלה עם מילוי מלא">
            <a:extLst>
              <a:ext uri="{FF2B5EF4-FFF2-40B4-BE49-F238E27FC236}">
                <a16:creationId xmlns:a16="http://schemas.microsoft.com/office/drawing/2014/main" id="{B98E95CB-8C3F-C92A-1E23-69FBE5D1F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9764" y="1665878"/>
            <a:ext cx="3526244" cy="352624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253675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CEDE75C-96DC-AA5D-25A2-FE0859273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21" y="973668"/>
            <a:ext cx="11216640" cy="706964"/>
          </a:xfrm>
        </p:spPr>
        <p:txBody>
          <a:bodyPr/>
          <a:lstStyle/>
          <a:p>
            <a:pPr algn="ctr"/>
            <a:r>
              <a:rPr lang="he-IL" sz="4400" b="1" dirty="0">
                <a:latin typeface="Calibri" panose="020F0502020204030204" pitchFamily="34" charset="0"/>
                <a:cs typeface="Calibri" panose="020F0502020204030204" pitchFamily="34" charset="0"/>
              </a:rPr>
              <a:t>רקע למחקר</a:t>
            </a:r>
            <a:endParaRPr lang="en-IL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AE4BCE5-7A15-6B29-0F31-911F3A98C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2410460"/>
            <a:ext cx="10088880" cy="4132580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המשתתפים במחקר חולקו לשתי קבוצות באופן אקראי ועברו סדנאות לוויסות רגשי במשך כחודש. מדידות בנוגע למצבם הרגשי של המשתתפים תועדו בעזרת שאלונים עצמיים בשלוש נקודות זמן – בתחילת הסדנה, בסופה וכחודשיים מרגע סיומה.</a:t>
            </a:r>
          </a:p>
          <a:p>
            <a:pPr marL="0" indent="0" algn="r" rtl="1">
              <a:buNone/>
            </a:pPr>
            <a:endParaRPr lang="he-IL" sz="105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r" rtl="1">
              <a:buNone/>
            </a:pPr>
            <a:r>
              <a:rPr lang="he-IL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על סמך מדידות אלה ביססנו את המחקר שלנו, בחרנו לנתח שני מדדים עיקריים:</a:t>
            </a:r>
          </a:p>
          <a:p>
            <a:pPr algn="r" rtl="1"/>
            <a:r>
              <a:rPr lang="he-IL" sz="2400" b="1" u="sng" dirty="0">
                <a:solidFill>
                  <a:srgbClr val="1D64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רומינציה</a:t>
            </a:r>
            <a:r>
              <a:rPr lang="he-IL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– חשיבה שלילית מעגלית </a:t>
            </a:r>
            <a:r>
              <a:rPr lang="he-IL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וחזרתית</a:t>
            </a:r>
            <a:r>
              <a:rPr lang="he-IL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על היבטים כואבים ומעוררי מצוקה בחיים. רומינציה מסייעת לנבא דיכאון ומהווה את אחד התסמינים הקוגניטיביים הבעייתיים ביותר הקשורים אליו.</a:t>
            </a:r>
          </a:p>
          <a:p>
            <a:pPr algn="r" rtl="1">
              <a:buFont typeface="Wingdings 3" panose="05040102010807070707" pitchFamily="18" charset="2"/>
              <a:buChar char=""/>
            </a:pPr>
            <a:r>
              <a:rPr lang="he-IL" sz="2400" b="1" u="sng" dirty="0">
                <a:solidFill>
                  <a:srgbClr val="1D64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דיכאון</a:t>
            </a:r>
            <a:r>
              <a:rPr lang="he-IL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– הפרעה המאופיינת בדפוס נרחב ומתמשך של מצב רוח ירוד, הערכה עצמית נמוכה ואובדן עניין.</a:t>
            </a:r>
          </a:p>
        </p:txBody>
      </p:sp>
    </p:spTree>
    <p:extLst>
      <p:ext uri="{BB962C8B-B14F-4D97-AF65-F5344CB8AC3E}">
        <p14:creationId xmlns:p14="http://schemas.microsoft.com/office/powerpoint/2010/main" val="419708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0D3251B-2DE3-D1C2-2361-B323ABF25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29840"/>
            <a:ext cx="10224246" cy="3911600"/>
          </a:xfrm>
        </p:spPr>
        <p:txBody>
          <a:bodyPr>
            <a:normAutofit fontScale="25000" lnSpcReduction="20000"/>
          </a:bodyPr>
          <a:lstStyle/>
          <a:p>
            <a:pPr marL="0" indent="0" algn="r" rtl="1">
              <a:buNone/>
            </a:pPr>
            <a:r>
              <a:rPr lang="he-IL" sz="9600" dirty="0">
                <a:latin typeface="Calibri Light" panose="020F0302020204030204" pitchFamily="34" charset="0"/>
                <a:cs typeface="Calibri Light" panose="020F0302020204030204" pitchFamily="34" charset="0"/>
              </a:rPr>
              <a:t>המטרה שלנו היא לבחון האם הסדנאות השפיעו על ירידה ברמת הדיכאון והרומינציה בקרב המשתתפים לטווח הארוך בכוונה לבדוק את יעילות הסדנה.</a:t>
            </a:r>
          </a:p>
          <a:p>
            <a:pPr marL="0" indent="0" algn="r" rtl="1">
              <a:buNone/>
            </a:pPr>
            <a:r>
              <a:rPr lang="he-IL" sz="9600" dirty="0">
                <a:latin typeface="Calibri Light" panose="020F0302020204030204" pitchFamily="34" charset="0"/>
                <a:cs typeface="Calibri Light" panose="020F0302020204030204" pitchFamily="34" charset="0"/>
              </a:rPr>
              <a:t>לצורך ניתוח הנתונים איחדנו מידע עבור כל משתתף באופן נפרד משלושת נקודות הזמן, על ידי ציינון של העמודות הרלוונטיות לכל מדד.</a:t>
            </a:r>
          </a:p>
          <a:p>
            <a:pPr marL="0" indent="0" algn="r" rtl="1">
              <a:buNone/>
            </a:pPr>
            <a:endParaRPr lang="he-IL" sz="9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r" rtl="1">
              <a:buNone/>
            </a:pPr>
            <a:r>
              <a:rPr lang="he-IL" sz="9600" dirty="0">
                <a:latin typeface="Calibri Light" panose="020F0302020204030204" pitchFamily="34" charset="0"/>
                <a:cs typeface="Calibri Light" panose="020F0302020204030204" pitchFamily="34" charset="0"/>
              </a:rPr>
              <a:t>ביצענו ניתוחים סטטיסטיים מהם נבעו המסקנות הבאות:</a:t>
            </a:r>
          </a:p>
          <a:p>
            <a:pPr algn="r" rtl="1"/>
            <a:r>
              <a:rPr lang="he-IL" sz="9600" dirty="0">
                <a:latin typeface="Calibri Light" panose="020F0302020204030204" pitchFamily="34" charset="0"/>
                <a:cs typeface="Calibri Light" panose="020F0302020204030204" pitchFamily="34" charset="0"/>
              </a:rPr>
              <a:t>מדד הדיכאון לא הושפע מהטיפול.</a:t>
            </a:r>
          </a:p>
          <a:p>
            <a:pPr algn="r" rtl="1">
              <a:buFont typeface="Wingdings 3" panose="05040102010807070707" pitchFamily="18" charset="2"/>
              <a:buChar char="u"/>
            </a:pPr>
            <a:r>
              <a:rPr lang="he-IL" sz="9600" dirty="0">
                <a:latin typeface="Calibri Light" panose="020F0302020204030204" pitchFamily="34" charset="0"/>
                <a:cs typeface="Calibri Light" panose="020F0302020204030204" pitchFamily="34" charset="0"/>
              </a:rPr>
              <a:t>חל שיפור במדד הרומינציה לטווח הארוך. </a:t>
            </a:r>
          </a:p>
          <a:p>
            <a:pPr algn="r" rtl="1">
              <a:buFontTx/>
              <a:buChar char="-"/>
            </a:pPr>
            <a:endParaRPr lang="he-IL" sz="9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r" rtl="1">
              <a:buNone/>
            </a:pPr>
            <a:endParaRPr lang="he-IL" sz="6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r" rtl="1">
              <a:buNone/>
            </a:pPr>
            <a:endParaRPr lang="he-IL" sz="7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r" rtl="1">
              <a:buNone/>
            </a:pPr>
            <a:endParaRPr lang="he-IL" sz="2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r" rtl="1">
              <a:buNone/>
            </a:pPr>
            <a:endParaRPr lang="he-IL" sz="2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r" rtl="1">
              <a:buNone/>
            </a:pPr>
            <a:endParaRPr lang="he-IL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r" rtl="1">
              <a:buNone/>
            </a:pPr>
            <a:endParaRPr lang="he-IL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r" rtl="1"/>
            <a:endParaRPr lang="he-IL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r" rtl="1">
              <a:buNone/>
            </a:pPr>
            <a:r>
              <a:rPr lang="he-IL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IL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6F5B1444-7091-090C-2A64-1289FCD6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973668"/>
            <a:ext cx="11186160" cy="706964"/>
          </a:xfrm>
        </p:spPr>
        <p:txBody>
          <a:bodyPr/>
          <a:lstStyle/>
          <a:p>
            <a:pPr algn="ctr"/>
            <a:r>
              <a:rPr lang="he-IL" sz="4400" b="1" dirty="0">
                <a:latin typeface="Calibri" panose="020F0502020204030204" pitchFamily="34" charset="0"/>
                <a:cs typeface="Calibri" panose="020F0502020204030204" pitchFamily="34" charset="0"/>
              </a:rPr>
              <a:t>ניתוח הנתונים</a:t>
            </a:r>
            <a:endParaRPr lang="en-IL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17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0C643A-3E23-9609-1342-15E7B037A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973668"/>
            <a:ext cx="11186160" cy="706964"/>
          </a:xfrm>
        </p:spPr>
        <p:txBody>
          <a:bodyPr/>
          <a:lstStyle/>
          <a:p>
            <a:pPr algn="ctr"/>
            <a:r>
              <a:rPr lang="he-IL" sz="4400" b="1" dirty="0">
                <a:latin typeface="Calibri" panose="020F0502020204030204" pitchFamily="34" charset="0"/>
                <a:cs typeface="Calibri" panose="020F0502020204030204" pitchFamily="34" charset="0"/>
              </a:rPr>
              <a:t>התאמת מודל החיזוי </a:t>
            </a:r>
            <a:endParaRPr lang="en-IL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E6CE179A-5606-E08C-DF9A-0724CDB360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6240" y="2603500"/>
                <a:ext cx="11186160" cy="3756660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he-IL" sz="2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על הסמך הניתוחים בנינו את משוואת הרגרסיה הבאה – </a:t>
                </a:r>
              </a:p>
              <a:p>
                <a:pPr marL="0" indent="0" algn="r" rtl="1">
                  <a:buNone/>
                </a:pPr>
                <a:endParaRPr lang="he-IL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 algn="r" rtl="1">
                  <a:buNone/>
                </a:pPr>
                <a:endParaRPr lang="he-IL" sz="12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𝑳𝒐𝒏𝒈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𝒕𝒆𝒓𝒎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𝑹𝒖𝒎𝒊𝒏𝒂𝒕𝒊𝒐𝒏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𝟎𝟑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𝟔𝟑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𝒊𝒏𝒊𝒕𝒊𝒂𝒍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𝑹𝒖𝒎𝒊𝒏𝒂𝒕𝒊𝒐𝒏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+</m:t>
                      </m:r>
                    </m:oMath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𝟑𝟑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𝒊𝒏𝒊𝒕𝒊𝒂𝒍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𝑫𝒆𝒑𝒓𝒆𝒔𝒊𝒐𝒏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𝟑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𝑮𝒆𝒏𝒅𝒆𝒓</m:t>
                      </m:r>
                    </m:oMath>
                  </m:oMathPara>
                </a14:m>
                <a:endParaRPr lang="he-IL" sz="2800" b="1" i="1" dirty="0">
                  <a:latin typeface="Cambria Math" panose="02040503050406030204" pitchFamily="18" charset="0"/>
                  <a:cs typeface="Calibri Light" panose="020F0302020204030204" pitchFamily="34" charset="0"/>
                </a:endParaRPr>
              </a:p>
              <a:p>
                <a:pPr marL="0" indent="0" algn="r" rtl="1">
                  <a:buNone/>
                </a:pPr>
                <a:endParaRPr lang="en-US" sz="2400" b="1" i="1" dirty="0">
                  <a:latin typeface="Cambria Math" panose="02040503050406030204" pitchFamily="18" charset="0"/>
                  <a:cs typeface="Calibri Light" panose="020F0302020204030204" pitchFamily="34" charset="0"/>
                </a:endParaRP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endChr m:val="|"/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𝒇𝒆𝒎𝒂𝒍𝒆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=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𝟎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 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  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𝒎𝒂𝒍𝒆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)</m:t>
                      </m:r>
                    </m:oMath>
                  </m:oMathPara>
                </a14:m>
                <a:endParaRPr lang="he-IL" sz="24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 algn="r" rtl="1">
                  <a:buNone/>
                </a:pPr>
                <a:endParaRPr lang="en-IL" sz="32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E6CE179A-5606-E08C-DF9A-0724CDB360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240" y="2603500"/>
                <a:ext cx="11186160" cy="3756660"/>
              </a:xfrm>
              <a:blipFill>
                <a:blip r:embed="rId2"/>
                <a:stretch>
                  <a:fillRect t="-1299" r="-81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1C6A1A0B-4487-E666-4934-0D88B15C16D1}"/>
              </a:ext>
            </a:extLst>
          </p:cNvPr>
          <p:cNvSpPr/>
          <p:nvPr/>
        </p:nvSpPr>
        <p:spPr>
          <a:xfrm>
            <a:off x="609600" y="3429000"/>
            <a:ext cx="10972800" cy="2270760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365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כותרת 1">
            <a:extLst>
              <a:ext uri="{FF2B5EF4-FFF2-40B4-BE49-F238E27FC236}">
                <a16:creationId xmlns:a16="http://schemas.microsoft.com/office/drawing/2014/main" id="{521ECBC3-2D96-1D78-5322-DD113233B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" y="973138"/>
            <a:ext cx="11226800" cy="708025"/>
          </a:xfrm>
        </p:spPr>
        <p:txBody>
          <a:bodyPr/>
          <a:lstStyle/>
          <a:p>
            <a:pPr algn="ctr"/>
            <a:r>
              <a:rPr lang="he-IL" sz="4400" b="1" dirty="0">
                <a:latin typeface="Calibri" panose="020F0502020204030204" pitchFamily="34" charset="0"/>
                <a:cs typeface="Calibri" panose="020F0502020204030204" pitchFamily="34" charset="0"/>
              </a:rPr>
              <a:t>מודל החיזוי </a:t>
            </a:r>
            <a:endParaRPr lang="en-IL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45BF8B2B-69DC-D6B4-C23E-5BFE4B8979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3"/>
          <a:stretch/>
        </p:blipFill>
        <p:spPr>
          <a:xfrm>
            <a:off x="2939709" y="2387601"/>
            <a:ext cx="6559892" cy="4719432"/>
          </a:xfrm>
          <a:prstGeom prst="rect">
            <a:avLst/>
          </a:prstGeom>
        </p:spPr>
      </p:pic>
      <p:pic>
        <p:nvPicPr>
          <p:cNvPr id="1026" name="Picture 2" descr="RStudio - RStudio">
            <a:extLst>
              <a:ext uri="{FF2B5EF4-FFF2-40B4-BE49-F238E27FC236}">
                <a16:creationId xmlns:a16="http://schemas.microsoft.com/office/drawing/2014/main" id="{3C4E11CD-85A8-204D-458F-054B6311A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3358" y="6335034"/>
            <a:ext cx="396277" cy="39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76F5D-F09A-362D-50AB-13D9F95EFEB7}"/>
              </a:ext>
            </a:extLst>
          </p:cNvPr>
          <p:cNvSpPr txBox="1"/>
          <p:nvPr/>
        </p:nvSpPr>
        <p:spPr>
          <a:xfrm>
            <a:off x="10676467" y="6336578"/>
            <a:ext cx="1754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For 3D 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06326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69EF42-2511-4F85-E68D-90D0DDE5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1" y="973668"/>
            <a:ext cx="11196320" cy="706964"/>
          </a:xfrm>
        </p:spPr>
        <p:txBody>
          <a:bodyPr/>
          <a:lstStyle/>
          <a:p>
            <a:pPr algn="ctr"/>
            <a:r>
              <a:rPr lang="he-IL" sz="4400" b="1" dirty="0">
                <a:latin typeface="Calibri" panose="020F0502020204030204" pitchFamily="34" charset="0"/>
                <a:cs typeface="Calibri" panose="020F0502020204030204" pitchFamily="34" charset="0"/>
              </a:rPr>
              <a:t>ממצאים</a:t>
            </a:r>
            <a:endParaRPr lang="en-IL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756724A-F77B-827E-1523-0CAF6D973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2776220"/>
            <a:ext cx="7620000" cy="3939540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רומינציה לטווח הארוך לא בהכרח תרד בהשפעת הטיפול ותלויה בשילוב של מדד הדיכאון והרומינציה ההתחלתיים.</a:t>
            </a:r>
          </a:p>
          <a:p>
            <a:pPr algn="r" rtl="1"/>
            <a:endParaRPr lang="he-IL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r" rtl="1"/>
            <a:r>
              <a:rPr lang="he-IL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הטיפול משפיע בממוצע על גברים יותר מאשר על נשים.</a:t>
            </a:r>
          </a:p>
          <a:p>
            <a:pPr marL="0" indent="0" algn="r" rtl="1">
              <a:buNone/>
            </a:pPr>
            <a:endParaRPr lang="he-IL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r" rtl="1"/>
            <a:r>
              <a:rPr lang="he-IL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נצפה לקבל מגמה כללית ממודל החיזוי ולא תוצאה מדויקת מאחר ורגשות הם מדד סובייקטיבי הנתונים לפרשנות אישית. לכן יהיה קשה לחזות תוצאות מדויקות.</a:t>
            </a:r>
          </a:p>
          <a:p>
            <a:pPr marL="0" indent="0" algn="r" rtl="1">
              <a:buNone/>
            </a:pPr>
            <a:endParaRPr lang="en-IL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0" name="Graphic 6" descr="Light Bulb and Gear">
            <a:extLst>
              <a:ext uri="{FF2B5EF4-FFF2-40B4-BE49-F238E27FC236}">
                <a16:creationId xmlns:a16="http://schemas.microsoft.com/office/drawing/2014/main" id="{AFC597B4-8CF8-AAD2-7F91-825C1D7DF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9760" y="2350500"/>
            <a:ext cx="3696392" cy="36963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309112560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יונים - חדר ישיבות">
  <a:themeElements>
    <a:clrScheme name="התאמה אישית 2">
      <a:dk1>
        <a:sysClr val="windowText" lastClr="000000"/>
      </a:dk1>
      <a:lt1>
        <a:sysClr val="window" lastClr="FFFFFF"/>
      </a:lt1>
      <a:dk2>
        <a:srgbClr val="1A8DB5"/>
      </a:dk2>
      <a:lt2>
        <a:srgbClr val="EBEBEB"/>
      </a:lt2>
      <a:accent1>
        <a:srgbClr val="BDE0FB"/>
      </a:accent1>
      <a:accent2>
        <a:srgbClr val="DBEEA8"/>
      </a:accent2>
      <a:accent3>
        <a:srgbClr val="A2E6C5"/>
      </a:accent3>
      <a:accent4>
        <a:srgbClr val="5AA0F5"/>
      </a:accent4>
      <a:accent5>
        <a:srgbClr val="75CEEC"/>
      </a:accent5>
      <a:accent6>
        <a:srgbClr val="65D6A0"/>
      </a:accent6>
      <a:hlink>
        <a:srgbClr val="ACE1F3"/>
      </a:hlink>
      <a:folHlink>
        <a:srgbClr val="BDE0FB"/>
      </a:folHlink>
    </a:clrScheme>
    <a:fontScheme name="יונים - חדר ישיבות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 - חדר ישיבות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TM02892315[[fn=קווים דקיקים]]</Template>
  <TotalTime>293</TotalTime>
  <Words>298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Century Gothic</vt:lpstr>
      <vt:lpstr>Wingdings 2</vt:lpstr>
      <vt:lpstr>Wingdings 3</vt:lpstr>
      <vt:lpstr>HDOfficeLightV0</vt:lpstr>
      <vt:lpstr>יונים - חדר ישיבות</vt:lpstr>
      <vt:lpstr>Social Emotional Regulation</vt:lpstr>
      <vt:lpstr>שאלת המחקר</vt:lpstr>
      <vt:lpstr>רקע למחקר</vt:lpstr>
      <vt:lpstr>ניתוח הנתונים</vt:lpstr>
      <vt:lpstr>התאמת מודל החיזוי </vt:lpstr>
      <vt:lpstr>מודל החיזוי </vt:lpstr>
      <vt:lpstr>ממצאים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Emotional Regulation</dc:title>
  <dc:creator>Yuval Sabag</dc:creator>
  <cp:lastModifiedBy>shani bahat</cp:lastModifiedBy>
  <cp:revision>2</cp:revision>
  <dcterms:created xsi:type="dcterms:W3CDTF">2022-06-19T12:19:56Z</dcterms:created>
  <dcterms:modified xsi:type="dcterms:W3CDTF">2022-06-19T17:18:38Z</dcterms:modified>
</cp:coreProperties>
</file>