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57" r:id="rId3"/>
    <p:sldId id="258" r:id="rId4"/>
    <p:sldId id="259" r:id="rId5"/>
    <p:sldId id="261" r:id="rId6"/>
    <p:sldId id="260" r:id="rId7"/>
    <p:sldId id="263" r:id="rId8"/>
    <p:sldId id="266" r:id="rId9"/>
    <p:sldId id="262" r:id="rId10"/>
    <p:sldId id="269" r:id="rId11"/>
    <p:sldId id="272" r:id="rId12"/>
    <p:sldId id="273" r:id="rId13"/>
    <p:sldId id="274" r:id="rId14"/>
    <p:sldId id="276" r:id="rId15"/>
    <p:sldId id="277" r:id="rId16"/>
    <p:sldId id="283" r:id="rId17"/>
    <p:sldId id="282" r:id="rId18"/>
    <p:sldId id="284" r:id="rId19"/>
    <p:sldId id="278" r:id="rId20"/>
    <p:sldId id="279" r:id="rId21"/>
    <p:sldId id="280" r:id="rId22"/>
    <p:sldId id="281" r:id="rId23"/>
    <p:sldId id="285" r:id="rId24"/>
    <p:sldId id="264" r:id="rId25"/>
    <p:sldId id="265" r:id="rId26"/>
    <p:sldId id="267" r:id="rId27"/>
    <p:sldId id="270" r:id="rId28"/>
    <p:sldId id="287" r:id="rId29"/>
    <p:sldId id="288" r:id="rId30"/>
    <p:sldId id="28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p:scale>
          <a:sx n="68" d="100"/>
          <a:sy n="68" d="100"/>
        </p:scale>
        <p:origin x="1219" y="3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C957D07-3708-449F-AEE8-A3E3AC8E2319}" type="datetimeFigureOut">
              <a:rPr lang="en-US" smtClean="0"/>
              <a:t>5/27/2023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841C1709-D50A-4AEB-B586-736AF7F1D08F}" type="slidenum">
              <a:rPr lang="en-US" smtClean="0"/>
              <a:t>‹#›</a:t>
            </a:fld>
            <a:endParaRPr lang="en-US"/>
          </a:p>
        </p:txBody>
      </p:sp>
    </p:spTree>
    <p:extLst>
      <p:ext uri="{BB962C8B-B14F-4D97-AF65-F5344CB8AC3E}">
        <p14:creationId xmlns:p14="http://schemas.microsoft.com/office/powerpoint/2010/main" val="2617248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957D07-3708-449F-AEE8-A3E3AC8E2319}"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1C1709-D50A-4AEB-B586-736AF7F1D08F}" type="slidenum">
              <a:rPr lang="en-US" smtClean="0"/>
              <a:t>‹#›</a:t>
            </a:fld>
            <a:endParaRPr lang="en-US"/>
          </a:p>
        </p:txBody>
      </p:sp>
    </p:spTree>
    <p:extLst>
      <p:ext uri="{BB962C8B-B14F-4D97-AF65-F5344CB8AC3E}">
        <p14:creationId xmlns:p14="http://schemas.microsoft.com/office/powerpoint/2010/main" val="3088212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C957D07-3708-449F-AEE8-A3E3AC8E2319}" type="datetimeFigureOut">
              <a:rPr lang="en-US" smtClean="0"/>
              <a:t>5/27/2023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41C1709-D50A-4AEB-B586-736AF7F1D08F}" type="slidenum">
              <a:rPr lang="en-US" smtClean="0"/>
              <a:t>‹#›</a:t>
            </a:fld>
            <a:endParaRPr lang="en-US"/>
          </a:p>
        </p:txBody>
      </p:sp>
    </p:spTree>
    <p:extLst>
      <p:ext uri="{BB962C8B-B14F-4D97-AF65-F5344CB8AC3E}">
        <p14:creationId xmlns:p14="http://schemas.microsoft.com/office/powerpoint/2010/main" val="23506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C957D07-3708-449F-AEE8-A3E3AC8E2319}" type="datetimeFigureOut">
              <a:rPr lang="en-US" smtClean="0"/>
              <a:t>5/27/2023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41C1709-D50A-4AEB-B586-736AF7F1D08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99964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C957D07-3708-449F-AEE8-A3E3AC8E2319}" type="datetimeFigureOut">
              <a:rPr lang="en-US" smtClean="0"/>
              <a:t>5/27/2023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41C1709-D50A-4AEB-B586-736AF7F1D08F}" type="slidenum">
              <a:rPr lang="en-US" smtClean="0"/>
              <a:t>‹#›</a:t>
            </a:fld>
            <a:endParaRPr lang="en-US"/>
          </a:p>
        </p:txBody>
      </p:sp>
    </p:spTree>
    <p:extLst>
      <p:ext uri="{BB962C8B-B14F-4D97-AF65-F5344CB8AC3E}">
        <p14:creationId xmlns:p14="http://schemas.microsoft.com/office/powerpoint/2010/main" val="4209391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C957D07-3708-449F-AEE8-A3E3AC8E2319}" type="datetimeFigureOut">
              <a:rPr lang="en-US" smtClean="0"/>
              <a:t>5/27/2023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1C1709-D50A-4AEB-B586-736AF7F1D08F}" type="slidenum">
              <a:rPr lang="en-US" smtClean="0"/>
              <a:t>‹#›</a:t>
            </a:fld>
            <a:endParaRPr lang="en-US"/>
          </a:p>
        </p:txBody>
      </p:sp>
    </p:spTree>
    <p:extLst>
      <p:ext uri="{BB962C8B-B14F-4D97-AF65-F5344CB8AC3E}">
        <p14:creationId xmlns:p14="http://schemas.microsoft.com/office/powerpoint/2010/main" val="18550574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C957D07-3708-449F-AEE8-A3E3AC8E2319}" type="datetimeFigureOut">
              <a:rPr lang="en-US" smtClean="0"/>
              <a:t>5/27/2023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1C1709-D50A-4AEB-B586-736AF7F1D08F}" type="slidenum">
              <a:rPr lang="en-US" smtClean="0"/>
              <a:t>‹#›</a:t>
            </a:fld>
            <a:endParaRPr lang="en-US"/>
          </a:p>
        </p:txBody>
      </p:sp>
    </p:spTree>
    <p:extLst>
      <p:ext uri="{BB962C8B-B14F-4D97-AF65-F5344CB8AC3E}">
        <p14:creationId xmlns:p14="http://schemas.microsoft.com/office/powerpoint/2010/main" val="1070515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957D07-3708-449F-AEE8-A3E3AC8E2319}"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C1709-D50A-4AEB-B586-736AF7F1D08F}" type="slidenum">
              <a:rPr lang="en-US" smtClean="0"/>
              <a:t>‹#›</a:t>
            </a:fld>
            <a:endParaRPr lang="en-US"/>
          </a:p>
        </p:txBody>
      </p:sp>
    </p:spTree>
    <p:extLst>
      <p:ext uri="{BB962C8B-B14F-4D97-AF65-F5344CB8AC3E}">
        <p14:creationId xmlns:p14="http://schemas.microsoft.com/office/powerpoint/2010/main" val="2436727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C957D07-3708-449F-AEE8-A3E3AC8E2319}" type="datetimeFigureOut">
              <a:rPr lang="en-US" smtClean="0"/>
              <a:t>5/27/2023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841C1709-D50A-4AEB-B586-736AF7F1D08F}" type="slidenum">
              <a:rPr lang="en-US" smtClean="0"/>
              <a:t>‹#›</a:t>
            </a:fld>
            <a:endParaRPr lang="en-US"/>
          </a:p>
        </p:txBody>
      </p:sp>
    </p:spTree>
    <p:extLst>
      <p:ext uri="{BB962C8B-B14F-4D97-AF65-F5344CB8AC3E}">
        <p14:creationId xmlns:p14="http://schemas.microsoft.com/office/powerpoint/2010/main" val="4050125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957D07-3708-449F-AEE8-A3E3AC8E2319}"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C1709-D50A-4AEB-B586-736AF7F1D08F}" type="slidenum">
              <a:rPr lang="en-US" smtClean="0"/>
              <a:t>‹#›</a:t>
            </a:fld>
            <a:endParaRPr lang="en-US"/>
          </a:p>
        </p:txBody>
      </p:sp>
    </p:spTree>
    <p:extLst>
      <p:ext uri="{BB962C8B-B14F-4D97-AF65-F5344CB8AC3E}">
        <p14:creationId xmlns:p14="http://schemas.microsoft.com/office/powerpoint/2010/main" val="300120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C957D07-3708-449F-AEE8-A3E3AC8E2319}" type="datetimeFigureOut">
              <a:rPr lang="en-US" smtClean="0"/>
              <a:t>5/27/2023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841C1709-D50A-4AEB-B586-736AF7F1D08F}" type="slidenum">
              <a:rPr lang="en-US" smtClean="0"/>
              <a:t>‹#›</a:t>
            </a:fld>
            <a:endParaRPr lang="en-US"/>
          </a:p>
        </p:txBody>
      </p:sp>
    </p:spTree>
    <p:extLst>
      <p:ext uri="{BB962C8B-B14F-4D97-AF65-F5344CB8AC3E}">
        <p14:creationId xmlns:p14="http://schemas.microsoft.com/office/powerpoint/2010/main" val="709646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957D07-3708-449F-AEE8-A3E3AC8E2319}"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1C1709-D50A-4AEB-B586-736AF7F1D08F}" type="slidenum">
              <a:rPr lang="en-US" smtClean="0"/>
              <a:t>‹#›</a:t>
            </a:fld>
            <a:endParaRPr lang="en-US"/>
          </a:p>
        </p:txBody>
      </p:sp>
    </p:spTree>
    <p:extLst>
      <p:ext uri="{BB962C8B-B14F-4D97-AF65-F5344CB8AC3E}">
        <p14:creationId xmlns:p14="http://schemas.microsoft.com/office/powerpoint/2010/main" val="200191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957D07-3708-449F-AEE8-A3E3AC8E2319}" type="datetimeFigureOut">
              <a:rPr lang="en-US" smtClean="0"/>
              <a:t>5/27/2023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1C1709-D50A-4AEB-B586-736AF7F1D08F}" type="slidenum">
              <a:rPr lang="en-US" smtClean="0"/>
              <a:t>‹#›</a:t>
            </a:fld>
            <a:endParaRPr lang="en-US"/>
          </a:p>
        </p:txBody>
      </p:sp>
    </p:spTree>
    <p:extLst>
      <p:ext uri="{BB962C8B-B14F-4D97-AF65-F5344CB8AC3E}">
        <p14:creationId xmlns:p14="http://schemas.microsoft.com/office/powerpoint/2010/main" val="157154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957D07-3708-449F-AEE8-A3E3AC8E2319}" type="datetimeFigureOut">
              <a:rPr lang="en-US" smtClean="0"/>
              <a:t>5/27/2023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1C1709-D50A-4AEB-B586-736AF7F1D08F}" type="slidenum">
              <a:rPr lang="en-US" smtClean="0"/>
              <a:t>‹#›</a:t>
            </a:fld>
            <a:endParaRPr lang="en-US"/>
          </a:p>
        </p:txBody>
      </p:sp>
    </p:spTree>
    <p:extLst>
      <p:ext uri="{BB962C8B-B14F-4D97-AF65-F5344CB8AC3E}">
        <p14:creationId xmlns:p14="http://schemas.microsoft.com/office/powerpoint/2010/main" val="2279433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957D07-3708-449F-AEE8-A3E3AC8E2319}" type="datetimeFigureOut">
              <a:rPr lang="en-US" smtClean="0"/>
              <a:t>5/27/2023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1C1709-D50A-4AEB-B586-736AF7F1D08F}" type="slidenum">
              <a:rPr lang="en-US" smtClean="0"/>
              <a:t>‹#›</a:t>
            </a:fld>
            <a:endParaRPr lang="en-US"/>
          </a:p>
        </p:txBody>
      </p:sp>
    </p:spTree>
    <p:extLst>
      <p:ext uri="{BB962C8B-B14F-4D97-AF65-F5344CB8AC3E}">
        <p14:creationId xmlns:p14="http://schemas.microsoft.com/office/powerpoint/2010/main" val="2915828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957D07-3708-449F-AEE8-A3E3AC8E2319}"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1C1709-D50A-4AEB-B586-736AF7F1D08F}" type="slidenum">
              <a:rPr lang="en-US" smtClean="0"/>
              <a:t>‹#›</a:t>
            </a:fld>
            <a:endParaRPr lang="en-US"/>
          </a:p>
        </p:txBody>
      </p:sp>
    </p:spTree>
    <p:extLst>
      <p:ext uri="{BB962C8B-B14F-4D97-AF65-F5344CB8AC3E}">
        <p14:creationId xmlns:p14="http://schemas.microsoft.com/office/powerpoint/2010/main" val="3441436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957D07-3708-449F-AEE8-A3E3AC8E2319}"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1C1709-D50A-4AEB-B586-736AF7F1D08F}" type="slidenum">
              <a:rPr lang="en-US" smtClean="0"/>
              <a:t>‹#›</a:t>
            </a:fld>
            <a:endParaRPr lang="en-US"/>
          </a:p>
        </p:txBody>
      </p:sp>
    </p:spTree>
    <p:extLst>
      <p:ext uri="{BB962C8B-B14F-4D97-AF65-F5344CB8AC3E}">
        <p14:creationId xmlns:p14="http://schemas.microsoft.com/office/powerpoint/2010/main" val="1269807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C957D07-3708-449F-AEE8-A3E3AC8E2319}" type="datetimeFigureOut">
              <a:rPr lang="en-US" smtClean="0"/>
              <a:t>5/27/2023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1C1709-D50A-4AEB-B586-736AF7F1D08F}" type="slidenum">
              <a:rPr lang="en-US" smtClean="0"/>
              <a:t>‹#›</a:t>
            </a:fld>
            <a:endParaRPr lang="en-US"/>
          </a:p>
        </p:txBody>
      </p:sp>
    </p:spTree>
    <p:extLst>
      <p:ext uri="{BB962C8B-B14F-4D97-AF65-F5344CB8AC3E}">
        <p14:creationId xmlns:p14="http://schemas.microsoft.com/office/powerpoint/2010/main" val="3767980472"/>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98466-00EB-218A-9B72-375CD1B40BA1}"/>
              </a:ext>
            </a:extLst>
          </p:cNvPr>
          <p:cNvSpPr>
            <a:spLocks noGrp="1"/>
          </p:cNvSpPr>
          <p:nvPr>
            <p:ph type="ctrTitle"/>
          </p:nvPr>
        </p:nvSpPr>
        <p:spPr/>
        <p:txBody>
          <a:bodyPr/>
          <a:lstStyle/>
          <a:p>
            <a:r>
              <a:rPr lang="en-US" dirty="0"/>
              <a:t>G2V LAB PROJECT</a:t>
            </a:r>
          </a:p>
        </p:txBody>
      </p:sp>
      <p:sp>
        <p:nvSpPr>
          <p:cNvPr id="3" name="Subtitle 2">
            <a:extLst>
              <a:ext uri="{FF2B5EF4-FFF2-40B4-BE49-F238E27FC236}">
                <a16:creationId xmlns:a16="http://schemas.microsoft.com/office/drawing/2014/main" id="{7BE719F2-7769-A97C-4D5E-387034D81039}"/>
              </a:ext>
            </a:extLst>
          </p:cNvPr>
          <p:cNvSpPr>
            <a:spLocks noGrp="1"/>
          </p:cNvSpPr>
          <p:nvPr>
            <p:ph type="subTitle" idx="1"/>
          </p:nvPr>
        </p:nvSpPr>
        <p:spPr>
          <a:xfrm>
            <a:off x="1450258" y="3628501"/>
            <a:ext cx="9448800" cy="685800"/>
          </a:xfrm>
        </p:spPr>
        <p:txBody>
          <a:bodyPr/>
          <a:lstStyle/>
          <a:p>
            <a:r>
              <a:rPr lang="en-US" dirty="0"/>
              <a:t>SHANI DANIEL</a:t>
            </a:r>
          </a:p>
        </p:txBody>
      </p:sp>
    </p:spTree>
    <p:extLst>
      <p:ext uri="{BB962C8B-B14F-4D97-AF65-F5344CB8AC3E}">
        <p14:creationId xmlns:p14="http://schemas.microsoft.com/office/powerpoint/2010/main" val="2598459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1A5E3-8B27-6B1B-BBCD-ED1ED713A985}"/>
              </a:ext>
            </a:extLst>
          </p:cNvPr>
          <p:cNvSpPr>
            <a:spLocks noGrp="1"/>
          </p:cNvSpPr>
          <p:nvPr>
            <p:ph type="title"/>
          </p:nvPr>
        </p:nvSpPr>
        <p:spPr/>
        <p:txBody>
          <a:bodyPr/>
          <a:lstStyle/>
          <a:p>
            <a:r>
              <a:rPr lang="en-US" dirty="0"/>
              <a:t>INTRESTING OBSERVESIONS</a:t>
            </a:r>
          </a:p>
        </p:txBody>
      </p:sp>
      <p:sp>
        <p:nvSpPr>
          <p:cNvPr id="3" name="Content Placeholder 2">
            <a:extLst>
              <a:ext uri="{FF2B5EF4-FFF2-40B4-BE49-F238E27FC236}">
                <a16:creationId xmlns:a16="http://schemas.microsoft.com/office/drawing/2014/main" id="{149C9B61-304E-9A0F-6474-5F8F36293B8E}"/>
              </a:ext>
            </a:extLst>
          </p:cNvPr>
          <p:cNvSpPr>
            <a:spLocks noGrp="1"/>
          </p:cNvSpPr>
          <p:nvPr>
            <p:ph idx="1"/>
          </p:nvPr>
        </p:nvSpPr>
        <p:spPr/>
        <p:txBody>
          <a:bodyPr/>
          <a:lstStyle/>
          <a:p>
            <a:r>
              <a:rPr lang="en-US" dirty="0"/>
              <a:t>The pair that appears together in most KO’s is </a:t>
            </a:r>
            <a:r>
              <a:rPr lang="en-US" i="1" dirty="0"/>
              <a:t>Transporters</a:t>
            </a:r>
            <a:r>
              <a:rPr lang="he-IL" dirty="0"/>
              <a:t> </a:t>
            </a:r>
            <a:r>
              <a:rPr lang="en-US" dirty="0"/>
              <a:t>and</a:t>
            </a:r>
            <a:r>
              <a:rPr lang="he-IL" dirty="0"/>
              <a:t> </a:t>
            </a:r>
            <a:r>
              <a:rPr lang="en-US" i="1" dirty="0"/>
              <a:t>ABC Transporters</a:t>
            </a:r>
            <a:r>
              <a:rPr lang="en-US" dirty="0"/>
              <a:t>, with the value of 485.</a:t>
            </a:r>
          </a:p>
          <a:p>
            <a:r>
              <a:rPr lang="en-US" dirty="0"/>
              <a:t>The median of the matrix (zeros excluded – else 0) is 1 (unnormalized).</a:t>
            </a:r>
          </a:p>
          <a:p>
            <a:r>
              <a:rPr lang="en-US" dirty="0"/>
              <a:t>The 0.99 quantile is 4 (unnormalized). Hence pairs of labels that appear together (in the same KO) more than 4 times constitute the 1%  labels that come together the most in this measure. These pairs are identified in the </a:t>
            </a:r>
            <a:r>
              <a:rPr lang="en-US" dirty="0">
                <a:hlinkClick r:id="rId2" action="ppaction://hlinksldjump"/>
              </a:rPr>
              <a:t>appendix</a:t>
            </a:r>
            <a:r>
              <a:rPr lang="en-US" dirty="0"/>
              <a:t>.</a:t>
            </a:r>
          </a:p>
          <a:p>
            <a:r>
              <a:rPr lang="en-US" i="1" dirty="0"/>
              <a:t>Transporters</a:t>
            </a:r>
            <a:r>
              <a:rPr lang="en-US" dirty="0"/>
              <a:t> also appears to come relatively many times (more than the 0.99 quantile) with relatively many labels, including – </a:t>
            </a:r>
            <a:r>
              <a:rPr lang="en-US" i="1" dirty="0"/>
              <a:t>Exosome, secretion system, membrane trafficking</a:t>
            </a:r>
            <a:r>
              <a:rPr lang="en-US" dirty="0"/>
              <a:t>, </a:t>
            </a:r>
            <a:r>
              <a:rPr lang="en-US" dirty="0" err="1"/>
              <a:t>etc</a:t>
            </a:r>
            <a:r>
              <a:rPr lang="en-US" dirty="0"/>
              <a:t> (more examples appear in </a:t>
            </a:r>
            <a:r>
              <a:rPr lang="en-US" dirty="0">
                <a:hlinkClick r:id="rId2" action="ppaction://hlinksldjump"/>
              </a:rPr>
              <a:t>appendix</a:t>
            </a: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3034487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647EF-40B2-7556-C327-A34234487864}"/>
              </a:ext>
            </a:extLst>
          </p:cNvPr>
          <p:cNvSpPr>
            <a:spLocks noGrp="1"/>
          </p:cNvSpPr>
          <p:nvPr>
            <p:ph type="title"/>
          </p:nvPr>
        </p:nvSpPr>
        <p:spPr/>
        <p:txBody>
          <a:bodyPr/>
          <a:lstStyle/>
          <a:p>
            <a:r>
              <a:rPr lang="en-US" dirty="0"/>
              <a:t>Number of labels per ko</a:t>
            </a:r>
          </a:p>
        </p:txBody>
      </p:sp>
      <p:sp>
        <p:nvSpPr>
          <p:cNvPr id="3" name="Content Placeholder 2">
            <a:extLst>
              <a:ext uri="{FF2B5EF4-FFF2-40B4-BE49-F238E27FC236}">
                <a16:creationId xmlns:a16="http://schemas.microsoft.com/office/drawing/2014/main" id="{6737C44E-2289-A81A-09F5-B7B9990D9352}"/>
              </a:ext>
            </a:extLst>
          </p:cNvPr>
          <p:cNvSpPr>
            <a:spLocks noGrp="1"/>
          </p:cNvSpPr>
          <p:nvPr>
            <p:ph idx="1"/>
          </p:nvPr>
        </p:nvSpPr>
        <p:spPr/>
        <p:txBody>
          <a:bodyPr/>
          <a:lstStyle/>
          <a:p>
            <a:pPr>
              <a:lnSpc>
                <a:spcPct val="100000"/>
              </a:lnSpc>
            </a:pPr>
            <a:r>
              <a:rPr lang="en-US" dirty="0"/>
              <a:t>The average number of labels a KO has in our data is 1.65 labels. The median is 1 label.</a:t>
            </a:r>
          </a:p>
          <a:p>
            <a:pPr>
              <a:lnSpc>
                <a:spcPct val="100000"/>
              </a:lnSpc>
            </a:pPr>
            <a:r>
              <a:rPr lang="en-US" dirty="0"/>
              <a:t>The minimum is 1 label and the maximum is 19 labels.</a:t>
            </a:r>
          </a:p>
          <a:p>
            <a:pPr>
              <a:lnSpc>
                <a:spcPct val="100000"/>
              </a:lnSpc>
            </a:pPr>
            <a:r>
              <a:rPr lang="en-US" dirty="0"/>
              <a:t>It should be mentioned that before filtering our data, the maximum number was 123(!). most KO’s found with exceptionally many labels had labels connected to hormones secretion, signaling pathways and cancer, hence filtered in our filtration.</a:t>
            </a:r>
          </a:p>
          <a:p>
            <a:pPr>
              <a:lnSpc>
                <a:spcPct val="100000"/>
              </a:lnSpc>
            </a:pPr>
            <a:r>
              <a:rPr lang="en-US" dirty="0"/>
              <a:t>The KO’s with most labels after the filtration, also mostly contain labels connected to hormones secretion and signaling pathways .</a:t>
            </a:r>
          </a:p>
          <a:p>
            <a:endParaRPr lang="en-US" dirty="0"/>
          </a:p>
        </p:txBody>
      </p:sp>
    </p:spTree>
    <p:extLst>
      <p:ext uri="{BB962C8B-B14F-4D97-AF65-F5344CB8AC3E}">
        <p14:creationId xmlns:p14="http://schemas.microsoft.com/office/powerpoint/2010/main" val="2267297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B4DEA-9FC5-64CF-D8E2-38F4F925C5EF}"/>
              </a:ext>
            </a:extLst>
          </p:cNvPr>
          <p:cNvSpPr>
            <a:spLocks noGrp="1"/>
          </p:cNvSpPr>
          <p:nvPr>
            <p:ph type="title"/>
          </p:nvPr>
        </p:nvSpPr>
        <p:spPr>
          <a:xfrm>
            <a:off x="2929466" y="552706"/>
            <a:ext cx="8610600" cy="1293028"/>
          </a:xfrm>
        </p:spPr>
        <p:txBody>
          <a:bodyPr/>
          <a:lstStyle/>
          <a:p>
            <a:r>
              <a:rPr lang="en-US" dirty="0"/>
              <a:t>Num of labels per ko chart</a:t>
            </a:r>
          </a:p>
        </p:txBody>
      </p:sp>
      <p:pic>
        <p:nvPicPr>
          <p:cNvPr id="10244" name="Picture 4">
            <a:extLst>
              <a:ext uri="{FF2B5EF4-FFF2-40B4-BE49-F238E27FC236}">
                <a16:creationId xmlns:a16="http://schemas.microsoft.com/office/drawing/2014/main" id="{5BB1FBE2-CEFF-8D17-78A8-7BADB07F4A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0024" y="1639682"/>
            <a:ext cx="6090709" cy="4573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997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E60C8-C441-0A25-75B3-A53E14FB328F}"/>
              </a:ext>
            </a:extLst>
          </p:cNvPr>
          <p:cNvSpPr>
            <a:spLocks noGrp="1"/>
          </p:cNvSpPr>
          <p:nvPr>
            <p:ph type="title"/>
          </p:nvPr>
        </p:nvSpPr>
        <p:spPr>
          <a:xfrm>
            <a:off x="685800" y="833798"/>
            <a:ext cx="11243733" cy="1293028"/>
          </a:xfrm>
        </p:spPr>
        <p:txBody>
          <a:bodyPr/>
          <a:lstStyle/>
          <a:p>
            <a:r>
              <a:rPr lang="en-US" dirty="0"/>
              <a:t>Graphic visualization &amp; Inspection </a:t>
            </a:r>
          </a:p>
        </p:txBody>
      </p:sp>
      <p:sp>
        <p:nvSpPr>
          <p:cNvPr id="3" name="Content Placeholder 2">
            <a:extLst>
              <a:ext uri="{FF2B5EF4-FFF2-40B4-BE49-F238E27FC236}">
                <a16:creationId xmlns:a16="http://schemas.microsoft.com/office/drawing/2014/main" id="{4DA51051-88C8-C066-B90D-D56FBD7944E4}"/>
              </a:ext>
            </a:extLst>
          </p:cNvPr>
          <p:cNvSpPr>
            <a:spLocks noGrp="1"/>
          </p:cNvSpPr>
          <p:nvPr>
            <p:ph idx="1"/>
          </p:nvPr>
        </p:nvSpPr>
        <p:spPr/>
        <p:txBody>
          <a:bodyPr/>
          <a:lstStyle/>
          <a:p>
            <a:pPr>
              <a:lnSpc>
                <a:spcPct val="100000"/>
              </a:lnSpc>
            </a:pPr>
            <a:r>
              <a:rPr lang="en-US" dirty="0">
                <a:solidFill>
                  <a:srgbClr val="000000"/>
                </a:solidFill>
              </a:rPr>
              <a:t>We built</a:t>
            </a:r>
            <a:r>
              <a:rPr lang="en-US" b="0" i="0" dirty="0">
                <a:solidFill>
                  <a:srgbClr val="000000"/>
                </a:solidFill>
                <a:effectLst/>
              </a:rPr>
              <a:t> a directed graph where nodes are labels, and there is an edge from f1 to f2 with weight = P(f2|f1). Meaning, the fraction of KO’s that has both labels, from the number of KO’s that have f1 as label (in multi – label).</a:t>
            </a:r>
            <a:endParaRPr lang="en-US" dirty="0">
              <a:solidFill>
                <a:srgbClr val="000000"/>
              </a:solidFill>
            </a:endParaRPr>
          </a:p>
          <a:p>
            <a:pPr>
              <a:lnSpc>
                <a:spcPct val="100000"/>
              </a:lnSpc>
            </a:pPr>
            <a:r>
              <a:rPr lang="en-US" b="0" i="0" dirty="0">
                <a:solidFill>
                  <a:srgbClr val="000000"/>
                </a:solidFill>
                <a:effectLst/>
              </a:rPr>
              <a:t>I</a:t>
            </a:r>
            <a:r>
              <a:rPr lang="en-US" dirty="0">
                <a:solidFill>
                  <a:srgbClr val="000000"/>
                </a:solidFill>
              </a:rPr>
              <a:t>n the next slide, the graphic visualization shows only edges with weight over 0.2 (meaning -  more than 20% of f1 appearances are with f2). </a:t>
            </a:r>
          </a:p>
          <a:p>
            <a:pPr>
              <a:lnSpc>
                <a:spcPct val="100000"/>
              </a:lnSpc>
            </a:pPr>
            <a:r>
              <a:rPr lang="en-US" b="0" i="0" dirty="0">
                <a:solidFill>
                  <a:srgbClr val="000000"/>
                </a:solidFill>
                <a:effectLst/>
              </a:rPr>
              <a:t>The nodes used for the g</a:t>
            </a:r>
            <a:r>
              <a:rPr lang="en-US" dirty="0">
                <a:solidFill>
                  <a:srgbClr val="000000"/>
                </a:solidFill>
              </a:rPr>
              <a:t>raph in the next slide are only the labels that appear in more than average KO’s, in order to reduce the number of nodes to the more relevant ones and improve the graphs readability.</a:t>
            </a:r>
          </a:p>
          <a:p>
            <a:r>
              <a:rPr lang="en-US" b="0" i="0" dirty="0">
                <a:solidFill>
                  <a:srgbClr val="000000"/>
                </a:solidFill>
                <a:effectLst/>
              </a:rPr>
              <a:t>Conclusions about nodes centrality – hence “popularity” in appearing with other nodes, appear in the next slides.</a:t>
            </a:r>
          </a:p>
        </p:txBody>
      </p:sp>
    </p:spTree>
    <p:extLst>
      <p:ext uri="{BB962C8B-B14F-4D97-AF65-F5344CB8AC3E}">
        <p14:creationId xmlns:p14="http://schemas.microsoft.com/office/powerpoint/2010/main" val="1599627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BD51E37D-06AB-4BAB-FA20-D8D0D13248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202"/>
          <a:stretch/>
        </p:blipFill>
        <p:spPr bwMode="auto">
          <a:xfrm>
            <a:off x="1646726" y="721915"/>
            <a:ext cx="9754366" cy="5834033"/>
          </a:xfrm>
          <a:prstGeom prst="snip2SameRect">
            <a:avLst>
              <a:gd name="adj1" fmla="val 38457"/>
              <a:gd name="adj2" fmla="val 0"/>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246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041C3F3-2ADC-5E78-801A-87AB68E59012}"/>
              </a:ext>
            </a:extLst>
          </p:cNvPr>
          <p:cNvPicPr>
            <a:picLocks noChangeAspect="1"/>
          </p:cNvPicPr>
          <p:nvPr/>
        </p:nvPicPr>
        <p:blipFill>
          <a:blip r:embed="rId2"/>
          <a:stretch>
            <a:fillRect/>
          </a:stretch>
        </p:blipFill>
        <p:spPr>
          <a:xfrm>
            <a:off x="1474783" y="1420050"/>
            <a:ext cx="4077012" cy="2241623"/>
          </a:xfrm>
          <a:prstGeom prst="rect">
            <a:avLst/>
          </a:prstGeom>
        </p:spPr>
      </p:pic>
      <p:sp>
        <p:nvSpPr>
          <p:cNvPr id="2" name="Title 1">
            <a:extLst>
              <a:ext uri="{FF2B5EF4-FFF2-40B4-BE49-F238E27FC236}">
                <a16:creationId xmlns:a16="http://schemas.microsoft.com/office/drawing/2014/main" id="{E6890478-34A4-0AE4-C5AB-0180EB56F273}"/>
              </a:ext>
            </a:extLst>
          </p:cNvPr>
          <p:cNvSpPr>
            <a:spLocks noGrp="1"/>
          </p:cNvSpPr>
          <p:nvPr>
            <p:ph type="title"/>
          </p:nvPr>
        </p:nvSpPr>
        <p:spPr>
          <a:xfrm>
            <a:off x="2353638" y="420778"/>
            <a:ext cx="8610600" cy="1293028"/>
          </a:xfrm>
        </p:spPr>
        <p:txBody>
          <a:bodyPr/>
          <a:lstStyle/>
          <a:p>
            <a:r>
              <a:rPr lang="en-US" dirty="0"/>
              <a:t>OBSERVATIONS</a:t>
            </a:r>
          </a:p>
        </p:txBody>
      </p:sp>
      <p:pic>
        <p:nvPicPr>
          <p:cNvPr id="4" name="Picture 3">
            <a:extLst>
              <a:ext uri="{FF2B5EF4-FFF2-40B4-BE49-F238E27FC236}">
                <a16:creationId xmlns:a16="http://schemas.microsoft.com/office/drawing/2014/main" id="{4E4EC9BE-AA69-35E5-77FB-F84832E0FE45}"/>
              </a:ext>
            </a:extLst>
          </p:cNvPr>
          <p:cNvPicPr>
            <a:picLocks noChangeAspect="1"/>
          </p:cNvPicPr>
          <p:nvPr/>
        </p:nvPicPr>
        <p:blipFill>
          <a:blip r:embed="rId3"/>
          <a:stretch>
            <a:fillRect/>
          </a:stretch>
        </p:blipFill>
        <p:spPr>
          <a:xfrm>
            <a:off x="773127" y="4273420"/>
            <a:ext cx="4993440" cy="1967858"/>
          </a:xfrm>
          <a:prstGeom prst="rect">
            <a:avLst/>
          </a:prstGeom>
        </p:spPr>
      </p:pic>
      <p:pic>
        <p:nvPicPr>
          <p:cNvPr id="8" name="Picture 7">
            <a:extLst>
              <a:ext uri="{FF2B5EF4-FFF2-40B4-BE49-F238E27FC236}">
                <a16:creationId xmlns:a16="http://schemas.microsoft.com/office/drawing/2014/main" id="{386BF2C3-4E41-1654-5CA4-EAFE326D697B}"/>
              </a:ext>
            </a:extLst>
          </p:cNvPr>
          <p:cNvPicPr>
            <a:picLocks noChangeAspect="1"/>
          </p:cNvPicPr>
          <p:nvPr/>
        </p:nvPicPr>
        <p:blipFill>
          <a:blip r:embed="rId4"/>
          <a:stretch>
            <a:fillRect/>
          </a:stretch>
        </p:blipFill>
        <p:spPr>
          <a:xfrm>
            <a:off x="6729689" y="2183363"/>
            <a:ext cx="4774655" cy="3165281"/>
          </a:xfrm>
          <a:prstGeom prst="rect">
            <a:avLst/>
          </a:prstGeom>
        </p:spPr>
      </p:pic>
      <p:sp>
        <p:nvSpPr>
          <p:cNvPr id="11" name="Oval 10">
            <a:extLst>
              <a:ext uri="{FF2B5EF4-FFF2-40B4-BE49-F238E27FC236}">
                <a16:creationId xmlns:a16="http://schemas.microsoft.com/office/drawing/2014/main" id="{2911AA02-6847-C99C-C693-0A3C99F91D33}"/>
              </a:ext>
            </a:extLst>
          </p:cNvPr>
          <p:cNvSpPr/>
          <p:nvPr/>
        </p:nvSpPr>
        <p:spPr>
          <a:xfrm>
            <a:off x="1040909" y="4553339"/>
            <a:ext cx="843875" cy="256902"/>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0C265CC-4C9D-7CCE-833E-DDB49C4224A8}"/>
              </a:ext>
            </a:extLst>
          </p:cNvPr>
          <p:cNvSpPr/>
          <p:nvPr/>
        </p:nvSpPr>
        <p:spPr>
          <a:xfrm>
            <a:off x="4646646" y="5635689"/>
            <a:ext cx="905150" cy="261258"/>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C909EAD3-2995-73CD-B568-70B543029AFE}"/>
              </a:ext>
            </a:extLst>
          </p:cNvPr>
          <p:cNvSpPr/>
          <p:nvPr/>
        </p:nvSpPr>
        <p:spPr>
          <a:xfrm>
            <a:off x="1314061" y="3284372"/>
            <a:ext cx="1141445" cy="305733"/>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011218B-C13E-E6A5-04A0-DB41DBC4ECE0}"/>
              </a:ext>
            </a:extLst>
          </p:cNvPr>
          <p:cNvSpPr/>
          <p:nvPr/>
        </p:nvSpPr>
        <p:spPr>
          <a:xfrm>
            <a:off x="4795936" y="1457977"/>
            <a:ext cx="830423" cy="30102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E01695D-DD5C-AAE2-BFA9-F583DA8E17CF}"/>
              </a:ext>
            </a:extLst>
          </p:cNvPr>
          <p:cNvSpPr/>
          <p:nvPr/>
        </p:nvSpPr>
        <p:spPr>
          <a:xfrm>
            <a:off x="6509410" y="4810241"/>
            <a:ext cx="1132361" cy="432523"/>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61627A7-B7A9-7C56-65C9-9738BD06191E}"/>
              </a:ext>
            </a:extLst>
          </p:cNvPr>
          <p:cNvSpPr txBox="1"/>
          <p:nvPr/>
        </p:nvSpPr>
        <p:spPr>
          <a:xfrm>
            <a:off x="1174868" y="3757320"/>
            <a:ext cx="4774655" cy="415498"/>
          </a:xfrm>
          <a:prstGeom prst="rect">
            <a:avLst/>
          </a:prstGeom>
          <a:noFill/>
        </p:spPr>
        <p:txBody>
          <a:bodyPr wrap="square" rtlCol="0">
            <a:spAutoFit/>
          </a:bodyPr>
          <a:lstStyle/>
          <a:p>
            <a:pPr algn="ctr"/>
            <a:r>
              <a:rPr lang="en-US" sz="1000" dirty="0"/>
              <a:t>All the KO’s that include the label </a:t>
            </a:r>
            <a:r>
              <a:rPr lang="en-US" sz="1000" i="1" dirty="0"/>
              <a:t>Bacterial secretion system</a:t>
            </a:r>
            <a:r>
              <a:rPr lang="en-US" sz="1000" dirty="0"/>
              <a:t>, also include the label </a:t>
            </a:r>
            <a:r>
              <a:rPr lang="en-US" sz="1000" i="1" dirty="0"/>
              <a:t>Secretion system</a:t>
            </a:r>
          </a:p>
        </p:txBody>
      </p:sp>
      <p:sp>
        <p:nvSpPr>
          <p:cNvPr id="17" name="TextBox 16">
            <a:extLst>
              <a:ext uri="{FF2B5EF4-FFF2-40B4-BE49-F238E27FC236}">
                <a16:creationId xmlns:a16="http://schemas.microsoft.com/office/drawing/2014/main" id="{CA142796-B386-62EA-483E-BB194605CB6D}"/>
              </a:ext>
            </a:extLst>
          </p:cNvPr>
          <p:cNvSpPr txBox="1"/>
          <p:nvPr/>
        </p:nvSpPr>
        <p:spPr>
          <a:xfrm>
            <a:off x="1125961" y="6241278"/>
            <a:ext cx="4774655" cy="400110"/>
          </a:xfrm>
          <a:prstGeom prst="rect">
            <a:avLst/>
          </a:prstGeom>
          <a:noFill/>
        </p:spPr>
        <p:txBody>
          <a:bodyPr wrap="square" rtlCol="0">
            <a:spAutoFit/>
          </a:bodyPr>
          <a:lstStyle/>
          <a:p>
            <a:pPr algn="ctr"/>
            <a:r>
              <a:rPr lang="en-US" sz="1000" dirty="0"/>
              <a:t>99.7% of the KO’s that include the label </a:t>
            </a:r>
            <a:r>
              <a:rPr lang="en-US" sz="1000" i="1" dirty="0"/>
              <a:t>ABC Transporters</a:t>
            </a:r>
            <a:r>
              <a:rPr lang="en-US" sz="1000" dirty="0"/>
              <a:t>, also include the label </a:t>
            </a:r>
            <a:r>
              <a:rPr lang="en-US" sz="1000" i="1" dirty="0"/>
              <a:t>Transporters </a:t>
            </a:r>
            <a:r>
              <a:rPr lang="en-US" sz="1000" dirty="0"/>
              <a:t>(edge: </a:t>
            </a:r>
            <a:r>
              <a:rPr lang="en-US" sz="1000" i="1" dirty="0"/>
              <a:t>ABC Transporters -&gt; Transporters</a:t>
            </a:r>
            <a:r>
              <a:rPr lang="en-US" sz="1000" dirty="0"/>
              <a:t>)</a:t>
            </a:r>
            <a:endParaRPr lang="en-US" sz="1000" i="1" dirty="0"/>
          </a:p>
        </p:txBody>
      </p:sp>
      <p:sp>
        <p:nvSpPr>
          <p:cNvPr id="18" name="TextBox 17">
            <a:extLst>
              <a:ext uri="{FF2B5EF4-FFF2-40B4-BE49-F238E27FC236}">
                <a16:creationId xmlns:a16="http://schemas.microsoft.com/office/drawing/2014/main" id="{C0046693-6E93-DBA5-099E-48D44E52C5EF}"/>
              </a:ext>
            </a:extLst>
          </p:cNvPr>
          <p:cNvSpPr txBox="1"/>
          <p:nvPr/>
        </p:nvSpPr>
        <p:spPr>
          <a:xfrm>
            <a:off x="6509410" y="5391542"/>
            <a:ext cx="4774655" cy="400110"/>
          </a:xfrm>
          <a:prstGeom prst="rect">
            <a:avLst/>
          </a:prstGeom>
          <a:noFill/>
        </p:spPr>
        <p:txBody>
          <a:bodyPr wrap="square" rtlCol="0">
            <a:spAutoFit/>
          </a:bodyPr>
          <a:lstStyle/>
          <a:p>
            <a:pPr algn="ctr"/>
            <a:r>
              <a:rPr lang="en-US" sz="1000" dirty="0"/>
              <a:t>Membrane trafficking seems to have a large in-degree, meaning relatively many labels tend to usually come with membrane trafficking</a:t>
            </a:r>
            <a:endParaRPr lang="en-US" sz="1000" i="1" dirty="0"/>
          </a:p>
        </p:txBody>
      </p:sp>
    </p:spTree>
    <p:extLst>
      <p:ext uri="{BB962C8B-B14F-4D97-AF65-F5344CB8AC3E}">
        <p14:creationId xmlns:p14="http://schemas.microsoft.com/office/powerpoint/2010/main" val="743839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6A8BA-4334-C680-8B3F-0EDE211F0359}"/>
              </a:ext>
            </a:extLst>
          </p:cNvPr>
          <p:cNvSpPr>
            <a:spLocks noGrp="1"/>
          </p:cNvSpPr>
          <p:nvPr>
            <p:ph type="title"/>
          </p:nvPr>
        </p:nvSpPr>
        <p:spPr/>
        <p:txBody>
          <a:bodyPr/>
          <a:lstStyle/>
          <a:p>
            <a:r>
              <a:rPr lang="en-US" dirty="0"/>
              <a:t>Further analysis of the graph</a:t>
            </a:r>
          </a:p>
        </p:txBody>
      </p:sp>
      <p:sp>
        <p:nvSpPr>
          <p:cNvPr id="3" name="Content Placeholder 2">
            <a:extLst>
              <a:ext uri="{FF2B5EF4-FFF2-40B4-BE49-F238E27FC236}">
                <a16:creationId xmlns:a16="http://schemas.microsoft.com/office/drawing/2014/main" id="{4EF46DB7-455D-700C-DDBD-F4577C812071}"/>
              </a:ext>
            </a:extLst>
          </p:cNvPr>
          <p:cNvSpPr>
            <a:spLocks noGrp="1"/>
          </p:cNvSpPr>
          <p:nvPr>
            <p:ph idx="1"/>
          </p:nvPr>
        </p:nvSpPr>
        <p:spPr>
          <a:xfrm>
            <a:off x="685800" y="2057401"/>
            <a:ext cx="10820400" cy="4480033"/>
          </a:xfrm>
        </p:spPr>
        <p:txBody>
          <a:bodyPr>
            <a:normAutofit lnSpcReduction="10000"/>
          </a:bodyPr>
          <a:lstStyle/>
          <a:p>
            <a:r>
              <a:rPr lang="en-US" dirty="0"/>
              <a:t>In order to further analyze the graph, we created a table which inspects each node by multiple parameters – in degree, out degree, sum in /out weights, etc. </a:t>
            </a:r>
          </a:p>
          <a:p>
            <a:r>
              <a:rPr lang="en-US" dirty="0"/>
              <a:t>We also included 3 centrality measurements –</a:t>
            </a:r>
          </a:p>
          <a:p>
            <a:r>
              <a:rPr lang="en-US" dirty="0"/>
              <a:t>in degree centrality - the fraction of nodes that has an edge to the measured node, from all nodes in the graph</a:t>
            </a:r>
          </a:p>
          <a:p>
            <a:r>
              <a:rPr lang="en-US" dirty="0"/>
              <a:t>out degree centrality - the fraction of nodes that the measured node has an edge to, from all nodes in the graph</a:t>
            </a:r>
          </a:p>
          <a:p>
            <a:r>
              <a:rPr lang="en-US" dirty="0"/>
              <a:t>eigenvector centrality - computes the centrality for a node based on the centrality of its neighbors. The eigenvector centrality for node </a:t>
            </a:r>
            <a:r>
              <a:rPr lang="en-US" dirty="0" err="1"/>
              <a:t>i</a:t>
            </a:r>
            <a:r>
              <a:rPr lang="en-US" dirty="0"/>
              <a:t> is the </a:t>
            </a:r>
            <a:r>
              <a:rPr lang="en-US" dirty="0" err="1"/>
              <a:t>i-th</a:t>
            </a:r>
            <a:r>
              <a:rPr lang="en-US" dirty="0"/>
              <a:t> element of the vector x defined by the equation Ax = cx</a:t>
            </a:r>
          </a:p>
          <a:p>
            <a:r>
              <a:rPr lang="en-US" dirty="0"/>
              <a:t>Part of the table is presented in the next slide. </a:t>
            </a:r>
            <a:br>
              <a:rPr lang="en-US" dirty="0"/>
            </a:br>
            <a:r>
              <a:rPr lang="en-US" dirty="0"/>
              <a:t>The table was sorted by descending eigenvector centrality values.</a:t>
            </a:r>
          </a:p>
          <a:p>
            <a:endParaRPr lang="en-US" dirty="0"/>
          </a:p>
          <a:p>
            <a:endParaRPr lang="en-US" dirty="0"/>
          </a:p>
        </p:txBody>
      </p:sp>
    </p:spTree>
    <p:extLst>
      <p:ext uri="{BB962C8B-B14F-4D97-AF65-F5344CB8AC3E}">
        <p14:creationId xmlns:p14="http://schemas.microsoft.com/office/powerpoint/2010/main" val="3070123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B1D7C-062E-52A9-7C57-E404A95977ED}"/>
              </a:ext>
            </a:extLst>
          </p:cNvPr>
          <p:cNvSpPr>
            <a:spLocks noGrp="1"/>
          </p:cNvSpPr>
          <p:nvPr>
            <p:ph type="title"/>
          </p:nvPr>
        </p:nvSpPr>
        <p:spPr>
          <a:xfrm>
            <a:off x="4727351" y="680289"/>
            <a:ext cx="6829096" cy="1293028"/>
          </a:xfrm>
        </p:spPr>
        <p:txBody>
          <a:bodyPr/>
          <a:lstStyle/>
          <a:p>
            <a:r>
              <a:rPr lang="en-US" dirty="0"/>
              <a:t>TOP 10 ROWS IN the TABLE</a:t>
            </a:r>
          </a:p>
        </p:txBody>
      </p:sp>
      <p:pic>
        <p:nvPicPr>
          <p:cNvPr id="5" name="Picture 4">
            <a:extLst>
              <a:ext uri="{FF2B5EF4-FFF2-40B4-BE49-F238E27FC236}">
                <a16:creationId xmlns:a16="http://schemas.microsoft.com/office/drawing/2014/main" id="{92F65436-264D-8CAE-3693-40516A7F21F3}"/>
              </a:ext>
            </a:extLst>
          </p:cNvPr>
          <p:cNvPicPr>
            <a:picLocks noChangeAspect="1"/>
          </p:cNvPicPr>
          <p:nvPr/>
        </p:nvPicPr>
        <p:blipFill rotWithShape="1">
          <a:blip r:embed="rId2"/>
          <a:srcRect b="30126"/>
          <a:stretch/>
        </p:blipFill>
        <p:spPr>
          <a:xfrm>
            <a:off x="741043" y="2175640"/>
            <a:ext cx="10815404" cy="3707779"/>
          </a:xfrm>
          <a:prstGeom prst="rect">
            <a:avLst/>
          </a:prstGeom>
        </p:spPr>
      </p:pic>
    </p:spTree>
    <p:extLst>
      <p:ext uri="{BB962C8B-B14F-4D97-AF65-F5344CB8AC3E}">
        <p14:creationId xmlns:p14="http://schemas.microsoft.com/office/powerpoint/2010/main" val="10887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62ED6-FF10-DEF4-92D2-15644D3B433C}"/>
              </a:ext>
            </a:extLst>
          </p:cNvPr>
          <p:cNvSpPr>
            <a:spLocks noGrp="1"/>
          </p:cNvSpPr>
          <p:nvPr>
            <p:ph type="title"/>
          </p:nvPr>
        </p:nvSpPr>
        <p:spPr/>
        <p:txBody>
          <a:bodyPr/>
          <a:lstStyle/>
          <a:p>
            <a:r>
              <a:rPr lang="en-US" dirty="0"/>
              <a:t>Conclusions from analysis</a:t>
            </a:r>
          </a:p>
        </p:txBody>
      </p:sp>
      <p:sp>
        <p:nvSpPr>
          <p:cNvPr id="3" name="Content Placeholder 2">
            <a:extLst>
              <a:ext uri="{FF2B5EF4-FFF2-40B4-BE49-F238E27FC236}">
                <a16:creationId xmlns:a16="http://schemas.microsoft.com/office/drawing/2014/main" id="{18D96FF7-6630-5483-4089-452539973159}"/>
              </a:ext>
            </a:extLst>
          </p:cNvPr>
          <p:cNvSpPr>
            <a:spLocks noGrp="1"/>
          </p:cNvSpPr>
          <p:nvPr>
            <p:ph idx="1"/>
          </p:nvPr>
        </p:nvSpPr>
        <p:spPr>
          <a:xfrm>
            <a:off x="685800" y="1907822"/>
            <a:ext cx="10820400" cy="4583289"/>
          </a:xfrm>
        </p:spPr>
        <p:txBody>
          <a:bodyPr>
            <a:normAutofit fontScale="92500" lnSpcReduction="20000"/>
          </a:bodyPr>
          <a:lstStyle/>
          <a:p>
            <a:pPr>
              <a:lnSpc>
                <a:spcPct val="120000"/>
              </a:lnSpc>
            </a:pPr>
            <a:r>
              <a:rPr lang="en-US" sz="2000" i="1" dirty="0"/>
              <a:t>Membrane trafficking </a:t>
            </a:r>
            <a:r>
              <a:rPr lang="en-US" sz="2000" dirty="0"/>
              <a:t>has the highest in degree (8), also with respect to edges weights. It suggests that this label is central and could maybe replace some of the labels directed at it, especially the ones with higher weight.</a:t>
            </a:r>
          </a:p>
          <a:p>
            <a:pPr>
              <a:lnSpc>
                <a:spcPct val="120000"/>
              </a:lnSpc>
            </a:pPr>
            <a:r>
              <a:rPr lang="en-US" sz="2000" dirty="0"/>
              <a:t>The observation between </a:t>
            </a:r>
            <a:r>
              <a:rPr lang="en-US" sz="2000" i="1" dirty="0"/>
              <a:t>Transporters </a:t>
            </a:r>
            <a:r>
              <a:rPr lang="en-US" sz="2000" dirty="0"/>
              <a:t>and</a:t>
            </a:r>
            <a:r>
              <a:rPr lang="en-US" sz="2000" i="1" dirty="0"/>
              <a:t> ABC transporters</a:t>
            </a:r>
            <a:r>
              <a:rPr lang="en-US" sz="2000" dirty="0"/>
              <a:t> could suggest that </a:t>
            </a:r>
            <a:r>
              <a:rPr lang="en-US" sz="2000" i="1" dirty="0"/>
              <a:t>ABC transporters</a:t>
            </a:r>
            <a:r>
              <a:rPr lang="en-US" sz="2000" dirty="0"/>
              <a:t> can be ignored/ replaced with </a:t>
            </a:r>
            <a:r>
              <a:rPr lang="en-US" sz="2000" i="1" dirty="0"/>
              <a:t>Transporters</a:t>
            </a:r>
            <a:r>
              <a:rPr lang="en-US" sz="2000" dirty="0"/>
              <a:t>.</a:t>
            </a:r>
          </a:p>
          <a:p>
            <a:pPr>
              <a:lnSpc>
                <a:spcPct val="120000"/>
              </a:lnSpc>
            </a:pPr>
            <a:r>
              <a:rPr lang="en-US" sz="2000" dirty="0"/>
              <a:t>The same deduction can be made for S</a:t>
            </a:r>
            <a:r>
              <a:rPr lang="en-US" sz="2000" i="1" dirty="0"/>
              <a:t>ecretion system </a:t>
            </a:r>
            <a:r>
              <a:rPr lang="en-US" sz="2000" dirty="0"/>
              <a:t>and</a:t>
            </a:r>
            <a:r>
              <a:rPr lang="en-US" sz="2000" i="1" dirty="0"/>
              <a:t> Bacterial secretion system. </a:t>
            </a:r>
            <a:r>
              <a:rPr lang="en-US" sz="2000" dirty="0"/>
              <a:t>We can keep observing and find more similar connections.</a:t>
            </a:r>
          </a:p>
          <a:p>
            <a:pPr>
              <a:lnSpc>
                <a:spcPct val="120000"/>
              </a:lnSpc>
            </a:pPr>
            <a:r>
              <a:rPr lang="en-US" sz="2000" i="1" dirty="0"/>
              <a:t>Transporters</a:t>
            </a:r>
            <a:r>
              <a:rPr lang="en-US" sz="2000" dirty="0"/>
              <a:t> also has a relatively high in – degree, also in respect to weights, which could suggest more labels that can be “combined with it”. </a:t>
            </a:r>
          </a:p>
          <a:p>
            <a:pPr>
              <a:lnSpc>
                <a:spcPct val="120000"/>
              </a:lnSpc>
            </a:pPr>
            <a:r>
              <a:rPr lang="en-US" sz="2000" i="1" dirty="0"/>
              <a:t>Exosome</a:t>
            </a:r>
            <a:r>
              <a:rPr lang="en-US" sz="2000" dirty="0"/>
              <a:t> got the highest eigen vector centrality score, and from looking at the graph we can see it has an out – edge to </a:t>
            </a:r>
            <a:r>
              <a:rPr lang="en-US" sz="2000" i="1" dirty="0"/>
              <a:t>membrane trafficking</a:t>
            </a:r>
            <a:r>
              <a:rPr lang="en-US" sz="2000" dirty="0"/>
              <a:t>. It probably what enhanced its centrality, and we could also consider the connection between these 2 labels and the labels going into </a:t>
            </a:r>
            <a:r>
              <a:rPr lang="en-US" sz="2000" i="1" dirty="0"/>
              <a:t>Exosome</a:t>
            </a:r>
            <a:r>
              <a:rPr lang="en-US" sz="2000" dirty="0"/>
              <a:t>, as they maybe could also be “combined”.</a:t>
            </a:r>
          </a:p>
          <a:p>
            <a:endParaRPr lang="en-US" sz="2400" dirty="0"/>
          </a:p>
          <a:p>
            <a:endParaRPr lang="en-US" dirty="0"/>
          </a:p>
        </p:txBody>
      </p:sp>
    </p:spTree>
    <p:extLst>
      <p:ext uri="{BB962C8B-B14F-4D97-AF65-F5344CB8AC3E}">
        <p14:creationId xmlns:p14="http://schemas.microsoft.com/office/powerpoint/2010/main" val="2857003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4D58-5C13-ABBA-FAAF-EC8CE336FE92}"/>
              </a:ext>
            </a:extLst>
          </p:cNvPr>
          <p:cNvSpPr>
            <a:spLocks noGrp="1"/>
          </p:cNvSpPr>
          <p:nvPr>
            <p:ph type="title"/>
          </p:nvPr>
        </p:nvSpPr>
        <p:spPr>
          <a:xfrm>
            <a:off x="3105806" y="659270"/>
            <a:ext cx="8610600" cy="1293028"/>
          </a:xfrm>
        </p:spPr>
        <p:txBody>
          <a:bodyPr/>
          <a:lstStyle/>
          <a:p>
            <a:r>
              <a:rPr lang="en-US" dirty="0"/>
              <a:t>Louvain community detection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4745B41-C951-644C-223A-1DBF7A68E3CD}"/>
                  </a:ext>
                </a:extLst>
              </p:cNvPr>
              <p:cNvSpPr>
                <a:spLocks noGrp="1"/>
              </p:cNvSpPr>
              <p:nvPr>
                <p:ph idx="1"/>
              </p:nvPr>
            </p:nvSpPr>
            <p:spPr>
              <a:xfrm>
                <a:off x="641131" y="1849822"/>
                <a:ext cx="10865069" cy="4687614"/>
              </a:xfrm>
            </p:spPr>
            <p:txBody>
              <a:bodyPr>
                <a:normAutofit/>
              </a:bodyPr>
              <a:lstStyle/>
              <a:p>
                <a:pPr algn="l"/>
                <a:r>
                  <a:rPr lang="en-US" sz="2000" b="0" i="0" dirty="0">
                    <a:solidFill>
                      <a:srgbClr val="000000"/>
                    </a:solidFill>
                    <a:effectLst/>
                  </a:rPr>
                  <a:t>Computing the partition of the graph nodes which maximizes the modularity (or try..) using the Louvain heuristics. We used </a:t>
                </a:r>
                <a:r>
                  <a:rPr lang="en-US" sz="2000" b="1" i="0" dirty="0">
                    <a:solidFill>
                      <a:srgbClr val="000000"/>
                    </a:solidFill>
                    <a:effectLst/>
                  </a:rPr>
                  <a:t>all labels </a:t>
                </a:r>
                <a:r>
                  <a:rPr lang="en-US" sz="2000" b="0" i="0" dirty="0">
                    <a:solidFill>
                      <a:srgbClr val="000000"/>
                    </a:solidFill>
                    <a:effectLst/>
                  </a:rPr>
                  <a:t>for this partition (not only the “above average” that are the only nodes seen in the graph).</a:t>
                </a:r>
              </a:p>
              <a:p>
                <a:pPr algn="l"/>
                <a:r>
                  <a:rPr lang="en-US" sz="2000" b="0" i="0" dirty="0">
                    <a:solidFill>
                      <a:srgbClr val="000000"/>
                    </a:solidFill>
                    <a:effectLst/>
                  </a:rPr>
                  <a:t>This is the partition of highest modularity, i.e. the highest partition of the dendrogram generated by the Louvain algorithm.</a:t>
                </a:r>
              </a:p>
              <a:p>
                <a:pPr algn="l"/>
                <a:r>
                  <a:rPr lang="en-US" sz="2000" b="0" i="0" dirty="0">
                    <a:solidFill>
                      <a:srgbClr val="000000"/>
                    </a:solidFill>
                    <a:effectLst/>
                  </a:rPr>
                  <a:t>modularity formula:</a:t>
                </a:r>
              </a:p>
              <a:p>
                <a:pPr marL="0" indent="0" algn="l">
                  <a:buNone/>
                </a:pPr>
                <a:r>
                  <a:rPr lang="en-US" sz="2000" dirty="0">
                    <a:solidFill>
                      <a:srgbClr val="000000"/>
                    </a:solidFill>
                  </a:rPr>
                  <a:t>	</a:t>
                </a:r>
                <a:r>
                  <a:rPr lang="en-US" sz="2000" b="0" i="0" dirty="0">
                    <a:solidFill>
                      <a:srgbClr val="000000"/>
                    </a:solidFill>
                    <a:effectLst/>
                  </a:rPr>
                  <a:t>Q = </a:t>
                </a:r>
                <a14:m>
                  <m:oMath xmlns:m="http://schemas.openxmlformats.org/officeDocument/2006/math">
                    <m:f>
                      <m:fPr>
                        <m:ctrlPr>
                          <a:rPr lang="en-US" sz="2000" b="0" i="1" smtClean="0">
                            <a:solidFill>
                              <a:srgbClr val="000000"/>
                            </a:solidFill>
                            <a:effectLst/>
                            <a:latin typeface="Cambria Math" panose="02040503050406030204" pitchFamily="18" charset="0"/>
                          </a:rPr>
                        </m:ctrlPr>
                      </m:fPr>
                      <m:num>
                        <m:r>
                          <a:rPr lang="en-US" sz="2000" b="0" i="1" smtClean="0">
                            <a:solidFill>
                              <a:srgbClr val="000000"/>
                            </a:solidFill>
                            <a:effectLst/>
                            <a:latin typeface="Cambria Math" panose="02040503050406030204" pitchFamily="18" charset="0"/>
                          </a:rPr>
                          <m:t>1</m:t>
                        </m:r>
                      </m:num>
                      <m:den>
                        <m:r>
                          <a:rPr lang="en-US" sz="2000" b="0" i="1" smtClean="0">
                            <a:solidFill>
                              <a:srgbClr val="000000"/>
                            </a:solidFill>
                            <a:effectLst/>
                            <a:latin typeface="Cambria Math" panose="02040503050406030204" pitchFamily="18" charset="0"/>
                          </a:rPr>
                          <m:t>2</m:t>
                        </m:r>
                        <m:r>
                          <a:rPr lang="en-US" sz="2000" b="0" i="1" smtClean="0">
                            <a:solidFill>
                              <a:srgbClr val="000000"/>
                            </a:solidFill>
                            <a:effectLst/>
                            <a:latin typeface="Cambria Math" panose="02040503050406030204" pitchFamily="18" charset="0"/>
                          </a:rPr>
                          <m:t>𝑚</m:t>
                        </m:r>
                      </m:den>
                    </m:f>
                    <m:r>
                      <a:rPr lang="en-US" sz="2000" b="0" i="1" smtClean="0">
                        <a:solidFill>
                          <a:srgbClr val="000000"/>
                        </a:solidFill>
                        <a:effectLst/>
                        <a:latin typeface="Cambria Math" panose="02040503050406030204" pitchFamily="18" charset="0"/>
                      </a:rPr>
                      <m:t>∗</m:t>
                    </m:r>
                    <m:nary>
                      <m:naryPr>
                        <m:chr m:val="∑"/>
                        <m:supHide m:val="on"/>
                        <m:ctrlPr>
                          <a:rPr lang="en-US" sz="2000" b="0" i="1" smtClean="0">
                            <a:solidFill>
                              <a:srgbClr val="000000"/>
                            </a:solidFill>
                            <a:effectLst/>
                            <a:latin typeface="Cambria Math" panose="02040503050406030204" pitchFamily="18" charset="0"/>
                          </a:rPr>
                        </m:ctrlPr>
                      </m:naryPr>
                      <m:sub>
                        <m:r>
                          <m:rPr>
                            <m:brk m:alnAt="7"/>
                          </m:rPr>
                          <a:rPr lang="en-US" sz="2000" b="0" i="1" smtClean="0">
                            <a:solidFill>
                              <a:srgbClr val="000000"/>
                            </a:solidFill>
                            <a:effectLst/>
                            <a:latin typeface="Cambria Math" panose="02040503050406030204" pitchFamily="18" charset="0"/>
                          </a:rPr>
                          <m:t>𝑖</m:t>
                        </m:r>
                        <m:r>
                          <a:rPr lang="en-US" sz="2000" b="0" i="1" smtClean="0">
                            <a:solidFill>
                              <a:srgbClr val="000000"/>
                            </a:solidFill>
                            <a:effectLst/>
                            <a:latin typeface="Cambria Math" panose="02040503050406030204" pitchFamily="18" charset="0"/>
                          </a:rPr>
                          <m:t>,</m:t>
                        </m:r>
                        <m:r>
                          <a:rPr lang="en-US" sz="2000" b="0" i="1" smtClean="0">
                            <a:solidFill>
                              <a:srgbClr val="000000"/>
                            </a:solidFill>
                            <a:effectLst/>
                            <a:latin typeface="Cambria Math" panose="02040503050406030204" pitchFamily="18" charset="0"/>
                          </a:rPr>
                          <m:t>𝑗</m:t>
                        </m:r>
                      </m:sub>
                      <m:sup/>
                      <m:e>
                        <m:d>
                          <m:dPr>
                            <m:ctrlPr>
                              <a:rPr lang="en-US" sz="2000" b="0" i="1" smtClean="0">
                                <a:solidFill>
                                  <a:srgbClr val="000000"/>
                                </a:solidFill>
                                <a:effectLst/>
                                <a:latin typeface="Cambria Math" panose="02040503050406030204" pitchFamily="18" charset="0"/>
                              </a:rPr>
                            </m:ctrlPr>
                          </m:dPr>
                          <m:e>
                            <m:sSub>
                              <m:sSubPr>
                                <m:ctrlPr>
                                  <a:rPr lang="en-US" sz="2000" b="0" i="1" smtClean="0">
                                    <a:solidFill>
                                      <a:srgbClr val="000000"/>
                                    </a:solidFill>
                                    <a:effectLst/>
                                    <a:latin typeface="Cambria Math" panose="02040503050406030204" pitchFamily="18" charset="0"/>
                                  </a:rPr>
                                </m:ctrlPr>
                              </m:sSubPr>
                              <m:e>
                                <m:r>
                                  <a:rPr lang="en-US" sz="2000" b="0" i="1" smtClean="0">
                                    <a:solidFill>
                                      <a:srgbClr val="000000"/>
                                    </a:solidFill>
                                    <a:effectLst/>
                                    <a:latin typeface="Cambria Math" panose="02040503050406030204" pitchFamily="18" charset="0"/>
                                  </a:rPr>
                                  <m:t>𝐴</m:t>
                                </m:r>
                              </m:e>
                              <m:sub>
                                <m:r>
                                  <a:rPr lang="en-US" sz="2000" b="0" i="1" smtClean="0">
                                    <a:solidFill>
                                      <a:srgbClr val="000000"/>
                                    </a:solidFill>
                                    <a:effectLst/>
                                    <a:latin typeface="Cambria Math" panose="02040503050406030204" pitchFamily="18" charset="0"/>
                                  </a:rPr>
                                  <m:t>𝑖𝑗</m:t>
                                </m:r>
                              </m:sub>
                            </m:sSub>
                            <m:r>
                              <a:rPr lang="en-US" sz="2000" b="0" i="1" smtClean="0">
                                <a:solidFill>
                                  <a:srgbClr val="000000"/>
                                </a:solidFill>
                                <a:effectLst/>
                                <a:latin typeface="Cambria Math" panose="02040503050406030204" pitchFamily="18" charset="0"/>
                              </a:rPr>
                              <m:t>−</m:t>
                            </m:r>
                            <m:f>
                              <m:fPr>
                                <m:ctrlPr>
                                  <a:rPr lang="en-US" sz="2000" b="0" i="1" smtClean="0">
                                    <a:solidFill>
                                      <a:srgbClr val="000000"/>
                                    </a:solidFill>
                                    <a:effectLst/>
                                    <a:latin typeface="Cambria Math" panose="02040503050406030204" pitchFamily="18" charset="0"/>
                                  </a:rPr>
                                </m:ctrlPr>
                              </m:fPr>
                              <m:num>
                                <m:sSub>
                                  <m:sSubPr>
                                    <m:ctrlPr>
                                      <a:rPr lang="en-US" sz="2000" b="0" i="1" smtClean="0">
                                        <a:solidFill>
                                          <a:srgbClr val="000000"/>
                                        </a:solidFill>
                                        <a:effectLst/>
                                        <a:latin typeface="Cambria Math" panose="02040503050406030204" pitchFamily="18" charset="0"/>
                                      </a:rPr>
                                    </m:ctrlPr>
                                  </m:sSubPr>
                                  <m:e>
                                    <m:r>
                                      <a:rPr lang="en-US" sz="2000" b="0" i="1" smtClean="0">
                                        <a:solidFill>
                                          <a:srgbClr val="000000"/>
                                        </a:solidFill>
                                        <a:effectLst/>
                                        <a:latin typeface="Cambria Math" panose="02040503050406030204" pitchFamily="18" charset="0"/>
                                      </a:rPr>
                                      <m:t>𝑘</m:t>
                                    </m:r>
                                  </m:e>
                                  <m:sub>
                                    <m:r>
                                      <a:rPr lang="en-US" sz="2000" b="0" i="1" smtClean="0">
                                        <a:solidFill>
                                          <a:srgbClr val="000000"/>
                                        </a:solidFill>
                                        <a:effectLst/>
                                        <a:latin typeface="Cambria Math" panose="02040503050406030204" pitchFamily="18" charset="0"/>
                                      </a:rPr>
                                      <m:t>𝑖</m:t>
                                    </m:r>
                                  </m:sub>
                                </m:sSub>
                                <m:sSub>
                                  <m:sSubPr>
                                    <m:ctrlPr>
                                      <a:rPr lang="en-US" sz="2000" b="0" i="1" smtClean="0">
                                        <a:solidFill>
                                          <a:srgbClr val="000000"/>
                                        </a:solidFill>
                                        <a:effectLst/>
                                        <a:latin typeface="Cambria Math" panose="02040503050406030204" pitchFamily="18" charset="0"/>
                                      </a:rPr>
                                    </m:ctrlPr>
                                  </m:sSubPr>
                                  <m:e>
                                    <m:r>
                                      <a:rPr lang="en-US" sz="2000" b="0" i="1" smtClean="0">
                                        <a:solidFill>
                                          <a:srgbClr val="000000"/>
                                        </a:solidFill>
                                        <a:effectLst/>
                                        <a:latin typeface="Cambria Math" panose="02040503050406030204" pitchFamily="18" charset="0"/>
                                      </a:rPr>
                                      <m:t>𝑘</m:t>
                                    </m:r>
                                  </m:e>
                                  <m:sub>
                                    <m:r>
                                      <a:rPr lang="en-US" sz="2000" b="0" i="1" smtClean="0">
                                        <a:solidFill>
                                          <a:srgbClr val="000000"/>
                                        </a:solidFill>
                                        <a:effectLst/>
                                        <a:latin typeface="Cambria Math" panose="02040503050406030204" pitchFamily="18" charset="0"/>
                                      </a:rPr>
                                      <m:t>𝑗</m:t>
                                    </m:r>
                                  </m:sub>
                                </m:sSub>
                              </m:num>
                              <m:den>
                                <m:r>
                                  <a:rPr lang="en-US" sz="2000" b="0" i="1" smtClean="0">
                                    <a:solidFill>
                                      <a:srgbClr val="000000"/>
                                    </a:solidFill>
                                    <a:effectLst/>
                                    <a:latin typeface="Cambria Math" panose="02040503050406030204" pitchFamily="18" charset="0"/>
                                  </a:rPr>
                                  <m:t>2</m:t>
                                </m:r>
                                <m:r>
                                  <a:rPr lang="en-US" sz="2000" b="0" i="1" smtClean="0">
                                    <a:solidFill>
                                      <a:srgbClr val="000000"/>
                                    </a:solidFill>
                                    <a:effectLst/>
                                    <a:latin typeface="Cambria Math" panose="02040503050406030204" pitchFamily="18" charset="0"/>
                                  </a:rPr>
                                  <m:t>𝑚</m:t>
                                </m:r>
                              </m:den>
                            </m:f>
                          </m:e>
                        </m:d>
                        <m:r>
                          <a:rPr lang="en-US" sz="2000" b="0" i="1" smtClean="0">
                            <a:solidFill>
                              <a:srgbClr val="000000"/>
                            </a:solidFill>
                            <a:effectLst/>
                            <a:latin typeface="Cambria Math" panose="02040503050406030204" pitchFamily="18" charset="0"/>
                          </a:rPr>
                          <m:t>∗</m:t>
                        </m:r>
                        <m:r>
                          <a:rPr lang="en-US" sz="2000" b="0" i="1" smtClean="0">
                            <a:solidFill>
                              <a:srgbClr val="000000"/>
                            </a:solidFill>
                            <a:effectLst/>
                            <a:latin typeface="Cambria Math" panose="02040503050406030204" pitchFamily="18" charset="0"/>
                            <a:ea typeface="Cambria Math" panose="02040503050406030204" pitchFamily="18" charset="0"/>
                          </a:rPr>
                          <m:t>𝛿</m:t>
                        </m:r>
                        <m:r>
                          <a:rPr lang="en-US" sz="2000" b="0" i="1" smtClean="0">
                            <a:solidFill>
                              <a:srgbClr val="000000"/>
                            </a:solidFill>
                            <a:effectLst/>
                            <a:latin typeface="Cambria Math" panose="02040503050406030204" pitchFamily="18" charset="0"/>
                            <a:ea typeface="Cambria Math" panose="02040503050406030204" pitchFamily="18" charset="0"/>
                          </a:rPr>
                          <m:t>(</m:t>
                        </m:r>
                        <m:sSub>
                          <m:sSubPr>
                            <m:ctrlPr>
                              <a:rPr lang="en-US" sz="2000" b="0" i="1" smtClean="0">
                                <a:solidFill>
                                  <a:srgbClr val="000000"/>
                                </a:solidFill>
                                <a:effectLst/>
                                <a:latin typeface="Cambria Math" panose="02040503050406030204" pitchFamily="18" charset="0"/>
                                <a:ea typeface="Cambria Math" panose="02040503050406030204" pitchFamily="18" charset="0"/>
                              </a:rPr>
                            </m:ctrlPr>
                          </m:sSubPr>
                          <m:e>
                            <m:r>
                              <a:rPr lang="en-US" sz="2000" b="0" i="1" smtClean="0">
                                <a:solidFill>
                                  <a:srgbClr val="000000"/>
                                </a:solidFill>
                                <a:effectLst/>
                                <a:latin typeface="Cambria Math" panose="02040503050406030204" pitchFamily="18" charset="0"/>
                                <a:ea typeface="Cambria Math" panose="02040503050406030204" pitchFamily="18" charset="0"/>
                              </a:rPr>
                              <m:t>𝑐</m:t>
                            </m:r>
                          </m:e>
                          <m:sub>
                            <m:r>
                              <a:rPr lang="en-US" sz="2000" b="0" i="1" smtClean="0">
                                <a:solidFill>
                                  <a:srgbClr val="000000"/>
                                </a:solidFill>
                                <a:effectLst/>
                                <a:latin typeface="Cambria Math" panose="02040503050406030204" pitchFamily="18" charset="0"/>
                                <a:ea typeface="Cambria Math" panose="02040503050406030204" pitchFamily="18" charset="0"/>
                              </a:rPr>
                              <m:t>𝑖</m:t>
                            </m:r>
                          </m:sub>
                        </m:sSub>
                        <m:r>
                          <a:rPr lang="en-US" sz="2000" b="0" i="1" smtClean="0">
                            <a:solidFill>
                              <a:srgbClr val="000000"/>
                            </a:solidFill>
                            <a:effectLst/>
                            <a:latin typeface="Cambria Math" panose="02040503050406030204" pitchFamily="18" charset="0"/>
                            <a:ea typeface="Cambria Math" panose="02040503050406030204" pitchFamily="18" charset="0"/>
                          </a:rPr>
                          <m:t>, </m:t>
                        </m:r>
                        <m:sSub>
                          <m:sSubPr>
                            <m:ctrlPr>
                              <a:rPr lang="en-US" sz="2000" b="0" i="1" smtClean="0">
                                <a:solidFill>
                                  <a:srgbClr val="000000"/>
                                </a:solidFill>
                                <a:effectLst/>
                                <a:latin typeface="Cambria Math" panose="02040503050406030204" pitchFamily="18" charset="0"/>
                                <a:ea typeface="Cambria Math" panose="02040503050406030204" pitchFamily="18" charset="0"/>
                              </a:rPr>
                            </m:ctrlPr>
                          </m:sSubPr>
                          <m:e>
                            <m:r>
                              <a:rPr lang="en-US" sz="2000" b="0" i="1" smtClean="0">
                                <a:solidFill>
                                  <a:srgbClr val="000000"/>
                                </a:solidFill>
                                <a:effectLst/>
                                <a:latin typeface="Cambria Math" panose="02040503050406030204" pitchFamily="18" charset="0"/>
                                <a:ea typeface="Cambria Math" panose="02040503050406030204" pitchFamily="18" charset="0"/>
                              </a:rPr>
                              <m:t>𝑐</m:t>
                            </m:r>
                          </m:e>
                          <m:sub>
                            <m:r>
                              <a:rPr lang="en-US" sz="2000" b="0" i="1" smtClean="0">
                                <a:solidFill>
                                  <a:srgbClr val="000000"/>
                                </a:solidFill>
                                <a:effectLst/>
                                <a:latin typeface="Cambria Math" panose="02040503050406030204" pitchFamily="18" charset="0"/>
                                <a:ea typeface="Cambria Math" panose="02040503050406030204" pitchFamily="18" charset="0"/>
                              </a:rPr>
                              <m:t>𝑗</m:t>
                            </m:r>
                          </m:sub>
                        </m:sSub>
                        <m:r>
                          <a:rPr lang="en-US" sz="2000" b="0" i="1" smtClean="0">
                            <a:solidFill>
                              <a:srgbClr val="000000"/>
                            </a:solidFill>
                            <a:effectLst/>
                            <a:latin typeface="Cambria Math" panose="02040503050406030204" pitchFamily="18" charset="0"/>
                            <a:ea typeface="Cambria Math" panose="02040503050406030204" pitchFamily="18" charset="0"/>
                          </a:rPr>
                          <m:t>)</m:t>
                        </m:r>
                      </m:e>
                    </m:nary>
                  </m:oMath>
                </a14:m>
                <a:r>
                  <a:rPr lang="en-US" sz="2000" b="0" i="0" dirty="0">
                    <a:solidFill>
                      <a:srgbClr val="000000"/>
                    </a:solidFill>
                    <a:effectLst/>
                  </a:rPr>
                  <a:t> </a:t>
                </a:r>
              </a:p>
              <a:p>
                <a:pPr algn="l"/>
                <a:r>
                  <a:rPr lang="en-US" sz="2000" b="0" i="0" dirty="0">
                    <a:solidFill>
                      <a:srgbClr val="000000"/>
                    </a:solidFill>
                    <a:effectLst/>
                  </a:rPr>
                  <a:t>where: </a:t>
                </a:r>
                <a:br>
                  <a:rPr lang="en-US" sz="2000" b="0" i="0" dirty="0">
                    <a:solidFill>
                      <a:srgbClr val="000000"/>
                    </a:solidFill>
                    <a:effectLst/>
                  </a:rPr>
                </a:br>
                <a:r>
                  <a:rPr lang="en-US" sz="2000" b="1" i="0" dirty="0" err="1">
                    <a:solidFill>
                      <a:srgbClr val="000000"/>
                    </a:solidFill>
                    <a:effectLst/>
                  </a:rPr>
                  <a:t>Aij</a:t>
                </a:r>
                <a:r>
                  <a:rPr lang="en-US" sz="2000" b="0" i="0" dirty="0">
                    <a:solidFill>
                      <a:srgbClr val="000000"/>
                    </a:solidFill>
                    <a:effectLst/>
                  </a:rPr>
                  <a:t> represents the edge weight between nodes </a:t>
                </a:r>
                <a:r>
                  <a:rPr lang="en-US" sz="2000" b="0" i="0" dirty="0" err="1">
                    <a:solidFill>
                      <a:srgbClr val="000000"/>
                    </a:solidFill>
                    <a:effectLst/>
                  </a:rPr>
                  <a:t>i</a:t>
                </a:r>
                <a:r>
                  <a:rPr lang="en-US" sz="2000" b="0" i="0" dirty="0">
                    <a:solidFill>
                      <a:srgbClr val="000000"/>
                    </a:solidFill>
                    <a:effectLst/>
                  </a:rPr>
                  <a:t> and j;</a:t>
                </a:r>
                <a:br>
                  <a:rPr lang="en-US" sz="2000" b="0" i="0" dirty="0">
                    <a:solidFill>
                      <a:srgbClr val="000000"/>
                    </a:solidFill>
                    <a:effectLst/>
                  </a:rPr>
                </a:br>
                <a:r>
                  <a:rPr lang="en-US" sz="2000" b="1" i="0" dirty="0">
                    <a:solidFill>
                      <a:srgbClr val="000000"/>
                    </a:solidFill>
                    <a:effectLst/>
                  </a:rPr>
                  <a:t>ki</a:t>
                </a:r>
                <a:r>
                  <a:rPr lang="en-US" sz="2000" b="0" i="0" dirty="0">
                    <a:solidFill>
                      <a:srgbClr val="000000"/>
                    </a:solidFill>
                    <a:effectLst/>
                  </a:rPr>
                  <a:t> and </a:t>
                </a:r>
                <a:r>
                  <a:rPr lang="en-US" sz="2000" b="1" i="0" dirty="0" err="1">
                    <a:solidFill>
                      <a:srgbClr val="000000"/>
                    </a:solidFill>
                    <a:effectLst/>
                  </a:rPr>
                  <a:t>kj</a:t>
                </a:r>
                <a:r>
                  <a:rPr lang="en-US" sz="2000" b="0" i="0" dirty="0">
                    <a:solidFill>
                      <a:srgbClr val="000000"/>
                    </a:solidFill>
                    <a:effectLst/>
                  </a:rPr>
                  <a:t> are the sum of the weights of the edges attached to nodes </a:t>
                </a:r>
                <a:r>
                  <a:rPr lang="en-US" sz="2000" b="0" i="0" dirty="0" err="1">
                    <a:solidFill>
                      <a:srgbClr val="000000"/>
                    </a:solidFill>
                    <a:effectLst/>
                  </a:rPr>
                  <a:t>i</a:t>
                </a:r>
                <a:r>
                  <a:rPr lang="en-US" sz="2000" b="0" i="0" dirty="0">
                    <a:solidFill>
                      <a:srgbClr val="000000"/>
                    </a:solidFill>
                    <a:effectLst/>
                  </a:rPr>
                  <a:t> and j, respectively;</a:t>
                </a:r>
                <a:br>
                  <a:rPr lang="en-US" sz="2000" b="0" i="0" dirty="0">
                    <a:solidFill>
                      <a:srgbClr val="000000"/>
                    </a:solidFill>
                    <a:effectLst/>
                  </a:rPr>
                </a:br>
                <a:r>
                  <a:rPr lang="en-US" sz="2000" b="1" i="0" dirty="0">
                    <a:solidFill>
                      <a:srgbClr val="000000"/>
                    </a:solidFill>
                    <a:effectLst/>
                  </a:rPr>
                  <a:t>m</a:t>
                </a:r>
                <a:r>
                  <a:rPr lang="en-US" sz="2000" b="0" i="0" dirty="0">
                    <a:solidFill>
                      <a:srgbClr val="000000"/>
                    </a:solidFill>
                    <a:effectLst/>
                  </a:rPr>
                  <a:t> is the sum of all of the edge weights in the graph;</a:t>
                </a:r>
                <a:br>
                  <a:rPr lang="en-US" sz="2000" b="0" i="0" dirty="0">
                    <a:solidFill>
                      <a:srgbClr val="000000"/>
                    </a:solidFill>
                    <a:effectLst/>
                  </a:rPr>
                </a:br>
                <a:r>
                  <a:rPr lang="en-US" sz="2000" b="1" i="0" dirty="0">
                    <a:solidFill>
                      <a:srgbClr val="000000"/>
                    </a:solidFill>
                    <a:effectLst/>
                  </a:rPr>
                  <a:t>ci</a:t>
                </a:r>
                <a:r>
                  <a:rPr lang="en-US" sz="2000" b="0" i="0" dirty="0">
                    <a:solidFill>
                      <a:srgbClr val="000000"/>
                    </a:solidFill>
                    <a:effectLst/>
                  </a:rPr>
                  <a:t> and </a:t>
                </a:r>
                <a:r>
                  <a:rPr lang="en-US" sz="2000" b="1" i="0" dirty="0" err="1">
                    <a:solidFill>
                      <a:srgbClr val="000000"/>
                    </a:solidFill>
                    <a:effectLst/>
                  </a:rPr>
                  <a:t>cj</a:t>
                </a:r>
                <a:r>
                  <a:rPr lang="en-US" sz="2000" b="0" i="0" dirty="0">
                    <a:solidFill>
                      <a:srgbClr val="000000"/>
                    </a:solidFill>
                    <a:effectLst/>
                  </a:rPr>
                  <a:t> are the communities of the nodes; </a:t>
                </a:r>
                <a:br>
                  <a:rPr lang="en-US" sz="2000" b="0" i="0" dirty="0">
                    <a:solidFill>
                      <a:srgbClr val="000000"/>
                    </a:solidFill>
                    <a:effectLst/>
                  </a:rPr>
                </a:br>
                <a:r>
                  <a:rPr lang="en-US" sz="2000" b="1" i="0" dirty="0">
                    <a:solidFill>
                      <a:srgbClr val="000000"/>
                    </a:solidFill>
                    <a:effectLst/>
                  </a:rPr>
                  <a:t>delta</a:t>
                </a:r>
                <a:r>
                  <a:rPr lang="en-US" sz="2000" b="0" i="0" dirty="0">
                    <a:solidFill>
                      <a:srgbClr val="000000"/>
                    </a:solidFill>
                    <a:effectLst/>
                  </a:rPr>
                  <a:t> is Kronecker delta function (delta(</a:t>
                </a:r>
                <a:r>
                  <a:rPr lang="en-US" sz="2000" b="0" i="0" dirty="0" err="1">
                    <a:solidFill>
                      <a:srgbClr val="000000"/>
                    </a:solidFill>
                    <a:effectLst/>
                  </a:rPr>
                  <a:t>x,y</a:t>
                </a:r>
                <a:r>
                  <a:rPr lang="en-US" sz="2000" b="0" i="0" dirty="0">
                    <a:solidFill>
                      <a:srgbClr val="000000"/>
                    </a:solidFill>
                    <a:effectLst/>
                  </a:rPr>
                  <a:t>) = 1 if x=y, 0 otherwise)</a:t>
                </a:r>
              </a:p>
              <a:p>
                <a:endParaRPr lang="en-US" sz="2000" dirty="0"/>
              </a:p>
            </p:txBody>
          </p:sp>
        </mc:Choice>
        <mc:Fallback>
          <p:sp>
            <p:nvSpPr>
              <p:cNvPr id="3" name="Content Placeholder 2">
                <a:extLst>
                  <a:ext uri="{FF2B5EF4-FFF2-40B4-BE49-F238E27FC236}">
                    <a16:creationId xmlns:a16="http://schemas.microsoft.com/office/drawing/2014/main" id="{14745B41-C951-644C-223A-1DBF7A68E3CD}"/>
                  </a:ext>
                </a:extLst>
              </p:cNvPr>
              <p:cNvSpPr>
                <a:spLocks noGrp="1" noRot="1" noChangeAspect="1" noMove="1" noResize="1" noEditPoints="1" noAdjustHandles="1" noChangeArrowheads="1" noChangeShapeType="1" noTextEdit="1"/>
              </p:cNvSpPr>
              <p:nvPr>
                <p:ph idx="1"/>
              </p:nvPr>
            </p:nvSpPr>
            <p:spPr>
              <a:xfrm>
                <a:off x="641131" y="1849822"/>
                <a:ext cx="10865069" cy="4687614"/>
              </a:xfrm>
              <a:blipFill>
                <a:blip r:embed="rId2"/>
                <a:stretch>
                  <a:fillRect l="-505" t="-1300" r="-673" b="-130"/>
                </a:stretch>
              </a:blipFill>
            </p:spPr>
            <p:txBody>
              <a:bodyPr/>
              <a:lstStyle/>
              <a:p>
                <a:r>
                  <a:rPr lang="en-US">
                    <a:noFill/>
                  </a:rPr>
                  <a:t> </a:t>
                </a:r>
              </a:p>
            </p:txBody>
          </p:sp>
        </mc:Fallback>
      </mc:AlternateContent>
    </p:spTree>
    <p:extLst>
      <p:ext uri="{BB962C8B-B14F-4D97-AF65-F5344CB8AC3E}">
        <p14:creationId xmlns:p14="http://schemas.microsoft.com/office/powerpoint/2010/main" val="3222397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022F6-F3C9-D58F-987E-0A9A52AA4553}"/>
              </a:ext>
            </a:extLst>
          </p:cNvPr>
          <p:cNvSpPr>
            <a:spLocks noGrp="1"/>
          </p:cNvSpPr>
          <p:nvPr>
            <p:ph type="title"/>
          </p:nvPr>
        </p:nvSpPr>
        <p:spPr>
          <a:xfrm>
            <a:off x="2895600" y="764373"/>
            <a:ext cx="8610600" cy="1293028"/>
          </a:xfrm>
        </p:spPr>
        <p:txBody>
          <a:bodyPr/>
          <a:lstStyle/>
          <a:p>
            <a:pPr algn="ctr"/>
            <a:r>
              <a:rPr lang="en-US" dirty="0">
                <a:latin typeface="+mn-lt"/>
              </a:rPr>
              <a:t>Recap of the work so far</a:t>
            </a:r>
          </a:p>
        </p:txBody>
      </p:sp>
      <p:sp>
        <p:nvSpPr>
          <p:cNvPr id="3" name="Content Placeholder 2">
            <a:extLst>
              <a:ext uri="{FF2B5EF4-FFF2-40B4-BE49-F238E27FC236}">
                <a16:creationId xmlns:a16="http://schemas.microsoft.com/office/drawing/2014/main" id="{E7B082D8-E9F8-B63D-3C6F-7B9E2F204962}"/>
              </a:ext>
            </a:extLst>
          </p:cNvPr>
          <p:cNvSpPr>
            <a:spLocks noGrp="1"/>
          </p:cNvSpPr>
          <p:nvPr>
            <p:ph idx="1"/>
          </p:nvPr>
        </p:nvSpPr>
        <p:spPr>
          <a:xfrm>
            <a:off x="685800" y="2094724"/>
            <a:ext cx="10820400" cy="4278087"/>
          </a:xfrm>
        </p:spPr>
        <p:txBody>
          <a:bodyPr>
            <a:normAutofit/>
          </a:bodyPr>
          <a:lstStyle/>
          <a:p>
            <a:pPr marL="0" indent="0" algn="l">
              <a:lnSpc>
                <a:spcPct val="100000"/>
              </a:lnSpc>
              <a:buNone/>
            </a:pPr>
            <a:r>
              <a:rPr lang="en-US" sz="2000" dirty="0"/>
              <a:t>Finding information about labels (functions) and labels relationships with each other, through the multi-labels each KO has. Including:</a:t>
            </a:r>
          </a:p>
          <a:p>
            <a:pPr algn="l">
              <a:lnSpc>
                <a:spcPct val="100000"/>
              </a:lnSpc>
            </a:pPr>
            <a:r>
              <a:rPr lang="en-US" sz="2000" dirty="0"/>
              <a:t>Inspecting labels in terms of “general” and “common” – we will say a label is more "common" if it appears in more KO's. we will say a label is more "general" if it appears with many different labels on average.</a:t>
            </a:r>
          </a:p>
          <a:p>
            <a:pPr>
              <a:lnSpc>
                <a:spcPct val="100000"/>
              </a:lnSpc>
            </a:pPr>
            <a:r>
              <a:rPr lang="en-US" sz="2000" dirty="0"/>
              <a:t>Getting information about pairs of labels - how many KO’s have both labels (aka how many times they appear in the same multi-label)</a:t>
            </a:r>
          </a:p>
          <a:p>
            <a:pPr>
              <a:lnSpc>
                <a:spcPct val="100000"/>
              </a:lnSpc>
            </a:pPr>
            <a:r>
              <a:rPr lang="en-US" sz="2000" dirty="0"/>
              <a:t>Looking for exceptional KO’s – KO’s with relatively many labels</a:t>
            </a:r>
          </a:p>
          <a:p>
            <a:pPr algn="l">
              <a:lnSpc>
                <a:spcPct val="100000"/>
              </a:lnSpc>
            </a:pPr>
            <a:r>
              <a:rPr lang="en-US" sz="2000" dirty="0"/>
              <a:t>Creating graphic visualization with labels as nodes and edges weights as the probability to see one label given the other. Inspecting central nodes and so.</a:t>
            </a:r>
          </a:p>
          <a:p>
            <a:pPr algn="l">
              <a:lnSpc>
                <a:spcPct val="100000"/>
              </a:lnSpc>
            </a:pPr>
            <a:r>
              <a:rPr lang="en-US" sz="2000" dirty="0"/>
              <a:t>Deriving conclusions based on the obtained results</a:t>
            </a:r>
          </a:p>
          <a:p>
            <a:pPr algn="l">
              <a:lnSpc>
                <a:spcPct val="100000"/>
              </a:lnSpc>
            </a:pPr>
            <a:endParaRPr lang="en-US" dirty="0"/>
          </a:p>
        </p:txBody>
      </p:sp>
    </p:spTree>
    <p:extLst>
      <p:ext uri="{BB962C8B-B14F-4D97-AF65-F5344CB8AC3E}">
        <p14:creationId xmlns:p14="http://schemas.microsoft.com/office/powerpoint/2010/main" val="2512842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CC1E9-95E2-F3DB-ADD9-31F3EA66D0FF}"/>
              </a:ext>
            </a:extLst>
          </p:cNvPr>
          <p:cNvSpPr>
            <a:spLocks noGrp="1"/>
          </p:cNvSpPr>
          <p:nvPr>
            <p:ph type="title"/>
          </p:nvPr>
        </p:nvSpPr>
        <p:spPr>
          <a:xfrm>
            <a:off x="2837793" y="693424"/>
            <a:ext cx="8836573" cy="1293028"/>
          </a:xfrm>
        </p:spPr>
        <p:txBody>
          <a:bodyPr/>
          <a:lstStyle/>
          <a:p>
            <a:r>
              <a:rPr lang="en-US" dirty="0"/>
              <a:t>Partition (with resolution = 0.2)</a:t>
            </a:r>
          </a:p>
        </p:txBody>
      </p:sp>
      <p:sp>
        <p:nvSpPr>
          <p:cNvPr id="6" name="Content Placeholder 2">
            <a:extLst>
              <a:ext uri="{FF2B5EF4-FFF2-40B4-BE49-F238E27FC236}">
                <a16:creationId xmlns:a16="http://schemas.microsoft.com/office/drawing/2014/main" id="{7EC0E3A5-CCAA-0683-85EE-4A66B2FC94CA}"/>
              </a:ext>
            </a:extLst>
          </p:cNvPr>
          <p:cNvSpPr>
            <a:spLocks noGrp="1"/>
          </p:cNvSpPr>
          <p:nvPr>
            <p:ph idx="1"/>
          </p:nvPr>
        </p:nvSpPr>
        <p:spPr>
          <a:xfrm>
            <a:off x="591207" y="1912882"/>
            <a:ext cx="10820400" cy="4782207"/>
          </a:xfrm>
        </p:spPr>
        <p:txBody>
          <a:bodyPr>
            <a:normAutofit lnSpcReduction="10000"/>
          </a:bodyPr>
          <a:lstStyle/>
          <a:p>
            <a:r>
              <a:rPr lang="en-US" sz="1400" dirty="0"/>
              <a:t>{'MAPK signaling pathway - yeast', 'Prokaryotic defense system', 'Transcription factors’}</a:t>
            </a:r>
          </a:p>
          <a:p>
            <a:r>
              <a:rPr lang="en-US" sz="1400" dirty="0"/>
              <a:t>{'Tyrosine metabolism', 'Phenylalanine metabolism', 'Amino acid related enzymes', 'Alanine, aspartate and glutamate metabolism', 'Phenylalanine, tyrosine and tryptophan biosynthesis', 'Arginine and proline metabolism', 'Arginine biosynthesis', 'Ubiquinone and other terpenoid-quinone biosynthesis', 'Nitrogen metabolism', 'Cysteine and methionine metabolism’} </a:t>
            </a:r>
          </a:p>
          <a:p>
            <a:r>
              <a:rPr lang="en-US" sz="1400" dirty="0"/>
              <a:t>{'DNA replication', 'Homologous recombination', 'DNA repair and recombination proteins', 'DNA replication proteins’} </a:t>
            </a:r>
          </a:p>
          <a:p>
            <a:r>
              <a:rPr lang="en-US" sz="1400" dirty="0"/>
              <a:t>{'Phosphotransferase system', 'Sulfur metabolism', 'Transporters', 'ABC transporters’} </a:t>
            </a:r>
          </a:p>
          <a:p>
            <a:r>
              <a:rPr lang="en-US" sz="1400" dirty="0"/>
              <a:t>{'Ribosome biogenesis in eukaryotes', 'Translation factors', 'Ribosome biogenesis', 'Transfer RNA biogenesis', 'RNA transport', 'Mitochondrial biogenesis', 'Ribosome’}</a:t>
            </a:r>
          </a:p>
          <a:p>
            <a:r>
              <a:rPr lang="en-US" sz="1400" dirty="0"/>
              <a:t>{'Nicotinate and nicotinamide metabolism', 'Glycosylphosphatidylinositol', 'Starch and sucrose metabolism', 'Purine metabolism', 'Viral proteins', 'Pyrimidine metabolism', 'Glycosyltransferases’}</a:t>
            </a:r>
          </a:p>
          <a:p>
            <a:r>
              <a:rPr lang="en-US" sz="1400" dirty="0"/>
              <a:t> {'Methane metabolism', 'Pentose phosphate pathway', 'Carbon fixation pathways in prokaryotes', 'Pyruvate metabolism', 'Glycolysis / Gluconeogenesis’} </a:t>
            </a:r>
          </a:p>
          <a:p>
            <a:r>
              <a:rPr lang="en-US" sz="1400" dirty="0"/>
              <a:t>{'Fructose and mannose metabolism', 'Ascorbate and </a:t>
            </a:r>
            <a:r>
              <a:rPr lang="en-US" sz="1400" dirty="0" err="1"/>
              <a:t>aldarate</a:t>
            </a:r>
            <a:r>
              <a:rPr lang="en-US" sz="1400" dirty="0"/>
              <a:t> metabolism', 'Amino sugar and nucleotide sugar metabolism', 'Galactose metabolism', 'Porphyrin and chlorophyll metabolism', 'Pentose and glucuronate interconversions', 'O-Antigen nucleotide sugar biosynthesis’} </a:t>
            </a:r>
          </a:p>
          <a:p>
            <a:r>
              <a:rPr lang="en-US" sz="1400" dirty="0"/>
              <a:t>{'Peptidoglycan biosynthesis and degradation proteins', 'Peptidases and inhibitors', 'G protein-coupled receptors’}</a:t>
            </a:r>
          </a:p>
          <a:p>
            <a:r>
              <a:rPr lang="en-US" sz="1400" dirty="0"/>
              <a:t> {'Valine, leucine and isoleucine degradation', 'Propanoate metabolism', 'Peroxisome', 'Glycine, serine and threonine metabolism', 'Terpenoid backbone biosynthesis', 'Glyoxylate and dicarboxylate metabolism’}</a:t>
            </a:r>
          </a:p>
        </p:txBody>
      </p:sp>
    </p:spTree>
    <p:extLst>
      <p:ext uri="{BB962C8B-B14F-4D97-AF65-F5344CB8AC3E}">
        <p14:creationId xmlns:p14="http://schemas.microsoft.com/office/powerpoint/2010/main" val="2804320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044DE-4A9B-6396-AFBE-8C2D0E543E42}"/>
              </a:ext>
            </a:extLst>
          </p:cNvPr>
          <p:cNvSpPr>
            <a:spLocks noGrp="1"/>
          </p:cNvSpPr>
          <p:nvPr>
            <p:ph type="title"/>
          </p:nvPr>
        </p:nvSpPr>
        <p:spPr>
          <a:xfrm>
            <a:off x="2895600" y="457200"/>
            <a:ext cx="8610600" cy="1293028"/>
          </a:xfrm>
        </p:spPr>
        <p:txBody>
          <a:bodyPr/>
          <a:lstStyle/>
          <a:p>
            <a:r>
              <a:rPr lang="en-US" dirty="0"/>
              <a:t>continued</a:t>
            </a:r>
          </a:p>
        </p:txBody>
      </p:sp>
      <p:sp>
        <p:nvSpPr>
          <p:cNvPr id="3" name="Content Placeholder 2">
            <a:extLst>
              <a:ext uri="{FF2B5EF4-FFF2-40B4-BE49-F238E27FC236}">
                <a16:creationId xmlns:a16="http://schemas.microsoft.com/office/drawing/2014/main" id="{FD563A03-6671-27EA-2E1E-B2BD105B69A5}"/>
              </a:ext>
            </a:extLst>
          </p:cNvPr>
          <p:cNvSpPr>
            <a:spLocks noGrp="1"/>
          </p:cNvSpPr>
          <p:nvPr>
            <p:ph idx="1"/>
          </p:nvPr>
        </p:nvSpPr>
        <p:spPr>
          <a:xfrm>
            <a:off x="685800" y="1616257"/>
            <a:ext cx="10820400" cy="5021609"/>
          </a:xfrm>
        </p:spPr>
        <p:txBody>
          <a:bodyPr>
            <a:normAutofit fontScale="92500" lnSpcReduction="10000"/>
          </a:bodyPr>
          <a:lstStyle/>
          <a:p>
            <a:pPr>
              <a:lnSpc>
                <a:spcPct val="100000"/>
              </a:lnSpc>
            </a:pPr>
            <a:r>
              <a:rPr lang="en-US" sz="1400" dirty="0"/>
              <a:t>{'Butanoate metabolism', 'Lysine degradation', 'Tryptophan metabolism', 'Aminobenzoate degradation', 'Benzoate degradation’} </a:t>
            </a:r>
          </a:p>
          <a:p>
            <a:pPr>
              <a:lnSpc>
                <a:spcPct val="100000"/>
              </a:lnSpc>
            </a:pPr>
            <a:r>
              <a:rPr lang="en-US" sz="1400" dirty="0"/>
              <a:t>{'Cell cycle - yeast', 'Transcription machinery', 'Meiosis - yeast', 'Chromosome and associated proteins’} </a:t>
            </a:r>
          </a:p>
          <a:p>
            <a:pPr>
              <a:lnSpc>
                <a:spcPct val="100000"/>
              </a:lnSpc>
            </a:pPr>
            <a:r>
              <a:rPr lang="en-US" sz="1400" dirty="0"/>
              <a:t>{'Inositol phosphate metabolism', 'Ion channels', 'Bacterial toxins', 'Protein phosphatases and associated proteins’} </a:t>
            </a:r>
          </a:p>
          <a:p>
            <a:pPr>
              <a:lnSpc>
                <a:spcPct val="100000"/>
              </a:lnSpc>
            </a:pPr>
            <a:r>
              <a:rPr lang="en-US" sz="1400" dirty="0"/>
              <a:t>{'Two-component system', 'Protein kinases', 'Biofilm formation - Pseudomonas aeruginosa', 'Quorum sensing’} </a:t>
            </a:r>
          </a:p>
          <a:p>
            <a:pPr>
              <a:lnSpc>
                <a:spcPct val="100000"/>
              </a:lnSpc>
            </a:pPr>
            <a:r>
              <a:rPr lang="en-US" sz="1400" dirty="0"/>
              <a:t>{'CD molecules', 'Lysosome', 'Exosome’} </a:t>
            </a:r>
          </a:p>
          <a:p>
            <a:pPr>
              <a:lnSpc>
                <a:spcPct val="100000"/>
              </a:lnSpc>
            </a:pPr>
            <a:r>
              <a:rPr lang="en-US" sz="1400" dirty="0"/>
              <a:t>{'GTP-binding proteins', 'Endocytosis', 'Membrane trafficking', 'Autophagy - yeast’} </a:t>
            </a:r>
          </a:p>
          <a:p>
            <a:pPr>
              <a:lnSpc>
                <a:spcPct val="100000"/>
              </a:lnSpc>
            </a:pPr>
            <a:r>
              <a:rPr lang="en-US" sz="1400" dirty="0"/>
              <a:t>{'Photosynthesis', 'Photosynthesis proteins', 'Oxidative phosphorylation’} </a:t>
            </a:r>
          </a:p>
          <a:p>
            <a:pPr>
              <a:lnSpc>
                <a:spcPct val="100000"/>
              </a:lnSpc>
            </a:pPr>
            <a:r>
              <a:rPr lang="en-US" sz="1400" dirty="0"/>
              <a:t>{'Protein processing in endoplasmic reticulum', 'Chaperones and folding catalysts’} </a:t>
            </a:r>
          </a:p>
          <a:p>
            <a:pPr>
              <a:lnSpc>
                <a:spcPct val="100000"/>
              </a:lnSpc>
            </a:pPr>
            <a:r>
              <a:rPr lang="en-US" sz="1400" dirty="0"/>
              <a:t>{'beta-Lactam resistance', 'Folate biosynthesis', 'Antimicrobial resistance genes’} </a:t>
            </a:r>
          </a:p>
          <a:p>
            <a:pPr>
              <a:lnSpc>
                <a:spcPct val="100000"/>
              </a:lnSpc>
            </a:pPr>
            <a:r>
              <a:rPr lang="en-US" sz="1400" dirty="0"/>
              <a:t>{'Biofilm formation - Vibrio cholerae', 'Bacterial motility proteins', 'Epithelial cell signaling in Helicobacter pylori infection', 'Secretion system', 'Bacterial secretion system’} </a:t>
            </a:r>
          </a:p>
          <a:p>
            <a:pPr>
              <a:lnSpc>
                <a:spcPct val="100000"/>
              </a:lnSpc>
            </a:pPr>
            <a:r>
              <a:rPr lang="en-US" sz="1400" dirty="0"/>
              <a:t>{'Glycerophospholipid metabolism', 'Biosynthesis of type II polyketide products', 'Biosynthesis of enediyne antibiotics', 'Type I polyketide structures', '</a:t>
            </a:r>
            <a:r>
              <a:rPr lang="en-US" sz="1400" dirty="0" err="1"/>
              <a:t>Glycerolipid</a:t>
            </a:r>
            <a:r>
              <a:rPr lang="en-US" sz="1400" dirty="0"/>
              <a:t> metabolism', 'Lipid biosynthesis proteins', 'Polyketide biosynthesis proteins', 'Cytochrome P450’} </a:t>
            </a:r>
          </a:p>
          <a:p>
            <a:pPr>
              <a:lnSpc>
                <a:spcPct val="100000"/>
              </a:lnSpc>
            </a:pPr>
            <a:r>
              <a:rPr lang="en-US" sz="1400" dirty="0"/>
              <a:t>{'Pathogenic Escherichia coli infection', 'Shigellosis', 'Cytoskeleton proteins', 'Salmonella infection’} </a:t>
            </a:r>
          </a:p>
          <a:p>
            <a:pPr>
              <a:lnSpc>
                <a:spcPct val="100000"/>
              </a:lnSpc>
            </a:pPr>
            <a:r>
              <a:rPr lang="en-US" sz="1400" dirty="0"/>
              <a:t>{'Spliceosome', 'RNA degradation', 'Messenger RNA biogenesis’} </a:t>
            </a:r>
          </a:p>
          <a:p>
            <a:pPr>
              <a:lnSpc>
                <a:spcPct val="100000"/>
              </a:lnSpc>
            </a:pPr>
            <a:r>
              <a:rPr lang="en-US" sz="1400" dirty="0"/>
              <a:t>{'Lipopolysaccharide biosynthesis proteins', 'Lipopolysaccharide biosynthesis’} </a:t>
            </a:r>
          </a:p>
          <a:p>
            <a:pPr>
              <a:lnSpc>
                <a:spcPct val="100000"/>
              </a:lnSpc>
            </a:pPr>
            <a:r>
              <a:rPr lang="en-US" sz="1400" dirty="0"/>
              <a:t>{'Ubiquitin mediated proteolysis', 'Ubiquitin system'} </a:t>
            </a:r>
          </a:p>
        </p:txBody>
      </p:sp>
    </p:spTree>
    <p:extLst>
      <p:ext uri="{BB962C8B-B14F-4D97-AF65-F5344CB8AC3E}">
        <p14:creationId xmlns:p14="http://schemas.microsoft.com/office/powerpoint/2010/main" val="3793849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D278-BA20-F6DA-165D-C76B84ACA69C}"/>
              </a:ext>
            </a:extLst>
          </p:cNvPr>
          <p:cNvSpPr>
            <a:spLocks noGrp="1"/>
          </p:cNvSpPr>
          <p:nvPr>
            <p:ph type="title"/>
          </p:nvPr>
        </p:nvSpPr>
        <p:spPr/>
        <p:txBody>
          <a:bodyPr/>
          <a:lstStyle/>
          <a:p>
            <a:r>
              <a:rPr lang="en-US" dirty="0"/>
              <a:t>Labels in their own group </a:t>
            </a:r>
          </a:p>
        </p:txBody>
      </p:sp>
      <p:sp>
        <p:nvSpPr>
          <p:cNvPr id="3" name="Content Placeholder 2">
            <a:extLst>
              <a:ext uri="{FF2B5EF4-FFF2-40B4-BE49-F238E27FC236}">
                <a16:creationId xmlns:a16="http://schemas.microsoft.com/office/drawing/2014/main" id="{6B98DC9D-44FD-E1CE-10F8-E97657133D69}"/>
              </a:ext>
            </a:extLst>
          </p:cNvPr>
          <p:cNvSpPr>
            <a:spLocks noGrp="1"/>
          </p:cNvSpPr>
          <p:nvPr>
            <p:ph idx="1"/>
          </p:nvPr>
        </p:nvSpPr>
        <p:spPr/>
        <p:txBody>
          <a:bodyPr>
            <a:normAutofit/>
          </a:bodyPr>
          <a:lstStyle/>
          <a:p>
            <a:r>
              <a:rPr lang="en-US" dirty="0"/>
              <a:t>{'Function unknown’}</a:t>
            </a:r>
          </a:p>
          <a:p>
            <a:r>
              <a:rPr lang="en-US" sz="2400" dirty="0"/>
              <a:t>{'Enzymes with EC numbers’}</a:t>
            </a:r>
            <a:endParaRPr lang="en-US" dirty="0"/>
          </a:p>
          <a:p>
            <a:r>
              <a:rPr lang="en-US" dirty="0"/>
              <a:t>{'Signaling proteins’} </a:t>
            </a:r>
          </a:p>
          <a:p>
            <a:r>
              <a:rPr lang="en-US" dirty="0"/>
              <a:t>{'Energy metabolism’} </a:t>
            </a:r>
          </a:p>
          <a:p>
            <a:r>
              <a:rPr lang="en-US" dirty="0"/>
              <a:t>{'Cell growth’} </a:t>
            </a:r>
          </a:p>
          <a:p>
            <a:r>
              <a:rPr lang="en-US" dirty="0"/>
              <a:t>{'Structural proteins’} </a:t>
            </a:r>
          </a:p>
          <a:p>
            <a:r>
              <a:rPr lang="en-US" dirty="0"/>
              <a:t>{'Replication and repair’}</a:t>
            </a:r>
          </a:p>
          <a:p>
            <a:r>
              <a:rPr lang="en-US" dirty="0"/>
              <a:t>{'General function prediction only’} </a:t>
            </a:r>
          </a:p>
          <a:p>
            <a:endParaRPr lang="en-US" dirty="0"/>
          </a:p>
          <a:p>
            <a:endParaRPr lang="en-US" dirty="0"/>
          </a:p>
        </p:txBody>
      </p:sp>
    </p:spTree>
    <p:extLst>
      <p:ext uri="{BB962C8B-B14F-4D97-AF65-F5344CB8AC3E}">
        <p14:creationId xmlns:p14="http://schemas.microsoft.com/office/powerpoint/2010/main" val="1378019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6A251-3C27-DBED-F48A-F907DD9E77E7}"/>
              </a:ext>
            </a:extLst>
          </p:cNvPr>
          <p:cNvSpPr>
            <a:spLocks noGrp="1"/>
          </p:cNvSpPr>
          <p:nvPr>
            <p:ph type="title"/>
          </p:nvPr>
        </p:nvSpPr>
        <p:spPr/>
        <p:txBody>
          <a:bodyPr/>
          <a:lstStyle/>
          <a:p>
            <a:r>
              <a:rPr lang="en-US" dirty="0"/>
              <a:t>Opinions &amp; some deduction</a:t>
            </a:r>
          </a:p>
        </p:txBody>
      </p:sp>
      <p:sp>
        <p:nvSpPr>
          <p:cNvPr id="3" name="Content Placeholder 2">
            <a:extLst>
              <a:ext uri="{FF2B5EF4-FFF2-40B4-BE49-F238E27FC236}">
                <a16:creationId xmlns:a16="http://schemas.microsoft.com/office/drawing/2014/main" id="{E3C6DFD0-5228-A990-3414-E8C905927222}"/>
              </a:ext>
            </a:extLst>
          </p:cNvPr>
          <p:cNvSpPr>
            <a:spLocks noGrp="1"/>
          </p:cNvSpPr>
          <p:nvPr>
            <p:ph idx="1"/>
          </p:nvPr>
        </p:nvSpPr>
        <p:spPr>
          <a:xfrm>
            <a:off x="685800" y="2057402"/>
            <a:ext cx="11012214" cy="4343398"/>
          </a:xfrm>
        </p:spPr>
        <p:txBody>
          <a:bodyPr>
            <a:normAutofit/>
          </a:bodyPr>
          <a:lstStyle/>
          <a:p>
            <a:pPr>
              <a:lnSpc>
                <a:spcPct val="100000"/>
              </a:lnSpc>
            </a:pPr>
            <a:r>
              <a:rPr lang="en-US" sz="2000" dirty="0"/>
              <a:t>The partition seems logical but a bit off. Higher resolution would produce less groups and “combine” more groups together. This seems like a fair resolution, but still some large groups seem too general. Maybe a different partition algorithm should be considered, or we can try to take the partition we got and add some prior knowledge to it to create a better manual partition (0.5 resolution partition – in </a:t>
            </a:r>
            <a:r>
              <a:rPr lang="en-US" sz="2000" dirty="0">
                <a:hlinkClick r:id="rId2" action="ppaction://hlinksldjump"/>
              </a:rPr>
              <a:t>appendix</a:t>
            </a:r>
            <a:r>
              <a:rPr lang="en-US" sz="2000" dirty="0"/>
              <a:t>).</a:t>
            </a:r>
          </a:p>
          <a:p>
            <a:pPr>
              <a:lnSpc>
                <a:spcPct val="100000"/>
              </a:lnSpc>
            </a:pPr>
            <a:r>
              <a:rPr lang="en-US" sz="2000" dirty="0"/>
              <a:t>It should be mentioned that this partition was made only on the 120 “above average” labels. We can use the same algorithm to partition all the labels, but we should except mainly more smaller groups or labels in their own group.</a:t>
            </a:r>
          </a:p>
          <a:p>
            <a:pPr>
              <a:lnSpc>
                <a:spcPct val="100000"/>
              </a:lnSpc>
            </a:pPr>
            <a:r>
              <a:rPr lang="en-US" sz="2000" dirty="0"/>
              <a:t>It should also be mentioned that the Louvain detection algorithm available in python demands an undirected graph. Thus to preform this algorithm we created an equivalent undirected graph with weight arbitrary chosen between the 2 weights when there are edges for both ways between 2 nodes. It also could have an impact on the result.</a:t>
            </a:r>
          </a:p>
        </p:txBody>
      </p:sp>
    </p:spTree>
    <p:extLst>
      <p:ext uri="{BB962C8B-B14F-4D97-AF65-F5344CB8AC3E}">
        <p14:creationId xmlns:p14="http://schemas.microsoft.com/office/powerpoint/2010/main" val="2902715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1FDF9-18E7-E0B6-6BEE-7B8314FF298F}"/>
              </a:ext>
            </a:extLst>
          </p:cNvPr>
          <p:cNvSpPr>
            <a:spLocks noGrp="1"/>
          </p:cNvSpPr>
          <p:nvPr>
            <p:ph type="title"/>
          </p:nvPr>
        </p:nvSpPr>
        <p:spPr>
          <a:xfrm>
            <a:off x="3926632" y="2164702"/>
            <a:ext cx="4338735" cy="1264298"/>
          </a:xfrm>
        </p:spPr>
        <p:txBody>
          <a:bodyPr>
            <a:normAutofit/>
          </a:bodyPr>
          <a:lstStyle/>
          <a:p>
            <a:r>
              <a:rPr lang="en-US" sz="6000" dirty="0"/>
              <a:t>Appendix</a:t>
            </a:r>
          </a:p>
        </p:txBody>
      </p:sp>
    </p:spTree>
    <p:extLst>
      <p:ext uri="{BB962C8B-B14F-4D97-AF65-F5344CB8AC3E}">
        <p14:creationId xmlns:p14="http://schemas.microsoft.com/office/powerpoint/2010/main" val="2237036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B738FE45-8A90-C73C-48A7-5201FFED356D}"/>
              </a:ext>
            </a:extLst>
          </p:cNvPr>
          <p:cNvSpPr>
            <a:spLocks noChangeArrowheads="1"/>
          </p:cNvSpPr>
          <p:nvPr/>
        </p:nvSpPr>
        <p:spPr bwMode="auto">
          <a:xfrm>
            <a:off x="1790700" y="2880925"/>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862D5769-FFEA-87CA-6652-40208F194B03}"/>
              </a:ext>
            </a:extLst>
          </p:cNvPr>
          <p:cNvSpPr txBox="1"/>
          <p:nvPr/>
        </p:nvSpPr>
        <p:spPr>
          <a:xfrm>
            <a:off x="780667" y="1342622"/>
            <a:ext cx="10835600" cy="5447645"/>
          </a:xfrm>
          <a:prstGeom prst="rect">
            <a:avLst/>
          </a:prstGeom>
          <a:noFill/>
        </p:spPr>
        <p:txBody>
          <a:bodyPr wrap="square" rtlCol="0">
            <a:spAutoFit/>
          </a:bodyPr>
          <a:lstStyle/>
          <a:p>
            <a:r>
              <a:rPr lang="en-US" sz="600" dirty="0"/>
              <a:t>{'Transcription factors': 0, 'Arginine and proline metabolism': 1, 'Valine, leucine and isoleucine biosynthesis': 2, 'Pantothenate and CoA biosynthesis': 3, 'DNA repair and recombination proteins': 4, 'Transporters': 5, 'Phenylalanine, tyrosine and tryptophan biosynthesis': 6, 'Ribosome biogenesis': 7, 'Pyrimidine metabolism': 8, 'Alanine, aspartate and glutamate metabolism': 9, 'Mismatch repair': 10, 'Amino acid related enzymes': 11, 'Enzymes with EC numbers': 12, 'Transfer RNA biogenesis': 13, 'DNA replication proteins': 14, 'Prokaryotic defense system': 15, 'Methane metabolism': 16, 'Streptomycin biosynthesis': 17, 'Polyketide sugar unit biosynthesis': 18, 'Acarbose and validamycin biosynthesis': 19, 'Peptidases and inhibitors': 20, 'Diabetic cardiomyopathy': 21, 'Amino sugar and nucleotide sugar metabolism': 22, 'Insulin resistance': 23, 'Aminoacyl-tRNA biosynthesis': 24, 'Carbon fixation pathways in prokaryotes': 25, 'Citrate cycle': 26, 'Pyruvate metabolism': 27, 'Arginine biosynthesis': 28, 'DNA replication': 29, 'Function unknown': 30, 'Ribosome biogenesis in eukaryotes': 31, 'Histidine metabolism': 32, 'Glyoxylate and dicarboxylate metabolism': 33, 'Carbapenem biosynthesis': 34, 'Sulfur relay system': 35, 'Butanoate metabolism': 36, 'Glycolysis / Gluconeogenesis': 37, 'Nitrotoluene degradation': 38, 'Propanoate metabolism': 39, 'PI3K-Akt signaling pathway': 40, 'Adipocytokine signaling pathway': 41, 'Glucagon signaling pathway': 42, '</a:t>
            </a:r>
            <a:r>
              <a:rPr lang="en-US" sz="600" dirty="0" err="1"/>
              <a:t>FoxO</a:t>
            </a:r>
            <a:r>
              <a:rPr lang="en-US" sz="600" dirty="0"/>
              <a:t> signaling pathway': 43, 'PPAR signaling pathway': 44, 'AMPK signaling pathway': 45, 'Insulin signaling pathway': 46, 'Proximal tubule bicarbonate reclamation': 47, 'Chromosome and associated proteins': 48, 'Terpenoid backbone biosynthesis': 49, 'Peroxisome': 50, 'Vitamin B6 metabolism': 51, 'Glycine, serine and threonine metabolism': 52, 'Bacterial toxins': 53, 'Porphyrin and chlorophyll metabolism': 54, 'Nitrogen metabolism': 55, 'Chloroalkane and chloroalkene degradation': 56, 'Synthesis and degradation of ketone bodies': 57, 'Fat digestion and absorption': 58, 'Lysine degradation': 59, 'Valine, leucine and isoleucine degradation': 60, 'Tryptophan metabolism': 61, 'Fatty acid degradation': 62, 'Exosome': 63, 'Two-component system': 64, 'Benzoate degradation': 65, 'Lysine biosynthesis': 66, 'Quorum sensing': 67, 'Purine metabolism': 68, 'MAPK signaling pathway - plant': 69, 'Membrane trafficking': 70, 'Drug metabolism - other enzymes': 71, '</a:t>
            </a:r>
            <a:r>
              <a:rPr lang="en-US" sz="600" dirty="0" err="1"/>
              <a:t>Selenocompound</a:t>
            </a:r>
            <a:r>
              <a:rPr lang="en-US" sz="600" dirty="0"/>
              <a:t> metabolism': 72, 'Carbohydrate metabolism': 73, 'Mitochondrial biogenesis': 74, 'Glycosyltransferases': 75, 'Oxidative phosphorylation': 76, 'General function prediction only': 77, 'O-Antigen nucleotide sugar biosynthesis': 78, 'Longevity regulating pathway - multiple species': 79, 'Chaperones and folding catalysts': 80, 'Cysteine and methionine metabolism': 81, '</a:t>
            </a:r>
            <a:r>
              <a:rPr lang="en-US" sz="600" dirty="0" err="1"/>
              <a:t>Prenyltransferases</a:t>
            </a:r>
            <a:r>
              <a:rPr lang="en-US" sz="600" dirty="0"/>
              <a:t>': 82, 'Peptidoglycan biosynthesis': 83, 'Translation factors': 84, 'Folate biosynthesis': 85, 'Cofactor metabolism': 86, 'Secretion system': 87, 'Bacterial secretion system': 88, 'Protein export': 89, 'Transcription': 90, 'Protein phosphatases and associated proteins': 91, 'RNA transport': 92, 'Proteasome': 93, 'Fructose and mannose metabolism': 94, 'Nicotinate and nicotinamide metabolism': 95, 'Taurine and </a:t>
            </a:r>
            <a:r>
              <a:rPr lang="en-US" sz="600" dirty="0" err="1"/>
              <a:t>hypotaurine</a:t>
            </a:r>
            <a:r>
              <a:rPr lang="en-US" sz="600" dirty="0"/>
              <a:t> metabolism': 96, 'Glycerophospholipid metabolism': 97, 'Sesquiterpenoid and triterpenoid biosynthesis': 98, 'Transcription machinery': 99, 'RNA polymerase': 100, 'Ribosome': 101, 'Antifolate resistance': 102, 'One carbon pool by folate': 103, 'Pentose phosphate pathway': 104, 'ABC transporters': 105, 'Riboflavin metabolism': 106, 'Ubiquinone and other terpenoid-quinone biosynthesis': 107, 'Phosphatidylinositol signaling system': 108, 'Inositol phosphate metabolism': 109, '</a:t>
            </a:r>
            <a:r>
              <a:rPr lang="en-US" sz="600" dirty="0" err="1"/>
              <a:t>Cyanoamino</a:t>
            </a:r>
            <a:r>
              <a:rPr lang="en-US" sz="600" dirty="0"/>
              <a:t> acid metabolism': 110, 'Protein processing in endoplasmic reticulum': 111, 'Phagosome': 112, 'Vibrio cholerae infection': 113, 'Cell cycle - Caulobacter': 114, 'Cytoskeleton proteins': 115, 'Others': 116, 'Structural proteins': 117, 'Replication and repair': 118, 'Monobactam biosynthesis': 119, 'HIF-1 signaling pathway': 120, 'Messenger RNA biogenesis': 121, 'RNA degradation': 122, 'Biosynthesis of various secondary metabolites - part 2': 123, 'Phosphonate and </a:t>
            </a:r>
            <a:r>
              <a:rPr lang="en-US" sz="600" dirty="0" err="1"/>
              <a:t>phosphinate</a:t>
            </a:r>
            <a:r>
              <a:rPr lang="en-US" sz="600" dirty="0"/>
              <a:t> metabolism': 124, '</a:t>
            </a:r>
            <a:r>
              <a:rPr lang="en-US" sz="600" dirty="0" err="1"/>
              <a:t>Glucosinolate</a:t>
            </a:r>
            <a:r>
              <a:rPr lang="en-US" sz="600" dirty="0"/>
              <a:t> biosynthesis': 125, 'C5-Branched dibasic acid metabolism': 126, 'Protein kinases': 127, 'Rheumatoid arthritis': 128, 'Toll-like receptor signaling pathway': 129, 'Osteoclast differentiation': 130, 'Lysosome': 131, 'Apoptosis': 132, 'Phenylpropanoid biosynthesis': 133, 'Aminobenzoate degradation': 134, 'Bacterial motility proteins': 135, 'Retinol metabolism': 136, 'Tuberculosis': 137, 'Biofilm formation - Pseudomonas aeruginosa': 138, 'Starch and sucrose metabolism': 139, 'Basal transcription factors': 140, 'Nucleotide excision repair': 141, 'Transport': 142, 'Epithelial cell signaling in Helicobacter pylori infection': 143, 'Steroid degradation': 144, 'Non-homologous end-joining': 145, 'Base excision repair': 146, 'Lipid biosynthesis proteins': 147, '</a:t>
            </a:r>
            <a:r>
              <a:rPr lang="en-US" sz="600" dirty="0" err="1"/>
              <a:t>Dorso</a:t>
            </a:r>
            <a:r>
              <a:rPr lang="en-US" sz="600" dirty="0"/>
              <a:t>-ventral axis formation': 148, 'Signaling proteins': 149, 'Energy metabolism': 150, 'Staphylococcus aureus infection': 151, 'Bacterial chemotaxis': 152, 'Other glycan degradation': 153, 'Phenylalanine metabolism': 154, 'Novobiocin biosynthesis': 155, 'N-Glycan biosynthesis': 156, 'Thiamine metabolism': 157, 'Sulfur metabolism': 158, 'Oxytocin signaling pathway': 159, '</a:t>
            </a:r>
            <a:r>
              <a:rPr lang="en-US" sz="600" dirty="0" err="1"/>
              <a:t>Isoquinoline</a:t>
            </a:r>
            <a:r>
              <a:rPr lang="en-US" sz="600" dirty="0"/>
              <a:t> alkaloid biosynthesis': 160, 'Tropane, piperidine and pyridine alkaloid biosynthesis': 161, 'Tyrosine metabolism': 162, 'Other types of O-glycan biosynthesis': 163, 'Galactose metabolism': 164, 'Amoebiasis': 165, 'Bacterial invasion of epithelial cells': 166, 'Yersinia infection': 167, 'Longevity regulating pathway - worm': 168, 'Cell growth': 169, 'Lipoarabinomannan': 170, 'Parathyroid hormone synthesis, secretion and action': 171, 'Limonene and pinene degradation': 172, 'Ascorbate and </a:t>
            </a:r>
            <a:r>
              <a:rPr lang="en-US" sz="600" dirty="0" err="1"/>
              <a:t>aldarate</a:t>
            </a:r>
            <a:r>
              <a:rPr lang="en-US" sz="600" dirty="0"/>
              <a:t> metabolism': 173, '</a:t>
            </a:r>
            <a:r>
              <a:rPr lang="en-US" sz="600" dirty="0" err="1"/>
              <a:t>Glycerolipid</a:t>
            </a:r>
            <a:r>
              <a:rPr lang="en-US" sz="600" dirty="0"/>
              <a:t> metabolism': 174, 'Insect hormone biosynthesis': 175, 'beta-Alanine metabolism': 176, 'Biotin metabolism': 177, 'Fatty acid biosynthesis': 178, 'Flagellar assembly': 179, 'Protein processing': 180, 'Protein digestion and absorption': 181, 'CD molecules': 182, 'Carbon fixation in photosynthetic organisms': 183, 'Antimicrobial resistance genes': 184, 'Lipopolysaccharide biosynthesis': 185, 'Lipopolysaccharide biosynthesis proteins': 186, 'Glycan metabolism': 187, 'Meiosis - yeast': 188, '</a:t>
            </a:r>
            <a:r>
              <a:rPr lang="en-US" sz="600" dirty="0" err="1"/>
              <a:t>Neurotrophin</a:t>
            </a:r>
            <a:r>
              <a:rPr lang="en-US" sz="600" dirty="0"/>
              <a:t> signaling pathway': 189, 'Ubiquitin system': 190, 'Vancomycin resistance': 191, 'D-Alanine metabolism': 192, 'Peptidoglycan biosynthesis and degradation proteins': 193, 'Glutathione metabolism': 194, 'Photosynthesis proteins': 195, 'Photosynthesis': 196, 'Homologous recombination': 197, 'Fanconi anemia pathway': 198, 'Polyketide biosynthesis proteins': 199, 'Lipoic acid metabolism': 200, 'Biosynthesis of various secondary metabolites - part 3': 201, 'mRNA surveillance pathway': 202, 'Pentose and glucuronate interconversions': 203, 'Biosynthesis of vancomycin group antibiotics': 204, 'Arabinogalactan biosynthesis - Mycobacterium': 205, 'Cell motility': 206, 'Necroptosis': 207, 'D-Glutamine and D-glutamate metabolism': 208, 'Biofilm formation - Vibrio cholerae': 209, 'Secondary metabolism': 210, 'Biosynthesis of type II polyketide products': 211, 'Endocytosis': 212, 'Prodigiosin biosynthesis': 213, 'Penicillin and cephalosporin biosynthesis': 214, 'beta-Lactam resistance': 215, 'Phenazine biosynthesis': 216, 'Mineral absorption': 217, 'Platinum drug resistance': 218, 'Apoptosis - fly': 219, 'Photosynthesis - antenna proteins': 220, 'Carotenoid biosynthesis': 221, 'Cationic antimicrobial peptide': 222, 'Mannose type O-glycan biosynthesis': 223, 'African trypanosomiasis': 224, 'Fluid shear stress and atherosclerosis': 225, 'Spinocerebellar ataxia': 226, 'Atrazine degradation': 227, 'Leishmaniasis': 228, 'Legionellosis': 229, 'Neomycin, kanamycin and gentamicin biosynthesis': 230, 'Furfural degradation': 231, 'Amino acid metabolism': 232, 'Hematopoietic cell lineage': 233, 'Cell adhesion molecules': 234, 'Human papillomavirus infection': 235, 'Arrhythmogenic right ventricular cardiomyopathy': 236, 'Regulation of actin cytoskeleton': 237, 'Hypertrophic cardiomyopathy': 238, 'ECM-receptor interaction': 239, 'Dilated cardiomyopathy': 240, 'Leukocyte </a:t>
            </a:r>
            <a:r>
              <a:rPr lang="en-US" sz="600" dirty="0" err="1"/>
              <a:t>transendothelial</a:t>
            </a:r>
            <a:r>
              <a:rPr lang="en-US" sz="600" dirty="0"/>
              <a:t> migration': 241, 'Focal adhesion': 242, 'Translation': 243, 'Steroid biosynthesis': 244, 'Spliceosome': 245, 'Biofilm formation - Escherichia coli': 246, 'Phosphotransferase system': 247, 'Sphingolipid metabolism': 248, 'Glycosphingolipid biosynthesis - </a:t>
            </a:r>
            <a:r>
              <a:rPr lang="en-US" sz="600" dirty="0" err="1"/>
              <a:t>globo</a:t>
            </a:r>
            <a:r>
              <a:rPr lang="en-US" sz="600" dirty="0"/>
              <a:t> and </a:t>
            </a:r>
            <a:r>
              <a:rPr lang="en-US" sz="600" dirty="0" err="1"/>
              <a:t>isoglobo</a:t>
            </a:r>
            <a:r>
              <a:rPr lang="en-US" sz="600" dirty="0"/>
              <a:t> series': 249, 'Glycosaminoglycan degradation': 250, 'Ferroptosis': 251, 'Thermogenesis': 252, 'Biosynthesis of unsaturated fatty acids': 253, 'Biosynthesis of siderophore group </a:t>
            </a:r>
            <a:r>
              <a:rPr lang="en-US" sz="600" dirty="0" err="1"/>
              <a:t>nonribosomal</a:t>
            </a:r>
            <a:r>
              <a:rPr lang="en-US" sz="600" dirty="0"/>
              <a:t> peptides': 254, 'Unclassified viral proteins': 255, 'Glycosylphosphatidylinositol': 256, 'Human T-cell leukemia virus 1 infection': 257, 'Cholesterol metabolism': 258, 'Neuroactive ligand-receptor interaction': 259, 'Dioxin degradation': 260, 'Xylene degradation': 261, 'Type I polyketide structures': 262, '</a:t>
            </a:r>
            <a:r>
              <a:rPr lang="en-US" sz="600" dirty="0" err="1"/>
              <a:t>Chlorocyclohexane</a:t>
            </a:r>
            <a:r>
              <a:rPr lang="en-US" sz="600" dirty="0"/>
              <a:t> and chlorobenzene degradation': 263, '</a:t>
            </a:r>
            <a:r>
              <a:rPr lang="en-US" sz="600" dirty="0" err="1"/>
              <a:t>Fluorobenzoate</a:t>
            </a:r>
            <a:r>
              <a:rPr lang="en-US" sz="600" dirty="0"/>
              <a:t> degradation': 264, 'Toluene degradation': 265, 'Pertussis': 266, 'Plant-pathogen interaction': 267, 'Pathogenic Escherichia coli infection': 268, 'Zeatin biosynthesis': 269, 'Various types of N-glycan biosynthesis': 270, 'Glycosphingolipid biosynthesis - </a:t>
            </a:r>
            <a:r>
              <a:rPr lang="en-US" sz="600" dirty="0" err="1"/>
              <a:t>ganglio</a:t>
            </a:r>
            <a:r>
              <a:rPr lang="en-US" sz="600" dirty="0"/>
              <a:t> series': 271, 'Secondary bile acid biosynthesis': 272, 'Naphthalene degradation': 273, 'Polycyclic aromatic hydrocarbon degradation': 274, 'Biosynthesis of enediyne antibiotics': 275, 'Primary immunodeficiency': 276, 'Caprolactam degradation': 277, '</a:t>
            </a:r>
            <a:r>
              <a:rPr lang="en-US" sz="600" dirty="0" err="1"/>
              <a:t>Adherens</a:t>
            </a:r>
            <a:r>
              <a:rPr lang="en-US" sz="600" dirty="0"/>
              <a:t> junction': 278, 'O-Antigen repeat unit biosynthesis': 279, 'Nucleotide metabolism': 280, 'Lipid and atherosclerosis': 281, 'Type I diabetes mellitus': 282, 'Prolactin signaling pathway': 283, 'Styrene degradation': 284, 'Domain-containing proteins not elsewhere classified': 285, 'Thyroid hormone synthesis': 286, 'B cell receptor signaling pathway': 287, 'Lectins': 288, 'Carbohydrate digestion and absorption': 289, 'Pancreatic secretion': 290, 'Salivary secretion': 291, 'Autophagy - yeast': 292, 'Viral proteins': 293, 'Metabolism of xenobiotics by cytochrome P450': 294, 'Drug metabolism - cytochrome P450': 295, 'NOD-like receptor signaling pathway': 296, 'Biosynthesis of </a:t>
            </a:r>
            <a:r>
              <a:rPr lang="en-US" sz="600" dirty="0" err="1"/>
              <a:t>ansamycins</a:t>
            </a:r>
            <a:r>
              <a:rPr lang="en-US" sz="600" dirty="0"/>
              <a:t>': 297, 'Primary bile acid biosynthesis': 298, 'Glycosaminoglycan biosynthesis - chondroitin sulfate / dermatan sulfate': 299, 'Glycosaminoglycan biosynthesis - heparan sulfate / heparin': 300, '</a:t>
            </a:r>
            <a:r>
              <a:rPr lang="en-US" sz="600" dirty="0" err="1"/>
              <a:t>Isoflavonoid</a:t>
            </a:r>
            <a:r>
              <a:rPr lang="en-US" sz="600" dirty="0"/>
              <a:t> biosynthesis': 301, 'Glycosaminoglycan binding proteins': 302, '</a:t>
            </a:r>
            <a:r>
              <a:rPr lang="en-US" sz="600" dirty="0" err="1"/>
              <a:t>Stilbenoid</a:t>
            </a:r>
            <a:r>
              <a:rPr lang="en-US" sz="600" dirty="0"/>
              <a:t>, diarylheptanoid and gingerol biosynthesis': 303, 'Flavonoid biosynthesis': 304, 'Amyotrophic lateral sclerosis': 305, 'mTOR signaling pathway': 306, 'Ether lipid metabolism': 307, 'Sphingolipid signaling pathway': 308, 'Proteoglycans': 309, 'D-Arginine and D-ornithine metabolism': 310, 'Plant hormone signal transduction': 311, 'Ion channels': 312, 'Inflammatory mediator regulation of TRP channels': 313, 'Mucin type O-glycan biosynthesis': 314, 'Linoleic acid metabolism': 315, 'alpha-Linolenic acid metabolism': 316, 'Arachidonic acid metabolism': 317, 'MAPK signaling pathway - fly': 318, 'Adrenergic signaling in cardiomyocytes': 319, 'Calcium signaling pathway': 320, 'Cardiac muscle contraction': 321, 'Olfactory transduction': 322, 'Endocrine and other factor-regulated calcium reabsorption': 323, 'Apelin signaling pathway': 324, 'cGMP-PKG signaling pathway': 325, 'Geraniol degradation': 326, 'Ethylbenzene degradation': 327, 'Renin-angiotensin system': 328, 'Malaria': 329, 'Lipid metabolism': 330, 'Platelet activation': 331, 'Renin secretion': 332, 'Long-term depression': 333, 'Vascular smooth muscle contraction': 334, 'Circadian entrainment': 335, 'Gap junction': 336, 'Retrograde endocannabinoid signaling': 337, 'Monoterpenoid biosynthesis': 338, 'Cytochrome P450': 339, 'Steroid hormone biosynthesis': 340, 'Shigellosis': 341, 'Salmonella infection': 342, 'Regulation of lipolysis in adipocytes': 343, 'Cushing syndrome': 344, 'Serotonergic synapse': 345, 'Toxoplasmosis': 346, 'Fc epsilon RI signaling pathway': 347, 'Ovarian steroidogenesis': 348, 'Hepatitis B': 349, 'Cell cycle': 350, 'Tight junction': 351, 'Herpes simplex virus 1 infection': 352, 'Ubiquitin mediated proteolysis': 353, 'p53 signaling pathway': 354, 'GTP-binding proteins': 355, 'AGE-RAGE signaling pathway in diabetic complications': 356, '</a:t>
            </a:r>
            <a:r>
              <a:rPr lang="en-US" sz="600" dirty="0" err="1"/>
              <a:t>Relaxin</a:t>
            </a:r>
            <a:r>
              <a:rPr lang="en-US" sz="600" dirty="0"/>
              <a:t> signaling pathway': 357, 'Notch signaling pathway': 358, 'Human immunodeficiency virus 1 infection': 359, 'Complement and coagulation cascades': 360, 'EGFR tyrosine kinase inhibitor resistance': 361, 'Longevity regulating pathway': 362, 'Insulin secretion': 363, 'Synaptic vesicle cycle': 364, 'Cell cycle - yeast': 365, 'Hedgehog signaling pathway - fly': 366, 'Hedgehog signaling pathway': 367, 'Rap1 signaling pathway': 368, 'Phospholipase D signaling pathway': 369, 'Estrogen signaling pathway': 370, 'Ras signaling pathway': 371, 'Cytosolic DNA-sensing pathway': 372, 'TNF signaling pathway': 373, 'SNARE interactions in vesicular transport': 374, 'Viral myocarditis': 375, '</a:t>
            </a:r>
            <a:r>
              <a:rPr lang="en-US" sz="600" dirty="0" err="1"/>
              <a:t>Wnt</a:t>
            </a:r>
            <a:r>
              <a:rPr lang="en-US" sz="600" dirty="0"/>
              <a:t> signaling pathway': 376, 'MAPK signaling pathway': 377, 'Axon guidance': 378, 'Influenza A': 379, 'Vasopressin-regulated water reabsorption': 380, 'MAPK signaling pathway - yeast': 381, 'Cellular senescence': 382, 'Measles': 383, 'Autophagy - animal': 384, 'Hepatitis C': 385, 'GnRH signaling pathway': 386, 'Axon regeneration': 387, 'Hippo signaling pathway': 388, 'Circadian rhythm': 389, 'Oocyte meiosis': 390, 'Toll and </a:t>
            </a:r>
            <a:r>
              <a:rPr lang="en-US" sz="600" dirty="0" err="1"/>
              <a:t>Imd</a:t>
            </a:r>
            <a:r>
              <a:rPr lang="en-US" sz="600" dirty="0"/>
              <a:t> signaling pathway': 391, 'Biosynthesis of various secondary metabolites - part 1': 392, 'Mitophagy - animal': 393, 'Bile secretion': 394, 'G protein-coupled receptors': 395, 'Pattern recognition receptors': 396, 'Autophagy - other': 397, 'Systemic lupus erythematosus': 398, 'Fc gamma R-mediated phagocytosis': 399, 'Mitophagy - yeast': 400, 'Glioma': 401, 'Aldosterone synthesis and secretion': 402, 'Collecting duct acid secretion': 403, '</a:t>
            </a:r>
            <a:r>
              <a:rPr lang="en-US" sz="600" dirty="0" err="1"/>
              <a:t>Cutin</a:t>
            </a:r>
            <a:r>
              <a:rPr lang="en-US" sz="600" dirty="0"/>
              <a:t>, </a:t>
            </a:r>
            <a:r>
              <a:rPr lang="en-US" sz="600" dirty="0" err="1"/>
              <a:t>suberine</a:t>
            </a:r>
            <a:r>
              <a:rPr lang="en-US" sz="600" dirty="0"/>
              <a:t> and wax biosynthesis': 404, 'Diterpenoid biosynthesis': 405, 'NF-kappa B signaling pathway': 406, 'Hippo signaling pathway - multiple species': 407, 'Hippo signaling pathway - fly': 408, 'cAMP signaling pathway': 409, 'IL-17 signaling pathway': 410, 'VEGF signaling pathway': 411, 'Alcoholism': 412, 'Neutrophil extracellular trap formation': 413, 'TGF-beta signaling pathway': 414, 'T cell receptor signaling pathway': 415, 'Progesterone-mediated oocyte maturation': 416, 'Thyroid hormone signaling pathway': 417, 'JAK-STAT signaling pathway': 418, 'RIG-I-like receptor signaling pathway': 419, 'Fatty acid elongation': 420, 'Aflatoxin biosynthesis': 421, 'Circadian rhythm - plant': 422, 'Clavulanic acid biosynthesis': 423, 'Cholinergic synapse': 424, 'Long-term potentiation': 425, 'Amphetamine addiction': 426, 'Dopaminergic synapse': 427, 'Cortisol synthesis and secretion': 428, 'Vitamin digestion and absorption': 429, 'Antigen processing and presentation': 430, 'Epstein-Barr virus infection': 431, 'Caffeine metabolism': 432, 'Signaling pathways regulating pluripotency of stem cells': 433, 'Tetracycline biosynthesis': 434, 'Growth hormone synthesis, secretion and action': 435, 'Kaposi sarcoma-associated herpesvirus infection': 436, 'Biosynthesis of 12-, 14- and 16-membered macrolides': 437, 'Biosynthesis of type II polyketide backbone': 438, 'Chemokine signaling pathway': 439, 'Phototransduction': 440, 'Circadian rhythm - fly': 441, 'Aldosterone-regulated sodium reabsorption': 442, 'Gastric acid secretion': 443, 'Phototransduction - fly': 444, '</a:t>
            </a:r>
            <a:r>
              <a:rPr lang="en-US" sz="600" dirty="0" err="1"/>
              <a:t>Nonribosomal</a:t>
            </a:r>
            <a:r>
              <a:rPr lang="en-US" sz="600" dirty="0"/>
              <a:t> peptide structures': 445, 'Morphine addiction': 446, '</a:t>
            </a:r>
            <a:r>
              <a:rPr lang="en-US" sz="600" dirty="0" err="1"/>
              <a:t>Betalain</a:t>
            </a:r>
            <a:r>
              <a:rPr lang="en-US" sz="600" dirty="0"/>
              <a:t> biosynthesis': 447, 'Glycosaminoglycan biosynthesis - keratan sulfate': 448, 'Bisphenol degradation': 449, '</a:t>
            </a:r>
            <a:r>
              <a:rPr lang="en-US" sz="600" dirty="0" err="1"/>
              <a:t>Staurosporine</a:t>
            </a:r>
            <a:r>
              <a:rPr lang="en-US" sz="600" dirty="0"/>
              <a:t> biosynthesis': 450, 'C-type lectin receptor signaling pathway': 451, 'Glycosphingolipid biosynthesis - </a:t>
            </a:r>
            <a:r>
              <a:rPr lang="en-US" sz="600" dirty="0" err="1"/>
              <a:t>lacto</a:t>
            </a:r>
            <a:r>
              <a:rPr lang="en-US" sz="600" dirty="0"/>
              <a:t> and </a:t>
            </a:r>
            <a:r>
              <a:rPr lang="en-US" sz="600" dirty="0" err="1"/>
              <a:t>neolacto</a:t>
            </a:r>
            <a:r>
              <a:rPr lang="en-US" sz="600" dirty="0"/>
              <a:t> series': 452, 'Cytokine receptors': 453, 'Indole alkaloid biosynthesis': 454, 'Cocaine addiction': 455, 'Viral fusion proteins': 456, 'GnRH secretion': 457, 'Glutamatergic synapse': 458, 'Endocrine resistance': 459, 'Taste transduction': 460, 'Cytokine-cytokine receptor interaction': 461, 'Indole diterpene alkaloid biosynthesis': 462, 'Cytokines and growth factors': 463, 'Viral protein interaction with cytokine and cytokine receptor': 464, 'Type II diabetes mellitus': 465, 'Human cytomegalovirus infection': 466, 'Th17 cell differentiation': 467, 'Nuclear receptors': 468, 'Maturity onset diabetes of the young': 469} </a:t>
            </a:r>
          </a:p>
          <a:p>
            <a:endParaRPr lang="en-US" sz="600" dirty="0"/>
          </a:p>
        </p:txBody>
      </p:sp>
    </p:spTree>
    <p:extLst>
      <p:ext uri="{BB962C8B-B14F-4D97-AF65-F5344CB8AC3E}">
        <p14:creationId xmlns:p14="http://schemas.microsoft.com/office/powerpoint/2010/main" val="3266857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BECA237B-A7F7-22CF-9BCE-FFB3562F99A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94F23D97-373F-0458-A912-A894EBDFCBC6}"/>
              </a:ext>
            </a:extLst>
          </p:cNvPr>
          <p:cNvSpPr txBox="1"/>
          <p:nvPr/>
        </p:nvSpPr>
        <p:spPr>
          <a:xfrm>
            <a:off x="482601" y="1710266"/>
            <a:ext cx="10800000" cy="553998"/>
          </a:xfrm>
          <a:prstGeom prst="rect">
            <a:avLst/>
          </a:prstGeom>
          <a:noFill/>
        </p:spPr>
        <p:txBody>
          <a:bodyPr wrap="square" rtlCol="0">
            <a:spAutoFit/>
          </a:bodyPr>
          <a:lstStyle/>
          <a:p>
            <a:r>
              <a:rPr lang="en-US" sz="1000" dirty="0"/>
              <a:t>{'Transcription factors': 0, 'Arginine and proline metabolism': 1, 'DNA repair and recombination proteins': 2, 'Transporters': 3, 'Phenylalanine, tyrosine and tryptophan biosynthesis': 4, 'Ribosome biogenesis': 5, 'Pyrimidine metabolism': 6, 'Alanine, aspartate and glutamate metabolism': 7, 'Amino acid related enzymes': 8, 'Enzymes with EC numbers': 9, 'Transfer RNA biogenesis': 10, 'DNA replication proteins': 11, 'Prokaryotic defense system': 12, 'Methane metabolism': 13, 'Peptidases and inhibitors': 14, 'Amino sugar and nucleotide sugar metabolism': 15, 'Carbon fixation pathways in prokaryotes': 16, 'Pyruvate metabolism': 17, 'Arginine biosynthesis': 18, 'DNA replication': 19, 'Function unknown': 20, 'Ribosome biogenesis in eukaryotes': 21, 'Glyoxylate and dicarboxylate metabolism': 22, 'Butanoate metabolism': 23, 'Glycolysis / Gluconeogenesis': 24, 'Propanoate metabolism': 25, 'Chromosome and associated proteins': 26, 'Terpenoid backbone biosynthesis': 27, 'Peroxisome': 28, 'Glycine, serine and threonine metabolism': 29, 'Bacterial toxins': 30, 'Porphyrin and chlorophyll metabolism': 31, 'Nitrogen metabolism': 32, 'Lysine degradation': 33, 'Valine, leucine and isoleucine degradation': 34, 'Tryptophan metabolism': 35, 'Exosome': 36, 'Two-component system': 37, 'Benzoate degradation': 38, 'Quorum sensing': 39, 'Purine metabolism': 40, 'Membrane trafficking': 41, 'Mitochondrial biogenesis': 42, 'Glycosyltransferases': 43, 'Oxidative phosphorylation': 44, 'General function prediction only': 45, 'O-Antigen nucleotide sugar biosynthesis': 46, 'Chaperones and folding catalysts': 47, 'Cysteine and methionine metabolism': 48, 'Translation factors': 49, 'Folate biosynthesis': 50, 'Secretion system': 51, 'Bacterial secretion system': 52, 'Protein phosphatases and associated proteins': 53, 'RNA transport': 54, 'Fructose and mannose metabolism': 55, 'Nicotinate and nicotinamide metabolism': 56, 'Glycerophospholipid metabolism': 57, 'Transcription machinery': 58, 'Ribosome': 59, 'Pentose phosphate pathway': 60, 'ABC transporters': 61, 'Ubiquinone and other terpenoid-quinone biosynthesis': 62, 'Inositol phosphate metabolism': 63, 'Protein processing in endoplasmic reticulum': 64, 'Cytoskeleton proteins': 65, 'Structural proteins': 66, 'Replication and repair': 67, 'Messenger RNA biogenesis': 68, 'RNA degradation': 69, 'Protein kinases': 70, 'Lysosome': 71, 'Aminobenzoate degradation': 72, 'Bacterial motility proteins': 73, 'Biofilm formation - Pseudomonas aeruginosa': 74, 'Starch and sucrose metabolism': 75, 'Epithelial cell signaling in Helicobacter pylori infection': 76, 'Lipid biosynthesis proteins': 77, 'Signaling proteins': 78, 'Energy metabolism': 79, 'Phenylalanine metabolism': 80, 'Sulfur metabolism': 81, 'Tyrosine metabolism': 82, 'Galactose metabolism': 83, 'Cell growth': 84, 'Ascorbate and </a:t>
            </a:r>
            <a:r>
              <a:rPr lang="en-US" sz="1000" dirty="0" err="1"/>
              <a:t>aldarate</a:t>
            </a:r>
            <a:r>
              <a:rPr lang="en-US" sz="1000" dirty="0"/>
              <a:t> metabolism': 85, '</a:t>
            </a:r>
            <a:r>
              <a:rPr lang="en-US" sz="1000" dirty="0" err="1"/>
              <a:t>Glycerolipid</a:t>
            </a:r>
            <a:r>
              <a:rPr lang="en-US" sz="1000" dirty="0"/>
              <a:t> metabolism': 86, 'CD molecules': 87, 'Antimicrobial resistance genes': 88, 'Lipopolysaccharide biosynthesis': 89, 'Lipopolysaccharide biosynthesis proteins': 90, 'Meiosis - yeast': 91, 'Ubiquitin system': 92, 'Peptidoglycan biosynthesis and degradation proteins': 93, 'Photosynthesis proteins': 94, 'Photosynthesis': 95, 'Homologous recombination': 96, 'Polyketide biosynthesis proteins': 97, 'Pentose and glucuronate interconversions': 98, 'Biofilm formation - Vibrio cholerae': 99, 'Biosynthesis of type II polyketide products': 100, 'Endocytosis': 101, 'beta-Lactam resistance': 102, 'Spliceosome': 103, 'Phosphotransferase system': 104, 'Glycosylphosphatidylinositol': 105, 'Type I polyketide structures': 106, 'Pathogenic Escherichia coli infection': 107, 'Biosynthesis of enediyne antibiotics': 108, 'Autophagy - yeast': 109, 'Viral proteins': 110, 'Ion channels': 111, 'Cytochrome P450': 112, 'Shigellosis': 113, 'Salmonella infection': 114, 'Ubiquitin mediated proteolysis': 115, 'GTP-binding proteins': 116, 'Cell cycle - yeast': 117, 'MAPK signaling pathway - yeast': 118, 'G protein-coupled receptors': 119} </a:t>
            </a:r>
          </a:p>
          <a:p>
            <a:endParaRPr lang="en-US" sz="1000" dirty="0"/>
          </a:p>
        </p:txBody>
      </p:sp>
    </p:spTree>
    <p:extLst>
      <p:ext uri="{BB962C8B-B14F-4D97-AF65-F5344CB8AC3E}">
        <p14:creationId xmlns:p14="http://schemas.microsoft.com/office/powerpoint/2010/main" val="987720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737A83A-9D60-DD49-F1A2-1425C5833EE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A47DB18B-445E-8994-B192-5DA23C4DD218}"/>
              </a:ext>
            </a:extLst>
          </p:cNvPr>
          <p:cNvSpPr txBox="1"/>
          <p:nvPr/>
        </p:nvSpPr>
        <p:spPr>
          <a:xfrm>
            <a:off x="697955" y="975312"/>
            <a:ext cx="10796089" cy="5724644"/>
          </a:xfrm>
          <a:prstGeom prst="rect">
            <a:avLst/>
          </a:prstGeom>
          <a:noFill/>
        </p:spPr>
        <p:txBody>
          <a:bodyPr wrap="square" rtlCol="0">
            <a:spAutoFit/>
          </a:bodyPr>
          <a:lstStyle/>
          <a:p>
            <a:r>
              <a:rPr lang="en-US" sz="600" dirty="0"/>
              <a:t>{('AMPK signaling pathway', 'Adipocytokine signaling pathway'), ('AMPK signaling pathway', 'Exosome'), ('AMPK signaling pathway', 'Glucagon signaling pathway'), ('AMPK signaling pathway', 'Insulin signaling pathway'), ('Alanine, aspartate and glutamate metabolism', 'Amino acid related enzymes'), ('Alanine, aspartate and glutamate metabolism', 'Arginine biosynthesis'), ('Alanine, aspartate and glutamate metabolism', 'Butanoate metabolism'), ('Alanine, aspartate and glutamate metabolism', 'Cysteine and methionine metabolism'), ('Alanine, aspartate and glutamate metabolism', 'Nitrogen metabolism'), ('Alanine, aspartate and glutamate metabolism', 'Peptidases and inhibitors'), ('Amino acid related enzymes', 'Aminoacyl-tRNA biosynthesis'), ('Amino acid related enzymes', 'Arginine biosynthesis'), ('Amino acid related enzymes', 'Cysteine and methionine metabolism'), ('Amino acid related enzymes', 'Glycine, serine and threonine metabolism'), ('Amino acid related enzymes', 'Lysine biosynthesis'), ('Amino acid related enzymes', 'Lysine degradation'), ('Amino acid related enzymes', 'Mitochondrial biogenesis'), ('Amino acid related enzymes', 'Transfer RNA biogenesis'), ('Amino sugar and nucleotide sugar metabolism', 'Fructose and mannose metabolism'), ('Amino sugar and nucleotide sugar metabolism', 'Glycolysis / Gluconeogenesis'), ('Amino sugar and nucleotide sugar metabolism', 'O-Antigen nucleotide sugar biosynthesis'), ('Amino sugar and nucleotide sugar metabolism', 'Pentose phosphate pathway'), ('Aminoacyl-tRNA biosynthesis', 'Mitochondrial biogenesis'), ('Antifolate resistance', 'ABC transporters'), ('Arginine and proline metabolism', 'Alanine, aspartate and glutamate metabolism'), ('Arginine and proline metabolism', 'Amino acid related enzymes'), ('Arginine and proline metabolism', 'Arginine biosynthesis'), ('Arginine and proline metabolism', 'Cysteine and methionine metabolism'), ('Arginine and proline metabolism', 'Glycine, serine and threonine metabolism'), ('Arginine and proline metabolism', 'Histidine metabolism'), ('Arginine and proline metabolism', 'Lysine degradation'), ('Arginine and proline metabolism', 'Phenylalanine, tyrosine and tryptophan biosynthesis'), ('Arginine and proline metabolism', 'Tryptophan metabolism'), ('Arginine biosynthesis', 'Cysteine and methionine metabolism'), ('Arginine biosynthesis', 'Exosome'), ('Arginine biosynthesis', 'Lysine biosynthesis'), ('Arginine biosynthesis', 'Nitrogen metabolism'), ('Arginine biosynthesis', 'Purine metabolism'), ('Bacterial toxins', 'Quorum sensing'), ('Bacterial toxins', 'Vibrio cholerae infection'), ('Benzoate degradation', 'Fatty acid degradation'), ('Benzoate degradation', 'Lysine degradation'), ('Butanoate metabolism', 'Benzoate degradation'), ('Butanoate metabolism', 'Fatty acid degradation'), ('Butanoate metabolism', 'Glycolysis / Gluconeogenesis'), ('Butanoate metabolism', 'Lysine degradation'), ('Butanoate metabolism', 'Nitrotoluene degradation'), ('Butanoate metabolism', 'Oxidative phosphorylation'), ('Butanoate metabolism', 'Synthesis and degradation of ketone bodies'), ('Butanoate metabolism', 'Tryptophan metabolism'), ('Butanoate metabolism', 'Two-component system'), ('Butanoate metabolism', 'Valine, leucine and isoleucine degradation'), ('Carbapenem biosynthesis', 'Quorum sensing'), ('Carbon fixation pathways in prokaryotes', 'Butanoate metabolism'), ('Carbon fixation pathways in prokaryotes', 'Glycolysis / Gluconeogenesis'), ('Carbon fixation pathways in prokaryotes', 'Glyoxylate and dicarboxylate metabolism'), ('Carbon fixation pathways in prokaryotes', 'Nitrotoluene degradation'), ('Carbon fixation pathways in prokaryotes', 'Oxidative phosphorylation'), ('Carbon fixation pathways in prokaryotes', 'Propanoate metabolism'), ('Carbon fixation pathways in prokaryotes', 'Two-component system'), ('Carbon fixation pathways in prokaryotes', 'Valine, leucine and isoleucine degradation'), ('Chaperones and folding catalysts', 'Protein processing in endoplasmic reticulum'), ('Chloroalkane and chloroalkene degradation', 'Fatty acid degradation'), ('Chromosome and associated proteins', 'Cell cycle - Caulobacter'), ('Chromosome and associated proteins', 'Chaperones and folding catalysts'), ('Chromosome and associated proteins', 'Cytoskeleton proteins'), ('Chromosome and associated proteins', 'Exosome'), ('Chromosome and associated proteins', 'Glycosyltransferases'), ('Chromosome and associated proteins', 'Lysine degradation'), ('Chromosome and associated proteins', 'Membrane trafficking'), ('Chromosome and associated proteins', 'Nicotinate and nicotinamide metabolism'), ('Chromosome and associated proteins', 'Protein phosphatases and associated proteins'), ('Chromosome and associated proteins', 'RNA transport'), ('Chromosome and associated proteins', 'Transcription machinery'), ('Citrate cycle', 'Butanoate metabolism'), ('Citrate cycle', 'Carbon fixation pathways in prokaryotes'), ('Citrate cycle', 'Glycolysis / Gluconeogenesis'), ('Citrate cycle', 'Glyoxylate and dicarboxylate metabolism'), ('Citrate cycle', 'Nitrotoluene degradation'), ('Citrate cycle', 'Oxidative phosphorylation'), ('Citrate cycle', 'Propanoate metabolism'), ('Cysteine and methionine metabolism', 'Monobactam biosynthesis'), ('DNA repair and recombination proteins', 'Chromosome and associated proteins'), ('DNA repair and recombination proteins', 'DNA replication'), ('DNA repair and recombination proteins', 'DNA replication proteins'), ('DNA repair and recombination proteins', 'Mismatch repair'), ('DNA repair and recombination proteins', 'Peptidases and inhibitors'), ('DNA repair and recombination proteins', 'Protein phosphatases and associated proteins'), ('DNA repair and recombination proteins', 'Pyrimidine metabolism'), ('DNA repair and recombination proteins', 'RNA polymerase'), ('DNA repair and recombination proteins', 'Transcription machinery'), ('DNA replication', 'Chromosome and associated proteins'), ('DNA replication proteins', 'Chromosome and associated proteins'), ('DNA replication proteins', 'DNA replication'), ('Drug metabolism - other enzymes', 'Purine metabolism'), ('Exosome', 'Chaperones and folding catalysts'), ('Exosome', 'Cysteine and methionine metabolism'), ('Exosome', 'Cytoskeleton proteins'), ('Exosome', 'Membrane trafficking'), ('Exosome', 'Mitochondrial biogenesis'), ('Exosome', 'Phagosome'), ('Exosome', 'Purine metabolism'), ('Exosome', 'RNA transport'), ('Exosome', 'Translation factors'), ('Folate biosynthesis', 'One carbon pool by folate'), ('</a:t>
            </a:r>
            <a:r>
              <a:rPr lang="en-US" sz="600" dirty="0" err="1"/>
              <a:t>FoxO</a:t>
            </a:r>
            <a:r>
              <a:rPr lang="en-US" sz="600" dirty="0"/>
              <a:t> signaling pathway', 'Chromosome and associated proteins'), ('Fructose and mannose metabolism', 'Pentose phosphate pathway'), ('Glucagon signaling pathway', 'Insulin signaling pathway'), ('Glycine, serine and threonine metabolism', 'Cysteine and methionine metabolism'), ('Glycine, serine and threonine metabolism', 'Lysine biosynthesis'), ('Glycine, serine and threonine metabolism', 'Monobactam biosynthesis'), ('Glycolysis / Gluconeogenesis', 'Chloroalkane and chloroalkene degradation'), ('Glycolysis / Gluconeogenesis', 'Exosome'), ('Glycolysis / Gluconeogenesis', 'Fatty acid degradation'), ('Glycolysis / Gluconeogenesis', 'Fructose and mannose metabolism'), ('Glycolysis / Gluconeogenesis', 'Glycine, serine and threonine metabolism'), ('Glycolysis / Gluconeogenesis', 'Nitrotoluene degradation'), ('Glycolysis / Gluconeogenesis', 'Pentose phosphate pathway'), ('Glycolysis / Gluconeogenesis', 'Valine, leucine and isoleucine degradation'), ('Glycosyltransferases', 'Peptidoglycan biosynthesis'), ('Glyoxylate and dicarboxylate metabolism', 'Butanoate metabolism'), ('Glyoxylate and dicarboxylate metabolism', 'Glycine, serine and threonine metabolism'), ('Glyoxylate and dicarboxylate metabolism', 'Propanoate metabolism'), ('Glyoxylate and dicarboxylate metabolism', 'Tryptophan metabolism'), ('Glyoxylate and dicarboxylate metabolism', 'Valine, leucine and isoleucine degradation'), ('Insulin resistance', 'AMPK signaling pathway'), ('Insulin resistance', 'Adipocytokine signaling pathway'), ('Insulin resistance', 'Diabetic cardiomyopathy'), ('Insulin resistance', 'Glucagon signaling pathway'), ('Insulin resistance', 'Insulin signaling pathway'), ('Lysine biosynthesis', 'Cysteine and methionine metabolism'), ('Lysine biosynthesis', 'Monobactam biosynthesis'), ('Lysine degradation', 'Fatty acid degradation'), ('Membrane trafficking', 'Chaperones and folding catalysts'), ('Membrane trafficking', 'Cytoskeleton proteins'), ('Membrane trafficking', 'Inositol phosphate metabolism'), ('Membrane trafficking', 'Mitochondrial biogenesis'), ('Membrane trafficking', 'Phagosome'), ('Membrane trafficking', 'Phosphatidylinositol signaling system'), ('Membrane trafficking', 'Protein phosphatases and associated proteins'), ('Membrane trafficking', 'Protein processing in endoplasmic reticulum'), ('Methane metabolism', 'Butanoate metabolism'), ('Methane metabolism', 'Carbon fixation pathways in prokaryotes'), ('Methane metabolism', 'Citrate cycle'), ('Methane metabolism', 'Fructose and mannose metabolism'), ('Methane metabolism', 'Glycine, serine and threonine metabolism'), ('Methane metabolism', 'Glycolysis / Gluconeogenesis'), ('Methane metabolism', 'Glyoxylate and dicarboxylate metabolism'), ('Methane metabolism', 'Nitrotoluene degradation'), ('Methane metabolism', 'Pentose phosphate pathway'), ('Methane metabolism', 'Propanoate metabolism'), ('Methane metabolism', 'Pyruvate metabolism'), ('Mismatch repair', 'DNA replication'), ('Mismatch repair', 'DNA replication proteins'), ('Mitochondrial biogenesis', 'Chaperones and folding catalysts'), ('Mitochondrial biogenesis', 'RNA transport'), ('Mitochondrial biogenesis', 'Translation factors'), ('O-Antigen nucleotide sugar biosynthesis', 'Fructose and mannose metabolism'), ('One carbon pool by folate', 'Antifolate resistance'), ('Oxidative phosphorylation', 'Phagosome'), ('Oxidative phosphorylation', 'Vibrio cholerae infection'), ('PI3K-Akt signaling pathway', 'AMPK signaling pathway'), ('PI3K-Akt signaling pathway', '</a:t>
            </a:r>
            <a:r>
              <a:rPr lang="en-US" sz="600" dirty="0" err="1"/>
              <a:t>FoxO</a:t>
            </a:r>
            <a:r>
              <a:rPr lang="en-US" sz="600" dirty="0"/>
              <a:t> signaling pathway'), ('PPAR signaling pathway', 'Fatty acid degradation'), ('Pantothenate and CoA biosynthesis', 'Pyrimidine metabolism'), ('Pantothenate and CoA biosynthesis', 'Valine, leucine and isoleucine biosynthesis'), ('Peptidases and inhibitors', 'Chaperones and folding catalysts'), ('Peptidases and inhibitors', 'Chromosome and associated proteins'), ('Peptidases and inhibitors', 'Exosome'), ('Peptidases and inhibitors', 'Membrane trafficking'), ('Peptidases and inhibitors', 'Mitochondrial biogenesis'), ('Peptidases and inhibitors', 'Peptidoglycan biosynthesis'), ('Peptidases and inhibitors', 'Protein export'), ('Peptidases and inhibitors', 'Quorum sensing'), ('Peptidases and inhibitors', 'Secretion system'), ('Peptidases and inhibitors', 'Two-component system'), ('Peroxisome', 'Membrane trafficking'), ('Phagosome', 'Vibrio cholerae infection'), ('Phenylalanine, tyrosine and tryptophan biosynthesis', 'Alanine, aspartate and glutamate metabolism'), ('Phenylalanine, tyrosine and tryptophan biosynthesis', 'Amino acid related enzymes'), ('Phenylalanine, tyrosine and tryptophan biosynthesis', 'Arginine biosynthesis'), ('Phenylalanine, tyrosine and tryptophan biosynthesis', 'Cysteine and methionine metabolism'), ('Phosphatidylinositol signaling system', 'Inositol phosphate metabolism'), ('Polyketide sugar unit biosynthesis', 'O-Antigen nucleotide sugar biosynthesis'), ('Polyketide sugar unit biosynthesis', 'Streptomycin biosynthesis'), ('</a:t>
            </a:r>
            <a:r>
              <a:rPr lang="en-US" sz="600" dirty="0" err="1"/>
              <a:t>Prenyltransferases</a:t>
            </a:r>
            <a:r>
              <a:rPr lang="en-US" sz="600" dirty="0"/>
              <a:t>', 'Ubiquinone and other terpenoid-quinone biosynthesis'), ('Propanoate metabolism', 'Butanoate metabolism'), ('Propanoate metabolism', 'Fatty acid degradation'), ('Propanoate metabolism', 'Glycolysis / Gluconeogenesis'), ('Propanoate metabolism', 'Lysine degradation'), ('Propanoate metabolism', 'Nitrotoluene degradation'), ('Propanoate metabolism', 'Tryptophan metabolism'), ('Propanoate metabolism', 'Valine, leucine and isoleucine degradation'), ('Protein export', 'Bacterial secretion system'), ('Protein export', 'Protein processing in endoplasmic reticulum'), ('Protein phosphatases and associated proteins', 'Cytoskeleton proteins'), ('Protein phosphatases and associated proteins', 'Transcription machinery'), ('Purine metabolism', 'Monobactam biosynthesis'), ('Purine metabolism', 'Nicotinate and nicotinamide metabolism'), ('Purine metabolism', 'One carbon pool by folate'), ('Purine metabolism', 'Pentose phosphate pathway'), ('Purine metabolism', '</a:t>
            </a:r>
            <a:r>
              <a:rPr lang="en-US" sz="600" dirty="0" err="1"/>
              <a:t>Selenocompound</a:t>
            </a:r>
            <a:r>
              <a:rPr lang="en-US" sz="600" dirty="0"/>
              <a:t> metabolism'), ('Pyrimidine metabolism', 'Alanine, aspartate and glutamate metabolism'), ('Pyrimidine metabolism', 'Drug metabolism - other enzymes'), ('Pyrimidine metabolism', 'Nicotinate and nicotinamide metabolism'), ('Pyrimidine metabolism', 'Purine metabolism'), ('Pyruvate metabolism', 'Butanoate metabolism'), ('Pyruvate metabolism', 'Carbon fixation pathways in prokaryotes'), ('Pyruvate metabolism', 'Chloroalkane and chloroalkene degradation'), ('Pyruvate metabolism', 'Citrate cycle'), ('Pyruvate metabolism', 'Fatty acid degradation'), ('Pyruvate metabolism', 'Glycine, serine and threonine metabolism'), ('Pyruvate metabolism', 'Glycolysis / Gluconeogenesis'), ('Pyruvate metabolism', 'Glyoxylate and dicarboxylate metabolism'), ('Pyruvate metabolism', 'Lysine degradation'), ('Pyruvate metabolism', 'Nitrotoluene degradation'), ('Pyruvate metabolism', 'Propanoate metabolism'), ('Pyruvate metabolism', 'Tryptophan metabolism'), ('Pyruvate metabolism', 'Two-component system'), ('Pyruvate metabolism', 'Valine, leucine and isoleucine degradation'), ('Quorum sensing', 'ABC transporters'), ('Quorum sensing', 'Bacterial secretion system'), ('Quorum sensing', 'Cysteine and methionine metabolism'), ('Quorum sensing', 'Protein export'), ('Quorum sensing', 'Secretion system'), ('RNA polymerase', 'Transcription machinery'), ('Ribosome biogenesis', 'Chromosome and associated proteins'), ('Ribosome biogenesis', 'DNA replication proteins'), ('Ribosome biogenesis', 'Mitochondrial biogenesis'), ('Ribosome biogenesis', 'Protein phosphatases and associated proteins'), ('Ribosome biogenesis', 'RNA transport'), ('Ribosome biogenesis', 'Ribosome biogenesis in eukaryotes'), ('Ribosome biogenesis', 'Transcription machinery'), ('Ribosome biogenesis', 'Transfer RNA biogenesis'), ('Ribosome biogenesis in eukaryotes', 'Mitochondrial biogenesis'), ('Ribosome biogenesis in eukaryotes', 'RNA transport'), ('Secretion system', 'Bacterial secretion system'), ('Secretion system', 'Protein export'), ('Secretion system', 'Protein processing in endoplasmic reticulum'), ('Secretion system', 'Vibrio cholerae infection'), ('</a:t>
            </a:r>
            <a:r>
              <a:rPr lang="en-US" sz="600" dirty="0" err="1"/>
              <a:t>Selenocompound</a:t>
            </a:r>
            <a:r>
              <a:rPr lang="en-US" sz="600" dirty="0"/>
              <a:t> metabolism', 'Cysteine and methionine metabolism'), ('</a:t>
            </a:r>
            <a:r>
              <a:rPr lang="en-US" sz="600" dirty="0" err="1"/>
              <a:t>Selenocompound</a:t>
            </a:r>
            <a:r>
              <a:rPr lang="en-US" sz="600" dirty="0"/>
              <a:t> metabolism', 'Monobactam biosynthesis'), ('Streptomycin biosynthesis', 'O-Antigen nucleotide sugar biosynthesis'), ('Sulfur relay system', 'Folate biosynthesis'), ('Terpenoid backbone biosynthesis', '</a:t>
            </a:r>
            <a:r>
              <a:rPr lang="en-US" sz="600" dirty="0" err="1"/>
              <a:t>Prenyltransferases</a:t>
            </a:r>
            <a:r>
              <a:rPr lang="en-US" sz="600" dirty="0"/>
              <a:t>'), ('Transcription factors', 'Chromosome and associated proteins'), ('Transcription factors', 'DNA repair and recombination proteins'), ('Transcription factors', 'Prokaryotic defense system'), ('Transcription factors', 'Quorum sensing'), ('Transcription factors', 'Transcription machinery'), ('Transcription factors', 'Two-component system'), ('Transfer RNA biogenesis', 'Aminoacyl-tRNA biosynthesis'), ('Transfer RNA biogenesis', 'Chromosome and associated proteins'), ('Transfer RNA biogenesis', 'Folate biosynthesis'), ('Transfer RNA biogenesis', 'Mitochondrial biogenesis'), ('Transfer RNA biogenesis', 'RNA transport'), ('Transfer RNA biogenesis', 'Ribosome biogenesis in eukaryotes'), ('Transfer RNA biogenesis', 'Sulfur relay system'), ('Translation factors', 'RNA transport'), ('Transporters', 'ABC transporters'), ('Transporters', 'Amino sugar and nucleotide sugar metabolism'), ('Transporters', 'Antifolate resistance'), ('Transporters', 'Bacterial toxins'), ('Transporters', 'Chromosome and associated proteins'), ('Transporters', 'Exosome'), ('Transporters', 'Fructose and mannose metabolism'), ('Transporters', 'Glycolysis / Gluconeogenesis'), ('Transporters', 'Membrane trafficking'), ('Transporters', 'Methane metabolism'), ('Transporters', 'Mitochondrial biogenesis'), ('Transporters', 'Nitrogen metabolism'), ('Transporters', 'Peroxisome'), ('Transporters', 'Quorum sensing'), ('Transporters', 'Secretion system'), ('Transporters', '</a:t>
            </a:r>
            <a:r>
              <a:rPr lang="en-US" sz="600" dirty="0" err="1"/>
              <a:t>Selenocompound</a:t>
            </a:r>
            <a:r>
              <a:rPr lang="en-US" sz="600" dirty="0"/>
              <a:t> metabolism'), ('Transporters', 'Two-component system'), ('Tryptophan metabolism', 'Benzoate degradation'), ('Tryptophan metabolism', 'Fatty acid degradation'), ('Tryptophan metabolism', 'Lysine degradation'), ('Two-component system', 'ABC transporters'), ('Two-component system', 'Cell cycle - Caulobacter'), ('Two-component system', 'Oxidative phosphorylation'), ('Two-component system', 'Quorum sensing'), ('Two-component system', 'Secretion system'), ('Valine, leucine and isoleucine degradation', 'Benzoate degradation'), ('Valine, leucine and isoleucine degradation', 'Fatty acid degradation'), ('Valine, leucine and isoleucine degradation', 'Lysine degradation'), ('Valine, leucine and isoleucine degradation', 'Synthesis and degradation of ketone bodies'), ('Valine, leucine and isoleucine degradation', 'Tryptophan metabolism'), ('Vibrio cholerae infection', 'Protein processing in endoplasmic reticulum')} </a:t>
            </a:r>
          </a:p>
          <a:p>
            <a:endParaRPr lang="en-US" sz="600" dirty="0"/>
          </a:p>
        </p:txBody>
      </p:sp>
    </p:spTree>
    <p:extLst>
      <p:ext uri="{BB962C8B-B14F-4D97-AF65-F5344CB8AC3E}">
        <p14:creationId xmlns:p14="http://schemas.microsoft.com/office/powerpoint/2010/main" val="4228240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A4B2-3AAA-4D58-0676-E1BBD40C1D97}"/>
              </a:ext>
            </a:extLst>
          </p:cNvPr>
          <p:cNvSpPr>
            <a:spLocks noGrp="1"/>
          </p:cNvSpPr>
          <p:nvPr>
            <p:ph type="title"/>
          </p:nvPr>
        </p:nvSpPr>
        <p:spPr>
          <a:xfrm>
            <a:off x="2991555" y="719218"/>
            <a:ext cx="8808156" cy="1293028"/>
          </a:xfrm>
        </p:spPr>
        <p:txBody>
          <a:bodyPr/>
          <a:lstStyle/>
          <a:p>
            <a:r>
              <a:rPr lang="en-US" dirty="0"/>
              <a:t>Partition (with resolution = 0.5)</a:t>
            </a:r>
          </a:p>
        </p:txBody>
      </p:sp>
      <p:sp>
        <p:nvSpPr>
          <p:cNvPr id="3" name="Content Placeholder 2">
            <a:extLst>
              <a:ext uri="{FF2B5EF4-FFF2-40B4-BE49-F238E27FC236}">
                <a16:creationId xmlns:a16="http://schemas.microsoft.com/office/drawing/2014/main" id="{8BAE9B2F-C8AC-3C5D-0188-E463CE5AFE88}"/>
              </a:ext>
            </a:extLst>
          </p:cNvPr>
          <p:cNvSpPr>
            <a:spLocks noGrp="1"/>
          </p:cNvSpPr>
          <p:nvPr>
            <p:ph idx="1"/>
          </p:nvPr>
        </p:nvSpPr>
        <p:spPr>
          <a:xfrm>
            <a:off x="711200" y="1840089"/>
            <a:ext cx="10795000" cy="4752621"/>
          </a:xfrm>
        </p:spPr>
        <p:txBody>
          <a:bodyPr>
            <a:normAutofit/>
          </a:bodyPr>
          <a:lstStyle/>
          <a:p>
            <a:r>
              <a:rPr lang="en-US" sz="1400" dirty="0"/>
              <a:t>{'Ubiquitin mediated proteolysis', 'Ion channels', 'Cell cycle - yeast', 'Transcription machinery', 'Prokaryotic defense system', 'MAPK signaling pathway - yeast', 'Meiosis - yeast', 'Transcription factors', 'Chromosome and associated proteins', 'Protein phosphatases and associated proteins', 'Ubiquitin system’}</a:t>
            </a:r>
          </a:p>
          <a:p>
            <a:r>
              <a:rPr lang="en-US" sz="1400" dirty="0"/>
              <a:t>{'Alanine, aspartate and glutamate metabolism', 'Nitrogen metabolism', 'Cysteine and methionine metabolism', 'Amino acid related enzymes', 'Phenylalanine, tyrosine and tryptophan biosynthesis', 'Phenylalanine metabolism', 'Glycine, serine and threonine metabolism', 'Arginine and proline metabolism', 'Tyrosine metabolism', 'Ubiquinone and other terpenoid-quinone biosynthesis', 'Arginine biosynthesis’}</a:t>
            </a:r>
          </a:p>
          <a:p>
            <a:r>
              <a:rPr lang="en-US" sz="1400" dirty="0"/>
              <a:t>{'DNA repair and recombination proteins', 'DNA replication proteins', 'DNA replication', 'Homologous recombination’}</a:t>
            </a:r>
          </a:p>
          <a:p>
            <a:r>
              <a:rPr lang="en-US" sz="1400" dirty="0"/>
              <a:t>{'Starch and sucrose metabolism', 'ABC transporters', 'Methane metabolism', 'O-Antigen nucleotide sugar biosynthesis', 'Fructose and mannose metabolism', 'Galactose metabolism', 'Glycolysis / Gluconeogenesis', 'Porphyrin and chlorophyll metabolism', 'Ascorbate and </a:t>
            </a:r>
            <a:r>
              <a:rPr lang="en-US" sz="1400" dirty="0" err="1"/>
              <a:t>aldarate</a:t>
            </a:r>
            <a:r>
              <a:rPr lang="en-US" sz="1400" dirty="0"/>
              <a:t> metabolism', 'Pentose and glucuronate interconversions', 'Transporters', 'Bacterial toxins', 'Amino sugar and nucleotide sugar metabolism', 'Phosphotransferase system', 'Pentose phosphate pathway', 'Sulfur metabolism’}</a:t>
            </a:r>
          </a:p>
          <a:p>
            <a:r>
              <a:rPr lang="en-US" sz="1400" dirty="0"/>
              <a:t>{'Ribosome biogenesis in eukaryotes', 'Mitochondrial biogenesis', 'Ribosome', 'Spliceosome', 'Translation factors', 'Folate biosynthesis', 'Ribosome biogenesis', 'Messenger RNA biogenesis', 'Transfer RNA biogenesis', 'RNA degradation', 'RNA transport’}</a:t>
            </a:r>
          </a:p>
          <a:p>
            <a:r>
              <a:rPr lang="en-US" sz="1400" dirty="0"/>
              <a:t>{'Protein processing in endoplasmic reticulum', 'Peptidoglycan biosynthesis and degradation proteins', 'Peptidases and inhibitors', 'Purine metabolism', 'CD molecules', 'G protein-coupled receptors', 'Lysosome', 'Viral proteins', 'Pyrimidine metabolism', 'Glycosyltransferases', 'Glycosylphosphatidylinositol', 'Nicotinate and nicotinamide metabolism', 'Chaperones and folding catalysts'}</a:t>
            </a:r>
          </a:p>
        </p:txBody>
      </p:sp>
    </p:spTree>
    <p:extLst>
      <p:ext uri="{BB962C8B-B14F-4D97-AF65-F5344CB8AC3E}">
        <p14:creationId xmlns:p14="http://schemas.microsoft.com/office/powerpoint/2010/main" val="1720982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3A9A9-B4DE-304A-80D0-35ED5DB79E60}"/>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B13CF4BD-DEFB-A53E-42ED-8DA9A1A43C28}"/>
              </a:ext>
            </a:extLst>
          </p:cNvPr>
          <p:cNvSpPr>
            <a:spLocks noGrp="1"/>
          </p:cNvSpPr>
          <p:nvPr>
            <p:ph idx="1"/>
          </p:nvPr>
        </p:nvSpPr>
        <p:spPr>
          <a:xfrm>
            <a:off x="685800" y="2194560"/>
            <a:ext cx="10820400" cy="4161084"/>
          </a:xfrm>
        </p:spPr>
        <p:txBody>
          <a:bodyPr>
            <a:normAutofit fontScale="70000" lnSpcReduction="20000"/>
          </a:bodyPr>
          <a:lstStyle/>
          <a:p>
            <a:pPr>
              <a:lnSpc>
                <a:spcPct val="100000"/>
              </a:lnSpc>
            </a:pPr>
            <a:r>
              <a:rPr lang="en-US" dirty="0"/>
              <a:t>{'Glyoxylate and dicarboxylate metabolism', 'Peroxisome', 'Lysine degradation', 'Carbon fixation pathways in prokaryotes', 'Butanoate metabolism', 'Valine, leucine and isoleucine degradation', 'Terpenoid backbone biosynthesis', 'Tryptophan metabolism', 'Aminobenzoate degradation', 'Propanoate metabolism', 'Benzoate degradation', 'Pyruvate metabolism’}</a:t>
            </a:r>
          </a:p>
          <a:p>
            <a:pPr>
              <a:lnSpc>
                <a:spcPct val="100000"/>
              </a:lnSpc>
            </a:pPr>
            <a:r>
              <a:rPr lang="en-US" dirty="0"/>
              <a:t>{'Inositol phosphate metabolism', 'Shigellosis', 'Membrane trafficking', 'GTP-binding proteins', 'Autophagy - yeast', 'Endocytosis', 'Exosome', 'Salmonella infection', 'Pathogenic Escherichia coli infection', 'Cytoskeleton proteins’}</a:t>
            </a:r>
          </a:p>
          <a:p>
            <a:pPr>
              <a:lnSpc>
                <a:spcPct val="100000"/>
              </a:lnSpc>
            </a:pPr>
            <a:r>
              <a:rPr lang="en-US" dirty="0"/>
              <a:t>{'Bacterial secretion system', 'Bacterial motility proteins', 'Secretion system', 'Protein kinases', 'Quorum sensing', 'Biofilm formation - Vibrio cholerae', 'Biofilm formation - Pseudomonas aeruginosa', 'Epithelial cell signaling in Helicobacter pylori infection', 'Two-component system’}</a:t>
            </a:r>
          </a:p>
          <a:p>
            <a:pPr>
              <a:lnSpc>
                <a:spcPct val="100000"/>
              </a:lnSpc>
            </a:pPr>
            <a:r>
              <a:rPr lang="en-US" dirty="0"/>
              <a:t> {'Oxidative phosphorylation', 'Photosynthesis proteins', 'Photosynthesis’} </a:t>
            </a:r>
          </a:p>
          <a:p>
            <a:pPr>
              <a:lnSpc>
                <a:spcPct val="100000"/>
              </a:lnSpc>
            </a:pPr>
            <a:r>
              <a:rPr lang="en-US" dirty="0"/>
              <a:t>{'Cytochrome P450', 'Lipid biosynthesis proteins', 'Type I polyketide structures', '</a:t>
            </a:r>
            <a:r>
              <a:rPr lang="en-US" dirty="0" err="1"/>
              <a:t>Glycerolipid</a:t>
            </a:r>
            <a:r>
              <a:rPr lang="en-US" dirty="0"/>
              <a:t> metabolism', 'Biosynthesis of type II polyketide products', 'Biosynthesis of enediyne antibiotics', 'Glycerophospholipid metabolism', 'Polyketide biosynthesis proteins’}</a:t>
            </a:r>
          </a:p>
          <a:p>
            <a:pPr>
              <a:lnSpc>
                <a:spcPct val="100000"/>
              </a:lnSpc>
            </a:pPr>
            <a:r>
              <a:rPr lang="en-US" dirty="0"/>
              <a:t>{'beta-Lactam resistance', 'Antimicrobial resistance genes’} </a:t>
            </a:r>
          </a:p>
          <a:p>
            <a:pPr>
              <a:lnSpc>
                <a:spcPct val="100000"/>
              </a:lnSpc>
            </a:pPr>
            <a:r>
              <a:rPr lang="en-US" dirty="0"/>
              <a:t>{'Lipopolysaccharide biosynthesis', 'Lipopolysaccharide biosynthesis proteins'} </a:t>
            </a:r>
          </a:p>
        </p:txBody>
      </p:sp>
    </p:spTree>
    <p:extLst>
      <p:ext uri="{BB962C8B-B14F-4D97-AF65-F5344CB8AC3E}">
        <p14:creationId xmlns:p14="http://schemas.microsoft.com/office/powerpoint/2010/main" val="3692908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0E4F4-85A6-C428-2402-AD02E11244F4}"/>
              </a:ext>
            </a:extLst>
          </p:cNvPr>
          <p:cNvSpPr>
            <a:spLocks noGrp="1"/>
          </p:cNvSpPr>
          <p:nvPr>
            <p:ph type="title"/>
          </p:nvPr>
        </p:nvSpPr>
        <p:spPr/>
        <p:txBody>
          <a:bodyPr/>
          <a:lstStyle/>
          <a:p>
            <a:pPr algn="ctr"/>
            <a:r>
              <a:rPr lang="en-US" dirty="0"/>
              <a:t>Number of labels</a:t>
            </a:r>
          </a:p>
        </p:txBody>
      </p:sp>
      <p:sp>
        <p:nvSpPr>
          <p:cNvPr id="3" name="Content Placeholder 2">
            <a:extLst>
              <a:ext uri="{FF2B5EF4-FFF2-40B4-BE49-F238E27FC236}">
                <a16:creationId xmlns:a16="http://schemas.microsoft.com/office/drawing/2014/main" id="{27274F83-A6A9-CA3F-6120-9EA7AB0927A1}"/>
              </a:ext>
            </a:extLst>
          </p:cNvPr>
          <p:cNvSpPr>
            <a:spLocks noGrp="1"/>
          </p:cNvSpPr>
          <p:nvPr>
            <p:ph idx="1"/>
          </p:nvPr>
        </p:nvSpPr>
        <p:spPr/>
        <p:txBody>
          <a:bodyPr/>
          <a:lstStyle/>
          <a:p>
            <a:pPr>
              <a:lnSpc>
                <a:spcPct val="100000"/>
              </a:lnSpc>
            </a:pPr>
            <a:r>
              <a:rPr lang="en-US" dirty="0"/>
              <a:t>519 labels appear overall in all multi- labels</a:t>
            </a:r>
          </a:p>
          <a:p>
            <a:pPr>
              <a:lnSpc>
                <a:spcPct val="100000"/>
              </a:lnSpc>
            </a:pPr>
            <a:r>
              <a:rPr lang="en-US" dirty="0"/>
              <a:t>516 labels appear in more than 1 KO</a:t>
            </a:r>
          </a:p>
          <a:p>
            <a:pPr>
              <a:lnSpc>
                <a:spcPct val="100000"/>
              </a:lnSpc>
            </a:pPr>
            <a:r>
              <a:rPr lang="en-US" dirty="0"/>
              <a:t>470 labels are left after filtering out labels that contain one of the following terms - "cancer", "disease", "carcinogenesis", "carcinoma", "GABAergic synapse", "helicobacter“ (and appear in more than 1 KO)</a:t>
            </a:r>
          </a:p>
          <a:p>
            <a:pPr>
              <a:lnSpc>
                <a:spcPct val="100000"/>
              </a:lnSpc>
            </a:pPr>
            <a:r>
              <a:rPr lang="en-US" dirty="0"/>
              <a:t>The relevant labels used as graph nodes and for other analysis are those 470 labels. </a:t>
            </a:r>
          </a:p>
        </p:txBody>
      </p:sp>
    </p:spTree>
    <p:extLst>
      <p:ext uri="{BB962C8B-B14F-4D97-AF65-F5344CB8AC3E}">
        <p14:creationId xmlns:p14="http://schemas.microsoft.com/office/powerpoint/2010/main" val="3800975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CDEF6-390C-0E02-C807-A6F36EC253F7}"/>
              </a:ext>
            </a:extLst>
          </p:cNvPr>
          <p:cNvSpPr>
            <a:spLocks noGrp="1"/>
          </p:cNvSpPr>
          <p:nvPr>
            <p:ph type="title"/>
          </p:nvPr>
        </p:nvSpPr>
        <p:spPr/>
        <p:txBody>
          <a:bodyPr/>
          <a:lstStyle/>
          <a:p>
            <a:r>
              <a:rPr lang="en-US" dirty="0"/>
              <a:t>Labels in their own group </a:t>
            </a:r>
          </a:p>
        </p:txBody>
      </p:sp>
      <p:sp>
        <p:nvSpPr>
          <p:cNvPr id="3" name="Content Placeholder 2">
            <a:extLst>
              <a:ext uri="{FF2B5EF4-FFF2-40B4-BE49-F238E27FC236}">
                <a16:creationId xmlns:a16="http://schemas.microsoft.com/office/drawing/2014/main" id="{19008009-E5C3-6FBA-F596-D6F03B8D6BE1}"/>
              </a:ext>
            </a:extLst>
          </p:cNvPr>
          <p:cNvSpPr>
            <a:spLocks noGrp="1"/>
          </p:cNvSpPr>
          <p:nvPr>
            <p:ph idx="1"/>
          </p:nvPr>
        </p:nvSpPr>
        <p:spPr/>
        <p:txBody>
          <a:bodyPr/>
          <a:lstStyle/>
          <a:p>
            <a:r>
              <a:rPr lang="en-US" dirty="0"/>
              <a:t>{'Enzymes with EC numbers’}</a:t>
            </a:r>
          </a:p>
          <a:p>
            <a:r>
              <a:rPr lang="en-US" dirty="0"/>
              <a:t>{'Function unknown’}</a:t>
            </a:r>
          </a:p>
          <a:p>
            <a:r>
              <a:rPr lang="en-US" dirty="0"/>
              <a:t>{'General function prediction only’}</a:t>
            </a:r>
          </a:p>
          <a:p>
            <a:r>
              <a:rPr lang="en-US" dirty="0"/>
              <a:t>{'Structural proteins’}</a:t>
            </a:r>
          </a:p>
          <a:p>
            <a:r>
              <a:rPr lang="en-US" dirty="0"/>
              <a:t>{'Replication and repair’}</a:t>
            </a:r>
          </a:p>
          <a:p>
            <a:r>
              <a:rPr lang="en-US" dirty="0"/>
              <a:t>{'Signaling proteins’} </a:t>
            </a:r>
          </a:p>
          <a:p>
            <a:r>
              <a:rPr lang="en-US" dirty="0"/>
              <a:t>{'Energy metabolism’} </a:t>
            </a:r>
          </a:p>
          <a:p>
            <a:r>
              <a:rPr lang="en-US" dirty="0"/>
              <a:t>{'Cell growth’} </a:t>
            </a:r>
          </a:p>
          <a:p>
            <a:endParaRPr lang="en-US" dirty="0"/>
          </a:p>
          <a:p>
            <a:endParaRPr lang="en-US" dirty="0"/>
          </a:p>
          <a:p>
            <a:endParaRPr lang="en-US" dirty="0"/>
          </a:p>
        </p:txBody>
      </p:sp>
    </p:spTree>
    <p:extLst>
      <p:ext uri="{BB962C8B-B14F-4D97-AF65-F5344CB8AC3E}">
        <p14:creationId xmlns:p14="http://schemas.microsoft.com/office/powerpoint/2010/main" val="3596051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1012F-2EEE-D508-4FEE-00B9572EAD59}"/>
              </a:ext>
            </a:extLst>
          </p:cNvPr>
          <p:cNvSpPr>
            <a:spLocks noGrp="1"/>
          </p:cNvSpPr>
          <p:nvPr>
            <p:ph type="title"/>
          </p:nvPr>
        </p:nvSpPr>
        <p:spPr>
          <a:xfrm>
            <a:off x="3764844" y="639315"/>
            <a:ext cx="8610600" cy="1293028"/>
          </a:xfrm>
        </p:spPr>
        <p:txBody>
          <a:bodyPr/>
          <a:lstStyle/>
          <a:p>
            <a:pPr algn="ctr"/>
            <a:r>
              <a:rPr lang="en-US" dirty="0"/>
              <a:t>Interesting labels</a:t>
            </a:r>
          </a:p>
        </p:txBody>
      </p:sp>
      <p:sp>
        <p:nvSpPr>
          <p:cNvPr id="3" name="Content Placeholder 2">
            <a:extLst>
              <a:ext uri="{FF2B5EF4-FFF2-40B4-BE49-F238E27FC236}">
                <a16:creationId xmlns:a16="http://schemas.microsoft.com/office/drawing/2014/main" id="{33D8E950-1E45-F1A0-5C73-2A0B37A6B79C}"/>
              </a:ext>
            </a:extLst>
          </p:cNvPr>
          <p:cNvSpPr>
            <a:spLocks noGrp="1"/>
          </p:cNvSpPr>
          <p:nvPr>
            <p:ph idx="1"/>
          </p:nvPr>
        </p:nvSpPr>
        <p:spPr>
          <a:xfrm>
            <a:off x="685800" y="2194560"/>
            <a:ext cx="11077222" cy="4024125"/>
          </a:xfrm>
        </p:spPr>
        <p:txBody>
          <a:bodyPr>
            <a:normAutofit/>
          </a:bodyPr>
          <a:lstStyle/>
          <a:p>
            <a:pPr>
              <a:lnSpc>
                <a:spcPct val="100000"/>
              </a:lnSpc>
            </a:pPr>
            <a:r>
              <a:rPr lang="en-US" dirty="0"/>
              <a:t>Labels that appear in the largest number of KO’s (</a:t>
            </a:r>
            <a:r>
              <a:rPr lang="en-US" b="1" dirty="0"/>
              <a:t>most common</a:t>
            </a:r>
            <a:r>
              <a:rPr lang="en-US" dirty="0"/>
              <a:t>) –  Transporters (1490 KO’s), Enzymes with EC numbers (1153), Chromosome and associated proteins (695), Membrane trafficking (645), Transcription factors (606)</a:t>
            </a:r>
          </a:p>
          <a:p>
            <a:pPr>
              <a:lnSpc>
                <a:spcPct val="100000"/>
              </a:lnSpc>
            </a:pPr>
            <a:r>
              <a:rPr lang="en-US" dirty="0"/>
              <a:t>Labels that appear with the highest number of different labels (</a:t>
            </a:r>
            <a:r>
              <a:rPr lang="en-US" b="1" dirty="0"/>
              <a:t>most general</a:t>
            </a:r>
            <a:r>
              <a:rPr lang="en-US" dirty="0"/>
              <a:t>) – Exosome (249 different labels), Membrane trafficking (175), Protein kinases (146), Peptidases and inhibitors (138), Chromosome and associated proteins (130)</a:t>
            </a:r>
          </a:p>
          <a:p>
            <a:pPr>
              <a:lnSpc>
                <a:spcPct val="100000"/>
              </a:lnSpc>
            </a:pPr>
            <a:endParaRPr lang="en-US" dirty="0"/>
          </a:p>
          <a:p>
            <a:pPr>
              <a:lnSpc>
                <a:spcPct val="100000"/>
              </a:lnSpc>
            </a:pPr>
            <a:endParaRPr lang="en-US" dirty="0"/>
          </a:p>
          <a:p>
            <a:endParaRPr lang="en-US" dirty="0"/>
          </a:p>
        </p:txBody>
      </p:sp>
    </p:spTree>
    <p:extLst>
      <p:ext uri="{BB962C8B-B14F-4D97-AF65-F5344CB8AC3E}">
        <p14:creationId xmlns:p14="http://schemas.microsoft.com/office/powerpoint/2010/main" val="311529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61635-78DC-D1E7-4C43-666601A604DB}"/>
              </a:ext>
            </a:extLst>
          </p:cNvPr>
          <p:cNvSpPr txBox="1">
            <a:spLocks/>
          </p:cNvSpPr>
          <p:nvPr/>
        </p:nvSpPr>
        <p:spPr>
          <a:xfrm>
            <a:off x="3653713" y="344553"/>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dirty="0"/>
              <a:t>Common vs general labels</a:t>
            </a:r>
          </a:p>
        </p:txBody>
      </p:sp>
      <p:pic>
        <p:nvPicPr>
          <p:cNvPr id="3082" name="Picture 10">
            <a:extLst>
              <a:ext uri="{FF2B5EF4-FFF2-40B4-BE49-F238E27FC236}">
                <a16:creationId xmlns:a16="http://schemas.microsoft.com/office/drawing/2014/main" id="{A3136D41-ABD7-6D91-3197-5B9280287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8780" y="1501856"/>
            <a:ext cx="5045917" cy="501159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181A896-1A90-DCCC-4DB7-EC7E7D95D964}"/>
              </a:ext>
            </a:extLst>
          </p:cNvPr>
          <p:cNvSpPr txBox="1"/>
          <p:nvPr/>
        </p:nvSpPr>
        <p:spPr>
          <a:xfrm>
            <a:off x="7660242" y="2532931"/>
            <a:ext cx="4324342" cy="3416320"/>
          </a:xfrm>
          <a:prstGeom prst="rect">
            <a:avLst/>
          </a:prstGeom>
          <a:noFill/>
        </p:spPr>
        <p:txBody>
          <a:bodyPr wrap="square" rtlCol="0">
            <a:spAutoFit/>
          </a:bodyPr>
          <a:lstStyle/>
          <a:p>
            <a:pPr marL="285750" indent="-285750">
              <a:buFont typeface="Arial" panose="020B0604020202020204" pitchFamily="34" charset="0"/>
              <a:buChar char="•"/>
            </a:pPr>
            <a:r>
              <a:rPr lang="en-US" dirty="0"/>
              <a:t>We can see that most labels are not so common and not so general (next slide shows more information about exceptions)</a:t>
            </a:r>
            <a:br>
              <a:rPr lang="en-US" dirty="0"/>
            </a:br>
            <a:endParaRPr lang="en-US" dirty="0"/>
          </a:p>
          <a:p>
            <a:pPr marL="285750" indent="-285750">
              <a:buFont typeface="Arial" panose="020B0604020202020204" pitchFamily="34" charset="0"/>
              <a:buChar char="•"/>
            </a:pPr>
            <a:r>
              <a:rPr lang="en-US" dirty="0"/>
              <a:t>It should be mentioned that the “general” graph has 2 picks before filtering the words we mentioned at slide #3 – 1 major pick as shown, and another pick at around 150, that disappears after filtering the data</a:t>
            </a:r>
          </a:p>
        </p:txBody>
      </p:sp>
    </p:spTree>
    <p:extLst>
      <p:ext uri="{BB962C8B-B14F-4D97-AF65-F5344CB8AC3E}">
        <p14:creationId xmlns:p14="http://schemas.microsoft.com/office/powerpoint/2010/main" val="971230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a:extLst>
              <a:ext uri="{FF2B5EF4-FFF2-40B4-BE49-F238E27FC236}">
                <a16:creationId xmlns:a16="http://schemas.microsoft.com/office/drawing/2014/main" id="{8CBD529A-4884-B10E-A1A2-E053DE2BA4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1062" y="3577574"/>
            <a:ext cx="3675484" cy="273161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F11EEFE2-5F40-8876-37C9-62730AC8EA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557" y="2015051"/>
            <a:ext cx="5231169" cy="3975688"/>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2946F6B1-5592-7012-CC13-F7AD44BE4D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1061" y="776888"/>
            <a:ext cx="3675484" cy="273161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82C88EE6-C95D-70B7-51E9-31885ADAA696}"/>
              </a:ext>
            </a:extLst>
          </p:cNvPr>
          <p:cNvCxnSpPr>
            <a:cxnSpLocks/>
          </p:cNvCxnSpPr>
          <p:nvPr/>
        </p:nvCxnSpPr>
        <p:spPr>
          <a:xfrm flipH="1" flipV="1">
            <a:off x="4851918" y="5346441"/>
            <a:ext cx="1063689" cy="307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F1D73A8C-7949-8E96-0CBD-581F4A109311}"/>
              </a:ext>
            </a:extLst>
          </p:cNvPr>
          <p:cNvCxnSpPr>
            <a:cxnSpLocks/>
          </p:cNvCxnSpPr>
          <p:nvPr/>
        </p:nvCxnSpPr>
        <p:spPr>
          <a:xfrm flipH="1">
            <a:off x="5728995" y="3479242"/>
            <a:ext cx="255037" cy="192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863A3575-58CC-CEFB-549F-7AA4358795DE}"/>
              </a:ext>
            </a:extLst>
          </p:cNvPr>
          <p:cNvCxnSpPr>
            <a:cxnSpLocks/>
          </p:cNvCxnSpPr>
          <p:nvPr/>
        </p:nvCxnSpPr>
        <p:spPr>
          <a:xfrm flipH="1">
            <a:off x="2351314" y="1954582"/>
            <a:ext cx="718457" cy="256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CC5EC53B-E2CC-CFEC-C94D-77007965734C}"/>
              </a:ext>
            </a:extLst>
          </p:cNvPr>
          <p:cNvSpPr txBox="1"/>
          <p:nvPr/>
        </p:nvSpPr>
        <p:spPr>
          <a:xfrm>
            <a:off x="5915607" y="3241252"/>
            <a:ext cx="1117919" cy="276999"/>
          </a:xfrm>
          <a:prstGeom prst="rect">
            <a:avLst/>
          </a:prstGeom>
          <a:noFill/>
        </p:spPr>
        <p:txBody>
          <a:bodyPr wrap="square" rtlCol="0">
            <a:spAutoFit/>
          </a:bodyPr>
          <a:lstStyle/>
          <a:p>
            <a:r>
              <a:rPr lang="en-US" sz="1200" dirty="0"/>
              <a:t>Transporters</a:t>
            </a:r>
          </a:p>
        </p:txBody>
      </p:sp>
      <p:sp>
        <p:nvSpPr>
          <p:cNvPr id="17" name="TextBox 16">
            <a:extLst>
              <a:ext uri="{FF2B5EF4-FFF2-40B4-BE49-F238E27FC236}">
                <a16:creationId xmlns:a16="http://schemas.microsoft.com/office/drawing/2014/main" id="{2B7F633E-DE4E-0F59-4F53-1C7F49E9F129}"/>
              </a:ext>
            </a:extLst>
          </p:cNvPr>
          <p:cNvSpPr txBox="1"/>
          <p:nvPr/>
        </p:nvSpPr>
        <p:spPr>
          <a:xfrm>
            <a:off x="5890726" y="5466436"/>
            <a:ext cx="1365381" cy="461665"/>
          </a:xfrm>
          <a:prstGeom prst="rect">
            <a:avLst/>
          </a:prstGeom>
          <a:noFill/>
        </p:spPr>
        <p:txBody>
          <a:bodyPr wrap="square" rtlCol="0">
            <a:spAutoFit/>
          </a:bodyPr>
          <a:lstStyle/>
          <a:p>
            <a:r>
              <a:rPr lang="en-US" sz="1200" dirty="0"/>
              <a:t>Enzymes with EC number</a:t>
            </a:r>
          </a:p>
        </p:txBody>
      </p:sp>
      <p:sp>
        <p:nvSpPr>
          <p:cNvPr id="18" name="TextBox 17">
            <a:extLst>
              <a:ext uri="{FF2B5EF4-FFF2-40B4-BE49-F238E27FC236}">
                <a16:creationId xmlns:a16="http://schemas.microsoft.com/office/drawing/2014/main" id="{40C0FA8D-E646-FAC8-1100-38CEF633968C}"/>
              </a:ext>
            </a:extLst>
          </p:cNvPr>
          <p:cNvSpPr txBox="1"/>
          <p:nvPr/>
        </p:nvSpPr>
        <p:spPr>
          <a:xfrm>
            <a:off x="8159240" y="338480"/>
            <a:ext cx="1601721" cy="369332"/>
          </a:xfrm>
          <a:prstGeom prst="rect">
            <a:avLst/>
          </a:prstGeom>
          <a:noFill/>
        </p:spPr>
        <p:txBody>
          <a:bodyPr wrap="none" rtlCol="0">
            <a:spAutoFit/>
          </a:bodyPr>
          <a:lstStyle/>
          <a:p>
            <a:r>
              <a:rPr lang="en-US" dirty="0"/>
              <a:t>X axis limited</a:t>
            </a:r>
          </a:p>
        </p:txBody>
      </p:sp>
      <p:sp>
        <p:nvSpPr>
          <p:cNvPr id="19" name="TextBox 18">
            <a:extLst>
              <a:ext uri="{FF2B5EF4-FFF2-40B4-BE49-F238E27FC236}">
                <a16:creationId xmlns:a16="http://schemas.microsoft.com/office/drawing/2014/main" id="{00903CD7-1E43-4492-B3E7-E111BB290A73}"/>
              </a:ext>
            </a:extLst>
          </p:cNvPr>
          <p:cNvSpPr txBox="1"/>
          <p:nvPr/>
        </p:nvSpPr>
        <p:spPr>
          <a:xfrm>
            <a:off x="3068363" y="1738052"/>
            <a:ext cx="906469" cy="276999"/>
          </a:xfrm>
          <a:prstGeom prst="rect">
            <a:avLst/>
          </a:prstGeom>
          <a:noFill/>
        </p:spPr>
        <p:txBody>
          <a:bodyPr wrap="square" rtlCol="0">
            <a:spAutoFit/>
          </a:bodyPr>
          <a:lstStyle/>
          <a:p>
            <a:r>
              <a:rPr lang="en-US" sz="1200" dirty="0"/>
              <a:t>Exosome</a:t>
            </a:r>
          </a:p>
        </p:txBody>
      </p:sp>
    </p:spTree>
    <p:extLst>
      <p:ext uri="{BB962C8B-B14F-4D97-AF65-F5344CB8AC3E}">
        <p14:creationId xmlns:p14="http://schemas.microsoft.com/office/powerpoint/2010/main" val="1216290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CBE4-A0D0-0CE5-C718-76BA263BCB0C}"/>
              </a:ext>
            </a:extLst>
          </p:cNvPr>
          <p:cNvSpPr>
            <a:spLocks noGrp="1"/>
          </p:cNvSpPr>
          <p:nvPr>
            <p:ph type="title"/>
          </p:nvPr>
        </p:nvSpPr>
        <p:spPr/>
        <p:txBody>
          <a:bodyPr/>
          <a:lstStyle/>
          <a:p>
            <a:r>
              <a:rPr lang="en-US" dirty="0"/>
              <a:t>Analyzing pairs of labels</a:t>
            </a:r>
          </a:p>
        </p:txBody>
      </p:sp>
      <p:sp>
        <p:nvSpPr>
          <p:cNvPr id="3" name="Content Placeholder 2">
            <a:extLst>
              <a:ext uri="{FF2B5EF4-FFF2-40B4-BE49-F238E27FC236}">
                <a16:creationId xmlns:a16="http://schemas.microsoft.com/office/drawing/2014/main" id="{60BDDC40-0BDA-8C5D-65E0-5DB630006EF3}"/>
              </a:ext>
            </a:extLst>
          </p:cNvPr>
          <p:cNvSpPr>
            <a:spLocks noGrp="1"/>
          </p:cNvSpPr>
          <p:nvPr>
            <p:ph idx="1"/>
          </p:nvPr>
        </p:nvSpPr>
        <p:spPr/>
        <p:txBody>
          <a:bodyPr/>
          <a:lstStyle/>
          <a:p>
            <a:pPr>
              <a:lnSpc>
                <a:spcPct val="100000"/>
              </a:lnSpc>
            </a:pPr>
            <a:r>
              <a:rPr lang="en-US" dirty="0"/>
              <a:t>We created a matrix, that holds at cell </a:t>
            </a:r>
            <a:r>
              <a:rPr lang="en-US" dirty="0" err="1"/>
              <a:t>i,j</a:t>
            </a:r>
            <a:r>
              <a:rPr lang="en-US" dirty="0"/>
              <a:t> the number of unique KO's that has the labels </a:t>
            </a:r>
            <a:r>
              <a:rPr lang="en-US" dirty="0" err="1"/>
              <a:t>i</a:t>
            </a:r>
            <a:r>
              <a:rPr lang="en-US" dirty="0"/>
              <a:t> and j together (i.e. in the same </a:t>
            </a:r>
            <a:r>
              <a:rPr lang="en-US" dirty="0" err="1"/>
              <a:t>multi_label</a:t>
            </a:r>
            <a:r>
              <a:rPr lang="en-US" dirty="0"/>
              <a:t>)</a:t>
            </a:r>
          </a:p>
          <a:p>
            <a:pPr>
              <a:lnSpc>
                <a:spcPct val="100000"/>
              </a:lnSpc>
            </a:pPr>
            <a:r>
              <a:rPr lang="en-US" dirty="0"/>
              <a:t>Dictionary for translating labels to index number used in the matrix can be found in </a:t>
            </a:r>
            <a:r>
              <a:rPr lang="en-US" dirty="0">
                <a:hlinkClick r:id="rId2" action="ppaction://hlinksldjump"/>
              </a:rPr>
              <a:t>appendix</a:t>
            </a:r>
            <a:endParaRPr lang="en-US" dirty="0"/>
          </a:p>
          <a:p>
            <a:pPr>
              <a:lnSpc>
                <a:spcPct val="100000"/>
              </a:lnSpc>
            </a:pPr>
            <a:r>
              <a:rPr lang="en-US" dirty="0"/>
              <a:t>Diagonal (</a:t>
            </a:r>
            <a:r>
              <a:rPr lang="en-US" dirty="0" err="1"/>
              <a:t>i,i</a:t>
            </a:r>
            <a:r>
              <a:rPr lang="en-US" dirty="0"/>
              <a:t> cells) is zeros</a:t>
            </a:r>
          </a:p>
          <a:p>
            <a:pPr>
              <a:lnSpc>
                <a:spcPct val="100000"/>
              </a:lnSpc>
            </a:pPr>
            <a:r>
              <a:rPr lang="en-US" dirty="0"/>
              <a:t>We normalized the matrix by z-score normalization. The result is in the next slide.</a:t>
            </a:r>
          </a:p>
          <a:p>
            <a:pPr>
              <a:lnSpc>
                <a:spcPct val="100000"/>
              </a:lnSpc>
            </a:pPr>
            <a:r>
              <a:rPr lang="en-US" dirty="0"/>
              <a:t>We created the same matrix using only the labels that appear in more than the average number of unique KO’s for label(53.73). It reduced the number of labels to 120. The result is in slide #9. Translation in </a:t>
            </a:r>
            <a:r>
              <a:rPr lang="en-US" dirty="0">
                <a:hlinkClick r:id="rId3" action="ppaction://hlinksldjump"/>
              </a:rPr>
              <a:t>appendix</a:t>
            </a:r>
            <a:r>
              <a:rPr lang="en-US" dirty="0"/>
              <a:t>.</a:t>
            </a:r>
          </a:p>
          <a:p>
            <a:pPr>
              <a:lnSpc>
                <a:spcPct val="100000"/>
              </a:lnSpc>
            </a:pPr>
            <a:endParaRPr lang="en-US" dirty="0"/>
          </a:p>
        </p:txBody>
      </p:sp>
    </p:spTree>
    <p:extLst>
      <p:ext uri="{BB962C8B-B14F-4D97-AF65-F5344CB8AC3E}">
        <p14:creationId xmlns:p14="http://schemas.microsoft.com/office/powerpoint/2010/main" val="1545452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1B751-2827-5599-ED7B-0C4C43B2631F}"/>
              </a:ext>
            </a:extLst>
          </p:cNvPr>
          <p:cNvSpPr>
            <a:spLocks noGrp="1"/>
          </p:cNvSpPr>
          <p:nvPr>
            <p:ph type="title"/>
          </p:nvPr>
        </p:nvSpPr>
        <p:spPr>
          <a:xfrm>
            <a:off x="2904067" y="362388"/>
            <a:ext cx="8610600" cy="1293028"/>
          </a:xfrm>
        </p:spPr>
        <p:txBody>
          <a:bodyPr/>
          <a:lstStyle/>
          <a:p>
            <a:r>
              <a:rPr lang="en-US" dirty="0"/>
              <a:t>Matrix &amp; </a:t>
            </a:r>
            <a:r>
              <a:rPr lang="en-US" dirty="0" err="1"/>
              <a:t>clutermap</a:t>
            </a:r>
            <a:r>
              <a:rPr lang="en-US" dirty="0"/>
              <a:t> view</a:t>
            </a:r>
          </a:p>
        </p:txBody>
      </p:sp>
      <p:pic>
        <p:nvPicPr>
          <p:cNvPr id="6146" name="Picture 2">
            <a:extLst>
              <a:ext uri="{FF2B5EF4-FFF2-40B4-BE49-F238E27FC236}">
                <a16:creationId xmlns:a16="http://schemas.microsoft.com/office/drawing/2014/main" id="{D56E2474-885D-DBAA-EC81-50730A47A90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766" y="1937979"/>
            <a:ext cx="5333833" cy="428097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160C25A-93B6-D740-FAB4-6C962FAD8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4736" y="1511487"/>
            <a:ext cx="4707463" cy="470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809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BB7CF-1D34-8C77-D3D1-DA6B69D6D997}"/>
              </a:ext>
            </a:extLst>
          </p:cNvPr>
          <p:cNvSpPr txBox="1">
            <a:spLocks/>
          </p:cNvSpPr>
          <p:nvPr/>
        </p:nvSpPr>
        <p:spPr>
          <a:xfrm>
            <a:off x="2963333" y="581620"/>
            <a:ext cx="930098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dirty="0"/>
              <a:t>Matrix &amp; </a:t>
            </a:r>
            <a:r>
              <a:rPr lang="en-US" dirty="0" err="1"/>
              <a:t>clutermap</a:t>
            </a:r>
            <a:r>
              <a:rPr lang="en-US" dirty="0"/>
              <a:t> (ABOVE AVG)</a:t>
            </a:r>
          </a:p>
        </p:txBody>
      </p:sp>
      <p:pic>
        <p:nvPicPr>
          <p:cNvPr id="4100" name="Picture 4">
            <a:extLst>
              <a:ext uri="{FF2B5EF4-FFF2-40B4-BE49-F238E27FC236}">
                <a16:creationId xmlns:a16="http://schemas.microsoft.com/office/drawing/2014/main" id="{ABDB3983-C22B-6EFB-9684-0A96D71459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990" y="1960509"/>
            <a:ext cx="5248275" cy="431049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6AFF8477-ECB5-1985-7033-3A4C7A185B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4737" y="1649401"/>
            <a:ext cx="4707464" cy="4707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84571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31808</TotalTime>
  <Words>8791</Words>
  <Application>Microsoft Office PowerPoint</Application>
  <PresentationFormat>Widescreen</PresentationFormat>
  <Paragraphs>143</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Cambria Math</vt:lpstr>
      <vt:lpstr>Century Gothic</vt:lpstr>
      <vt:lpstr>Vapor Trail</vt:lpstr>
      <vt:lpstr>G2V LAB PROJECT</vt:lpstr>
      <vt:lpstr>Recap of the work so far</vt:lpstr>
      <vt:lpstr>Number of labels</vt:lpstr>
      <vt:lpstr>Interesting labels</vt:lpstr>
      <vt:lpstr>PowerPoint Presentation</vt:lpstr>
      <vt:lpstr>PowerPoint Presentation</vt:lpstr>
      <vt:lpstr>Analyzing pairs of labels</vt:lpstr>
      <vt:lpstr>Matrix &amp; clutermap view</vt:lpstr>
      <vt:lpstr>PowerPoint Presentation</vt:lpstr>
      <vt:lpstr>INTRESTING OBSERVESIONS</vt:lpstr>
      <vt:lpstr>Number of labels per ko</vt:lpstr>
      <vt:lpstr>Num of labels per ko chart</vt:lpstr>
      <vt:lpstr>Graphic visualization &amp; Inspection </vt:lpstr>
      <vt:lpstr>PowerPoint Presentation</vt:lpstr>
      <vt:lpstr>OBSERVATIONS</vt:lpstr>
      <vt:lpstr>Further analysis of the graph</vt:lpstr>
      <vt:lpstr>TOP 10 ROWS IN the TABLE</vt:lpstr>
      <vt:lpstr>Conclusions from analysis</vt:lpstr>
      <vt:lpstr>Louvain community detection</vt:lpstr>
      <vt:lpstr>Partition (with resolution = 0.2)</vt:lpstr>
      <vt:lpstr>continued</vt:lpstr>
      <vt:lpstr>Labels in their own group </vt:lpstr>
      <vt:lpstr>Opinions &amp; some deduction</vt:lpstr>
      <vt:lpstr>Appendix</vt:lpstr>
      <vt:lpstr>PowerPoint Presentation</vt:lpstr>
      <vt:lpstr>PowerPoint Presentation</vt:lpstr>
      <vt:lpstr>PowerPoint Presentation</vt:lpstr>
      <vt:lpstr>Partition (with resolution = 0.5)</vt:lpstr>
      <vt:lpstr>continued</vt:lpstr>
      <vt:lpstr>Labels in their own group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G2V LAB PROJECT</dc:title>
  <dc:creator>Shani Daniel</dc:creator>
  <cp:lastModifiedBy>Shani Daniel</cp:lastModifiedBy>
  <cp:revision>26</cp:revision>
  <dcterms:created xsi:type="dcterms:W3CDTF">2023-05-09T10:49:53Z</dcterms:created>
  <dcterms:modified xsi:type="dcterms:W3CDTF">2023-05-31T13:07:20Z</dcterms:modified>
</cp:coreProperties>
</file>