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sldIdLst>
    <p:sldId id="256" r:id="rId2"/>
    <p:sldId id="257" r:id="rId3"/>
    <p:sldId id="259" r:id="rId4"/>
    <p:sldId id="258" r:id="rId5"/>
    <p:sldId id="260" r:id="rId6"/>
    <p:sldId id="262" r:id="rId7"/>
    <p:sldId id="263" r:id="rId8"/>
    <p:sldId id="266" r:id="rId9"/>
    <p:sldId id="267" r:id="rId10"/>
    <p:sldId id="265" r:id="rId11"/>
    <p:sldId id="272" r:id="rId12"/>
    <p:sldId id="271"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B19C4E-51C6-4651-A61A-425B7C95F6FD}"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1133093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B19C4E-51C6-4651-A61A-425B7C95F6FD}"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3243774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B19C4E-51C6-4651-A61A-425B7C95F6FD}"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926083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B19C4E-51C6-4651-A61A-425B7C95F6FD}"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53F53-1FD7-4BD2-8F5D-5B2CE13A122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706733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B19C4E-51C6-4651-A61A-425B7C95F6FD}"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1768617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B19C4E-51C6-4651-A61A-425B7C95F6FD}" type="datetimeFigureOut">
              <a:rPr lang="en-US" smtClean="0"/>
              <a:t>2/8/2022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2348141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B19C4E-51C6-4651-A61A-425B7C95F6FD}" type="datetimeFigureOut">
              <a:rPr lang="en-US" smtClean="0"/>
              <a:t>2/8/2022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3770374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19C4E-51C6-4651-A61A-425B7C95F6FD}"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804095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19C4E-51C6-4651-A61A-425B7C95F6FD}"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1218426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19C4E-51C6-4651-A61A-425B7C95F6FD}"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215755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B19C4E-51C6-4651-A61A-425B7C95F6FD}"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4092183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19C4E-51C6-4651-A61A-425B7C95F6FD}"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2050287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19C4E-51C6-4651-A61A-425B7C95F6FD}" type="datetimeFigureOut">
              <a:rPr lang="en-US" smtClean="0"/>
              <a:t>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312375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CB19C4E-51C6-4651-A61A-425B7C95F6FD}" type="datetimeFigureOut">
              <a:rPr lang="en-US" smtClean="0"/>
              <a:t>2/8/2022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381277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CB19C4E-51C6-4651-A61A-425B7C95F6FD}" type="datetimeFigureOut">
              <a:rPr lang="en-US" smtClean="0"/>
              <a:t>2/8/2022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125188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CB19C4E-51C6-4651-A61A-425B7C95F6FD}" type="datetimeFigureOut">
              <a:rPr lang="en-US" smtClean="0"/>
              <a:t>2/8/2022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152903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B19C4E-51C6-4651-A61A-425B7C95F6FD}"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328819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CB19C4E-51C6-4651-A61A-425B7C95F6FD}" type="datetimeFigureOut">
              <a:rPr lang="en-US" smtClean="0"/>
              <a:t>2/8/2022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1C53F53-1FD7-4BD2-8F5D-5B2CE13A1221}" type="slidenum">
              <a:rPr lang="en-US" smtClean="0"/>
              <a:t>‹#›</a:t>
            </a:fld>
            <a:endParaRPr lang="en-US"/>
          </a:p>
        </p:txBody>
      </p:sp>
    </p:spTree>
    <p:extLst>
      <p:ext uri="{BB962C8B-B14F-4D97-AF65-F5344CB8AC3E}">
        <p14:creationId xmlns:p14="http://schemas.microsoft.com/office/powerpoint/2010/main" val="2742330826"/>
      </p:ext>
    </p:extLst>
  </p:cSld>
  <p:clrMap bg1="dk1" tx1="lt1" bg2="dk2" tx2="lt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 id="2147484017" r:id="rId12"/>
    <p:sldLayoutId id="2147484018" r:id="rId13"/>
    <p:sldLayoutId id="2147484019" r:id="rId14"/>
    <p:sldLayoutId id="2147484020" r:id="rId15"/>
    <p:sldLayoutId id="2147484021" r:id="rId16"/>
    <p:sldLayoutId id="214748402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4FA10D-5116-47B4-A70E-776435251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lumMod val="9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2718AAE-52B9-4DD9-9D83-A9C975C9D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302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49FF39B1-9689-44AE-A803-7B90A059D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76484" cy="6858001"/>
          </a:xfrm>
          <a:custGeom>
            <a:avLst/>
            <a:gdLst>
              <a:gd name="connsiteX0" fmla="*/ 7031769 w 8376484"/>
              <a:gd name="connsiteY0" fmla="*/ 0 h 6858001"/>
              <a:gd name="connsiteX1" fmla="*/ 8375307 w 8376484"/>
              <a:gd name="connsiteY1" fmla="*/ 0 h 6858001"/>
              <a:gd name="connsiteX2" fmla="*/ 8350262 w 8376484"/>
              <a:gd name="connsiteY2" fmla="*/ 155677 h 6858001"/>
              <a:gd name="connsiteX3" fmla="*/ 8326393 w 8376484"/>
              <a:gd name="connsiteY3" fmla="*/ 310668 h 6858001"/>
              <a:gd name="connsiteX4" fmla="*/ 8303029 w 8376484"/>
              <a:gd name="connsiteY4" fmla="*/ 466344 h 6858001"/>
              <a:gd name="connsiteX5" fmla="*/ 8283026 w 8376484"/>
              <a:gd name="connsiteY5" fmla="*/ 622707 h 6858001"/>
              <a:gd name="connsiteX6" fmla="*/ 8262855 w 8376484"/>
              <a:gd name="connsiteY6" fmla="*/ 778383 h 6858001"/>
              <a:gd name="connsiteX7" fmla="*/ 8244029 w 8376484"/>
              <a:gd name="connsiteY7" fmla="*/ 934746 h 6858001"/>
              <a:gd name="connsiteX8" fmla="*/ 8227893 w 8376484"/>
              <a:gd name="connsiteY8" fmla="*/ 1089051 h 6858001"/>
              <a:gd name="connsiteX9" fmla="*/ 8212597 w 8376484"/>
              <a:gd name="connsiteY9" fmla="*/ 1245413 h 6858001"/>
              <a:gd name="connsiteX10" fmla="*/ 8198645 w 8376484"/>
              <a:gd name="connsiteY10" fmla="*/ 1401090 h 6858001"/>
              <a:gd name="connsiteX11" fmla="*/ 8186543 w 8376484"/>
              <a:gd name="connsiteY11" fmla="*/ 1554023 h 6858001"/>
              <a:gd name="connsiteX12" fmla="*/ 8174440 w 8376484"/>
              <a:gd name="connsiteY12" fmla="*/ 1709014 h 6858001"/>
              <a:gd name="connsiteX13" fmla="*/ 8164355 w 8376484"/>
              <a:gd name="connsiteY13" fmla="*/ 1861947 h 6858001"/>
              <a:gd name="connsiteX14" fmla="*/ 8156455 w 8376484"/>
              <a:gd name="connsiteY14" fmla="*/ 2014881 h 6858001"/>
              <a:gd name="connsiteX15" fmla="*/ 8148218 w 8376484"/>
              <a:gd name="connsiteY15" fmla="*/ 2167128 h 6858001"/>
              <a:gd name="connsiteX16" fmla="*/ 8141327 w 8376484"/>
              <a:gd name="connsiteY16" fmla="*/ 2318004 h 6858001"/>
              <a:gd name="connsiteX17" fmla="*/ 8136452 w 8376484"/>
              <a:gd name="connsiteY17" fmla="*/ 2467509 h 6858001"/>
              <a:gd name="connsiteX18" fmla="*/ 8132250 w 8376484"/>
              <a:gd name="connsiteY18" fmla="*/ 2617013 h 6858001"/>
              <a:gd name="connsiteX19" fmla="*/ 8128216 w 8376484"/>
              <a:gd name="connsiteY19" fmla="*/ 2765146 h 6858001"/>
              <a:gd name="connsiteX20" fmla="*/ 8126367 w 8376484"/>
              <a:gd name="connsiteY20" fmla="*/ 2911221 h 6858001"/>
              <a:gd name="connsiteX21" fmla="*/ 8124350 w 8376484"/>
              <a:gd name="connsiteY21" fmla="*/ 3057297 h 6858001"/>
              <a:gd name="connsiteX22" fmla="*/ 8123341 w 8376484"/>
              <a:gd name="connsiteY22" fmla="*/ 3201315 h 6858001"/>
              <a:gd name="connsiteX23" fmla="*/ 8124350 w 8376484"/>
              <a:gd name="connsiteY23" fmla="*/ 3343961 h 6858001"/>
              <a:gd name="connsiteX24" fmla="*/ 8124350 w 8376484"/>
              <a:gd name="connsiteY24" fmla="*/ 3485236 h 6858001"/>
              <a:gd name="connsiteX25" fmla="*/ 8126367 w 8376484"/>
              <a:gd name="connsiteY25" fmla="*/ 3625139 h 6858001"/>
              <a:gd name="connsiteX26" fmla="*/ 8129392 w 8376484"/>
              <a:gd name="connsiteY26" fmla="*/ 3762299 h 6858001"/>
              <a:gd name="connsiteX27" fmla="*/ 8132250 w 8376484"/>
              <a:gd name="connsiteY27" fmla="*/ 3898087 h 6858001"/>
              <a:gd name="connsiteX28" fmla="*/ 8135444 w 8376484"/>
              <a:gd name="connsiteY28" fmla="*/ 4031133 h 6858001"/>
              <a:gd name="connsiteX29" fmla="*/ 8140318 w 8376484"/>
              <a:gd name="connsiteY29" fmla="*/ 4163492 h 6858001"/>
              <a:gd name="connsiteX30" fmla="*/ 8145529 w 8376484"/>
              <a:gd name="connsiteY30" fmla="*/ 4293793 h 6858001"/>
              <a:gd name="connsiteX31" fmla="*/ 8150235 w 8376484"/>
              <a:gd name="connsiteY31" fmla="*/ 4421352 h 6858001"/>
              <a:gd name="connsiteX32" fmla="*/ 8163515 w 8376484"/>
              <a:gd name="connsiteY32" fmla="*/ 4670298 h 6858001"/>
              <a:gd name="connsiteX33" fmla="*/ 8177634 w 8376484"/>
              <a:gd name="connsiteY33" fmla="*/ 4908956 h 6858001"/>
              <a:gd name="connsiteX34" fmla="*/ 8192426 w 8376484"/>
              <a:gd name="connsiteY34" fmla="*/ 5138013 h 6858001"/>
              <a:gd name="connsiteX35" fmla="*/ 8208731 w 8376484"/>
              <a:gd name="connsiteY35" fmla="*/ 5354726 h 6858001"/>
              <a:gd name="connsiteX36" fmla="*/ 8225708 w 8376484"/>
              <a:gd name="connsiteY36" fmla="*/ 5561838 h 6858001"/>
              <a:gd name="connsiteX37" fmla="*/ 8244029 w 8376484"/>
              <a:gd name="connsiteY37" fmla="*/ 5753862 h 6858001"/>
              <a:gd name="connsiteX38" fmla="*/ 8262015 w 8376484"/>
              <a:gd name="connsiteY38" fmla="*/ 5934227 h 6858001"/>
              <a:gd name="connsiteX39" fmla="*/ 8280000 w 8376484"/>
              <a:gd name="connsiteY39" fmla="*/ 6100191 h 6858001"/>
              <a:gd name="connsiteX40" fmla="*/ 8296977 w 8376484"/>
              <a:gd name="connsiteY40" fmla="*/ 6252438 h 6858001"/>
              <a:gd name="connsiteX41" fmla="*/ 8313114 w 8376484"/>
              <a:gd name="connsiteY41" fmla="*/ 6387541 h 6858001"/>
              <a:gd name="connsiteX42" fmla="*/ 8328410 w 8376484"/>
              <a:gd name="connsiteY42" fmla="*/ 6509613 h 6858001"/>
              <a:gd name="connsiteX43" fmla="*/ 8341185 w 8376484"/>
              <a:gd name="connsiteY43" fmla="*/ 6612483 h 6858001"/>
              <a:gd name="connsiteX44" fmla="*/ 8353287 w 8376484"/>
              <a:gd name="connsiteY44" fmla="*/ 6698894 h 6858001"/>
              <a:gd name="connsiteX45" fmla="*/ 8370601 w 8376484"/>
              <a:gd name="connsiteY45" fmla="*/ 6817538 h 6858001"/>
              <a:gd name="connsiteX46" fmla="*/ 8376484 w 8376484"/>
              <a:gd name="connsiteY46" fmla="*/ 6858000 h 6858001"/>
              <a:gd name="connsiteX47" fmla="*/ 7471130 w 8376484"/>
              <a:gd name="connsiteY47" fmla="*/ 6858000 h 6858001"/>
              <a:gd name="connsiteX48" fmla="*/ 7471130 w 8376484"/>
              <a:gd name="connsiteY48" fmla="*/ 6858001 h 6858001"/>
              <a:gd name="connsiteX49" fmla="*/ 1380566 w 8376484"/>
              <a:gd name="connsiteY49" fmla="*/ 6858001 h 6858001"/>
              <a:gd name="connsiteX50" fmla="*/ 1380566 w 8376484"/>
              <a:gd name="connsiteY50" fmla="*/ 6858000 h 6858001"/>
              <a:gd name="connsiteX51" fmla="*/ 0 w 8376484"/>
              <a:gd name="connsiteY51" fmla="*/ 6858000 h 6858001"/>
              <a:gd name="connsiteX52" fmla="*/ 0 w 8376484"/>
              <a:gd name="connsiteY52" fmla="*/ 0 h 6858001"/>
              <a:gd name="connsiteX53" fmla="*/ 1917290 w 8376484"/>
              <a:gd name="connsiteY53" fmla="*/ 0 h 6858001"/>
              <a:gd name="connsiteX54" fmla="*/ 1917290 w 8376484"/>
              <a:gd name="connsiteY54" fmla="*/ 1 h 6858001"/>
              <a:gd name="connsiteX55" fmla="*/ 7031769 w 8376484"/>
              <a:gd name="connsiteY5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376484" h="6858001">
                <a:moveTo>
                  <a:pt x="7031769" y="0"/>
                </a:moveTo>
                <a:lnTo>
                  <a:pt x="8375307" y="0"/>
                </a:lnTo>
                <a:lnTo>
                  <a:pt x="8350262" y="155677"/>
                </a:lnTo>
                <a:lnTo>
                  <a:pt x="8326393" y="310668"/>
                </a:lnTo>
                <a:lnTo>
                  <a:pt x="8303029" y="466344"/>
                </a:lnTo>
                <a:lnTo>
                  <a:pt x="8283026" y="622707"/>
                </a:lnTo>
                <a:lnTo>
                  <a:pt x="8262855" y="778383"/>
                </a:lnTo>
                <a:lnTo>
                  <a:pt x="8244029" y="934746"/>
                </a:lnTo>
                <a:lnTo>
                  <a:pt x="8227893" y="1089051"/>
                </a:lnTo>
                <a:lnTo>
                  <a:pt x="8212597" y="1245413"/>
                </a:lnTo>
                <a:lnTo>
                  <a:pt x="8198645" y="1401090"/>
                </a:lnTo>
                <a:lnTo>
                  <a:pt x="8186543" y="1554023"/>
                </a:lnTo>
                <a:lnTo>
                  <a:pt x="8174440" y="1709014"/>
                </a:lnTo>
                <a:lnTo>
                  <a:pt x="8164355" y="1861947"/>
                </a:lnTo>
                <a:lnTo>
                  <a:pt x="8156455" y="2014881"/>
                </a:lnTo>
                <a:lnTo>
                  <a:pt x="8148218" y="2167128"/>
                </a:lnTo>
                <a:lnTo>
                  <a:pt x="8141327" y="2318004"/>
                </a:lnTo>
                <a:lnTo>
                  <a:pt x="8136452" y="2467509"/>
                </a:lnTo>
                <a:lnTo>
                  <a:pt x="8132250" y="2617013"/>
                </a:lnTo>
                <a:lnTo>
                  <a:pt x="8128216" y="2765146"/>
                </a:lnTo>
                <a:lnTo>
                  <a:pt x="8126367" y="2911221"/>
                </a:lnTo>
                <a:lnTo>
                  <a:pt x="8124350" y="3057297"/>
                </a:lnTo>
                <a:lnTo>
                  <a:pt x="8123341" y="3201315"/>
                </a:lnTo>
                <a:lnTo>
                  <a:pt x="8124350" y="3343961"/>
                </a:lnTo>
                <a:lnTo>
                  <a:pt x="8124350" y="3485236"/>
                </a:lnTo>
                <a:lnTo>
                  <a:pt x="8126367" y="3625139"/>
                </a:lnTo>
                <a:lnTo>
                  <a:pt x="8129392" y="3762299"/>
                </a:lnTo>
                <a:lnTo>
                  <a:pt x="8132250" y="3898087"/>
                </a:lnTo>
                <a:lnTo>
                  <a:pt x="8135444" y="4031133"/>
                </a:lnTo>
                <a:lnTo>
                  <a:pt x="8140318" y="4163492"/>
                </a:lnTo>
                <a:lnTo>
                  <a:pt x="8145529" y="4293793"/>
                </a:lnTo>
                <a:lnTo>
                  <a:pt x="8150235" y="4421352"/>
                </a:lnTo>
                <a:lnTo>
                  <a:pt x="8163515" y="4670298"/>
                </a:lnTo>
                <a:lnTo>
                  <a:pt x="8177634" y="4908956"/>
                </a:lnTo>
                <a:lnTo>
                  <a:pt x="8192426" y="5138013"/>
                </a:lnTo>
                <a:lnTo>
                  <a:pt x="8208731" y="5354726"/>
                </a:lnTo>
                <a:lnTo>
                  <a:pt x="8225708" y="5561838"/>
                </a:lnTo>
                <a:lnTo>
                  <a:pt x="8244029" y="5753862"/>
                </a:lnTo>
                <a:lnTo>
                  <a:pt x="8262015" y="5934227"/>
                </a:lnTo>
                <a:lnTo>
                  <a:pt x="8280000" y="6100191"/>
                </a:lnTo>
                <a:lnTo>
                  <a:pt x="8296977" y="6252438"/>
                </a:lnTo>
                <a:lnTo>
                  <a:pt x="8313114" y="6387541"/>
                </a:lnTo>
                <a:lnTo>
                  <a:pt x="8328410" y="6509613"/>
                </a:lnTo>
                <a:lnTo>
                  <a:pt x="8341185" y="6612483"/>
                </a:lnTo>
                <a:lnTo>
                  <a:pt x="8353287" y="6698894"/>
                </a:lnTo>
                <a:lnTo>
                  <a:pt x="8370601" y="6817538"/>
                </a:lnTo>
                <a:lnTo>
                  <a:pt x="8376484" y="6858000"/>
                </a:lnTo>
                <a:lnTo>
                  <a:pt x="7471130" y="6858000"/>
                </a:lnTo>
                <a:lnTo>
                  <a:pt x="7471130" y="6858001"/>
                </a:lnTo>
                <a:lnTo>
                  <a:pt x="1380566" y="6858001"/>
                </a:lnTo>
                <a:lnTo>
                  <a:pt x="1380566" y="6858000"/>
                </a:lnTo>
                <a:lnTo>
                  <a:pt x="0" y="6858000"/>
                </a:lnTo>
                <a:lnTo>
                  <a:pt x="0" y="0"/>
                </a:lnTo>
                <a:lnTo>
                  <a:pt x="1917290" y="0"/>
                </a:lnTo>
                <a:lnTo>
                  <a:pt x="1917290" y="1"/>
                </a:lnTo>
                <a:lnTo>
                  <a:pt x="7031769" y="1"/>
                </a:lnTo>
                <a:close/>
              </a:path>
            </a:pathLst>
          </a:custGeom>
          <a:ln>
            <a:noFill/>
          </a:ln>
        </p:spPr>
        <p:txBody>
          <a:bodyPr rtlCol="0" anchor="ctr"/>
          <a:lstStyle/>
          <a:p>
            <a:pPr algn="ctr"/>
            <a:endParaRPr lang="en-US"/>
          </a:p>
        </p:txBody>
      </p:sp>
      <p:sp>
        <p:nvSpPr>
          <p:cNvPr id="14" name="Rectangle 13">
            <a:extLst>
              <a:ext uri="{FF2B5EF4-FFF2-40B4-BE49-F238E27FC236}">
                <a16:creationId xmlns:a16="http://schemas.microsoft.com/office/drawing/2014/main" id="{6C74A888-48BE-4604-BB14-E6C5E9D0F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7C37C4-D001-4C3A-A38B-DF3FA34A8A85}"/>
              </a:ext>
            </a:extLst>
          </p:cNvPr>
          <p:cNvSpPr>
            <a:spLocks noGrp="1"/>
          </p:cNvSpPr>
          <p:nvPr>
            <p:ph type="ctrTitle"/>
          </p:nvPr>
        </p:nvSpPr>
        <p:spPr>
          <a:xfrm>
            <a:off x="983231" y="938953"/>
            <a:ext cx="6630143" cy="4980094"/>
          </a:xfrm>
        </p:spPr>
        <p:txBody>
          <a:bodyPr anchor="ctr">
            <a:normAutofit/>
          </a:bodyPr>
          <a:lstStyle/>
          <a:p>
            <a:pPr algn="r"/>
            <a:r>
              <a:rPr lang="he-IL" sz="5400" b="1" i="1" dirty="0">
                <a:latin typeface="Bradley Hand ITC" panose="03070402050302030203" pitchFamily="66" charset="0"/>
                <a:cs typeface="+mn-cs"/>
              </a:rPr>
              <a:t>מה הם הגורמים שעלולים לגרום</a:t>
            </a:r>
            <a:br>
              <a:rPr lang="he-IL" sz="5400" b="1" i="1" dirty="0">
                <a:latin typeface="Bradley Hand ITC" panose="03070402050302030203" pitchFamily="66" charset="0"/>
                <a:cs typeface="+mn-cs"/>
              </a:rPr>
            </a:br>
            <a:r>
              <a:rPr lang="he-IL" sz="5400" b="1" i="1" dirty="0">
                <a:latin typeface="Bradley Hand ITC" panose="03070402050302030203" pitchFamily="66" charset="0"/>
                <a:cs typeface="+mn-cs"/>
              </a:rPr>
              <a:t>לשבץ מוחי?</a:t>
            </a:r>
            <a:br>
              <a:rPr lang="he-IL" sz="5400" b="1" i="1" dirty="0">
                <a:latin typeface="Bradley Hand ITC" panose="03070402050302030203" pitchFamily="66" charset="0"/>
                <a:cs typeface="+mn-cs"/>
              </a:rPr>
            </a:br>
            <a:r>
              <a:rPr lang="he-IL" sz="5400" b="1" i="1" dirty="0">
                <a:latin typeface="Bradley Hand ITC" panose="03070402050302030203" pitchFamily="66" charset="0"/>
                <a:cs typeface="+mn-cs"/>
              </a:rPr>
              <a:t>וכמה הם משפיעים?</a:t>
            </a:r>
            <a:endParaRPr lang="en-US" sz="5400" b="1" i="1" dirty="0">
              <a:latin typeface="Bradley Hand ITC" panose="03070402050302030203" pitchFamily="66" charset="0"/>
              <a:cs typeface="+mn-cs"/>
            </a:endParaRPr>
          </a:p>
        </p:txBody>
      </p:sp>
      <p:sp>
        <p:nvSpPr>
          <p:cNvPr id="3" name="Subtitle 2">
            <a:extLst>
              <a:ext uri="{FF2B5EF4-FFF2-40B4-BE49-F238E27FC236}">
                <a16:creationId xmlns:a16="http://schemas.microsoft.com/office/drawing/2014/main" id="{0765C88A-0AF3-492D-A6CA-58082279DEDB}"/>
              </a:ext>
            </a:extLst>
          </p:cNvPr>
          <p:cNvSpPr>
            <a:spLocks noGrp="1"/>
          </p:cNvSpPr>
          <p:nvPr>
            <p:ph type="subTitle" idx="1"/>
          </p:nvPr>
        </p:nvSpPr>
        <p:spPr>
          <a:xfrm>
            <a:off x="8581944" y="938953"/>
            <a:ext cx="2872975" cy="4223658"/>
          </a:xfrm>
        </p:spPr>
        <p:txBody>
          <a:bodyPr anchor="ctr">
            <a:normAutofit/>
          </a:bodyPr>
          <a:lstStyle/>
          <a:p>
            <a:pPr algn="ctr"/>
            <a:r>
              <a:rPr lang="he-IL" sz="4000" dirty="0">
                <a:solidFill>
                  <a:schemeClr val="bg2"/>
                </a:solidFill>
              </a:rPr>
              <a:t>מגישים:</a:t>
            </a:r>
          </a:p>
          <a:p>
            <a:pPr algn="ctr"/>
            <a:r>
              <a:rPr lang="he-IL" sz="4000" dirty="0">
                <a:solidFill>
                  <a:schemeClr val="bg2"/>
                </a:solidFill>
              </a:rPr>
              <a:t> שני יצחקוב וליעד נג'י</a:t>
            </a:r>
            <a:endParaRPr lang="en-US" sz="4000" dirty="0">
              <a:solidFill>
                <a:schemeClr val="bg2"/>
              </a:solidFill>
            </a:endParaRPr>
          </a:p>
        </p:txBody>
      </p:sp>
      <p:pic>
        <p:nvPicPr>
          <p:cNvPr id="5" name="Picture 4" descr="A jellyfish in the water&#10;&#10;Description automatically generated with low confidence">
            <a:extLst>
              <a:ext uri="{FF2B5EF4-FFF2-40B4-BE49-F238E27FC236}">
                <a16:creationId xmlns:a16="http://schemas.microsoft.com/office/drawing/2014/main" id="{D9563593-BF66-4DEF-8505-DD49EA46B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0430" y="4351772"/>
            <a:ext cx="3070697" cy="2047131"/>
          </a:xfrm>
          <a:prstGeom prst="rect">
            <a:avLst/>
          </a:prstGeom>
        </p:spPr>
      </p:pic>
    </p:spTree>
    <p:extLst>
      <p:ext uri="{BB962C8B-B14F-4D97-AF65-F5344CB8AC3E}">
        <p14:creationId xmlns:p14="http://schemas.microsoft.com/office/powerpoint/2010/main" val="2301327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a:xfrm>
            <a:off x="646111" y="366593"/>
            <a:ext cx="9404723" cy="1144773"/>
          </a:xfrm>
        </p:spPr>
        <p:txBody>
          <a:bodyPr/>
          <a:lstStyle/>
          <a:p>
            <a:pPr algn="ctr" rtl="1"/>
            <a:r>
              <a:rPr lang="he-IL" sz="4000" dirty="0">
                <a:latin typeface="Bradley Hand ITC" panose="03070402050302030203" pitchFamily="66" charset="0"/>
                <a:cs typeface="+mn-cs"/>
              </a:rPr>
              <a:t>אחוז הדיוק של כל האלגוריתם עבור מערך הנתונים</a:t>
            </a:r>
            <a:endParaRPr lang="en-US" sz="4000" dirty="0">
              <a:latin typeface="Bradley Hand ITC" panose="03070402050302030203" pitchFamily="66" charset="0"/>
              <a:cs typeface="+mn-cs"/>
            </a:endParaRPr>
          </a:p>
        </p:txBody>
      </p:sp>
      <p:sp>
        <p:nvSpPr>
          <p:cNvPr id="4" name="Content Placeholder 3">
            <a:extLst>
              <a:ext uri="{FF2B5EF4-FFF2-40B4-BE49-F238E27FC236}">
                <a16:creationId xmlns:a16="http://schemas.microsoft.com/office/drawing/2014/main" id="{CBD790E6-40D5-4BC5-A529-BF04DCEB5A7A}"/>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EB0718A0-B1D0-477F-BAB6-336913C92064}"/>
              </a:ext>
            </a:extLst>
          </p:cNvPr>
          <p:cNvPicPr>
            <a:picLocks noChangeAspect="1"/>
          </p:cNvPicPr>
          <p:nvPr/>
        </p:nvPicPr>
        <p:blipFill>
          <a:blip r:embed="rId2"/>
          <a:stretch>
            <a:fillRect/>
          </a:stretch>
        </p:blipFill>
        <p:spPr>
          <a:xfrm>
            <a:off x="803223" y="1759689"/>
            <a:ext cx="10585553" cy="4737034"/>
          </a:xfrm>
          <a:prstGeom prst="rect">
            <a:avLst/>
          </a:prstGeom>
          <a:effectLst/>
        </p:spPr>
      </p:pic>
    </p:spTree>
    <p:extLst>
      <p:ext uri="{BB962C8B-B14F-4D97-AF65-F5344CB8AC3E}">
        <p14:creationId xmlns:p14="http://schemas.microsoft.com/office/powerpoint/2010/main" val="225856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p:txBody>
          <a:bodyPr/>
          <a:lstStyle/>
          <a:p>
            <a:pPr algn="ctr" rtl="1"/>
            <a:r>
              <a:rPr lang="he-IL" sz="4000" dirty="0">
                <a:latin typeface="Bradley Hand ITC" panose="03070402050302030203" pitchFamily="66" charset="0"/>
                <a:cs typeface="+mn-cs"/>
              </a:rPr>
              <a:t>ניתוח והסבר התוצאות</a:t>
            </a:r>
            <a:endParaRPr lang="en-US" sz="4000" dirty="0">
              <a:latin typeface="Bradley Hand ITC" panose="03070402050302030203" pitchFamily="66" charset="0"/>
              <a:cs typeface="+mn-cs"/>
            </a:endParaRPr>
          </a:p>
        </p:txBody>
      </p:sp>
      <p:sp>
        <p:nvSpPr>
          <p:cNvPr id="3" name="Content Placeholder 2">
            <a:extLst>
              <a:ext uri="{FF2B5EF4-FFF2-40B4-BE49-F238E27FC236}">
                <a16:creationId xmlns:a16="http://schemas.microsoft.com/office/drawing/2014/main" id="{6659AE5D-8913-4163-9D25-D75A05A5C2B3}"/>
              </a:ext>
            </a:extLst>
          </p:cNvPr>
          <p:cNvSpPr>
            <a:spLocks noGrp="1"/>
          </p:cNvSpPr>
          <p:nvPr>
            <p:ph idx="1"/>
          </p:nvPr>
        </p:nvSpPr>
        <p:spPr>
          <a:xfrm>
            <a:off x="754912" y="1520456"/>
            <a:ext cx="9718158" cy="5018567"/>
          </a:xfrm>
        </p:spPr>
        <p:txBody>
          <a:bodyPr>
            <a:normAutofit fontScale="85000" lnSpcReduction="10000"/>
          </a:bodyPr>
          <a:lstStyle/>
          <a:p>
            <a:pPr algn="r" rtl="1">
              <a:lnSpc>
                <a:spcPct val="115000"/>
              </a:lnSpc>
              <a:spcAft>
                <a:spcPts val="1000"/>
              </a:spcAft>
            </a:pPr>
            <a:r>
              <a:rPr lang="en-US" sz="2400" dirty="0">
                <a:effectLst/>
                <a:latin typeface="Calibri" panose="020F0502020204030204" pitchFamily="34" charset="0"/>
                <a:ea typeface="Times New Roman" panose="02020603050405020304" pitchFamily="18" charset="0"/>
                <a:cs typeface="Arial" panose="020B0604020202020204" pitchFamily="34" charset="0"/>
              </a:rPr>
              <a:t>Logistic Regression</a:t>
            </a:r>
            <a:r>
              <a:rPr lang="he-IL" sz="2400" dirty="0">
                <a:effectLst/>
                <a:latin typeface="Arial" panose="020B0604020202020204" pitchFamily="34" charset="0"/>
                <a:ea typeface="Times New Roman" panose="02020603050405020304" pitchFamily="18" charset="0"/>
                <a:cs typeface="Arial" panose="020B0604020202020204" pitchFamily="34" charset="0"/>
              </a:rPr>
              <a:t> </a:t>
            </a:r>
            <a:r>
              <a:rPr lang="he-IL" sz="2400" dirty="0">
                <a:latin typeface="Arial" panose="020B0604020202020204" pitchFamily="34" charset="0"/>
                <a:ea typeface="Times New Roman" panose="02020603050405020304" pitchFamily="18" charset="0"/>
                <a:cs typeface="Arial" panose="020B0604020202020204" pitchFamily="34" charset="0"/>
              </a:rPr>
              <a:t>- האלגוריתם </a:t>
            </a:r>
            <a:r>
              <a:rPr lang="he-IL" sz="2400" dirty="0">
                <a:latin typeface="Calibri" panose="020F0502020204030204" pitchFamily="34" charset="0"/>
                <a:cs typeface="Arial" panose="020B0604020202020204" pitchFamily="34" charset="0"/>
              </a:rPr>
              <a:t>לא רק מספק מדד למידת ההתאמה של מנבא (גודל מקדם), אלא גם כיוון השיוך שלו (חיובי או שלילי). וניתן לומר זאת על המערך נתונים שלנו שנשאלו בו שאלות בו רצינו לדעת האם בהתבסס על נתון כלשהו האם יכול להיגרם שבץ מוחי כלומר שאלה של כן או לא.</a:t>
            </a:r>
          </a:p>
          <a:p>
            <a:pPr algn="r" rtl="1">
              <a:lnSpc>
                <a:spcPct val="115000"/>
              </a:lnSpc>
              <a:spcAft>
                <a:spcPts val="1000"/>
              </a:spcAft>
            </a:pPr>
            <a:r>
              <a:rPr lang="en-US" sz="2400" dirty="0">
                <a:latin typeface="Calibri" panose="020F0502020204030204" pitchFamily="34" charset="0"/>
                <a:cs typeface="Arial" panose="020B0604020202020204" pitchFamily="34" charset="0"/>
              </a:rPr>
              <a:t>K-Nearest Neighbors</a:t>
            </a:r>
            <a:r>
              <a:rPr lang="he-IL" sz="2400" dirty="0">
                <a:latin typeface="Calibri" panose="020F0502020204030204" pitchFamily="34" charset="0"/>
                <a:cs typeface="Arial" panose="020B0604020202020204" pitchFamily="34" charset="0"/>
              </a:rPr>
              <a:t> – האלגוריתם לא עובד טוב עם מערכי נתונים גדולים. במערכי נתונים גדולים, העלות של חישוב המרחק בין הנקודה החדשה לכל נקודה קיימת היא עצומה מה שפוגע בביצועי האלגוריתם. לכן מכיוון שאצלנו מדובר במערך נתונים לא גדול (כ-5000 שורות) אז המרחק בין הנקודה החדשה לכל נקודה קיימת היא יחסית קטנה וכך הביצועים של האלגוריתם הם יעילים. </a:t>
            </a:r>
          </a:p>
          <a:p>
            <a:pPr algn="r" rtl="1">
              <a:lnSpc>
                <a:spcPct val="115000"/>
              </a:lnSpc>
              <a:spcAft>
                <a:spcPts val="1000"/>
              </a:spcAft>
            </a:pPr>
            <a:r>
              <a:rPr lang="en-US" sz="2400" dirty="0">
                <a:effectLst/>
                <a:latin typeface="Calibri" panose="020F0502020204030204" pitchFamily="34" charset="0"/>
                <a:ea typeface="Times New Roman" panose="02020603050405020304" pitchFamily="18" charset="0"/>
                <a:cs typeface="Arial" panose="020B0604020202020204" pitchFamily="34" charset="0"/>
              </a:rPr>
              <a:t> Decision Tree</a:t>
            </a:r>
            <a:r>
              <a:rPr lang="he-IL" sz="2400" dirty="0">
                <a:effectLst/>
                <a:latin typeface="Calibri" panose="020F0502020204030204" pitchFamily="34" charset="0"/>
                <a:ea typeface="Times New Roman" panose="02020603050405020304" pitchFamily="18" charset="0"/>
                <a:cs typeface="Arial" panose="020B0604020202020204" pitchFamily="34" charset="0"/>
              </a:rPr>
              <a:t>- עבור הרבה תוויות קטגוריות, איכות התהליך של עץ הבחירה עשויה לעלות. כלומר קיימים אצלנו במערך הנתונים קטגוריות בהן יש הרבה אופציות וכך עץ ההחלטה גדל ואיכות הסיווג יורדת ולכן ניתן לראות שאחוז הדיוק של האלגוריתם הזה הוא נמוך יותר יחסית לשאר האלגוריתמים, הוא פחות מתאים כסיווג עבור מערך הנתונים שלנו בצורה יעילה.</a:t>
            </a:r>
            <a:endParaRPr lang="he-IL" sz="2400" dirty="0">
              <a:solidFill>
                <a:schemeClr val="tx2"/>
              </a:solidFill>
              <a:latin typeface="Bradley Hand ITC" panose="03070402050302030203" pitchFamily="66" charset="0"/>
              <a:cs typeface="+mn-cs"/>
            </a:endParaRPr>
          </a:p>
        </p:txBody>
      </p:sp>
    </p:spTree>
    <p:extLst>
      <p:ext uri="{BB962C8B-B14F-4D97-AF65-F5344CB8AC3E}">
        <p14:creationId xmlns:p14="http://schemas.microsoft.com/office/powerpoint/2010/main" val="409369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a:xfrm>
            <a:off x="646111" y="452718"/>
            <a:ext cx="9404723" cy="929515"/>
          </a:xfrm>
        </p:spPr>
        <p:txBody>
          <a:bodyPr/>
          <a:lstStyle/>
          <a:p>
            <a:pPr algn="ctr" rtl="1"/>
            <a:r>
              <a:rPr lang="he-IL" sz="4000" dirty="0">
                <a:latin typeface="Bradley Hand ITC" panose="03070402050302030203" pitchFamily="66" charset="0"/>
                <a:cs typeface="+mn-cs"/>
              </a:rPr>
              <a:t>ניתוח והסבר התוצאות</a:t>
            </a:r>
            <a:endParaRPr lang="en-US" sz="4000" dirty="0">
              <a:latin typeface="Bradley Hand ITC" panose="03070402050302030203" pitchFamily="66" charset="0"/>
              <a:cs typeface="+mn-cs"/>
            </a:endParaRPr>
          </a:p>
        </p:txBody>
      </p:sp>
      <p:sp>
        <p:nvSpPr>
          <p:cNvPr id="3" name="Content Placeholder 2">
            <a:extLst>
              <a:ext uri="{FF2B5EF4-FFF2-40B4-BE49-F238E27FC236}">
                <a16:creationId xmlns:a16="http://schemas.microsoft.com/office/drawing/2014/main" id="{6659AE5D-8913-4163-9D25-D75A05A5C2B3}"/>
              </a:ext>
            </a:extLst>
          </p:cNvPr>
          <p:cNvSpPr>
            <a:spLocks noGrp="1"/>
          </p:cNvSpPr>
          <p:nvPr>
            <p:ph idx="1"/>
          </p:nvPr>
        </p:nvSpPr>
        <p:spPr>
          <a:xfrm>
            <a:off x="646111" y="1382233"/>
            <a:ext cx="9718158" cy="5284381"/>
          </a:xfrm>
        </p:spPr>
        <p:txBody>
          <a:bodyPr>
            <a:noAutofit/>
          </a:bodyPr>
          <a:lstStyle/>
          <a:p>
            <a:pPr algn="r" rtl="1">
              <a:lnSpc>
                <a:spcPct val="115000"/>
              </a:lnSpc>
              <a:spcAft>
                <a:spcPts val="1000"/>
              </a:spcAft>
            </a:pPr>
            <a:r>
              <a:rPr lang="en-US" sz="2800" dirty="0">
                <a:latin typeface="Calibri" panose="020F0502020204030204" pitchFamily="34" charset="0"/>
                <a:cs typeface="Arial" panose="020B0604020202020204" pitchFamily="34" charset="0"/>
              </a:rPr>
              <a:t>Adaboost</a:t>
            </a:r>
            <a:r>
              <a:rPr lang="he-IL" sz="2800" dirty="0">
                <a:latin typeface="Calibri" panose="020F0502020204030204" pitchFamily="34" charset="0"/>
                <a:cs typeface="Arial" panose="020B0604020202020204" pitchFamily="34" charset="0"/>
              </a:rPr>
              <a:t> </a:t>
            </a:r>
            <a:r>
              <a:rPr lang="en-US" sz="2800" dirty="0">
                <a:latin typeface="Calibri" panose="020F0502020204030204" pitchFamily="34" charset="0"/>
                <a:cs typeface="Arial" panose="020B0604020202020204" pitchFamily="34" charset="0"/>
              </a:rPr>
              <a:t>–</a:t>
            </a:r>
            <a:r>
              <a:rPr lang="he-IL" sz="2800" dirty="0">
                <a:latin typeface="Calibri" panose="020F0502020204030204" pitchFamily="34" charset="0"/>
                <a:cs typeface="Arial" panose="020B0604020202020204" pitchFamily="34" charset="0"/>
              </a:rPr>
              <a:t> האלגוריתם הוא רב תכליתי כלומר הוא יכול להתמודד עם טקסט כמו גם נתונים מספריים, וזה מתאר את המאגר שלנו כך שהנתונים מורכבים גם מטקסט וגם מנתונים מספריים.</a:t>
            </a:r>
            <a:endParaRPr lang="en-US" sz="2800" dirty="0">
              <a:latin typeface="Calibri" panose="020F0502020204030204" pitchFamily="34" charset="0"/>
              <a:cs typeface="Arial" panose="020B0604020202020204" pitchFamily="34" charset="0"/>
            </a:endParaRPr>
          </a:p>
          <a:p>
            <a:pPr algn="r" rtl="1">
              <a:lnSpc>
                <a:spcPct val="115000"/>
              </a:lnSpc>
              <a:spcAft>
                <a:spcPts val="1000"/>
              </a:spcAft>
            </a:pPr>
            <a:r>
              <a:rPr lang="en-US" sz="2800" dirty="0">
                <a:latin typeface="Calibri" panose="020F0502020204030204" pitchFamily="34" charset="0"/>
                <a:cs typeface="Arial" panose="020B0604020202020204" pitchFamily="34" charset="0"/>
              </a:rPr>
              <a:t>SVM</a:t>
            </a:r>
            <a:r>
              <a:rPr lang="he-IL" sz="2800" dirty="0">
                <a:latin typeface="Calibri" panose="020F0502020204030204" pitchFamily="34" charset="0"/>
                <a:cs typeface="Arial" panose="020B0604020202020204" pitchFamily="34" charset="0"/>
              </a:rPr>
              <a:t> – ידוע כי אלגוריתם </a:t>
            </a:r>
            <a:r>
              <a:rPr lang="en-US" sz="2800" dirty="0">
                <a:latin typeface="Calibri" panose="020F0502020204030204" pitchFamily="34" charset="0"/>
                <a:cs typeface="Arial" panose="020B0604020202020204" pitchFamily="34" charset="0"/>
              </a:rPr>
              <a:t>SVM</a:t>
            </a:r>
            <a:r>
              <a:rPr lang="he-IL" sz="2800" dirty="0">
                <a:latin typeface="Calibri" panose="020F0502020204030204" pitchFamily="34" charset="0"/>
                <a:cs typeface="Arial" panose="020B0604020202020204" pitchFamily="34" charset="0"/>
              </a:rPr>
              <a:t> לא עובד טוב עם מערך נתונים גדול אך אצלנו המערך נתונים אינו כל כך גדול (כ-5000 שורות) ולכן האלגוריתם עובד עליו בצורה יעילה. כך יותר קל לאלגוריתם לסווג בין הנתונים כי הוא צריך למצוא מישור מפריד כך שבין דוגמאות האימון לבין המפריד יהיו שוליים רחבים ככל האפשר וככל שמערך הנתונים קטן יותר יהיה קל יותר לאלגוריתם לבצע את ההפרדה המקסימאלית.</a:t>
            </a:r>
          </a:p>
        </p:txBody>
      </p:sp>
    </p:spTree>
    <p:extLst>
      <p:ext uri="{BB962C8B-B14F-4D97-AF65-F5344CB8AC3E}">
        <p14:creationId xmlns:p14="http://schemas.microsoft.com/office/powerpoint/2010/main" val="3846340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26" name="Picture 10">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28" name="Picture 12">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14">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 name="Picture 16">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18">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2" name="Rectangle 20">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a:xfrm>
            <a:off x="8191925" y="1325881"/>
            <a:ext cx="3352375" cy="2289190"/>
          </a:xfrm>
        </p:spPr>
        <p:txBody>
          <a:bodyPr vert="horz" lIns="91440" tIns="45720" rIns="91440" bIns="45720" rtlCol="0" anchor="b">
            <a:normAutofit/>
          </a:bodyPr>
          <a:lstStyle/>
          <a:p>
            <a:pPr algn="ctr" rtl="1">
              <a:lnSpc>
                <a:spcPct val="90000"/>
              </a:lnSpc>
            </a:pPr>
            <a:r>
              <a:rPr lang="he-IL" sz="7200" dirty="0">
                <a:latin typeface="Arial" panose="020B0604020202020204" pitchFamily="34" charset="0"/>
                <a:cs typeface="Arial" panose="020B0604020202020204" pitchFamily="34" charset="0"/>
              </a:rPr>
              <a:t>לסיכום</a:t>
            </a:r>
            <a:endParaRPr lang="en-US" sz="7200" dirty="0">
              <a:latin typeface="Arial" panose="020B0604020202020204" pitchFamily="34" charset="0"/>
              <a:cs typeface="Arial" panose="020B0604020202020204" pitchFamily="34" charset="0"/>
            </a:endParaRPr>
          </a:p>
        </p:txBody>
      </p:sp>
      <p:sp>
        <p:nvSpPr>
          <p:cNvPr id="33" name="Rectangle 22">
            <a:extLst>
              <a:ext uri="{FF2B5EF4-FFF2-40B4-BE49-F238E27FC236}">
                <a16:creationId xmlns:a16="http://schemas.microsoft.com/office/drawing/2014/main" id="{87BE56A7-2B14-4ABE-8DF3-40C07E64B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36">
            <a:extLst>
              <a:ext uri="{FF2B5EF4-FFF2-40B4-BE49-F238E27FC236}">
                <a16:creationId xmlns:a16="http://schemas.microsoft.com/office/drawing/2014/main" id="{140D5101-D8FB-4102-A338-49651E97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7" name="Freeform 5">
            <a:extLst>
              <a:ext uri="{FF2B5EF4-FFF2-40B4-BE49-F238E27FC236}">
                <a16:creationId xmlns:a16="http://schemas.microsoft.com/office/drawing/2014/main" id="{73E26159-C029-4449-8912-A9B418CC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Content Placeholder 5" descr="Chart&#10;&#10;Description automatically generated">
            <a:extLst>
              <a:ext uri="{FF2B5EF4-FFF2-40B4-BE49-F238E27FC236}">
                <a16:creationId xmlns:a16="http://schemas.microsoft.com/office/drawing/2014/main" id="{90DC38AF-F02A-4824-AA67-C5C308601FEC}"/>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l="4125" r="-2" b="-2"/>
          <a:stretch/>
        </p:blipFill>
        <p:spPr>
          <a:xfrm>
            <a:off x="337289" y="917946"/>
            <a:ext cx="7199564" cy="5167423"/>
          </a:xfrm>
          <a:prstGeom prst="rect">
            <a:avLst/>
          </a:prstGeom>
          <a:effectLst/>
        </p:spPr>
      </p:pic>
    </p:spTree>
    <p:extLst>
      <p:ext uri="{BB962C8B-B14F-4D97-AF65-F5344CB8AC3E}">
        <p14:creationId xmlns:p14="http://schemas.microsoft.com/office/powerpoint/2010/main" val="10160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p:txBody>
          <a:bodyPr/>
          <a:lstStyle/>
          <a:p>
            <a:pPr algn="ctr" rtl="1"/>
            <a:r>
              <a:rPr lang="he-IL" sz="6000" dirty="0">
                <a:latin typeface="Bradley Hand ITC" panose="03070402050302030203" pitchFamily="66" charset="0"/>
                <a:cs typeface="+mn-cs"/>
              </a:rPr>
              <a:t>מהו שבץ מוחי</a:t>
            </a:r>
            <a:endParaRPr lang="en-US" sz="6000" dirty="0">
              <a:latin typeface="Bradley Hand ITC" panose="03070402050302030203" pitchFamily="66" charset="0"/>
              <a:cs typeface="+mn-cs"/>
            </a:endParaRPr>
          </a:p>
        </p:txBody>
      </p:sp>
      <p:sp>
        <p:nvSpPr>
          <p:cNvPr id="3" name="Content Placeholder 2">
            <a:extLst>
              <a:ext uri="{FF2B5EF4-FFF2-40B4-BE49-F238E27FC236}">
                <a16:creationId xmlns:a16="http://schemas.microsoft.com/office/drawing/2014/main" id="{6659AE5D-8913-4163-9D25-D75A05A5C2B3}"/>
              </a:ext>
            </a:extLst>
          </p:cNvPr>
          <p:cNvSpPr>
            <a:spLocks noGrp="1"/>
          </p:cNvSpPr>
          <p:nvPr>
            <p:ph idx="1"/>
          </p:nvPr>
        </p:nvSpPr>
        <p:spPr/>
        <p:txBody>
          <a:bodyPr>
            <a:normAutofit fontScale="55000" lnSpcReduction="20000"/>
          </a:bodyPr>
          <a:lstStyle/>
          <a:p>
            <a:pPr algn="r" rtl="1"/>
            <a:r>
              <a:rPr lang="he-IL" sz="5400" dirty="0">
                <a:solidFill>
                  <a:schemeClr val="tx2"/>
                </a:solidFill>
                <a:latin typeface="Bradley Hand ITC" panose="03070402050302030203" pitchFamily="66" charset="0"/>
                <a:cs typeface="+mn-cs"/>
              </a:rPr>
              <a:t>אירוע מוחי (שנקרא גם שבץ מוחי) מתרחש כאשר ישנה הפרעה פתאומית בהספקת הדם לרקמת המוח.</a:t>
            </a:r>
          </a:p>
          <a:p>
            <a:pPr algn="r" rtl="1"/>
            <a:r>
              <a:rPr lang="he-IL" sz="5400" dirty="0">
                <a:solidFill>
                  <a:schemeClr val="tx2"/>
                </a:solidFill>
                <a:latin typeface="Bradley Hand ITC" panose="03070402050302030203" pitchFamily="66" charset="0"/>
                <a:cs typeface="+mn-cs"/>
              </a:rPr>
              <a:t>ההפרעה הזאת גורמת נזק נוירולוגי אשר יכול לבוא לידי ביטוי בדרכים שונות ובהן הפרעה בדיבור, חולשה או שיתוק של הגפיים וקשיים בהליכה. לעיתים עלול אירוע מוחי לגרום למוות. </a:t>
            </a:r>
          </a:p>
          <a:p>
            <a:pPr algn="r" rtl="1"/>
            <a:r>
              <a:rPr lang="he-IL" sz="5400" dirty="0">
                <a:solidFill>
                  <a:schemeClr val="tx2"/>
                </a:solidFill>
                <a:latin typeface="Bradley Hand ITC" panose="03070402050302030203" pitchFamily="66" charset="0"/>
                <a:cs typeface="+mn-cs"/>
              </a:rPr>
              <a:t>הוא הגורם העיקרי לנכות אצל מבוגרים בעולם המערבי והסיבה השנייה למוות ברחבי העולם.</a:t>
            </a:r>
          </a:p>
          <a:p>
            <a:pPr algn="r" rtl="1"/>
            <a:r>
              <a:rPr lang="he-IL" sz="5400" dirty="0">
                <a:solidFill>
                  <a:schemeClr val="tx2"/>
                </a:solidFill>
                <a:latin typeface="Bradley Hand ITC" panose="03070402050302030203" pitchFamily="66" charset="0"/>
                <a:cs typeface="+mn-cs"/>
              </a:rPr>
              <a:t>בישראל, לפי נתוני משרד הבריאות, מתרחשים כ-15,000 מקרים חדשים של שבץ מוחי מדי שנה.</a:t>
            </a:r>
          </a:p>
        </p:txBody>
      </p:sp>
    </p:spTree>
    <p:extLst>
      <p:ext uri="{BB962C8B-B14F-4D97-AF65-F5344CB8AC3E}">
        <p14:creationId xmlns:p14="http://schemas.microsoft.com/office/powerpoint/2010/main" val="2602516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p:txBody>
          <a:bodyPr/>
          <a:lstStyle/>
          <a:p>
            <a:pPr algn="ctr" rtl="1"/>
            <a:r>
              <a:rPr lang="he-IL" sz="4000" dirty="0">
                <a:latin typeface="Bradley Hand ITC" panose="03070402050302030203" pitchFamily="66" charset="0"/>
                <a:cs typeface="+mn-cs"/>
              </a:rPr>
              <a:t>חלק ממערך הנתונים בו השתמשנו</a:t>
            </a:r>
            <a:endParaRPr lang="en-US" sz="4000" dirty="0">
              <a:latin typeface="Bradley Hand ITC" panose="03070402050302030203" pitchFamily="66" charset="0"/>
              <a:cs typeface="+mn-cs"/>
            </a:endParaRPr>
          </a:p>
        </p:txBody>
      </p:sp>
      <p:pic>
        <p:nvPicPr>
          <p:cNvPr id="7" name="Content Placeholder 6">
            <a:extLst>
              <a:ext uri="{FF2B5EF4-FFF2-40B4-BE49-F238E27FC236}">
                <a16:creationId xmlns:a16="http://schemas.microsoft.com/office/drawing/2014/main" id="{DE8354F0-F168-4480-860D-650B096EB0D0}"/>
              </a:ext>
            </a:extLst>
          </p:cNvPr>
          <p:cNvPicPr>
            <a:picLocks noGrp="1" noChangeAspect="1"/>
          </p:cNvPicPr>
          <p:nvPr>
            <p:ph idx="1"/>
          </p:nvPr>
        </p:nvPicPr>
        <p:blipFill>
          <a:blip r:embed="rId2"/>
          <a:stretch>
            <a:fillRect/>
          </a:stretch>
        </p:blipFill>
        <p:spPr>
          <a:xfrm>
            <a:off x="965993" y="1640597"/>
            <a:ext cx="10260013" cy="4016685"/>
          </a:xfrm>
        </p:spPr>
      </p:pic>
    </p:spTree>
    <p:extLst>
      <p:ext uri="{BB962C8B-B14F-4D97-AF65-F5344CB8AC3E}">
        <p14:creationId xmlns:p14="http://schemas.microsoft.com/office/powerpoint/2010/main" val="201304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p:txBody>
          <a:bodyPr/>
          <a:lstStyle/>
          <a:p>
            <a:pPr algn="ctr" rtl="1"/>
            <a:r>
              <a:rPr lang="he-IL" sz="4000" dirty="0">
                <a:latin typeface="Bradley Hand ITC" panose="03070402050302030203" pitchFamily="66" charset="0"/>
                <a:cs typeface="+mn-cs"/>
              </a:rPr>
              <a:t>הסבר על מערך הנתונים בו השתמשנו</a:t>
            </a:r>
            <a:endParaRPr lang="en-US" sz="4000" dirty="0">
              <a:latin typeface="Bradley Hand ITC" panose="03070402050302030203" pitchFamily="66" charset="0"/>
              <a:cs typeface="+mn-cs"/>
            </a:endParaRPr>
          </a:p>
        </p:txBody>
      </p:sp>
      <p:sp>
        <p:nvSpPr>
          <p:cNvPr id="3" name="Content Placeholder 2">
            <a:extLst>
              <a:ext uri="{FF2B5EF4-FFF2-40B4-BE49-F238E27FC236}">
                <a16:creationId xmlns:a16="http://schemas.microsoft.com/office/drawing/2014/main" id="{6659AE5D-8913-4163-9D25-D75A05A5C2B3}"/>
              </a:ext>
            </a:extLst>
          </p:cNvPr>
          <p:cNvSpPr>
            <a:spLocks noGrp="1"/>
          </p:cNvSpPr>
          <p:nvPr>
            <p:ph idx="1"/>
          </p:nvPr>
        </p:nvSpPr>
        <p:spPr>
          <a:xfrm>
            <a:off x="829339" y="1386715"/>
            <a:ext cx="10239153" cy="5018567"/>
          </a:xfrm>
        </p:spPr>
        <p:txBody>
          <a:bodyPr>
            <a:noAutofit/>
          </a:bodyPr>
          <a:lstStyle/>
          <a:p>
            <a:pPr algn="l"/>
            <a:r>
              <a:rPr lang="en-US" b="0" i="0" dirty="0">
                <a:effectLst/>
                <a:latin typeface="Inter"/>
              </a:rPr>
              <a:t>gender: "Male", "Female" or "Other”</a:t>
            </a:r>
          </a:p>
          <a:p>
            <a:pPr algn="l"/>
            <a:r>
              <a:rPr lang="en-US" b="0" i="0" dirty="0">
                <a:effectLst/>
                <a:latin typeface="Inter"/>
              </a:rPr>
              <a:t>age: age of the patient</a:t>
            </a:r>
          </a:p>
          <a:p>
            <a:pPr algn="l"/>
            <a:r>
              <a:rPr lang="en-US" b="0" i="0" dirty="0">
                <a:effectLst/>
                <a:latin typeface="Inter"/>
              </a:rPr>
              <a:t>hypertension: 0 if the patient doesn't have hypertension, 1 if the patient has it</a:t>
            </a:r>
          </a:p>
          <a:p>
            <a:pPr algn="l"/>
            <a:r>
              <a:rPr lang="en-US" b="0" i="0" dirty="0" err="1">
                <a:effectLst/>
                <a:latin typeface="Inter"/>
              </a:rPr>
              <a:t>heart_disease</a:t>
            </a:r>
            <a:r>
              <a:rPr lang="en-US" b="0" i="0" dirty="0">
                <a:effectLst/>
                <a:latin typeface="Inter"/>
              </a:rPr>
              <a:t>: 0 if the patient doesn't have any heart diseases, 1 if the patient has it</a:t>
            </a:r>
          </a:p>
          <a:p>
            <a:pPr algn="l"/>
            <a:r>
              <a:rPr lang="en-US" b="0" i="0" dirty="0" err="1">
                <a:effectLst/>
                <a:latin typeface="Inter"/>
              </a:rPr>
              <a:t>ever_married</a:t>
            </a:r>
            <a:r>
              <a:rPr lang="en-US" b="0" i="0" dirty="0">
                <a:effectLst/>
                <a:latin typeface="Inter"/>
              </a:rPr>
              <a:t>: "No" or "Yes“</a:t>
            </a:r>
          </a:p>
          <a:p>
            <a:pPr algn="l"/>
            <a:r>
              <a:rPr lang="en-US" b="0" i="0" dirty="0" err="1">
                <a:effectLst/>
                <a:latin typeface="Inter"/>
              </a:rPr>
              <a:t>work_type</a:t>
            </a:r>
            <a:r>
              <a:rPr lang="en-US" b="0" i="0" dirty="0">
                <a:effectLst/>
                <a:latin typeface="Inter"/>
              </a:rPr>
              <a:t>: "children", "</a:t>
            </a:r>
            <a:r>
              <a:rPr lang="en-US" b="0" i="0" dirty="0" err="1">
                <a:effectLst/>
                <a:latin typeface="Inter"/>
              </a:rPr>
              <a:t>Govt_jov</a:t>
            </a:r>
            <a:r>
              <a:rPr lang="en-US" b="0" i="0" dirty="0">
                <a:effectLst/>
                <a:latin typeface="Inter"/>
              </a:rPr>
              <a:t>", "</a:t>
            </a:r>
            <a:r>
              <a:rPr lang="en-US" b="0" i="0" dirty="0" err="1">
                <a:effectLst/>
                <a:latin typeface="Inter"/>
              </a:rPr>
              <a:t>Never_worked</a:t>
            </a:r>
            <a:r>
              <a:rPr lang="en-US" b="0" i="0" dirty="0">
                <a:effectLst/>
                <a:latin typeface="Inter"/>
              </a:rPr>
              <a:t>", "Private" or "Self-employed“</a:t>
            </a:r>
          </a:p>
          <a:p>
            <a:pPr algn="l"/>
            <a:r>
              <a:rPr lang="en-US" b="0" i="0" dirty="0" err="1">
                <a:effectLst/>
                <a:latin typeface="Inter"/>
              </a:rPr>
              <a:t>Residence_type</a:t>
            </a:r>
            <a:r>
              <a:rPr lang="en-US" b="0" i="0" dirty="0">
                <a:effectLst/>
                <a:latin typeface="Inter"/>
              </a:rPr>
              <a:t>: "Rural" or "Urban“</a:t>
            </a:r>
          </a:p>
          <a:p>
            <a:pPr algn="l"/>
            <a:r>
              <a:rPr lang="en-US" b="0" i="0" dirty="0" err="1">
                <a:effectLst/>
                <a:latin typeface="Inter"/>
              </a:rPr>
              <a:t>avg_glucose_level</a:t>
            </a:r>
            <a:r>
              <a:rPr lang="en-US" b="0" i="0" dirty="0">
                <a:effectLst/>
                <a:latin typeface="Inter"/>
              </a:rPr>
              <a:t>: average glucose level in blood</a:t>
            </a:r>
          </a:p>
          <a:p>
            <a:pPr algn="l"/>
            <a:r>
              <a:rPr lang="en-US" b="0" i="0" dirty="0" err="1">
                <a:effectLst/>
                <a:latin typeface="Inter"/>
              </a:rPr>
              <a:t>bmi</a:t>
            </a:r>
            <a:r>
              <a:rPr lang="en-US" b="0" i="0" dirty="0">
                <a:effectLst/>
                <a:latin typeface="Inter"/>
              </a:rPr>
              <a:t>: body mass index</a:t>
            </a:r>
          </a:p>
          <a:p>
            <a:pPr algn="l"/>
            <a:r>
              <a:rPr lang="en-US" b="0" i="0" dirty="0" err="1">
                <a:effectLst/>
                <a:latin typeface="Inter"/>
              </a:rPr>
              <a:t>smoking_status</a:t>
            </a:r>
            <a:r>
              <a:rPr lang="en-US" b="0" i="0" dirty="0">
                <a:effectLst/>
                <a:latin typeface="Inter"/>
              </a:rPr>
              <a:t>: "formerly smoked", "never smoked", "smokes" or "Unknown"*</a:t>
            </a:r>
          </a:p>
          <a:p>
            <a:pPr algn="l"/>
            <a:r>
              <a:rPr lang="en-US" b="0" i="0" dirty="0">
                <a:effectLst/>
                <a:latin typeface="Inter"/>
              </a:rPr>
              <a:t>stroke: 1 if the patient had a stroke or 0 if not</a:t>
            </a:r>
          </a:p>
          <a:p>
            <a:pPr algn="l"/>
            <a:r>
              <a:rPr lang="en-US" b="0" i="0" dirty="0">
                <a:effectLst/>
                <a:latin typeface="Inter"/>
              </a:rPr>
              <a:t>Note: "Unknown" in </a:t>
            </a:r>
            <a:r>
              <a:rPr lang="en-US" b="0" i="0" dirty="0" err="1">
                <a:effectLst/>
                <a:latin typeface="Inter"/>
              </a:rPr>
              <a:t>smoking_status</a:t>
            </a:r>
            <a:r>
              <a:rPr lang="en-US" b="0" i="0" dirty="0">
                <a:effectLst/>
                <a:latin typeface="Inter"/>
              </a:rPr>
              <a:t> means that the information is unavailable for this patient</a:t>
            </a:r>
            <a:endParaRPr lang="he-IL" dirty="0">
              <a:solidFill>
                <a:schemeClr val="tx2"/>
              </a:solidFill>
              <a:latin typeface="Bradley Hand ITC" panose="03070402050302030203" pitchFamily="66" charset="0"/>
              <a:cs typeface="+mn-cs"/>
            </a:endParaRPr>
          </a:p>
        </p:txBody>
      </p:sp>
    </p:spTree>
    <p:extLst>
      <p:ext uri="{BB962C8B-B14F-4D97-AF65-F5344CB8AC3E}">
        <p14:creationId xmlns:p14="http://schemas.microsoft.com/office/powerpoint/2010/main" val="2934700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p:txBody>
          <a:bodyPr/>
          <a:lstStyle/>
          <a:p>
            <a:pPr algn="ctr" rtl="1"/>
            <a:r>
              <a:rPr lang="he-IL" sz="4000" dirty="0">
                <a:latin typeface="Bradley Hand ITC" panose="03070402050302030203" pitchFamily="66" charset="0"/>
                <a:cs typeface="+mn-cs"/>
              </a:rPr>
              <a:t>הסבר על האלגוריתמים בהם השתמשנו לסיווג</a:t>
            </a:r>
            <a:endParaRPr lang="en-US" sz="4000" dirty="0">
              <a:latin typeface="Bradley Hand ITC" panose="03070402050302030203" pitchFamily="66" charset="0"/>
              <a:cs typeface="+mn-cs"/>
            </a:endParaRPr>
          </a:p>
        </p:txBody>
      </p:sp>
      <p:sp>
        <p:nvSpPr>
          <p:cNvPr id="3" name="Content Placeholder 2">
            <a:extLst>
              <a:ext uri="{FF2B5EF4-FFF2-40B4-BE49-F238E27FC236}">
                <a16:creationId xmlns:a16="http://schemas.microsoft.com/office/drawing/2014/main" id="{6659AE5D-8913-4163-9D25-D75A05A5C2B3}"/>
              </a:ext>
            </a:extLst>
          </p:cNvPr>
          <p:cNvSpPr>
            <a:spLocks noGrp="1"/>
          </p:cNvSpPr>
          <p:nvPr>
            <p:ph idx="1"/>
          </p:nvPr>
        </p:nvSpPr>
        <p:spPr>
          <a:xfrm>
            <a:off x="754912" y="1520456"/>
            <a:ext cx="9718158" cy="5018567"/>
          </a:xfrm>
        </p:spPr>
        <p:txBody>
          <a:bodyPr>
            <a:normAutofit fontScale="92500"/>
          </a:bodyPr>
          <a:lstStyle/>
          <a:p>
            <a:pPr algn="r" rtl="1">
              <a:lnSpc>
                <a:spcPct val="115000"/>
              </a:lnSpc>
              <a:spcAft>
                <a:spcPts val="1000"/>
              </a:spcAft>
            </a:pPr>
            <a:r>
              <a:rPr lang="en-US" sz="2400" dirty="0">
                <a:effectLst/>
                <a:latin typeface="Calibri" panose="020F0502020204030204" pitchFamily="34" charset="0"/>
                <a:ea typeface="Times New Roman" panose="02020603050405020304" pitchFamily="18" charset="0"/>
                <a:cs typeface="Arial" panose="020B0604020202020204" pitchFamily="34" charset="0"/>
              </a:rPr>
              <a:t>Logistic Regression</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he-IL" sz="2400" dirty="0">
                <a:effectLst/>
                <a:latin typeface="Arial" panose="020B0604020202020204" pitchFamily="34" charset="0"/>
                <a:ea typeface="Times New Roman" panose="02020603050405020304" pitchFamily="18" charset="0"/>
                <a:cs typeface="Arial" panose="020B0604020202020204" pitchFamily="34" charset="0"/>
              </a:rPr>
              <a:t> – זהו מודל סטטיסטי ה</a:t>
            </a:r>
            <a:r>
              <a:rPr lang="he-IL" sz="2400" dirty="0">
                <a:effectLst/>
                <a:latin typeface="Calibri" panose="020F0502020204030204" pitchFamily="34" charset="0"/>
                <a:ea typeface="Times New Roman" panose="02020603050405020304" pitchFamily="18" charset="0"/>
                <a:cs typeface="Arial" panose="020B0604020202020204" pitchFamily="34" charset="0"/>
              </a:rPr>
              <a:t>משמש כמודל ההסתברות של מעמד או אירוע מסוים קיים. למשל: עובר/נכשל, ניצחון/הפסד, חי/מת או בריא/חולה. לכל אובייקט שיזוהה יוקצה הסתברות בין 0 ל-1, עם סכום של אחד.</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pPr algn="r" rtl="1">
              <a:lnSpc>
                <a:spcPct val="115000"/>
              </a:lnSpc>
              <a:spcAft>
                <a:spcPts val="1000"/>
              </a:spcAft>
            </a:pPr>
            <a:r>
              <a:rPr lang="en-US" sz="2400" dirty="0">
                <a:effectLst/>
                <a:latin typeface="Calibri" panose="020F0502020204030204" pitchFamily="34" charset="0"/>
                <a:ea typeface="Times New Roman" panose="02020603050405020304" pitchFamily="18" charset="0"/>
                <a:cs typeface="Arial" panose="020B0604020202020204" pitchFamily="34" charset="0"/>
              </a:rPr>
              <a:t>K-Nearest Neighbors</a:t>
            </a:r>
            <a:r>
              <a:rPr lang="he-IL" sz="2400" dirty="0">
                <a:effectLst/>
                <a:latin typeface="Calibri" panose="020F0502020204030204" pitchFamily="34" charset="0"/>
                <a:ea typeface="Times New Roman" panose="02020603050405020304" pitchFamily="18" charset="0"/>
                <a:cs typeface="Arial" panose="020B0604020202020204" pitchFamily="34" charset="0"/>
              </a:rPr>
              <a:t> - אלגוריתם השכן הקרוב הוא אלגוריתם שבו הפונקציה מקורבת באופן מקומי בלבד וכל החישובים נדחים עד סיווגה. הקלט תלוי ב-</a:t>
            </a:r>
            <a:r>
              <a:rPr lang="en-US" sz="2400" dirty="0">
                <a:effectLst/>
                <a:latin typeface="Calibri" panose="020F0502020204030204" pitchFamily="34" charset="0"/>
                <a:ea typeface="Times New Roman" panose="02020603050405020304" pitchFamily="18" charset="0"/>
                <a:cs typeface="Arial" panose="020B0604020202020204" pitchFamily="34" charset="0"/>
              </a:rPr>
              <a:t>k </a:t>
            </a:r>
            <a:r>
              <a:rPr lang="he-IL" sz="2400" dirty="0">
                <a:effectLst/>
                <a:latin typeface="Calibri" panose="020F0502020204030204" pitchFamily="34" charset="0"/>
                <a:ea typeface="Times New Roman" panose="02020603050405020304" pitchFamily="18" charset="0"/>
                <a:cs typeface="Arial" panose="020B0604020202020204" pitchFamily="34" charset="0"/>
              </a:rPr>
              <a:t>התצפיות הקרובות במרחב התכונות (פיצ'רים). שימוש בו</a:t>
            </a:r>
            <a:r>
              <a:rPr lang="en-US" sz="2400" dirty="0">
                <a:effectLst/>
                <a:latin typeface="Calibri" panose="020F0502020204030204" pitchFamily="34" charset="0"/>
                <a:ea typeface="Times New Roman" panose="02020603050405020304" pitchFamily="18" charset="0"/>
                <a:cs typeface="Arial" panose="020B0604020202020204" pitchFamily="34" charset="0"/>
              </a:rPr>
              <a:t> </a:t>
            </a:r>
            <a:r>
              <a:rPr lang="he-IL" sz="2400" dirty="0">
                <a:effectLst/>
                <a:latin typeface="Calibri" panose="020F0502020204030204" pitchFamily="34" charset="0"/>
                <a:ea typeface="Times New Roman" panose="02020603050405020304" pitchFamily="18" charset="0"/>
                <a:cs typeface="Arial" panose="020B0604020202020204" pitchFamily="34" charset="0"/>
              </a:rPr>
              <a:t>יכול להיעשות לסיווג או לרגרסיה. </a:t>
            </a:r>
            <a:r>
              <a:rPr lang="he-IL" sz="2400" dirty="0">
                <a:latin typeface="Calibri" panose="020F0502020204030204" pitchFamily="34" charset="0"/>
                <a:ea typeface="Times New Roman" panose="02020603050405020304" pitchFamily="18" charset="0"/>
                <a:cs typeface="Arial" panose="020B0604020202020204" pitchFamily="34" charset="0"/>
              </a:rPr>
              <a:t>עבור ה</a:t>
            </a:r>
            <a:r>
              <a:rPr lang="he-IL" sz="2400" dirty="0">
                <a:effectLst/>
                <a:latin typeface="Calibri" panose="020F0502020204030204" pitchFamily="34" charset="0"/>
                <a:ea typeface="Times New Roman" panose="02020603050405020304" pitchFamily="18" charset="0"/>
                <a:cs typeface="Arial" panose="020B0604020202020204" pitchFamily="34" charset="0"/>
              </a:rPr>
              <a:t>סיווג</a:t>
            </a:r>
            <a:r>
              <a:rPr lang="he-IL" sz="2400" dirty="0">
                <a:latin typeface="Calibri" panose="020F0502020204030204" pitchFamily="34" charset="0"/>
                <a:ea typeface="Times New Roman" panose="02020603050405020304" pitchFamily="18" charset="0"/>
                <a:cs typeface="Arial" panose="020B0604020202020204" pitchFamily="34" charset="0"/>
              </a:rPr>
              <a:t>:</a:t>
            </a:r>
            <a:r>
              <a:rPr lang="he-IL" sz="2400" dirty="0">
                <a:effectLst/>
                <a:latin typeface="Calibri" panose="020F0502020204030204" pitchFamily="34" charset="0"/>
                <a:ea typeface="Times New Roman" panose="02020603050405020304" pitchFamily="18" charset="0"/>
                <a:cs typeface="Arial" panose="020B0604020202020204" pitchFamily="34" charset="0"/>
              </a:rPr>
              <a:t> בהינתן קלט של דוגמה חדשה, האלגוריתם משייכה לקבוצה.</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pPr algn="r" rtl="1">
              <a:lnSpc>
                <a:spcPct val="115000"/>
              </a:lnSpc>
              <a:spcAft>
                <a:spcPts val="1000"/>
              </a:spcAft>
            </a:pPr>
            <a:r>
              <a:rPr lang="en-US" sz="2400" dirty="0">
                <a:effectLst/>
                <a:latin typeface="Calibri" panose="020F0502020204030204" pitchFamily="34" charset="0"/>
                <a:ea typeface="Times New Roman" panose="02020603050405020304" pitchFamily="18" charset="0"/>
                <a:cs typeface="Arial" panose="020B0604020202020204" pitchFamily="34" charset="0"/>
              </a:rPr>
              <a:t> Decision Tree </a:t>
            </a:r>
            <a:r>
              <a:rPr lang="he-IL" sz="2400" dirty="0">
                <a:effectLst/>
                <a:latin typeface="Calibri" panose="020F0502020204030204" pitchFamily="34" charset="0"/>
                <a:ea typeface="Times New Roman" panose="02020603050405020304" pitchFamily="18" charset="0"/>
                <a:cs typeface="Arial" panose="020B0604020202020204" pitchFamily="34" charset="0"/>
              </a:rPr>
              <a:t>- עץ החלטה יכול לשמש כמודל חיזוי, הממפה תצפיות על פריט ויוצר מסקנות על ערך היעד של הפריט. במבנה של עצים אלה, עלים מייצגים סיווגים אפשריים וענפים מייצגים צירופים של תכונות אשר יובילו למחלקות הסיווג.</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pPr algn="l"/>
            <a:endParaRPr lang="he-IL" sz="2400" dirty="0">
              <a:solidFill>
                <a:schemeClr val="tx2"/>
              </a:solidFill>
              <a:latin typeface="Bradley Hand ITC" panose="03070402050302030203" pitchFamily="66" charset="0"/>
              <a:cs typeface="+mn-cs"/>
            </a:endParaRPr>
          </a:p>
        </p:txBody>
      </p:sp>
    </p:spTree>
    <p:extLst>
      <p:ext uri="{BB962C8B-B14F-4D97-AF65-F5344CB8AC3E}">
        <p14:creationId xmlns:p14="http://schemas.microsoft.com/office/powerpoint/2010/main" val="2926284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p:txBody>
          <a:bodyPr/>
          <a:lstStyle/>
          <a:p>
            <a:pPr algn="ctr" rtl="1"/>
            <a:r>
              <a:rPr lang="he-IL" sz="4000" dirty="0">
                <a:latin typeface="Bradley Hand ITC" panose="03070402050302030203" pitchFamily="66" charset="0"/>
                <a:cs typeface="+mn-cs"/>
              </a:rPr>
              <a:t>הסבר על האלגוריתמים בהם השתמשנו לסיווג</a:t>
            </a:r>
            <a:endParaRPr lang="en-US" sz="4000" dirty="0">
              <a:latin typeface="Bradley Hand ITC" panose="03070402050302030203" pitchFamily="66" charset="0"/>
              <a:cs typeface="+mn-cs"/>
            </a:endParaRPr>
          </a:p>
        </p:txBody>
      </p:sp>
      <p:sp>
        <p:nvSpPr>
          <p:cNvPr id="3" name="Content Placeholder 2">
            <a:extLst>
              <a:ext uri="{FF2B5EF4-FFF2-40B4-BE49-F238E27FC236}">
                <a16:creationId xmlns:a16="http://schemas.microsoft.com/office/drawing/2014/main" id="{6659AE5D-8913-4163-9D25-D75A05A5C2B3}"/>
              </a:ext>
            </a:extLst>
          </p:cNvPr>
          <p:cNvSpPr>
            <a:spLocks noGrp="1"/>
          </p:cNvSpPr>
          <p:nvPr>
            <p:ph idx="1"/>
          </p:nvPr>
        </p:nvSpPr>
        <p:spPr>
          <a:xfrm>
            <a:off x="754912" y="1520456"/>
            <a:ext cx="9718158" cy="5018567"/>
          </a:xfrm>
        </p:spPr>
        <p:txBody>
          <a:bodyPr>
            <a:normAutofit lnSpcReduction="10000"/>
          </a:bodyPr>
          <a:lstStyle/>
          <a:p>
            <a:pPr algn="r" rtl="1">
              <a:lnSpc>
                <a:spcPct val="115000"/>
              </a:lnSpc>
              <a:spcAft>
                <a:spcPts val="1000"/>
              </a:spcAft>
            </a:pPr>
            <a:r>
              <a:rPr lang="en-US" sz="2400" dirty="0">
                <a:latin typeface="Calibri" panose="020F0502020204030204" pitchFamily="34" charset="0"/>
                <a:cs typeface="Arial" panose="020B0604020202020204" pitchFamily="34" charset="0"/>
              </a:rPr>
              <a:t>Adaboost</a:t>
            </a:r>
            <a:r>
              <a:rPr lang="he-IL" sz="2400" dirty="0">
                <a:latin typeface="Calibri" panose="020F0502020204030204" pitchFamily="34" charset="0"/>
                <a:cs typeface="Arial" panose="020B0604020202020204" pitchFamily="34" charset="0"/>
              </a:rPr>
              <a:t> -  זהו אלגוריתם למידה המחפש מספר קטן של מסווגים "חזקים" מתוך קבוצה של מסווגים "חלשים". מקדם השגיאה של מסווג "חלש" קטן מ-%50 בעוד שמקדם השגיאה של מסווג "חזק" קטן מאוד מ-</a:t>
            </a:r>
            <a:r>
              <a:rPr lang="el-GR" sz="2400" dirty="0">
                <a:latin typeface="Calibri" panose="020F0502020204030204" pitchFamily="34" charset="0"/>
                <a:cs typeface="Arial" panose="020B0604020202020204" pitchFamily="34" charset="0"/>
              </a:rPr>
              <a:t>ε </a:t>
            </a:r>
            <a:r>
              <a:rPr lang="he-IL" sz="2400" dirty="0">
                <a:latin typeface="Calibri" panose="020F0502020204030204" pitchFamily="34" charset="0"/>
                <a:cs typeface="Arial" panose="020B0604020202020204" pitchFamily="34" charset="0"/>
              </a:rPr>
              <a:t>. האלגוריתם מעניק משקל גדול לשגיאות בזיהוי (בכך מגדיל את סיכוייהן לסיווג מתאים בהמשך). המשקל מסמל את חשיבות התכונה. </a:t>
            </a:r>
          </a:p>
          <a:p>
            <a:pPr algn="r" rtl="1">
              <a:lnSpc>
                <a:spcPct val="115000"/>
              </a:lnSpc>
              <a:spcAft>
                <a:spcPts val="1000"/>
              </a:spcAft>
            </a:pPr>
            <a:r>
              <a:rPr lang="en-US" sz="2400" dirty="0">
                <a:latin typeface="Calibri" panose="020F0502020204030204" pitchFamily="34" charset="0"/>
                <a:cs typeface="Arial" panose="020B0604020202020204" pitchFamily="34" charset="0"/>
              </a:rPr>
              <a:t>SVM</a:t>
            </a:r>
            <a:r>
              <a:rPr lang="he-IL" sz="2400" dirty="0">
                <a:latin typeface="Calibri" panose="020F0502020204030204" pitchFamily="34" charset="0"/>
                <a:cs typeface="Arial" panose="020B0604020202020204" pitchFamily="34" charset="0"/>
              </a:rPr>
              <a:t> - מכונת וקטורים תומכים עבור בעיות סיווג, בשלב האימון מתאימים מסווג שמפריד נכון ככל האפשר בין דוגמאות אימון חיוביות ושליליות. המסווג שנוצר ב-</a:t>
            </a:r>
            <a:r>
              <a:rPr lang="en-US" sz="2400" dirty="0">
                <a:latin typeface="Calibri" panose="020F0502020204030204" pitchFamily="34" charset="0"/>
                <a:cs typeface="Arial" panose="020B0604020202020204" pitchFamily="34" charset="0"/>
              </a:rPr>
              <a:t>SVM</a:t>
            </a:r>
            <a:r>
              <a:rPr lang="he-IL" sz="2400" dirty="0">
                <a:latin typeface="Calibri" panose="020F0502020204030204" pitchFamily="34" charset="0"/>
                <a:cs typeface="Arial" panose="020B0604020202020204" pitchFamily="34" charset="0"/>
              </a:rPr>
              <a:t> הוא המפריד הליניארי אשר יוצר מרווח גדול ככל האפשר בינו לבין הדוגמאות הקרובות לו ביותר בשתי הקטגוריות. כאשר מוצגת נקודה חדשה, האלגוריתם יזהה האם היא ממוקמת בתוך הקו המגדיר את הקבוצה, או מחוצה לו.</a:t>
            </a:r>
            <a:endParaRPr lang="en-US" sz="2400" dirty="0">
              <a:latin typeface="Calibri" panose="020F0502020204030204" pitchFamily="34" charset="0"/>
              <a:cs typeface="Arial" panose="020B0604020202020204" pitchFamily="34" charset="0"/>
            </a:endParaRPr>
          </a:p>
          <a:p>
            <a:pPr algn="l"/>
            <a:endParaRPr lang="he-IL" sz="2400" dirty="0">
              <a:solidFill>
                <a:schemeClr val="tx2"/>
              </a:solidFill>
              <a:latin typeface="Bradley Hand ITC" panose="03070402050302030203" pitchFamily="66" charset="0"/>
              <a:cs typeface="+mn-cs"/>
            </a:endParaRPr>
          </a:p>
        </p:txBody>
      </p:sp>
    </p:spTree>
    <p:extLst>
      <p:ext uri="{BB962C8B-B14F-4D97-AF65-F5344CB8AC3E}">
        <p14:creationId xmlns:p14="http://schemas.microsoft.com/office/powerpoint/2010/main" val="335110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a:xfrm>
            <a:off x="648931" y="629266"/>
            <a:ext cx="4166510" cy="1622321"/>
          </a:xfrm>
        </p:spPr>
        <p:txBody>
          <a:bodyPr>
            <a:noAutofit/>
          </a:bodyPr>
          <a:lstStyle/>
          <a:p>
            <a:pPr algn="ctr" rtl="1">
              <a:lnSpc>
                <a:spcPct val="90000"/>
              </a:lnSpc>
            </a:pPr>
            <a:r>
              <a:rPr lang="he-IL" sz="4000" dirty="0">
                <a:latin typeface="Bradley Hand ITC" panose="03070402050302030203" pitchFamily="66" charset="0"/>
                <a:cs typeface="+mn-cs"/>
              </a:rPr>
              <a:t>ניתוח חשיבות הנתונים עבור שבץ מוחי</a:t>
            </a:r>
            <a:endParaRPr lang="en-US" sz="4000" dirty="0">
              <a:latin typeface="Bradley Hand ITC" panose="03070402050302030203" pitchFamily="66" charset="0"/>
              <a:cs typeface="+mn-cs"/>
            </a:endParaRPr>
          </a:p>
        </p:txBody>
      </p:sp>
      <p:sp>
        <p:nvSpPr>
          <p:cNvPr id="9" name="Content Placeholder 8">
            <a:extLst>
              <a:ext uri="{FF2B5EF4-FFF2-40B4-BE49-F238E27FC236}">
                <a16:creationId xmlns:a16="http://schemas.microsoft.com/office/drawing/2014/main" id="{8ED59420-C714-4E58-BEEE-4125DFDB768B}"/>
              </a:ext>
            </a:extLst>
          </p:cNvPr>
          <p:cNvSpPr>
            <a:spLocks noGrp="1"/>
          </p:cNvSpPr>
          <p:nvPr>
            <p:ph idx="1"/>
          </p:nvPr>
        </p:nvSpPr>
        <p:spPr>
          <a:xfrm>
            <a:off x="648931" y="2438400"/>
            <a:ext cx="4166509" cy="3785419"/>
          </a:xfrm>
        </p:spPr>
        <p:txBody>
          <a:bodyPr>
            <a:normAutofit fontScale="62500" lnSpcReduction="20000"/>
          </a:bodyPr>
          <a:lstStyle/>
          <a:p>
            <a:pPr algn="r" rtl="1"/>
            <a:r>
              <a:rPr lang="he-IL" sz="4000" dirty="0">
                <a:solidFill>
                  <a:schemeClr val="tx2"/>
                </a:solidFill>
                <a:latin typeface="Bradley Hand ITC" panose="03070402050302030203" pitchFamily="66" charset="0"/>
                <a:cs typeface="+mn-cs"/>
              </a:rPr>
              <a:t>ניתן לראות בגרף שניתחנו את חשיבות כל גורם ממערך הנתונים שלנו על מנת לראות כמה הוא משפיע על הסיכוי לקבל שבץ מוחי.</a:t>
            </a:r>
          </a:p>
          <a:p>
            <a:pPr algn="r" rtl="1"/>
            <a:r>
              <a:rPr lang="he-IL" sz="4000" dirty="0">
                <a:solidFill>
                  <a:schemeClr val="tx2"/>
                </a:solidFill>
                <a:latin typeface="Bradley Hand ITC" panose="03070402050302030203" pitchFamily="66" charset="0"/>
                <a:cs typeface="+mn-cs"/>
              </a:rPr>
              <a:t>רואים כי הגיל, ה</a:t>
            </a:r>
            <a:r>
              <a:rPr lang="en-US" sz="4000" dirty="0" err="1">
                <a:solidFill>
                  <a:schemeClr val="tx2"/>
                </a:solidFill>
                <a:latin typeface="Arial" panose="020B0604020202020204" pitchFamily="34" charset="0"/>
                <a:cs typeface="Arial" panose="020B0604020202020204" pitchFamily="34" charset="0"/>
              </a:rPr>
              <a:t>bmi</a:t>
            </a:r>
            <a:r>
              <a:rPr lang="en-US" sz="4000" dirty="0">
                <a:solidFill>
                  <a:schemeClr val="tx2"/>
                </a:solidFill>
                <a:latin typeface="Bradley Hand ITC" panose="03070402050302030203" pitchFamily="66" charset="0"/>
                <a:cs typeface="+mn-cs"/>
              </a:rPr>
              <a:t>-</a:t>
            </a:r>
            <a:r>
              <a:rPr lang="he-IL" sz="4000" dirty="0">
                <a:solidFill>
                  <a:schemeClr val="tx2"/>
                </a:solidFill>
                <a:latin typeface="Bradley Hand ITC" panose="03070402050302030203" pitchFamily="66" charset="0"/>
                <a:cs typeface="+mn-cs"/>
              </a:rPr>
              <a:t> וממוצע רמת הגלוקוז הם שלושת הגורמים העיקריים לשבץ מוחי כאשר הערכים שלהם גבוהים או נמוכים מהרגיל.</a:t>
            </a:r>
            <a:endParaRPr lang="en-US" sz="4000" dirty="0">
              <a:solidFill>
                <a:schemeClr val="tx2"/>
              </a:solidFill>
              <a:latin typeface="Bradley Hand ITC" panose="03070402050302030203" pitchFamily="66" charset="0"/>
              <a:cs typeface="+mn-cs"/>
            </a:endParaRPr>
          </a:p>
        </p:txBody>
      </p:sp>
      <p:sp>
        <p:nvSpPr>
          <p:cNvPr id="12" name="Freeform 31">
            <a:extLst>
              <a:ext uri="{FF2B5EF4-FFF2-40B4-BE49-F238E27FC236}">
                <a16:creationId xmlns:a16="http://schemas.microsoft.com/office/drawing/2014/main" id="{1288C528-6850-4309-8D5E-276D46744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Rectangle 13">
            <a:extLst>
              <a:ext uri="{FF2B5EF4-FFF2-40B4-BE49-F238E27FC236}">
                <a16:creationId xmlns:a16="http://schemas.microsoft.com/office/drawing/2014/main" id="{E83C4BF2-CE85-4725-91F5-903A0C253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5">
            <a:extLst>
              <a:ext uri="{FF2B5EF4-FFF2-40B4-BE49-F238E27FC236}">
                <a16:creationId xmlns:a16="http://schemas.microsoft.com/office/drawing/2014/main" id="{F7E85553-125B-468C-B123-443207482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Content Placeholder 4">
            <a:extLst>
              <a:ext uri="{FF2B5EF4-FFF2-40B4-BE49-F238E27FC236}">
                <a16:creationId xmlns:a16="http://schemas.microsoft.com/office/drawing/2014/main" id="{E2A13F75-18E3-452C-95AE-F8C517E12E80}"/>
              </a:ext>
            </a:extLst>
          </p:cNvPr>
          <p:cNvPicPr>
            <a:picLocks noChangeAspect="1"/>
          </p:cNvPicPr>
          <p:nvPr/>
        </p:nvPicPr>
        <p:blipFill>
          <a:blip r:embed="rId3"/>
          <a:stretch>
            <a:fillRect/>
          </a:stretch>
        </p:blipFill>
        <p:spPr>
          <a:xfrm>
            <a:off x="6093180" y="1143000"/>
            <a:ext cx="5449889" cy="3883045"/>
          </a:xfrm>
          <a:prstGeom prst="rect">
            <a:avLst/>
          </a:prstGeom>
          <a:effectLst/>
        </p:spPr>
      </p:pic>
      <p:sp>
        <p:nvSpPr>
          <p:cNvPr id="18" name="Rectangle 17">
            <a:extLst>
              <a:ext uri="{FF2B5EF4-FFF2-40B4-BE49-F238E27FC236}">
                <a16:creationId xmlns:a16="http://schemas.microsoft.com/office/drawing/2014/main" id="{C1DE0CAB-0099-47AE-8A9D-F0C808666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5A034A30-FE81-4AF3-B9A0-ED6D64C04AE4}"/>
              </a:ext>
            </a:extLst>
          </p:cNvPr>
          <p:cNvPicPr>
            <a:picLocks noChangeAspect="1"/>
          </p:cNvPicPr>
          <p:nvPr/>
        </p:nvPicPr>
        <p:blipFill>
          <a:blip r:embed="rId4"/>
          <a:stretch>
            <a:fillRect/>
          </a:stretch>
        </p:blipFill>
        <p:spPr>
          <a:xfrm>
            <a:off x="3667678" y="5866631"/>
            <a:ext cx="8067675" cy="714375"/>
          </a:xfrm>
          <a:prstGeom prst="rect">
            <a:avLst/>
          </a:prstGeom>
        </p:spPr>
      </p:pic>
    </p:spTree>
    <p:extLst>
      <p:ext uri="{BB962C8B-B14F-4D97-AF65-F5344CB8AC3E}">
        <p14:creationId xmlns:p14="http://schemas.microsoft.com/office/powerpoint/2010/main" val="1310093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a:xfrm>
            <a:off x="648931" y="629266"/>
            <a:ext cx="4166510" cy="1622321"/>
          </a:xfrm>
        </p:spPr>
        <p:txBody>
          <a:bodyPr>
            <a:normAutofit/>
          </a:bodyPr>
          <a:lstStyle/>
          <a:p>
            <a:pPr algn="ctr" rtl="1">
              <a:lnSpc>
                <a:spcPct val="90000"/>
              </a:lnSpc>
            </a:pPr>
            <a:r>
              <a:rPr lang="he-IL" sz="3600" dirty="0">
                <a:latin typeface="Bradley Hand ITC" panose="03070402050302030203" pitchFamily="66" charset="0"/>
                <a:cs typeface="+mn-cs"/>
              </a:rPr>
              <a:t>כמה מתוך המטופלים עם מחלת לב קיבלו שבץ מוחי?</a:t>
            </a:r>
            <a:endParaRPr lang="en-US" sz="3600" dirty="0">
              <a:latin typeface="Bradley Hand ITC" panose="03070402050302030203" pitchFamily="66" charset="0"/>
              <a:cs typeface="+mn-cs"/>
            </a:endParaRPr>
          </a:p>
        </p:txBody>
      </p:sp>
      <p:sp>
        <p:nvSpPr>
          <p:cNvPr id="9" name="Content Placeholder 8">
            <a:extLst>
              <a:ext uri="{FF2B5EF4-FFF2-40B4-BE49-F238E27FC236}">
                <a16:creationId xmlns:a16="http://schemas.microsoft.com/office/drawing/2014/main" id="{8ED59420-C714-4E58-BEEE-4125DFDB768B}"/>
              </a:ext>
            </a:extLst>
          </p:cNvPr>
          <p:cNvSpPr>
            <a:spLocks noGrp="1"/>
          </p:cNvSpPr>
          <p:nvPr>
            <p:ph idx="1"/>
          </p:nvPr>
        </p:nvSpPr>
        <p:spPr>
          <a:xfrm>
            <a:off x="648931" y="2438400"/>
            <a:ext cx="4166509" cy="3785419"/>
          </a:xfrm>
        </p:spPr>
        <p:txBody>
          <a:bodyPr>
            <a:normAutofit/>
          </a:bodyPr>
          <a:lstStyle/>
          <a:p>
            <a:pPr algn="r" rtl="1"/>
            <a:r>
              <a:rPr lang="he-IL" dirty="0">
                <a:latin typeface="Bradley Hand ITC" panose="03070402050302030203" pitchFamily="66" charset="0"/>
                <a:cs typeface="+mn-cs"/>
              </a:rPr>
              <a:t>ניתן לראות בגרף את כמות המטופלים במערך הנתונים שלנו בעלי מחלת לב ומתוכם כמה קיבלו שבץ מוחי.</a:t>
            </a:r>
          </a:p>
          <a:p>
            <a:pPr algn="r" rtl="1"/>
            <a:r>
              <a:rPr lang="he-IL" dirty="0">
                <a:latin typeface="Bradley Hand ITC" panose="03070402050302030203" pitchFamily="66" charset="0"/>
                <a:cs typeface="+mn-cs"/>
              </a:rPr>
              <a:t>רואים כי קיימים מספר רב של מטופלים שלא היה להם מחלת לב ומתוכם בערך כ-4% שזהו מספר מועט שכן היה להם שבץ מוחי.</a:t>
            </a:r>
          </a:p>
          <a:p>
            <a:pPr algn="r" rtl="1"/>
            <a:r>
              <a:rPr lang="he-IL" dirty="0">
                <a:latin typeface="Bradley Hand ITC" panose="03070402050302030203" pitchFamily="66" charset="0"/>
                <a:cs typeface="+mn-cs"/>
              </a:rPr>
              <a:t>על בסיס נתונים אלו ניתן לראות כי בערך כ-20% אחוז מתוך אלו שכן היו עם מחלת לב קיבלו שבץ מוחי.</a:t>
            </a:r>
          </a:p>
        </p:txBody>
      </p:sp>
      <p:sp>
        <p:nvSpPr>
          <p:cNvPr id="23" name="Freeform 31">
            <a:extLst>
              <a:ext uri="{FF2B5EF4-FFF2-40B4-BE49-F238E27FC236}">
                <a16:creationId xmlns:a16="http://schemas.microsoft.com/office/drawing/2014/main" id="{1288C528-6850-4309-8D5E-276D46744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5" name="Rectangle 24">
            <a:extLst>
              <a:ext uri="{FF2B5EF4-FFF2-40B4-BE49-F238E27FC236}">
                <a16:creationId xmlns:a16="http://schemas.microsoft.com/office/drawing/2014/main" id="{E83C4BF2-CE85-4725-91F5-903A0C253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5">
            <a:extLst>
              <a:ext uri="{FF2B5EF4-FFF2-40B4-BE49-F238E27FC236}">
                <a16:creationId xmlns:a16="http://schemas.microsoft.com/office/drawing/2014/main" id="{F7E85553-125B-468C-B123-443207482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descr="Chart, bar chart, waterfall chart&#10;&#10;Description automatically generated">
            <a:extLst>
              <a:ext uri="{FF2B5EF4-FFF2-40B4-BE49-F238E27FC236}">
                <a16:creationId xmlns:a16="http://schemas.microsoft.com/office/drawing/2014/main" id="{5F4365C6-9884-4B65-B2B4-003BBF3AD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2213" y="814814"/>
            <a:ext cx="5449889" cy="5518875"/>
          </a:xfrm>
          <a:prstGeom prst="rect">
            <a:avLst/>
          </a:prstGeom>
          <a:effectLst/>
        </p:spPr>
      </p:pic>
      <p:sp>
        <p:nvSpPr>
          <p:cNvPr id="29" name="Rectangle 28">
            <a:extLst>
              <a:ext uri="{FF2B5EF4-FFF2-40B4-BE49-F238E27FC236}">
                <a16:creationId xmlns:a16="http://schemas.microsoft.com/office/drawing/2014/main" id="{C1DE0CAB-0099-47AE-8A9D-F0C808666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94782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a:xfrm>
            <a:off x="648931" y="629266"/>
            <a:ext cx="4166510" cy="1622321"/>
          </a:xfrm>
        </p:spPr>
        <p:txBody>
          <a:bodyPr>
            <a:normAutofit/>
          </a:bodyPr>
          <a:lstStyle/>
          <a:p>
            <a:pPr algn="ctr" rtl="1">
              <a:lnSpc>
                <a:spcPct val="90000"/>
              </a:lnSpc>
            </a:pPr>
            <a:r>
              <a:rPr lang="he-IL" sz="3600" dirty="0">
                <a:latin typeface="Bradley Hand ITC" panose="03070402050302030203" pitchFamily="66" charset="0"/>
                <a:cs typeface="+mn-cs"/>
              </a:rPr>
              <a:t>כמה מתוך המטופלים עם לחץ דם גבוה קיבלו שבץ מוחי?</a:t>
            </a:r>
            <a:endParaRPr lang="en-US" sz="3600" dirty="0">
              <a:latin typeface="Bradley Hand ITC" panose="03070402050302030203" pitchFamily="66" charset="0"/>
              <a:cs typeface="+mn-cs"/>
            </a:endParaRPr>
          </a:p>
        </p:txBody>
      </p:sp>
      <p:sp>
        <p:nvSpPr>
          <p:cNvPr id="9" name="Content Placeholder 8">
            <a:extLst>
              <a:ext uri="{FF2B5EF4-FFF2-40B4-BE49-F238E27FC236}">
                <a16:creationId xmlns:a16="http://schemas.microsoft.com/office/drawing/2014/main" id="{8ED59420-C714-4E58-BEEE-4125DFDB768B}"/>
              </a:ext>
            </a:extLst>
          </p:cNvPr>
          <p:cNvSpPr>
            <a:spLocks noGrp="1"/>
          </p:cNvSpPr>
          <p:nvPr>
            <p:ph idx="1"/>
          </p:nvPr>
        </p:nvSpPr>
        <p:spPr>
          <a:xfrm>
            <a:off x="648931" y="2438400"/>
            <a:ext cx="4166509" cy="3785419"/>
          </a:xfrm>
        </p:spPr>
        <p:txBody>
          <a:bodyPr>
            <a:normAutofit/>
          </a:bodyPr>
          <a:lstStyle/>
          <a:p>
            <a:pPr algn="r" rtl="1"/>
            <a:r>
              <a:rPr lang="he-IL" dirty="0">
                <a:latin typeface="Bradley Hand ITC" panose="03070402050302030203" pitchFamily="66" charset="0"/>
                <a:cs typeface="+mn-cs"/>
              </a:rPr>
              <a:t>ניתן לראות בגרף את כמות המטופלים במערך הנתונים שלנו בעלי לחץ דם גבוה ומתוכם כמה קיבלו שבץ מוחי.</a:t>
            </a:r>
          </a:p>
          <a:p>
            <a:pPr algn="r" rtl="1"/>
            <a:r>
              <a:rPr lang="he-IL" dirty="0">
                <a:latin typeface="Bradley Hand ITC" panose="03070402050302030203" pitchFamily="66" charset="0"/>
                <a:cs typeface="+mn-cs"/>
              </a:rPr>
              <a:t>רואים כי קיימים מספר רב של מטופלים שלא היה להם לחץ דם גבוה ומתוכם בערך כ-4% שזהו מספר מועט שכן היה להם שבץ מוחי.</a:t>
            </a:r>
          </a:p>
          <a:p>
            <a:pPr algn="r" rtl="1"/>
            <a:r>
              <a:rPr lang="he-IL" dirty="0">
                <a:latin typeface="Bradley Hand ITC" panose="03070402050302030203" pitchFamily="66" charset="0"/>
                <a:cs typeface="+mn-cs"/>
              </a:rPr>
              <a:t>על בסיס נתונים אלו ניתן לראות כי בערך כ-15% אחוז מתוך אלו שכן היו עם לחץ דם גבוה קיבלו שבץ מוחי.</a:t>
            </a:r>
          </a:p>
        </p:txBody>
      </p:sp>
      <p:sp>
        <p:nvSpPr>
          <p:cNvPr id="34" name="Freeform 31">
            <a:extLst>
              <a:ext uri="{FF2B5EF4-FFF2-40B4-BE49-F238E27FC236}">
                <a16:creationId xmlns:a16="http://schemas.microsoft.com/office/drawing/2014/main" id="{1288C528-6850-4309-8D5E-276D46744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6" name="Rectangle 35">
            <a:extLst>
              <a:ext uri="{FF2B5EF4-FFF2-40B4-BE49-F238E27FC236}">
                <a16:creationId xmlns:a16="http://schemas.microsoft.com/office/drawing/2014/main" id="{E83C4BF2-CE85-4725-91F5-903A0C253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5">
            <a:extLst>
              <a:ext uri="{FF2B5EF4-FFF2-40B4-BE49-F238E27FC236}">
                <a16:creationId xmlns:a16="http://schemas.microsoft.com/office/drawing/2014/main" id="{F7E85553-125B-468C-B123-443207482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4" descr="Chart, bar chart, waterfall chart&#10;&#10;Description automatically generated">
            <a:extLst>
              <a:ext uri="{FF2B5EF4-FFF2-40B4-BE49-F238E27FC236}">
                <a16:creationId xmlns:a16="http://schemas.microsoft.com/office/drawing/2014/main" id="{14BF0834-5219-4DDB-9054-8F96640FA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071" y="779372"/>
            <a:ext cx="5449889" cy="5518875"/>
          </a:xfrm>
          <a:prstGeom prst="rect">
            <a:avLst/>
          </a:prstGeom>
          <a:effectLst/>
        </p:spPr>
      </p:pic>
      <p:sp>
        <p:nvSpPr>
          <p:cNvPr id="40" name="Rectangle 39">
            <a:extLst>
              <a:ext uri="{FF2B5EF4-FFF2-40B4-BE49-F238E27FC236}">
                <a16:creationId xmlns:a16="http://schemas.microsoft.com/office/drawing/2014/main" id="{C1DE0CAB-0099-47AE-8A9D-F0C808666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41014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244</TotalTime>
  <Words>1066</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Bradley Hand ITC</vt:lpstr>
      <vt:lpstr>Calibri</vt:lpstr>
      <vt:lpstr>Century Gothic</vt:lpstr>
      <vt:lpstr>Inter</vt:lpstr>
      <vt:lpstr>Wingdings 3</vt:lpstr>
      <vt:lpstr>Ion</vt:lpstr>
      <vt:lpstr>מה הם הגורמים שעלולים לגרום לשבץ מוחי? וכמה הם משפיעים?</vt:lpstr>
      <vt:lpstr>מהו שבץ מוחי</vt:lpstr>
      <vt:lpstr>חלק ממערך הנתונים בו השתמשנו</vt:lpstr>
      <vt:lpstr>הסבר על מערך הנתונים בו השתמשנו</vt:lpstr>
      <vt:lpstr>הסבר על האלגוריתמים בהם השתמשנו לסיווג</vt:lpstr>
      <vt:lpstr>הסבר על האלגוריתמים בהם השתמשנו לסיווג</vt:lpstr>
      <vt:lpstr>ניתוח חשיבות הנתונים עבור שבץ מוחי</vt:lpstr>
      <vt:lpstr>כמה מתוך המטופלים עם מחלת לב קיבלו שבץ מוחי?</vt:lpstr>
      <vt:lpstr>כמה מתוך המטופלים עם לחץ דם גבוה קיבלו שבץ מוחי?</vt:lpstr>
      <vt:lpstr>אחוז הדיוק של כל האלגוריתם עבור מערך הנתונים</vt:lpstr>
      <vt:lpstr>ניתוח והסבר התוצאות</vt:lpstr>
      <vt:lpstr>ניתוח והסבר התוצאות</vt:lpstr>
      <vt:lpstr>לסיכום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מה הם הגורמים שעלולים לגרום לשבץ מוחי? וכמה הם משפיעים?</dc:title>
  <dc:creator>Itzhakov, Avital</dc:creator>
  <cp:lastModifiedBy>Itzhakov, Avital</cp:lastModifiedBy>
  <cp:revision>56</cp:revision>
  <dcterms:created xsi:type="dcterms:W3CDTF">2022-02-05T18:37:38Z</dcterms:created>
  <dcterms:modified xsi:type="dcterms:W3CDTF">2022-02-08T15:21:05Z</dcterms:modified>
</cp:coreProperties>
</file>