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8" r:id="rId5"/>
    <p:sldId id="267" r:id="rId6"/>
    <p:sldId id="260" r:id="rId7"/>
    <p:sldId id="261" r:id="rId8"/>
    <p:sldId id="259" r:id="rId9"/>
    <p:sldId id="263" r:id="rId10"/>
    <p:sldId id="264" r:id="rId11"/>
    <p:sldId id="265" r:id="rId12"/>
    <p:sldId id="266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2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5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6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1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6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3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0" tIns="45720" rIns="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cap="none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50" cap="none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8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hop.super-pharm.co.il/?gclid=CjwKCAjwkLCkBhA9EiwAka9QRnYeIpwc_q_LZJM1vr5_zh3HeYZakbPX_0H_hbUPaYjW_RYQ_oe2oBoCd6QQAvD_Bw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AEF58F87-C683-3560-F897-4A129B925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24" b="1737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D961984-6D3A-CBFC-EFE2-042414F0C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Products Classification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C4BCF58-326D-493B-BFAA-6DAB8AC40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he-IL" sz="1000" dirty="0" err="1"/>
              <a:t>פרוייקט</a:t>
            </a:r>
            <a:r>
              <a:rPr lang="he-IL" sz="1000" dirty="0"/>
              <a:t> גמר במבוא למדעי הנתונים-שיטות וכלים</a:t>
            </a:r>
          </a:p>
          <a:p>
            <a:pPr>
              <a:lnSpc>
                <a:spcPct val="108000"/>
              </a:lnSpc>
            </a:pPr>
            <a:r>
              <a:rPr lang="he-IL" sz="1000" dirty="0"/>
              <a:t>שני לאמי </a:t>
            </a:r>
            <a:r>
              <a:rPr lang="he-IL" sz="1000" dirty="0" err="1"/>
              <a:t>ומייקי</a:t>
            </a:r>
            <a:r>
              <a:rPr lang="he-IL" sz="1000" dirty="0"/>
              <a:t> </a:t>
            </a:r>
            <a:r>
              <a:rPr lang="he-IL" sz="1000" dirty="0" err="1"/>
              <a:t>טורבין</a:t>
            </a:r>
            <a:endParaRPr lang="en-US" sz="1000" dirty="0"/>
          </a:p>
        </p:txBody>
      </p:sp>
      <p:cxnSp>
        <p:nvCxnSpPr>
          <p:cNvPr id="42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06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E936E-BBAC-E246-6FBB-D5D585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EDA</a:t>
            </a:r>
            <a:r>
              <a:rPr lang="he-IL" dirty="0"/>
              <a:t> וויזואליזציה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982093-796F-47C4-18A7-E56AB1EC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מציאת קשרים בין הפרמטרים באמצעות גרפים</a:t>
            </a:r>
            <a:r>
              <a:rPr lang="en-US" dirty="0"/>
              <a:t>-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299218-6A82-431E-03F1-91E43057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30824"/>
            <a:ext cx="5375857" cy="34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F4BBD7-1961-63B9-EA30-791B8D01E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33"/>
          <a:stretch/>
        </p:blipFill>
        <p:spPr bwMode="auto">
          <a:xfrm>
            <a:off x="420285" y="2730824"/>
            <a:ext cx="5105048" cy="363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59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2C02E4-E6A9-1D78-E720-CEA8E484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דוגמאות לגרפים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48FDCD-B699-6109-C540-462F0A01A9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4" y="2863969"/>
            <a:ext cx="5860476" cy="31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9E2714-E665-2F45-A39E-90F79F16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316" y="2681856"/>
            <a:ext cx="5245916" cy="346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0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6264B6-4121-DFEA-85C4-9EDA07B0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דוגמאות לגרפים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B99E99E-9D3A-722D-FBE9-13C3C88D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71" y="2337291"/>
            <a:ext cx="2272501" cy="289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06FC365-7585-2D0F-B36C-070B1096A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48" y="2337292"/>
            <a:ext cx="2441853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73F13E9C-4826-D12D-7F00-2D0EB026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201" y="2337292"/>
            <a:ext cx="2168680" cy="289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25CD3FFA-418A-9A8B-5448-7E1D85D5F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48" y="2337292"/>
            <a:ext cx="2102671" cy="280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D21870A4-F535-EB47-1FF7-7A034923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7" y="2337291"/>
            <a:ext cx="2102671" cy="305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9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5C06AA-6A8B-6340-506F-93AB1FA8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סיווג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3352CD-24B1-C006-4043-D1932DDF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Naive Bayes - </a:t>
            </a:r>
            <a:r>
              <a:rPr lang="he-IL" b="0" i="0" dirty="0">
                <a:solidFill>
                  <a:srgbClr val="000000"/>
                </a:solidFill>
                <a:effectLst/>
                <a:latin typeface="Helvetica Neue"/>
              </a:rPr>
              <a:t>79.9%</a:t>
            </a:r>
          </a:p>
          <a:p>
            <a:r>
              <a:rPr lang="he-IL" dirty="0">
                <a:solidFill>
                  <a:srgbClr val="000000"/>
                </a:solidFill>
                <a:latin typeface="Helvetica Neue"/>
              </a:rPr>
              <a:t>-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Decision Tree – 76.8%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- Random Forest – 84.5%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- Logistic Regression – 92.5%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- SVM – 93.4%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444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69197A-EF42-38F3-8F26-5D5E7379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הערכת ביצועים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B0716D-660C-4476-697A-6F5A927B3A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11" y="812800"/>
            <a:ext cx="5877529" cy="529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5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FCCD16-A715-863B-58C4-D3FE18B0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סיכום ומסקנות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4B9FF9-8079-7A4D-9683-FEA20EBC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- מטרת המחקר בפרויקט שלנו הייתה לבדוק האם ניתן לסווג מוצר לקטגוריה לפי תיאור שניתן עליו</a:t>
            </a:r>
          </a:p>
          <a:p>
            <a:pPr algn="r" rtl="1"/>
            <a:r>
              <a:rPr lang="he-IL" dirty="0"/>
              <a:t>- ניקינו את הנתונים והטקסט</a:t>
            </a:r>
          </a:p>
          <a:p>
            <a:pPr algn="r" rtl="1"/>
            <a:r>
              <a:rPr lang="he-IL" dirty="0"/>
              <a:t>- ניסינו מספר מודלים שונים על מנת להגיע לתוצאות טובות</a:t>
            </a:r>
          </a:p>
          <a:p>
            <a:pPr algn="r" rtl="1"/>
            <a:r>
              <a:rPr lang="he-IL" dirty="0"/>
              <a:t>-הצלחנו להגיע למודל עם אחוז חיזוי של 93.4%</a:t>
            </a:r>
          </a:p>
        </p:txBody>
      </p:sp>
    </p:spTree>
    <p:extLst>
      <p:ext uri="{BB962C8B-B14F-4D97-AF65-F5344CB8AC3E}">
        <p14:creationId xmlns:p14="http://schemas.microsoft.com/office/powerpoint/2010/main" val="178017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7112C47-8452-9973-DDEE-03341F9AFE84}"/>
              </a:ext>
            </a:extLst>
          </p:cNvPr>
          <p:cNvSpPr txBox="1"/>
          <p:nvPr/>
        </p:nvSpPr>
        <p:spPr>
          <a:xfrm>
            <a:off x="1194319" y="494522"/>
            <a:ext cx="659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8000" i="1" u="sng"/>
              <a:t>הקדמה</a:t>
            </a:r>
            <a:endParaRPr lang="en-US" i="1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56F3AB3-676C-B914-02B1-635AF36987C9}"/>
              </a:ext>
            </a:extLst>
          </p:cNvPr>
          <p:cNvSpPr txBox="1"/>
          <p:nvPr/>
        </p:nvSpPr>
        <p:spPr>
          <a:xfrm>
            <a:off x="2006082" y="2127380"/>
            <a:ext cx="9032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-ניתוח מוצרים וסיווג לקטגוריות</a:t>
            </a:r>
          </a:p>
          <a:p>
            <a:r>
              <a:rPr lang="he-IL" dirty="0"/>
              <a:t>-הרכשת מידע על מוצרים</a:t>
            </a:r>
          </a:p>
          <a:p>
            <a:r>
              <a:rPr lang="he-IL" dirty="0"/>
              <a:t>-טיפול בנתונים</a:t>
            </a:r>
            <a:r>
              <a:rPr lang="en-US" dirty="0"/>
              <a:t> </a:t>
            </a:r>
            <a:r>
              <a:rPr lang="he-IL" dirty="0"/>
              <a:t> באמצעות השיטות שלמדנו בקורס</a:t>
            </a:r>
          </a:p>
          <a:p>
            <a:r>
              <a:rPr lang="he-IL" dirty="0"/>
              <a:t>-ניתוח הנתונים באמצעות </a:t>
            </a:r>
            <a:r>
              <a:rPr lang="en-US" dirty="0"/>
              <a:t>EDA</a:t>
            </a:r>
            <a:r>
              <a:rPr lang="he-IL" dirty="0"/>
              <a:t> וויזואליזציה</a:t>
            </a:r>
          </a:p>
          <a:p>
            <a:r>
              <a:rPr lang="he-IL" dirty="0"/>
              <a:t>-ניתוח נתונים מתקדם</a:t>
            </a:r>
          </a:p>
          <a:p>
            <a:r>
              <a:rPr lang="he-IL" dirty="0"/>
              <a:t>-יישום מודלי סיווג והערכת ביצועים</a:t>
            </a:r>
          </a:p>
        </p:txBody>
      </p:sp>
    </p:spTree>
    <p:extLst>
      <p:ext uri="{BB962C8B-B14F-4D97-AF65-F5344CB8AC3E}">
        <p14:creationId xmlns:p14="http://schemas.microsoft.com/office/powerpoint/2010/main" val="61647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40FB9C-B8F0-A452-0C08-9064BEC9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u="sng" dirty="0"/>
              <a:t>מקורות הנתונים והרכשה</a:t>
            </a:r>
            <a:endParaRPr lang="en-US" u="sng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B782E8-0DC1-430A-1D66-8941691E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-אתר סופר פארם - </a:t>
            </a:r>
            <a:r>
              <a:rPr lang="en-US" dirty="0">
                <a:hlinkClick r:id="rId2"/>
              </a:rPr>
              <a:t>https://shop.super-pharm.co.il/?gclid=CjwKCAjwkLCkBhA9EiwAka9QRnYeIpwc_q_LZJM1vr5_zh3HeYZakbPX_0H_hbUPaYjW_RYQ_oe2oBoCd6QQAvD_BwE</a:t>
            </a:r>
            <a:endParaRPr lang="he-IL" dirty="0"/>
          </a:p>
          <a:p>
            <a:pPr algn="r"/>
            <a:r>
              <a:rPr lang="he-IL" dirty="0"/>
              <a:t>הרכשת נתונים באמצעות</a:t>
            </a:r>
          </a:p>
          <a:p>
            <a:pPr algn="r"/>
            <a:r>
              <a:rPr lang="en-US" dirty="0"/>
              <a:t>Requests</a:t>
            </a:r>
          </a:p>
          <a:p>
            <a:pPr algn="r"/>
            <a:r>
              <a:rPr lang="en-US" dirty="0" err="1"/>
              <a:t>BeautifulSoup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874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6423D955-7290-5434-1FCE-85F2FBD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דוגמה לחילוץ מוצר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46E06B-EB0B-08F9-7A00-C17464AA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e-IL" dirty="0"/>
              <a:t>בעמוד הראשי מופיעות קטגוריות כלליות</a:t>
            </a:r>
            <a:endParaRPr lang="en-US" dirty="0"/>
          </a:p>
        </p:txBody>
      </p:sp>
      <p:pic>
        <p:nvPicPr>
          <p:cNvPr id="22" name="מציין מיקום של תמונה 21">
            <a:extLst>
              <a:ext uri="{FF2B5EF4-FFF2-40B4-BE49-F238E27FC236}">
                <a16:creationId xmlns:a16="http://schemas.microsoft.com/office/drawing/2014/main" id="{6AF1A280-7676-146E-68C6-EF6CE3CAC4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7028" t="33945" r="15094" b="30993"/>
          <a:stretch/>
        </p:blipFill>
        <p:spPr>
          <a:xfrm>
            <a:off x="2786332" y="0"/>
            <a:ext cx="6547450" cy="4494928"/>
          </a:xfrm>
        </p:spPr>
      </p:pic>
    </p:spTree>
    <p:extLst>
      <p:ext uri="{BB962C8B-B14F-4D97-AF65-F5344CB8AC3E}">
        <p14:creationId xmlns:p14="http://schemas.microsoft.com/office/powerpoint/2010/main" val="55073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6423D955-7290-5434-1FCE-85F2FBD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דוגמה לחילוץ מוצר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46E06B-EB0B-08F9-7A00-C17464AA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e-IL" dirty="0"/>
              <a:t>כאשר לוחצים על קטגוריה מגיעים לתת קטגוריות נוספות</a:t>
            </a:r>
            <a:endParaRPr lang="en-US" dirty="0"/>
          </a:p>
        </p:txBody>
      </p:sp>
      <p:pic>
        <p:nvPicPr>
          <p:cNvPr id="8" name="מציין מיקום של תמונה 7">
            <a:extLst>
              <a:ext uri="{FF2B5EF4-FFF2-40B4-BE49-F238E27FC236}">
                <a16:creationId xmlns:a16="http://schemas.microsoft.com/office/drawing/2014/main" id="{5B14ECB5-02E1-9C2F-09DB-67A48491AD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9080" t="21175" r="14741" b="30862"/>
          <a:stretch/>
        </p:blipFill>
        <p:spPr>
          <a:xfrm>
            <a:off x="2157069" y="370936"/>
            <a:ext cx="8237762" cy="3838755"/>
          </a:xfrm>
        </p:spPr>
      </p:pic>
    </p:spTree>
    <p:extLst>
      <p:ext uri="{BB962C8B-B14F-4D97-AF65-F5344CB8AC3E}">
        <p14:creationId xmlns:p14="http://schemas.microsoft.com/office/powerpoint/2010/main" val="23440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6423D955-7290-5434-1FCE-85F2FBD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דוגמה לחילוץ מוצר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46E06B-EB0B-08F9-7A00-C17464AA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e-IL" dirty="0"/>
              <a:t>לאחר מכן מגיעים למוצרים השייכים לתת קטגוריה הנבחרה</a:t>
            </a:r>
            <a:endParaRPr lang="en-US" dirty="0"/>
          </a:p>
          <a:p>
            <a:endParaRPr lang="en-US" dirty="0"/>
          </a:p>
        </p:txBody>
      </p:sp>
      <p:pic>
        <p:nvPicPr>
          <p:cNvPr id="22" name="מציין מיקום של תמונה 21">
            <a:extLst>
              <a:ext uri="{FF2B5EF4-FFF2-40B4-BE49-F238E27FC236}">
                <a16:creationId xmlns:a16="http://schemas.microsoft.com/office/drawing/2014/main" id="{F2AFFE82-A4CC-848E-96B1-3A1063DEAF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8066" t="19360" r="22524" b="31122"/>
          <a:stretch/>
        </p:blipFill>
        <p:spPr>
          <a:xfrm>
            <a:off x="3200400" y="250166"/>
            <a:ext cx="6245525" cy="42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328D16-9879-15D8-E2D7-692C13E9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הרכשת הנתונים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32A18D-DEAA-EC07-EEAF-70757213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-חילוץ הנתונים </a:t>
            </a:r>
            <a:r>
              <a:rPr lang="he-IL" dirty="0" err="1"/>
              <a:t>הרלוונטים</a:t>
            </a:r>
            <a:r>
              <a:rPr lang="he-IL" dirty="0"/>
              <a:t> לכל מוצר</a:t>
            </a:r>
          </a:p>
          <a:p>
            <a:pPr marL="384048" lvl="2" indent="0" algn="r" rtl="1">
              <a:buNone/>
            </a:pPr>
            <a:r>
              <a:rPr lang="he-IL" sz="2000" dirty="0"/>
              <a:t>-שימוש בספריות </a:t>
            </a:r>
            <a:r>
              <a:rPr lang="en-US" sz="2000" dirty="0"/>
              <a:t>requests</a:t>
            </a:r>
            <a:r>
              <a:rPr lang="he-IL" sz="2000" dirty="0"/>
              <a:t> ו- </a:t>
            </a:r>
            <a:r>
              <a:rPr lang="en-US" sz="2000" dirty="0" err="1"/>
              <a:t>BeautifulSoup</a:t>
            </a:r>
            <a:endParaRPr lang="en-US" sz="2000" dirty="0"/>
          </a:p>
          <a:p>
            <a:pPr marL="384048" lvl="2" indent="0" algn="r" rtl="1">
              <a:buNone/>
            </a:pPr>
            <a:r>
              <a:rPr lang="en-US" sz="2000" dirty="0"/>
              <a:t>-</a:t>
            </a:r>
            <a:r>
              <a:rPr lang="he-IL" sz="2000" dirty="0"/>
              <a:t> החלפת </a:t>
            </a:r>
            <a:r>
              <a:rPr lang="en-US" sz="2000" dirty="0"/>
              <a:t>user agent</a:t>
            </a:r>
            <a:r>
              <a:rPr lang="he-IL" sz="2000" dirty="0"/>
              <a:t> כדי למנוע חסימה</a:t>
            </a:r>
            <a:endParaRPr lang="en-US" sz="2000" dirty="0"/>
          </a:p>
          <a:p>
            <a:pPr marL="384048" lvl="2" indent="0" algn="r" rtl="1">
              <a:buNone/>
            </a:pPr>
            <a:r>
              <a:rPr lang="en-US" sz="2000" dirty="0"/>
              <a:t> </a:t>
            </a:r>
            <a:endParaRPr lang="he-IL" sz="2000" dirty="0"/>
          </a:p>
          <a:p>
            <a:pPr algn="r"/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86D88AB-5D0A-DEF2-AFFF-6EB4BD769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56" t="67564" r="36250" b="13333"/>
          <a:stretch/>
        </p:blipFill>
        <p:spPr>
          <a:xfrm>
            <a:off x="1896766" y="4261449"/>
            <a:ext cx="5411072" cy="16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3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12701A-82CE-0CDC-76EE-A75D8EC2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פרמטרים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F0398C-8792-77DE-9E59-79D9DBCE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-שם המוצר</a:t>
            </a:r>
            <a:endParaRPr lang="en-US" dirty="0"/>
          </a:p>
          <a:p>
            <a:pPr algn="r"/>
            <a:r>
              <a:rPr lang="he-IL" dirty="0"/>
              <a:t>-תיאור מוצר</a:t>
            </a:r>
          </a:p>
          <a:p>
            <a:pPr algn="r"/>
            <a:r>
              <a:rPr lang="he-IL" dirty="0"/>
              <a:t>-מחיר המוצר</a:t>
            </a:r>
          </a:p>
          <a:p>
            <a:pPr algn="r"/>
            <a:r>
              <a:rPr lang="he-IL" dirty="0"/>
              <a:t>-שם החברה המייצרת את המוצר</a:t>
            </a:r>
          </a:p>
          <a:p>
            <a:pPr algn="r"/>
            <a:r>
              <a:rPr lang="he-IL" dirty="0"/>
              <a:t>-קטגוריית המוצר</a:t>
            </a:r>
          </a:p>
          <a:p>
            <a:pPr algn="r"/>
            <a:r>
              <a:rPr lang="he-IL" dirty="0"/>
              <a:t>-תת קטגוריית המוצר</a:t>
            </a:r>
            <a:endParaRPr lang="en-US" dirty="0"/>
          </a:p>
          <a:p>
            <a:pPr algn="l" rtl="1"/>
            <a:r>
              <a:rPr lang="he-IL" dirty="0"/>
              <a:t>19431 שורות </a:t>
            </a:r>
            <a:r>
              <a:rPr lang="en-US" dirty="0"/>
              <a:t>x</a:t>
            </a:r>
            <a:r>
              <a:rPr lang="he-IL" dirty="0"/>
              <a:t> 6 עמודות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5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C9559B-BC3A-0B77-A3CE-53E92543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ניתוח ראשוני וטיוב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F7B3F1-5219-A2D6-0613-48D5AEF3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-ניקוי ראשוני</a:t>
            </a:r>
          </a:p>
          <a:p>
            <a:pPr algn="r"/>
            <a:r>
              <a:rPr lang="he-IL" dirty="0"/>
              <a:t>-מחיקת שורות חסרות</a:t>
            </a:r>
          </a:p>
          <a:p>
            <a:pPr algn="r"/>
            <a:r>
              <a:rPr lang="he-IL" dirty="0"/>
              <a:t>-מחיקת שורות זהות</a:t>
            </a:r>
          </a:p>
          <a:p>
            <a:pPr algn="r"/>
            <a:r>
              <a:rPr lang="he-IL" dirty="0"/>
              <a:t>-צמצום המבנה</a:t>
            </a:r>
          </a:p>
          <a:p>
            <a:pPr algn="r"/>
            <a:r>
              <a:rPr lang="he-IL" dirty="0"/>
              <a:t>-מחיקה ותיקון של פרמטרים שגויים</a:t>
            </a:r>
          </a:p>
          <a:p>
            <a:pPr algn="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14923 rows × 5 columns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40541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0"/>
      </a:accent1>
      <a:accent2>
        <a:srgbClr val="B89D7A"/>
      </a:accent2>
      <a:accent3>
        <a:srgbClr val="A6A57E"/>
      </a:accent3>
      <a:accent4>
        <a:srgbClr val="96AB75"/>
      </a:accent4>
      <a:accent5>
        <a:srgbClr val="8BAD83"/>
      </a:accent5>
      <a:accent6>
        <a:srgbClr val="77AF84"/>
      </a:accent6>
      <a:hlink>
        <a:srgbClr val="5A8C94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285</Words>
  <Application>Microsoft Office PowerPoint</Application>
  <PresentationFormat>מסך רחב</PresentationFormat>
  <Paragraphs>57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Helvetica Neue</vt:lpstr>
      <vt:lpstr>RetrospectVTI</vt:lpstr>
      <vt:lpstr>Products Classification</vt:lpstr>
      <vt:lpstr>מצגת של PowerPoint‏</vt:lpstr>
      <vt:lpstr>מקורות הנתונים והרכשה</vt:lpstr>
      <vt:lpstr>דוגמה לחילוץ מוצר</vt:lpstr>
      <vt:lpstr>דוגמה לחילוץ מוצר</vt:lpstr>
      <vt:lpstr>דוגמה לחילוץ מוצר</vt:lpstr>
      <vt:lpstr>הרכשת הנתונים</vt:lpstr>
      <vt:lpstr>פרמטרים</vt:lpstr>
      <vt:lpstr>ניתוח ראשוני וטיוב</vt:lpstr>
      <vt:lpstr>EDA וויזואליזציה</vt:lpstr>
      <vt:lpstr>דוגמאות לגרפים</vt:lpstr>
      <vt:lpstr>דוגמאות לגרפים</vt:lpstr>
      <vt:lpstr>בעיית סיווג</vt:lpstr>
      <vt:lpstr>הערכת ביצועים</vt:lpstr>
      <vt:lpstr>סיכום ומסקנות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pharm products</dc:title>
  <dc:creator>Jonathan Paneth</dc:creator>
  <cp:lastModifiedBy>shani</cp:lastModifiedBy>
  <cp:revision>6</cp:revision>
  <dcterms:created xsi:type="dcterms:W3CDTF">2023-06-16T16:06:34Z</dcterms:created>
  <dcterms:modified xsi:type="dcterms:W3CDTF">2023-06-17T11:32:00Z</dcterms:modified>
</cp:coreProperties>
</file>