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Cambria Math"/>
      <p:regular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mbriaMath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e26fe11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e26fe11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a48f1c46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a48f1c46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3a9624d1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3a9624d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a48f1c46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a48f1c46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ac50d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63ac50d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610caa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610caa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09cee674e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09cee674e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13d3a955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13d3a955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13d3a9557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13d3a955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09cee674e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09cee674e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4ea95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64ea95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a6cf4512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a6cf451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3a9624d1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3a9624d1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6725c6b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66725c6b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3a9624d1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3a9624d1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13d3a955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13d3a955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a6cf4512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a6cf451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9cee674e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09cee674e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3044950" y="1366363"/>
            <a:ext cx="6090600" cy="17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34F5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Counterfactuals as Explanations for Monotonic Classifiers</a:t>
            </a:r>
            <a:endParaRPr b="1" sz="3600">
              <a:solidFill>
                <a:srgbClr val="134F5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059925" y="3483775"/>
            <a:ext cx="484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Authors</a:t>
            </a: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Sarathi K, Shania Mitra,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Deepak P, Sutanu Chakraborti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650" y="180850"/>
            <a:ext cx="627849" cy="6278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4856250" y="900150"/>
            <a:ext cx="2747100" cy="360900"/>
          </a:xfrm>
          <a:prstGeom prst="roundRect">
            <a:avLst>
              <a:gd fmla="val 0" name="adj"/>
            </a:avLst>
          </a:prstGeom>
          <a:solidFill>
            <a:srgbClr val="55C0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ICCBR XCBR Workshop 2022</a:t>
            </a:r>
            <a:endParaRPr b="1" sz="1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2709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Approach: </a:t>
            </a:r>
            <a:r>
              <a:rPr b="1" lang="en" sz="2800" u="sng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onotonic constrained </a:t>
            </a:r>
            <a:r>
              <a:rPr b="1" lang="en" sz="2800" u="sng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ound </a:t>
            </a:r>
            <a:r>
              <a:rPr b="1" lang="en" sz="2800" u="sng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orner counterfactuals (MBC)</a:t>
            </a:r>
            <a:endParaRPr/>
          </a:p>
        </p:txBody>
      </p:sp>
      <p:cxnSp>
        <p:nvCxnSpPr>
          <p:cNvPr id="148" name="Google Shape;148;p22"/>
          <p:cNvCxnSpPr/>
          <p:nvPr/>
        </p:nvCxnSpPr>
        <p:spPr>
          <a:xfrm>
            <a:off x="442340" y="11701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2"/>
          <p:cNvSpPr txBox="1"/>
          <p:nvPr>
            <p:ph idx="4294967295" type="body"/>
          </p:nvPr>
        </p:nvSpPr>
        <p:spPr>
          <a:xfrm>
            <a:off x="593825" y="4253550"/>
            <a:ext cx="85206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Skyline corners in the decision boundary of the difference features are effective counterfactuals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125" y="1293825"/>
            <a:ext cx="4905200" cy="30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5142775" y="1961300"/>
            <a:ext cx="927600" cy="263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5696425" y="2372950"/>
            <a:ext cx="927600" cy="363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5259450" y="2336600"/>
            <a:ext cx="437100" cy="263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5312150" y="2600100"/>
            <a:ext cx="252900" cy="263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5575650" y="2266100"/>
            <a:ext cx="252900" cy="263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194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are Skyline Corners Sufficient? </a:t>
            </a:r>
            <a:endParaRPr/>
          </a:p>
        </p:txBody>
      </p:sp>
      <p:cxnSp>
        <p:nvCxnSpPr>
          <p:cNvPr id="161" name="Google Shape;161;p23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23"/>
          <p:cNvSpPr txBox="1"/>
          <p:nvPr>
            <p:ph idx="4294967295" type="body"/>
          </p:nvPr>
        </p:nvSpPr>
        <p:spPr>
          <a:xfrm>
            <a:off x="387900" y="3985075"/>
            <a:ext cx="85206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 A and B can be perturbed to C1, C2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 C1, C2, the loan is approved for lower applicant income and co-applicant income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2838150" y="1553938"/>
            <a:ext cx="3467700" cy="1989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3733950" y="1553938"/>
            <a:ext cx="2571900" cy="841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4851350" y="2403413"/>
            <a:ext cx="1454400" cy="1140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3733950" y="2240513"/>
            <a:ext cx="162900" cy="1629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4763600" y="2326113"/>
            <a:ext cx="162900" cy="162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5619375" y="2031038"/>
            <a:ext cx="162900" cy="162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3"/>
          <p:cNvCxnSpPr/>
          <p:nvPr/>
        </p:nvCxnSpPr>
        <p:spPr>
          <a:xfrm rot="10800000">
            <a:off x="4189175" y="2372800"/>
            <a:ext cx="4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3"/>
          <p:cNvCxnSpPr/>
          <p:nvPr/>
        </p:nvCxnSpPr>
        <p:spPr>
          <a:xfrm>
            <a:off x="4825250" y="2601263"/>
            <a:ext cx="18000" cy="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3"/>
          <p:cNvCxnSpPr/>
          <p:nvPr/>
        </p:nvCxnSpPr>
        <p:spPr>
          <a:xfrm rot="10800000">
            <a:off x="4773975" y="2112488"/>
            <a:ext cx="6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3"/>
          <p:cNvSpPr/>
          <p:nvPr/>
        </p:nvSpPr>
        <p:spPr>
          <a:xfrm>
            <a:off x="4800750" y="3383513"/>
            <a:ext cx="162900" cy="1629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>
            <a:off x="5700825" y="2346338"/>
            <a:ext cx="90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646100"/>
            <a:ext cx="3048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975" y="3551400"/>
            <a:ext cx="15240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3"/>
          <p:cNvCxnSpPr/>
          <p:nvPr/>
        </p:nvCxnSpPr>
        <p:spPr>
          <a:xfrm rot="10800000">
            <a:off x="2838125" y="1552975"/>
            <a:ext cx="12900" cy="20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3"/>
          <p:cNvCxnSpPr/>
          <p:nvPr/>
        </p:nvCxnSpPr>
        <p:spPr>
          <a:xfrm flipH="1" rot="10800000">
            <a:off x="2797350" y="3540263"/>
            <a:ext cx="3549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3"/>
          <p:cNvSpPr txBox="1"/>
          <p:nvPr/>
        </p:nvSpPr>
        <p:spPr>
          <a:xfrm>
            <a:off x="3619075" y="2355900"/>
            <a:ext cx="46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sz="1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462550" y="3272400"/>
            <a:ext cx="46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 Math"/>
                <a:ea typeface="Cambria Math"/>
                <a:cs typeface="Cambria Math"/>
                <a:sym typeface="Cambria Math"/>
              </a:rPr>
              <a:t>C2</a:t>
            </a:r>
            <a:endParaRPr sz="1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4898000" y="2227900"/>
            <a:ext cx="30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5782275" y="1943150"/>
            <a:ext cx="30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972" y="2652725"/>
            <a:ext cx="3263110" cy="7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Experiments</a:t>
            </a:r>
            <a:endParaRPr/>
          </a:p>
        </p:txBody>
      </p:sp>
      <p:cxnSp>
        <p:nvCxnSpPr>
          <p:cNvPr id="188" name="Google Shape;188;p24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24"/>
          <p:cNvSpPr/>
          <p:nvPr/>
        </p:nvSpPr>
        <p:spPr>
          <a:xfrm>
            <a:off x="6025475" y="1308425"/>
            <a:ext cx="2656200" cy="134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Measures:</a:t>
            </a:r>
            <a:endParaRPr b="1" sz="12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Similarity to Query</a:t>
            </a:r>
            <a:endParaRPr sz="12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Similarity to Data</a:t>
            </a:r>
            <a:endParaRPr sz="12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Coverage</a:t>
            </a:r>
            <a:endParaRPr sz="12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3977094" y="1657225"/>
            <a:ext cx="1271100" cy="489600"/>
          </a:xfrm>
          <a:prstGeom prst="roundRect">
            <a:avLst>
              <a:gd fmla="val 50000" name="adj"/>
            </a:avLst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Models: GCF/MBC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4636076" y="2652725"/>
            <a:ext cx="1389300" cy="489600"/>
          </a:xfrm>
          <a:prstGeom prst="roundRect">
            <a:avLst>
              <a:gd fmla="val 50000" name="adj"/>
            </a:avLst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</a:t>
            </a:r>
            <a:r>
              <a:rPr lang="en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monotonic constraints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3120300" y="2652725"/>
            <a:ext cx="1492500" cy="489600"/>
          </a:xfrm>
          <a:prstGeom prst="roundRect">
            <a:avLst>
              <a:gd fmla="val 50000" name="adj"/>
            </a:avLst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Without</a:t>
            </a:r>
            <a:r>
              <a:rPr lang="en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monotonic constraints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2120263" y="3648240"/>
            <a:ext cx="1271100" cy="489600"/>
          </a:xfrm>
          <a:prstGeom prst="roundRect">
            <a:avLst>
              <a:gd fmla="val 50000" name="adj"/>
            </a:avLst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Sparsity = 2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3364981" y="3648240"/>
            <a:ext cx="1271100" cy="489600"/>
          </a:xfrm>
          <a:prstGeom prst="roundRect">
            <a:avLst>
              <a:gd fmla="val 50000" name="adj"/>
            </a:avLst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Sparsity = 3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4589213" y="3648240"/>
            <a:ext cx="1271100" cy="489600"/>
          </a:xfrm>
          <a:prstGeom prst="roundRect">
            <a:avLst>
              <a:gd fmla="val 50000" name="adj"/>
            </a:avLst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Sparsity = 2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5833931" y="3648240"/>
            <a:ext cx="1271100" cy="489600"/>
          </a:xfrm>
          <a:prstGeom prst="roundRect">
            <a:avLst>
              <a:gd fmla="val 50000" name="adj"/>
            </a:avLst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Sparsity = 3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7" name="Google Shape;197;p24"/>
          <p:cNvCxnSpPr>
            <a:stCxn id="190" idx="2"/>
            <a:endCxn id="191" idx="0"/>
          </p:cNvCxnSpPr>
          <p:nvPr/>
        </p:nvCxnSpPr>
        <p:spPr>
          <a:xfrm flipH="1" rot="-5400000">
            <a:off x="4718844" y="2040625"/>
            <a:ext cx="505800" cy="7182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24"/>
          <p:cNvCxnSpPr>
            <a:stCxn id="192" idx="0"/>
            <a:endCxn id="190" idx="2"/>
          </p:cNvCxnSpPr>
          <p:nvPr/>
        </p:nvCxnSpPr>
        <p:spPr>
          <a:xfrm rot="-5400000">
            <a:off x="3986700" y="2026775"/>
            <a:ext cx="505800" cy="7461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24"/>
          <p:cNvCxnSpPr>
            <a:stCxn id="192" idx="2"/>
            <a:endCxn id="194" idx="0"/>
          </p:cNvCxnSpPr>
          <p:nvPr/>
        </p:nvCxnSpPr>
        <p:spPr>
          <a:xfrm flipH="1" rot="-5400000">
            <a:off x="3680700" y="3328175"/>
            <a:ext cx="505800" cy="1341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24"/>
          <p:cNvCxnSpPr>
            <a:stCxn id="193" idx="0"/>
            <a:endCxn id="192" idx="2"/>
          </p:cNvCxnSpPr>
          <p:nvPr/>
        </p:nvCxnSpPr>
        <p:spPr>
          <a:xfrm rot="-5400000">
            <a:off x="3058213" y="2840040"/>
            <a:ext cx="505800" cy="11106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4"/>
          <p:cNvCxnSpPr>
            <a:stCxn id="191" idx="2"/>
            <a:endCxn id="196" idx="0"/>
          </p:cNvCxnSpPr>
          <p:nvPr/>
        </p:nvCxnSpPr>
        <p:spPr>
          <a:xfrm flipH="1" rot="-5400000">
            <a:off x="5647226" y="2825825"/>
            <a:ext cx="505800" cy="11388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4"/>
          <p:cNvCxnSpPr>
            <a:stCxn id="195" idx="0"/>
            <a:endCxn id="191" idx="2"/>
          </p:cNvCxnSpPr>
          <p:nvPr/>
        </p:nvCxnSpPr>
        <p:spPr>
          <a:xfrm rot="-5400000">
            <a:off x="5024813" y="3342390"/>
            <a:ext cx="505800" cy="1059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4"/>
          <p:cNvSpPr/>
          <p:nvPr/>
        </p:nvSpPr>
        <p:spPr>
          <a:xfrm>
            <a:off x="464100" y="1308425"/>
            <a:ext cx="2656200" cy="134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Datasets:</a:t>
            </a:r>
            <a:endParaRPr b="1" sz="12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Loan Approval</a:t>
            </a:r>
            <a:endParaRPr sz="12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Wine Quality</a:t>
            </a:r>
            <a:endParaRPr sz="12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Employee Attrition</a:t>
            </a:r>
            <a:endParaRPr sz="12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996" y="529175"/>
            <a:ext cx="3231150" cy="7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Results: Loan Approval Data Set</a:t>
            </a:r>
            <a:endParaRPr/>
          </a:p>
        </p:txBody>
      </p:sp>
      <p:cxnSp>
        <p:nvCxnSpPr>
          <p:cNvPr id="210" name="Google Shape;210;p25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11700" y="2429550"/>
            <a:ext cx="8520600" cy="23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Dataset: 614 instances and 12 attributes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variants of 𝑀𝐵𝐶 outperform the corresponding variants of 𝐺𝐶𝐹 with respect to 𝑆𝑖𝑚-𝑞𝑢𝑒𝑟𝑦 and 𝐶𝑜𝑣𝑒𝑟𝑎𝑔𝑒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𝐺𝐶𝐹 variants have a higher similarity to data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Coverage of MBC variants significantly higher than GCF variants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1350"/>
            <a:ext cx="8329845" cy="11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/>
          <p:nvPr/>
        </p:nvSpPr>
        <p:spPr>
          <a:xfrm>
            <a:off x="1527925" y="1181825"/>
            <a:ext cx="1263900" cy="1108800"/>
          </a:xfrm>
          <a:prstGeom prst="rect">
            <a:avLst/>
          </a:prstGeom>
          <a:noFill/>
          <a:ln cap="flat" cmpd="sng" w="19050">
            <a:solidFill>
              <a:srgbClr val="155B54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2902650" y="1169250"/>
            <a:ext cx="1263900" cy="1108800"/>
          </a:xfrm>
          <a:prstGeom prst="rect">
            <a:avLst/>
          </a:prstGeom>
          <a:noFill/>
          <a:ln cap="flat" cmpd="sng" w="19050">
            <a:solidFill>
              <a:srgbClr val="155B54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4301275" y="1169225"/>
            <a:ext cx="1942800" cy="1108800"/>
          </a:xfrm>
          <a:prstGeom prst="rect">
            <a:avLst/>
          </a:prstGeom>
          <a:noFill/>
          <a:ln cap="flat" cmpd="sng" w="19050">
            <a:solidFill>
              <a:srgbClr val="155B54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6393700" y="1169250"/>
            <a:ext cx="2010000" cy="1108800"/>
          </a:xfrm>
          <a:prstGeom prst="rect">
            <a:avLst/>
          </a:prstGeom>
          <a:noFill/>
          <a:ln cap="flat" cmpd="sng" w="19050">
            <a:solidFill>
              <a:srgbClr val="155B54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 flipH="1">
            <a:off x="5436125" y="1676975"/>
            <a:ext cx="123800" cy="303900"/>
          </a:xfrm>
          <a:custGeom>
            <a:rect b="b" l="l" r="r" t="t"/>
            <a:pathLst>
              <a:path extrusionOk="0" h="12156" w="4952">
                <a:moveTo>
                  <a:pt x="4502" y="0"/>
                </a:moveTo>
                <a:lnTo>
                  <a:pt x="0" y="7203"/>
                </a:lnTo>
                <a:lnTo>
                  <a:pt x="4952" y="12156"/>
                </a:ln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Google Shape;218;p25"/>
          <p:cNvSpPr/>
          <p:nvPr/>
        </p:nvSpPr>
        <p:spPr>
          <a:xfrm flipH="1">
            <a:off x="2143000" y="1676975"/>
            <a:ext cx="123800" cy="303900"/>
          </a:xfrm>
          <a:custGeom>
            <a:rect b="b" l="l" r="r" t="t"/>
            <a:pathLst>
              <a:path extrusionOk="0" h="12156" w="4952">
                <a:moveTo>
                  <a:pt x="4502" y="0"/>
                </a:moveTo>
                <a:lnTo>
                  <a:pt x="0" y="7203"/>
                </a:lnTo>
                <a:lnTo>
                  <a:pt x="4952" y="12156"/>
                </a:ln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Google Shape;219;p25"/>
          <p:cNvSpPr/>
          <p:nvPr/>
        </p:nvSpPr>
        <p:spPr>
          <a:xfrm flipH="1">
            <a:off x="3534950" y="1676975"/>
            <a:ext cx="123800" cy="303900"/>
          </a:xfrm>
          <a:custGeom>
            <a:rect b="b" l="l" r="r" t="t"/>
            <a:pathLst>
              <a:path extrusionOk="0" h="12156" w="4952">
                <a:moveTo>
                  <a:pt x="4502" y="0"/>
                </a:moveTo>
                <a:lnTo>
                  <a:pt x="0" y="7203"/>
                </a:lnTo>
                <a:lnTo>
                  <a:pt x="4952" y="12156"/>
                </a:ln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25"/>
          <p:cNvSpPr/>
          <p:nvPr/>
        </p:nvSpPr>
        <p:spPr>
          <a:xfrm flipH="1">
            <a:off x="7514050" y="1676975"/>
            <a:ext cx="123800" cy="303900"/>
          </a:xfrm>
          <a:custGeom>
            <a:rect b="b" l="l" r="r" t="t"/>
            <a:pathLst>
              <a:path extrusionOk="0" h="12156" w="4952">
                <a:moveTo>
                  <a:pt x="4502" y="0"/>
                </a:moveTo>
                <a:lnTo>
                  <a:pt x="0" y="7203"/>
                </a:lnTo>
                <a:lnTo>
                  <a:pt x="4952" y="12156"/>
                </a:ln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Results: Wine Quality Data Set</a:t>
            </a:r>
            <a:endParaRPr/>
          </a:p>
        </p:txBody>
      </p:sp>
      <p:cxnSp>
        <p:nvCxnSpPr>
          <p:cNvPr id="226" name="Google Shape;226;p26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311700" y="2429550"/>
            <a:ext cx="8520600" cy="23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Dataset: 178 instances and 12 attributes, multiclass classification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𝑀𝐵𝐶 outperforms 𝐺𝐶𝐹 in terms of 𝑆𝑖𝑚𝑞𝑢𝑒𝑟𝑦 and coverage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𝐺𝐶𝐹 marginally outperforms 𝑀𝐵𝐶 in terms of 𝑆𝑖𝑚-𝑑𝑎𝑡𝑎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Monotonic Constraints do not add as much value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Eg. In MBC-2d, 𝑆𝑖𝑚𝑞𝑢𝑒𝑟𝑦 and 𝑆𝑖𝑚-𝑑𝑎𝑡𝑎 decrease with constraints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1247763"/>
            <a:ext cx="81057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Results: Employee Attrition Data Set</a:t>
            </a:r>
            <a:endParaRPr/>
          </a:p>
        </p:txBody>
      </p:sp>
      <p:cxnSp>
        <p:nvCxnSpPr>
          <p:cNvPr id="234" name="Google Shape;234;p27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2505750"/>
            <a:ext cx="8520600" cy="23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Dataset: 1470 instances and 34 attributes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𝑀𝐵𝐶 outperforms 𝐺𝐶𝐹 in terms of 𝑆𝑖𝑚𝑞𝑢𝑒𝑟𝑦 and coverage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𝐺𝐶𝐹 marginally outperforms 𝑀𝐵𝐶 in terms of 𝑆𝑖𝑚-𝑑𝑎𝑡𝑎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𝑀𝐵𝐶 variants without constraints have a higher coverage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70125"/>
            <a:ext cx="81057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/>
          <p:nvPr/>
        </p:nvSpPr>
        <p:spPr>
          <a:xfrm>
            <a:off x="596500" y="1924600"/>
            <a:ext cx="7923600" cy="270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Conclusions and Future Directions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152475"/>
            <a:ext cx="8520600" cy="3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a </a:t>
            </a: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novel algorithm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obtain counterfactuals obeying domain constraints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Underlying machine learner modified to respect monotonic constraints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Addressed issues of sparsity, plausibility, diversity effectively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Caution needs to be exercised while imposing constraints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efficient processes to obtain counterfactuals in the monotonic feature space that could be explored in the future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4" name="Google Shape;244;p28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-2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1615075" y="1948295"/>
            <a:ext cx="55758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b="1" sz="40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88" y="2141475"/>
            <a:ext cx="8389949" cy="129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75" y="1084400"/>
            <a:ext cx="8105775" cy="113444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Results: Wine Quality  and Employee Attrition Data Set</a:t>
            </a:r>
            <a:endParaRPr/>
          </a:p>
        </p:txBody>
      </p:sp>
      <p:cxnSp>
        <p:nvCxnSpPr>
          <p:cNvPr id="258" name="Google Shape;258;p30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1700" y="3368950"/>
            <a:ext cx="85206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Same trends observed as in Loan Dataset - i.e., MBC &gt;&gt; GCF (𝑆𝑖𝑚-𝑞𝑢𝑒𝑟𝑦, 𝐶𝑜𝑣𝑒𝑟𝑎𝑔𝑒), MBC &lt; GCF (𝑆𝑖𝑚-𝑑𝑎𝑡𝑎)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Monotonic Constraints do not add as much value to Wine Quality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○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Eg. In MBC-2d, 𝑆𝑖𝑚-𝑞𝑢𝑒𝑟𝑦 and 𝑆𝑖𝑚-𝑑𝑎𝑡𝑎 decrease with constraints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311350" y="1203975"/>
            <a:ext cx="1201500" cy="221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Wine Quality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311350" y="2384850"/>
            <a:ext cx="1201500" cy="221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Employee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42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Counterfactuals?</a:t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170125"/>
            <a:ext cx="67885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581550" y="4835675"/>
            <a:ext cx="162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55B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 Google Images</a:t>
            </a:r>
            <a:endParaRPr sz="900">
              <a:solidFill>
                <a:srgbClr val="155B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87900" y="1152475"/>
            <a:ext cx="85206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b="1"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Plausibility</a:t>
            </a:r>
            <a:b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Counterfactuals should not suggest changes to feature values that are unrealistic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b="1"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Sparsity</a:t>
            </a:r>
            <a:b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Generation of counterfactuals must make changes to the fewest possible features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b="1"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Diversity</a:t>
            </a:r>
            <a:b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Generation of multiple counterfactuals that are sufficiently diverse with respect to each other to enhance flexibility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b="1"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Prolixity</a:t>
            </a:r>
            <a:b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Overgeneration of potentially superfluous counterfactuals should be avoided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Considerations for Good Counterfactuals</a:t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528629" y="1017723"/>
            <a:ext cx="11790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152475"/>
            <a:ext cx="85206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most commonly adopted approaches use convex optimization, but these are expensive to solve for multiple queries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Perturbation-based approaches disturb the input until a point of the opposite class is obtained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work, we enhance the method proposed by Keane et al. referred to as GCF (</a:t>
            </a:r>
            <a:r>
              <a:rPr lang="en" sz="1500" u="sng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ood </a:t>
            </a:r>
            <a:r>
              <a:rPr lang="en" sz="1500" u="sng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ounter</a:t>
            </a:r>
            <a:r>
              <a:rPr lang="en" sz="1500" u="sng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actual)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GCF generates counterfactuals using a classical CBR approach by reusing and revising the explanation cases close to the query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also experiment with </a:t>
            </a: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monotonicity</a:t>
            </a: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</a:t>
            </a: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</a:t>
            </a: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address</a:t>
            </a: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domain constraints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 </a:t>
            </a:r>
            <a:endParaRPr/>
          </a:p>
        </p:txBody>
      </p:sp>
      <p:cxnSp>
        <p:nvCxnSpPr>
          <p:cNvPr id="83" name="Google Shape;83;p16"/>
          <p:cNvCxnSpPr/>
          <p:nvPr/>
        </p:nvCxnSpPr>
        <p:spPr>
          <a:xfrm>
            <a:off x="528629" y="1017723"/>
            <a:ext cx="11790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152475"/>
            <a:ext cx="85206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generate counterfactuals that:</a:t>
            </a:r>
            <a:endParaRPr b="1"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realistic and incorporate domain knowledge in the form of monotonic constraints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○"/>
            </a:pPr>
            <a:r>
              <a:rPr b="1"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MIB:</a:t>
            </a: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More increases chances of desired class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○"/>
            </a:pPr>
            <a:r>
              <a:rPr b="1"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LIB:</a:t>
            </a: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Less increases chances of desired class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changes to actionable features only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 a sparsity of 2 or 3 features only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553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  <a:endParaRPr/>
          </a:p>
        </p:txBody>
      </p:sp>
      <p:cxnSp>
        <p:nvCxnSpPr>
          <p:cNvPr id="90" name="Google Shape;90;p17"/>
          <p:cNvCxnSpPr/>
          <p:nvPr/>
        </p:nvCxnSpPr>
        <p:spPr>
          <a:xfrm>
            <a:off x="528629" y="1017723"/>
            <a:ext cx="11790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152475"/>
            <a:ext cx="85206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black box model is mapped to a white box “twin” that is more interpretable, with both systems using the same dataset</a:t>
            </a:r>
            <a:b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</a:t>
            </a: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classifier</a:t>
            </a: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could be used to twin with the CBR system, but we advocate the use of monotonic classifiers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553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Twin Systems Approach</a:t>
            </a:r>
            <a:endParaRPr/>
          </a:p>
        </p:txBody>
      </p:sp>
      <p:cxnSp>
        <p:nvCxnSpPr>
          <p:cNvPr id="97" name="Google Shape;97;p18"/>
          <p:cNvCxnSpPr/>
          <p:nvPr/>
        </p:nvCxnSpPr>
        <p:spPr>
          <a:xfrm>
            <a:off x="528629" y="1017723"/>
            <a:ext cx="11790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949" y="2558875"/>
            <a:ext cx="4606126" cy="23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581550" y="4835675"/>
            <a:ext cx="162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55B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 Google Images</a:t>
            </a:r>
            <a:endParaRPr sz="900">
              <a:solidFill>
                <a:srgbClr val="155B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94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for Monotonic Constraints in Classifiers</a:t>
            </a:r>
            <a:endParaRPr/>
          </a:p>
        </p:txBody>
      </p:sp>
      <p:cxnSp>
        <p:nvCxnSpPr>
          <p:cNvPr id="105" name="Google Shape;105;p19"/>
          <p:cNvCxnSpPr/>
          <p:nvPr/>
        </p:nvCxnSpPr>
        <p:spPr>
          <a:xfrm>
            <a:off x="442340" y="9415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387900" y="3726000"/>
            <a:ext cx="85206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applicant income increases, chances of loan approval should increase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not generalise well outside training set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generate implausible results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88900"/>
            <a:ext cx="3794539" cy="23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739" y="1188900"/>
            <a:ext cx="3794539" cy="23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194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Baseline Method: GCF</a:t>
            </a:r>
            <a:endParaRPr/>
          </a:p>
        </p:txBody>
      </p:sp>
      <p:cxnSp>
        <p:nvCxnSpPr>
          <p:cNvPr id="114" name="Google Shape;114;p20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25" y="1248238"/>
            <a:ext cx="5947251" cy="337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6247925" y="1394625"/>
            <a:ext cx="2508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Attribute values are copied from case base but this may not satisfy causal constraints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Plausible solutions, closer to the query, exist for the MIB/LIB case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3680370" y="1747929"/>
            <a:ext cx="368400" cy="347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881080" y="2670136"/>
            <a:ext cx="368400" cy="347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273996" y="1694454"/>
            <a:ext cx="233400" cy="201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509912" y="4058801"/>
            <a:ext cx="1473300" cy="694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2411275" y="3229125"/>
            <a:ext cx="3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D1</a:t>
            </a:r>
            <a:endParaRPr sz="100"/>
          </a:p>
        </p:txBody>
      </p:sp>
      <p:sp>
        <p:nvSpPr>
          <p:cNvPr id="122" name="Google Shape;122;p20"/>
          <p:cNvSpPr txBox="1"/>
          <p:nvPr/>
        </p:nvSpPr>
        <p:spPr>
          <a:xfrm>
            <a:off x="2716075" y="3229125"/>
            <a:ext cx="3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M1</a:t>
            </a:r>
            <a:endParaRPr sz="100"/>
          </a:p>
        </p:txBody>
      </p:sp>
      <p:sp>
        <p:nvSpPr>
          <p:cNvPr id="123" name="Google Shape;123;p20"/>
          <p:cNvSpPr txBox="1"/>
          <p:nvPr/>
        </p:nvSpPr>
        <p:spPr>
          <a:xfrm>
            <a:off x="2944675" y="3229125"/>
            <a:ext cx="3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D2</a:t>
            </a:r>
            <a:endParaRPr sz="100"/>
          </a:p>
        </p:txBody>
      </p:sp>
      <p:sp>
        <p:nvSpPr>
          <p:cNvPr id="124" name="Google Shape;124;p20"/>
          <p:cNvSpPr txBox="1"/>
          <p:nvPr/>
        </p:nvSpPr>
        <p:spPr>
          <a:xfrm>
            <a:off x="3249475" y="3229125"/>
            <a:ext cx="3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M2</a:t>
            </a:r>
            <a:endParaRPr sz="100"/>
          </a:p>
        </p:txBody>
      </p:sp>
      <p:sp>
        <p:nvSpPr>
          <p:cNvPr id="125" name="Google Shape;125;p20"/>
          <p:cNvSpPr txBox="1"/>
          <p:nvPr/>
        </p:nvSpPr>
        <p:spPr>
          <a:xfrm>
            <a:off x="3426200" y="2285025"/>
            <a:ext cx="3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D1</a:t>
            </a:r>
            <a:endParaRPr sz="100"/>
          </a:p>
        </p:txBody>
      </p:sp>
      <p:sp>
        <p:nvSpPr>
          <p:cNvPr id="126" name="Google Shape;126;p20"/>
          <p:cNvSpPr txBox="1"/>
          <p:nvPr/>
        </p:nvSpPr>
        <p:spPr>
          <a:xfrm>
            <a:off x="3731000" y="2285025"/>
            <a:ext cx="3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M1</a:t>
            </a:r>
            <a:endParaRPr sz="100"/>
          </a:p>
        </p:txBody>
      </p:sp>
      <p:sp>
        <p:nvSpPr>
          <p:cNvPr id="127" name="Google Shape;127;p20"/>
          <p:cNvSpPr txBox="1"/>
          <p:nvPr/>
        </p:nvSpPr>
        <p:spPr>
          <a:xfrm>
            <a:off x="3959600" y="2285025"/>
            <a:ext cx="3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D2</a:t>
            </a:r>
            <a:endParaRPr sz="100"/>
          </a:p>
        </p:txBody>
      </p:sp>
      <p:sp>
        <p:nvSpPr>
          <p:cNvPr id="128" name="Google Shape;128;p20"/>
          <p:cNvSpPr txBox="1"/>
          <p:nvPr/>
        </p:nvSpPr>
        <p:spPr>
          <a:xfrm>
            <a:off x="4264400" y="2285025"/>
            <a:ext cx="3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M2</a:t>
            </a:r>
            <a:endParaRPr sz="100"/>
          </a:p>
        </p:txBody>
      </p:sp>
      <p:sp>
        <p:nvSpPr>
          <p:cNvPr id="129" name="Google Shape;129;p20"/>
          <p:cNvSpPr txBox="1"/>
          <p:nvPr/>
        </p:nvSpPr>
        <p:spPr>
          <a:xfrm>
            <a:off x="1908725" y="2095325"/>
            <a:ext cx="3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D1</a:t>
            </a:r>
            <a:endParaRPr sz="100"/>
          </a:p>
        </p:txBody>
      </p:sp>
      <p:sp>
        <p:nvSpPr>
          <p:cNvPr id="130" name="Google Shape;130;p20"/>
          <p:cNvSpPr txBox="1"/>
          <p:nvPr/>
        </p:nvSpPr>
        <p:spPr>
          <a:xfrm>
            <a:off x="2213525" y="2095325"/>
            <a:ext cx="3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M1</a:t>
            </a:r>
            <a:endParaRPr sz="100"/>
          </a:p>
        </p:txBody>
      </p:sp>
      <p:sp>
        <p:nvSpPr>
          <p:cNvPr id="131" name="Google Shape;131;p20"/>
          <p:cNvSpPr txBox="1"/>
          <p:nvPr/>
        </p:nvSpPr>
        <p:spPr>
          <a:xfrm>
            <a:off x="2442125" y="2095325"/>
            <a:ext cx="3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D2</a:t>
            </a:r>
            <a:endParaRPr sz="100"/>
          </a:p>
        </p:txBody>
      </p:sp>
      <p:sp>
        <p:nvSpPr>
          <p:cNvPr id="132" name="Google Shape;132;p20"/>
          <p:cNvSpPr txBox="1"/>
          <p:nvPr/>
        </p:nvSpPr>
        <p:spPr>
          <a:xfrm>
            <a:off x="2746925" y="2095325"/>
            <a:ext cx="3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M2</a:t>
            </a:r>
            <a:endParaRPr sz="100"/>
          </a:p>
        </p:txBody>
      </p:sp>
      <p:sp>
        <p:nvSpPr>
          <p:cNvPr id="133" name="Google Shape;133;p20"/>
          <p:cNvSpPr/>
          <p:nvPr/>
        </p:nvSpPr>
        <p:spPr>
          <a:xfrm>
            <a:off x="311700" y="3678450"/>
            <a:ext cx="368400" cy="694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516450" y="3992225"/>
            <a:ext cx="710100" cy="34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5046925" y="4835675"/>
            <a:ext cx="409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55B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 Good Counterfactuals and Where to Find Them (Keane et al.)</a:t>
            </a:r>
            <a:endParaRPr sz="900">
              <a:solidFill>
                <a:srgbClr val="155B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1"/>
          <p:cNvCxnSpPr/>
          <p:nvPr/>
        </p:nvCxnSpPr>
        <p:spPr>
          <a:xfrm>
            <a:off x="442340" y="114667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21"/>
          <p:cNvSpPr txBox="1"/>
          <p:nvPr>
            <p:ph idx="4294967295" type="body"/>
          </p:nvPr>
        </p:nvSpPr>
        <p:spPr>
          <a:xfrm>
            <a:off x="311700" y="1500550"/>
            <a:ext cx="8520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AutoNum type="arabicPeriod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Monotonicity is imposed on the features, wherever applicable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AutoNum type="arabicPeriod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i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difference features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are chosen from among the monotonic features in a manner similar to the baseline method (D1, D2 from the previous example)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AutoNum type="arabicPeriod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</a:t>
            </a:r>
            <a:r>
              <a:rPr i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difference feature 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dimensions are explored to see if counterfactuals closer than GCF can be obtained (Eg. CF1)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AutoNum type="arabicPeriod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skyline points are explored by sliding a grid (2x2) across the </a:t>
            </a:r>
            <a:r>
              <a:rPr i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difference feature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space (Eg. CF2, CF3 and CF4)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194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Approach: </a:t>
            </a:r>
            <a:r>
              <a:rPr b="1" lang="en" sz="2800" u="sng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onotonic constrained </a:t>
            </a:r>
            <a:r>
              <a:rPr b="1" lang="en" sz="2800" u="sng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ound </a:t>
            </a:r>
            <a:r>
              <a:rPr b="1" lang="en" sz="2800" u="sng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orner counterfactuals (MBC)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