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38ECD7-2ACC-4D26-9356-9AD8D20D48E3}">
  <a:tblStyle styleId="{0338ECD7-2ACC-4D26-9356-9AD8D20D48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e26fe11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e26fe11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a48f1c46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a48f1c46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13d3a955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13d3a955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a48f1c46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a48f1c4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a48f1c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a48f1c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a48f1c4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a48f1c4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66725c6b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66725c6b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13d3a955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13d3a955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a48f1c46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a48f1c46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a48f1c46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a48f1c46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a48f1c46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a48f1c4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64ea95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64ea95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13d3a955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13d3a955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13d3a955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13d3a955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13d3a955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13d3a955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13d3a955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13d3a955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463ac50d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463ac50d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13d3a955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13d3a955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13d3a955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13d3a955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13d3a955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13d3a955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3c46f3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3c46f3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13d3a955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13d3a955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66725c6b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66725c6b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161227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161227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cf2c17c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cf2c17c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cf2c17c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cf2c17c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cf2c17c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cf2c17c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cf2c17c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cf2c17c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cf2c17c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cf2c17c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cf2c17c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cf2c17c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13d3a955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13d3a95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a48f1c46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a48f1c46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a48f1c4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a48f1c4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a48f1c46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a48f1c46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a48f1c46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a48f1c46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3d3a95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13d3a95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memgraph.com/blog/how-node2vec-work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044950" y="1366363"/>
            <a:ext cx="60906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34F5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Causal Discovery in Text using Context and Dependency Information</a:t>
            </a:r>
            <a:endParaRPr b="1" sz="3600">
              <a:solidFill>
                <a:srgbClr val="134F5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59925" y="3483775"/>
            <a:ext cx="466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Authors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Shania Mitra, Arun Tangirala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650" y="180850"/>
            <a:ext cx="627849" cy="6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4856250" y="900150"/>
            <a:ext cx="2747100" cy="360900"/>
          </a:xfrm>
          <a:prstGeom prst="roundRect">
            <a:avLst>
              <a:gd fmla="val 0" name="adj"/>
            </a:avLst>
          </a:prstGeom>
          <a:solidFill>
            <a:srgbClr val="55C0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SICE Annual Conference 2022</a:t>
            </a:r>
            <a:endParaRPr b="1" sz="1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Step-2: Preprocessing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500100" y="1008900"/>
            <a:ext cx="35136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Linguistic Features: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features for each word in a sentence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Part of Speech tags, WordNet Hierarchy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GloVE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are unable to comprehend text directly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Embeddings convert words to numbers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50-dimensional embeddings used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4493250" y="1008900"/>
            <a:ext cx="4212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 Tree generation: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Words in a sentence are related to each other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graph structure with these relationships for each sentence, where nodes are words and edges are relationships such as noun, object, verb etc.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Node2Vec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Generates vector embeddings for each node in the graph based on its surroundings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Preserves structure of graph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20-dimensional graph embeddings used</a:t>
            </a:r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421600" y="1056950"/>
            <a:ext cx="3513600" cy="138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Step-2: Preprocessing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500100" y="1008900"/>
            <a:ext cx="35136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Linguistic Features: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each word in a sentence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Part of Speech tags, WordNet Hierarchy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GloVE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are unable to comprehend text directly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Embeddings convert words to numbers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50-dimensional embeddings used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4493250" y="1008900"/>
            <a:ext cx="4212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 Tree generation: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Words in a sentence are related to each other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graph structure with these relationships for each sentence, where nodes are words and edges are relationships such as noun, object, verb etc.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Node2Vec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Generates vector embeddings for each node in the graph based on its surroundings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Preserves structure of graph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20-dimensional graph embeddings used</a:t>
            </a:r>
            <a:endParaRPr/>
          </a:p>
        </p:txBody>
      </p:sp>
      <p:cxnSp>
        <p:nvCxnSpPr>
          <p:cNvPr id="205" name="Google Shape;205;p23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358350" y="3151450"/>
            <a:ext cx="3773400" cy="18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Step-2: Preprocessing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500100" y="1008900"/>
            <a:ext cx="35136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Linguistic Features: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features for each word in a sentence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Part of Speech tags, WordNet Hierarchy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GloVE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are unable to comprehend text directly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Embeddings convert words to numbers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50-dimensional embeddings used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4493250" y="1008900"/>
            <a:ext cx="4212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 Tree generation: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Words in a sentence are related to each other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graph structure with these relationships for each sentence, where nodes are words and edges are relationships such as noun, object, verb etc.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Node2Vec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Generates vector embeddings for each node in the graph based on its surroundings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Preserves structure of graph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20-dimensional graph embeddings used</a:t>
            </a:r>
            <a:endParaRPr/>
          </a:p>
        </p:txBody>
      </p:sp>
      <p:cxnSp>
        <p:nvCxnSpPr>
          <p:cNvPr id="214" name="Google Shape;214;p24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4438775" y="873025"/>
            <a:ext cx="4260000" cy="221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Step-2: Preprocessing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500100" y="1008900"/>
            <a:ext cx="35136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Linguistic Features: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features for each word in a sentence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Part of Speech tags, WordNet Hierarchy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GloVE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are unable to comprehend text directly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Embeddings convert words to numbers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50-dimensional embeddings used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4493250" y="1008900"/>
            <a:ext cx="4212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 Tree generation: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Words in a sentence are related to each other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graph structure with these relationships for each sentence, where nodes are words and edges are relationships such as noun, object, verb etc.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Node2Vec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Generates vector embeddings for each node in the graph based on its surroundings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Preserves structure of graph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20-dimensional graph embeddings used</a:t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6898" r="0" t="25584"/>
          <a:stretch/>
        </p:blipFill>
        <p:spPr>
          <a:xfrm>
            <a:off x="5162300" y="104900"/>
            <a:ext cx="2688350" cy="7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4468950" y="3214700"/>
            <a:ext cx="4332000" cy="18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Step-2: Preprocessing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500100" y="1008900"/>
            <a:ext cx="35136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Linguistic Features: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features for each word in a sentence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Part of Speech tags, WordNet Hierarchy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GloVE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are unable to comprehend text directly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Embeddings convert words to numbers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50-dimensional embeddings used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4493250" y="1008900"/>
            <a:ext cx="4212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 Tree generation: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Words in a sentence are related to each other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graph structure with these relationships for each sentence, where nodes are words and edges are relationships such as noun, object, verb etc.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Node2Vec Embeddings:</a:t>
            </a:r>
            <a:endParaRPr b="1"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Generates vector embeddings for each node in the graph based on its surroundings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Preserves structure of graph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20-dimensional graph embeddings used</a:t>
            </a:r>
            <a:endParaRPr/>
          </a:p>
        </p:txBody>
      </p:sp>
      <p:cxnSp>
        <p:nvCxnSpPr>
          <p:cNvPr id="233" name="Google Shape;233;p26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17725"/>
            <a:ext cx="8839204" cy="306868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an Embedding?</a:t>
            </a:r>
            <a:endParaRPr/>
          </a:p>
        </p:txBody>
      </p:sp>
      <p:cxnSp>
        <p:nvCxnSpPr>
          <p:cNvPr id="240" name="Google Shape;240;p27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27"/>
          <p:cNvSpPr/>
          <p:nvPr/>
        </p:nvSpPr>
        <p:spPr>
          <a:xfrm>
            <a:off x="1662900" y="4194675"/>
            <a:ext cx="5809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method/model to convert words to numbers which are understood by models is called an embedding</a:t>
            </a:r>
            <a:endParaRPr sz="1100"/>
          </a:p>
        </p:txBody>
      </p:sp>
      <p:sp>
        <p:nvSpPr>
          <p:cNvPr id="242" name="Google Shape;242;p27"/>
          <p:cNvSpPr txBox="1"/>
          <p:nvPr/>
        </p:nvSpPr>
        <p:spPr>
          <a:xfrm>
            <a:off x="7434000" y="4820400"/>
            <a:ext cx="167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Google Images</a:t>
            </a:r>
            <a:endParaRPr sz="9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Step-3: Model Building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3161475" y="1243925"/>
            <a:ext cx="22905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Causal Tagging System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08250" y="2408850"/>
            <a:ext cx="19317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Context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5841375" y="2408875"/>
            <a:ext cx="21720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Dependency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3302475" y="2408875"/>
            <a:ext cx="20085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Linguistic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2" name="Google Shape;252;p28"/>
          <p:cNvCxnSpPr>
            <a:stCxn id="249" idx="0"/>
            <a:endCxn id="248" idx="2"/>
          </p:cNvCxnSpPr>
          <p:nvPr/>
        </p:nvCxnSpPr>
        <p:spPr>
          <a:xfrm flipH="1" rot="10800000">
            <a:off x="1874100" y="1569750"/>
            <a:ext cx="24327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8"/>
          <p:cNvCxnSpPr>
            <a:stCxn id="251" idx="0"/>
            <a:endCxn id="248" idx="2"/>
          </p:cNvCxnSpPr>
          <p:nvPr/>
        </p:nvCxnSpPr>
        <p:spPr>
          <a:xfrm rot="10800000">
            <a:off x="4306725" y="1569775"/>
            <a:ext cx="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8"/>
          <p:cNvCxnSpPr>
            <a:stCxn id="248" idx="2"/>
            <a:endCxn id="250" idx="0"/>
          </p:cNvCxnSpPr>
          <p:nvPr/>
        </p:nvCxnSpPr>
        <p:spPr>
          <a:xfrm>
            <a:off x="4306725" y="1569725"/>
            <a:ext cx="26208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5" name="Google Shape;255;p28"/>
          <p:cNvSpPr/>
          <p:nvPr/>
        </p:nvSpPr>
        <p:spPr>
          <a:xfrm>
            <a:off x="2010900" y="2902475"/>
            <a:ext cx="1831800" cy="404775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Used in Existing Literature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6093763" y="2960825"/>
            <a:ext cx="1667225" cy="325800"/>
          </a:xfrm>
          <a:prstGeom prst="flowChartProcess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Introduced via this work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1981275" y="2724775"/>
            <a:ext cx="2152175" cy="178525"/>
          </a:xfrm>
          <a:custGeom>
            <a:rect b="b" l="l" r="r" t="t"/>
            <a:pathLst>
              <a:path extrusionOk="0" h="7141" w="86087">
                <a:moveTo>
                  <a:pt x="0" y="0"/>
                </a:moveTo>
                <a:cubicBezTo>
                  <a:pt x="4936" y="1185"/>
                  <a:pt x="15269" y="6976"/>
                  <a:pt x="29617" y="7108"/>
                </a:cubicBezTo>
                <a:cubicBezTo>
                  <a:pt x="43965" y="7240"/>
                  <a:pt x="76675" y="1843"/>
                  <a:pt x="86087" y="79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58" name="Google Shape;258;p28"/>
          <p:cNvCxnSpPr>
            <a:stCxn id="250" idx="2"/>
            <a:endCxn id="256" idx="0"/>
          </p:cNvCxnSpPr>
          <p:nvPr/>
        </p:nvCxnSpPr>
        <p:spPr>
          <a:xfrm>
            <a:off x="6927375" y="2734675"/>
            <a:ext cx="0" cy="2262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8"/>
          <p:cNvSpPr/>
          <p:nvPr/>
        </p:nvSpPr>
        <p:spPr>
          <a:xfrm>
            <a:off x="1262175" y="3838625"/>
            <a:ext cx="6089100" cy="757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Sentence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" sz="12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Rita loves to eat   icecream   with chocolate chips.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0" name="Google Shape;260;p28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8"/>
          <p:cNvSpPr/>
          <p:nvPr/>
        </p:nvSpPr>
        <p:spPr>
          <a:xfrm>
            <a:off x="4508850" y="4125825"/>
            <a:ext cx="7626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Ic</a:t>
            </a: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ecream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Step-3: Model Building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3161475" y="1243925"/>
            <a:ext cx="22905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Causal Tagging System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908250" y="2408850"/>
            <a:ext cx="1931700" cy="32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Context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5841375" y="2408875"/>
            <a:ext cx="21720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Dependency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3302475" y="2408875"/>
            <a:ext cx="20085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Linguistic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1" name="Google Shape;271;p29"/>
          <p:cNvCxnSpPr>
            <a:stCxn id="268" idx="0"/>
            <a:endCxn id="267" idx="2"/>
          </p:cNvCxnSpPr>
          <p:nvPr/>
        </p:nvCxnSpPr>
        <p:spPr>
          <a:xfrm flipH="1" rot="10800000">
            <a:off x="1874100" y="1569750"/>
            <a:ext cx="24327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9"/>
          <p:cNvCxnSpPr>
            <a:stCxn id="270" idx="0"/>
            <a:endCxn id="267" idx="2"/>
          </p:cNvCxnSpPr>
          <p:nvPr/>
        </p:nvCxnSpPr>
        <p:spPr>
          <a:xfrm rot="10800000">
            <a:off x="4306725" y="1569775"/>
            <a:ext cx="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9"/>
          <p:cNvCxnSpPr>
            <a:stCxn id="267" idx="2"/>
            <a:endCxn id="269" idx="0"/>
          </p:cNvCxnSpPr>
          <p:nvPr/>
        </p:nvCxnSpPr>
        <p:spPr>
          <a:xfrm>
            <a:off x="4306725" y="1569725"/>
            <a:ext cx="26208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4" name="Google Shape;274;p29"/>
          <p:cNvSpPr/>
          <p:nvPr/>
        </p:nvSpPr>
        <p:spPr>
          <a:xfrm>
            <a:off x="2010900" y="2902475"/>
            <a:ext cx="1831800" cy="404775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Used in Existing Literature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6093763" y="2960825"/>
            <a:ext cx="1667225" cy="325800"/>
          </a:xfrm>
          <a:prstGeom prst="flowChartProcess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Introduced via this work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981275" y="2724775"/>
            <a:ext cx="2152175" cy="178525"/>
          </a:xfrm>
          <a:custGeom>
            <a:rect b="b" l="l" r="r" t="t"/>
            <a:pathLst>
              <a:path extrusionOk="0" h="7141" w="86087">
                <a:moveTo>
                  <a:pt x="0" y="0"/>
                </a:moveTo>
                <a:cubicBezTo>
                  <a:pt x="4936" y="1185"/>
                  <a:pt x="15269" y="6976"/>
                  <a:pt x="29617" y="7108"/>
                </a:cubicBezTo>
                <a:cubicBezTo>
                  <a:pt x="43965" y="7240"/>
                  <a:pt x="76675" y="1843"/>
                  <a:pt x="86087" y="79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77" name="Google Shape;277;p29"/>
          <p:cNvCxnSpPr>
            <a:stCxn id="269" idx="2"/>
            <a:endCxn id="275" idx="0"/>
          </p:cNvCxnSpPr>
          <p:nvPr/>
        </p:nvCxnSpPr>
        <p:spPr>
          <a:xfrm>
            <a:off x="6927375" y="2734675"/>
            <a:ext cx="0" cy="2262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9"/>
          <p:cNvSpPr/>
          <p:nvPr/>
        </p:nvSpPr>
        <p:spPr>
          <a:xfrm>
            <a:off x="1262175" y="3838625"/>
            <a:ext cx="6089100" cy="757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Sentence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" sz="12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Rita loves to eat   icecream   with chocolate chips.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9" name="Google Shape;279;p29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29"/>
          <p:cNvSpPr/>
          <p:nvPr/>
        </p:nvSpPr>
        <p:spPr>
          <a:xfrm>
            <a:off x="4508850" y="4125825"/>
            <a:ext cx="7626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Icecream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Step-3: Model Building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161475" y="1243925"/>
            <a:ext cx="22905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Causal Tagging System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908250" y="2408850"/>
            <a:ext cx="19317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Context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5841375" y="2408875"/>
            <a:ext cx="21720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Dependency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3302475" y="2408875"/>
            <a:ext cx="2008500" cy="32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Linguistic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0" name="Google Shape;290;p30"/>
          <p:cNvCxnSpPr>
            <a:stCxn id="287" idx="0"/>
            <a:endCxn id="286" idx="2"/>
          </p:cNvCxnSpPr>
          <p:nvPr/>
        </p:nvCxnSpPr>
        <p:spPr>
          <a:xfrm flipH="1" rot="10800000">
            <a:off x="1874100" y="1569750"/>
            <a:ext cx="24327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0"/>
          <p:cNvCxnSpPr>
            <a:stCxn id="289" idx="0"/>
            <a:endCxn id="286" idx="2"/>
          </p:cNvCxnSpPr>
          <p:nvPr/>
        </p:nvCxnSpPr>
        <p:spPr>
          <a:xfrm rot="10800000">
            <a:off x="4306725" y="1569775"/>
            <a:ext cx="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0"/>
          <p:cNvCxnSpPr>
            <a:stCxn id="286" idx="2"/>
            <a:endCxn id="288" idx="0"/>
          </p:cNvCxnSpPr>
          <p:nvPr/>
        </p:nvCxnSpPr>
        <p:spPr>
          <a:xfrm>
            <a:off x="4306725" y="1569725"/>
            <a:ext cx="26208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3" name="Google Shape;293;p30"/>
          <p:cNvSpPr/>
          <p:nvPr/>
        </p:nvSpPr>
        <p:spPr>
          <a:xfrm>
            <a:off x="2010900" y="2902475"/>
            <a:ext cx="1831800" cy="404775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Used in Existing Literature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6093763" y="2960825"/>
            <a:ext cx="1667225" cy="325800"/>
          </a:xfrm>
          <a:prstGeom prst="flowChartProcess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Introduced via this work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981275" y="2724775"/>
            <a:ext cx="2152175" cy="178525"/>
          </a:xfrm>
          <a:custGeom>
            <a:rect b="b" l="l" r="r" t="t"/>
            <a:pathLst>
              <a:path extrusionOk="0" h="7141" w="86087">
                <a:moveTo>
                  <a:pt x="0" y="0"/>
                </a:moveTo>
                <a:cubicBezTo>
                  <a:pt x="4936" y="1185"/>
                  <a:pt x="15269" y="6976"/>
                  <a:pt x="29617" y="7108"/>
                </a:cubicBezTo>
                <a:cubicBezTo>
                  <a:pt x="43965" y="7240"/>
                  <a:pt x="76675" y="1843"/>
                  <a:pt x="86087" y="79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96" name="Google Shape;296;p30"/>
          <p:cNvCxnSpPr>
            <a:stCxn id="288" idx="2"/>
            <a:endCxn id="294" idx="0"/>
          </p:cNvCxnSpPr>
          <p:nvPr/>
        </p:nvCxnSpPr>
        <p:spPr>
          <a:xfrm>
            <a:off x="6927375" y="2734675"/>
            <a:ext cx="0" cy="2262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0"/>
          <p:cNvSpPr/>
          <p:nvPr/>
        </p:nvSpPr>
        <p:spPr>
          <a:xfrm>
            <a:off x="1262175" y="3838625"/>
            <a:ext cx="6089100" cy="757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Sentence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" sz="12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Rita loves to eat   icecream   with chocolate chips.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8" name="Google Shape;298;p30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30"/>
          <p:cNvSpPr/>
          <p:nvPr/>
        </p:nvSpPr>
        <p:spPr>
          <a:xfrm>
            <a:off x="4508850" y="4125825"/>
            <a:ext cx="7626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Icecream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Step-3: Model Building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3161475" y="1243925"/>
            <a:ext cx="22905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Causal Tagging System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908250" y="2408850"/>
            <a:ext cx="19317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Context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5841375" y="2408875"/>
            <a:ext cx="2172000" cy="32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Dependency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3302475" y="2408875"/>
            <a:ext cx="2008500" cy="325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Linguistic Information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9" name="Google Shape;309;p31"/>
          <p:cNvCxnSpPr>
            <a:stCxn id="306" idx="0"/>
            <a:endCxn id="305" idx="2"/>
          </p:cNvCxnSpPr>
          <p:nvPr/>
        </p:nvCxnSpPr>
        <p:spPr>
          <a:xfrm flipH="1" rot="10800000">
            <a:off x="1874100" y="1569750"/>
            <a:ext cx="24327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1"/>
          <p:cNvCxnSpPr>
            <a:stCxn id="308" idx="0"/>
            <a:endCxn id="305" idx="2"/>
          </p:cNvCxnSpPr>
          <p:nvPr/>
        </p:nvCxnSpPr>
        <p:spPr>
          <a:xfrm rot="10800000">
            <a:off x="4306725" y="1569775"/>
            <a:ext cx="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1"/>
          <p:cNvCxnSpPr>
            <a:stCxn id="305" idx="2"/>
            <a:endCxn id="307" idx="0"/>
          </p:cNvCxnSpPr>
          <p:nvPr/>
        </p:nvCxnSpPr>
        <p:spPr>
          <a:xfrm>
            <a:off x="4306725" y="1569725"/>
            <a:ext cx="2620800" cy="839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2" name="Google Shape;312;p31"/>
          <p:cNvSpPr/>
          <p:nvPr/>
        </p:nvSpPr>
        <p:spPr>
          <a:xfrm>
            <a:off x="2010900" y="2902475"/>
            <a:ext cx="1831800" cy="404775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Used in Existing Literature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6093763" y="2960825"/>
            <a:ext cx="1667225" cy="325800"/>
          </a:xfrm>
          <a:prstGeom prst="flowChartProcess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Introduced via this work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981275" y="2724775"/>
            <a:ext cx="2152175" cy="178525"/>
          </a:xfrm>
          <a:custGeom>
            <a:rect b="b" l="l" r="r" t="t"/>
            <a:pathLst>
              <a:path extrusionOk="0" h="7141" w="86087">
                <a:moveTo>
                  <a:pt x="0" y="0"/>
                </a:moveTo>
                <a:cubicBezTo>
                  <a:pt x="4936" y="1185"/>
                  <a:pt x="15269" y="6976"/>
                  <a:pt x="29617" y="7108"/>
                </a:cubicBezTo>
                <a:cubicBezTo>
                  <a:pt x="43965" y="7240"/>
                  <a:pt x="76675" y="1843"/>
                  <a:pt x="86087" y="79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15" name="Google Shape;315;p31"/>
          <p:cNvCxnSpPr>
            <a:stCxn id="307" idx="2"/>
            <a:endCxn id="313" idx="0"/>
          </p:cNvCxnSpPr>
          <p:nvPr/>
        </p:nvCxnSpPr>
        <p:spPr>
          <a:xfrm>
            <a:off x="6927375" y="2734675"/>
            <a:ext cx="0" cy="2262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1"/>
          <p:cNvSpPr/>
          <p:nvPr/>
        </p:nvSpPr>
        <p:spPr>
          <a:xfrm>
            <a:off x="1262175" y="3838625"/>
            <a:ext cx="6089100" cy="757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Sentence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" sz="12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Rita loves to eat   icecream   with chocolate chips.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7" name="Google Shape;317;p31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31"/>
          <p:cNvSpPr/>
          <p:nvPr/>
        </p:nvSpPr>
        <p:spPr>
          <a:xfrm>
            <a:off x="4508850" y="4125825"/>
            <a:ext cx="7626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Icecream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690275" y="1195200"/>
            <a:ext cx="4042800" cy="2270700"/>
          </a:xfrm>
          <a:prstGeom prst="roundRect">
            <a:avLst>
              <a:gd fmla="val 6099" name="adj"/>
            </a:avLst>
          </a:prstGeom>
          <a:noFill/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Subprocess-B (Liquid Level &gt; Pressure)</a:t>
            </a:r>
            <a:endParaRPr b="1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28650" y="1195200"/>
            <a:ext cx="4094400" cy="2270700"/>
          </a:xfrm>
          <a:prstGeom prst="roundRect">
            <a:avLst>
              <a:gd fmla="val 5968" name="adj"/>
            </a:avLst>
          </a:prstGeom>
          <a:noFill/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Subprocess-A (Reactor Temperature &gt; liquid level)</a:t>
            </a:r>
            <a:endParaRPr b="1" sz="12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333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Motivating Example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/>
          <p:nvPr/>
        </p:nvSpPr>
        <p:spPr>
          <a:xfrm>
            <a:off x="661018" y="1808093"/>
            <a:ext cx="1643400" cy="1530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Sept</a:t>
            </a:r>
            <a:endParaRPr sz="12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As reactor temperature increases liquid level increases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713830" y="1808093"/>
            <a:ext cx="1614000" cy="15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Sept</a:t>
            </a:r>
            <a:endParaRPr b="1" sz="12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The reactor temperature was higher than usual.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826457" y="1808100"/>
            <a:ext cx="1732500" cy="153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Sept</a:t>
            </a:r>
            <a:b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Liquid level rose to dangerously high levels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866525" y="1806450"/>
            <a:ext cx="1732500" cy="1530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lang="en" sz="12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Sept</a:t>
            </a:r>
            <a:b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As liquid level increases pressure increases. High pressure causes a violent movement in the lever arm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26950" y="4058900"/>
            <a:ext cx="4490100" cy="74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From these, we can predict that, pressure levels in Subprocess-B must have risen and caused a 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movement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in the lever arm</a:t>
            </a:r>
            <a:endParaRPr sz="1100"/>
          </a:p>
        </p:txBody>
      </p:sp>
      <p:cxnSp>
        <p:nvCxnSpPr>
          <p:cNvPr id="74" name="Google Shape;74;p14"/>
          <p:cNvCxnSpPr>
            <a:stCxn id="66" idx="2"/>
            <a:endCxn id="73" idx="0"/>
          </p:cNvCxnSpPr>
          <p:nvPr/>
        </p:nvCxnSpPr>
        <p:spPr>
          <a:xfrm>
            <a:off x="2475850" y="3465900"/>
            <a:ext cx="20961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5" idx="2"/>
            <a:endCxn id="73" idx="0"/>
          </p:cNvCxnSpPr>
          <p:nvPr/>
        </p:nvCxnSpPr>
        <p:spPr>
          <a:xfrm flipH="1">
            <a:off x="4572075" y="3465900"/>
            <a:ext cx="21396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can we not use one component alone?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50" y="1359125"/>
            <a:ext cx="7915843" cy="249227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32"/>
          <p:cNvSpPr txBox="1"/>
          <p:nvPr/>
        </p:nvSpPr>
        <p:spPr>
          <a:xfrm>
            <a:off x="512075" y="4056900"/>
            <a:ext cx="7915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same sentence may have multiple interpretations. In such cases the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linguistic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features would remain the same and only the parse trees would help differentiate between the cases</a:t>
            </a:r>
            <a:endParaRPr/>
          </a:p>
        </p:txBody>
      </p:sp>
      <p:cxnSp>
        <p:nvCxnSpPr>
          <p:cNvPr id="326" name="Google Shape;326;p32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Continued</a:t>
            </a:r>
            <a:endParaRPr/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0" y="1389600"/>
            <a:ext cx="8618999" cy="214397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33"/>
          <p:cNvSpPr txBox="1"/>
          <p:nvPr/>
        </p:nvSpPr>
        <p:spPr>
          <a:xfrm>
            <a:off x="1675550" y="4003600"/>
            <a:ext cx="6123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Interpretation-1: Rita hit the man using a telescope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Interpretation-2: Rita hit the man who had a telescope</a:t>
            </a:r>
            <a:endParaRPr/>
          </a:p>
        </p:txBody>
      </p:sp>
      <p:cxnSp>
        <p:nvCxnSpPr>
          <p:cNvPr id="334" name="Google Shape;334;p33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659175" y="2674100"/>
            <a:ext cx="35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Pipeline</a:t>
            </a:r>
            <a:endParaRPr b="1">
              <a:solidFill>
                <a:srgbClr val="55C0A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659175" y="2674100"/>
            <a:ext cx="30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5C0A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3502050" y="392075"/>
            <a:ext cx="1825500" cy="60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Textual Sequences (B x 60)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5577775" y="354500"/>
            <a:ext cx="1408200" cy="120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One-hot encoded</a:t>
            </a:r>
            <a:br>
              <a:rPr lang="en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Linguistic Features </a:t>
            </a:r>
            <a:br>
              <a:rPr lang="en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(B * 60 * 145)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3589800" y="1563125"/>
            <a:ext cx="1650000" cy="85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Glove Embeddings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(B * 60 * 50)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5583475" y="2862950"/>
            <a:ext cx="1408200" cy="528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BiLSTM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5321425" y="3690650"/>
            <a:ext cx="1932900" cy="73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Dense Layer with NUM TAGS + 1 cells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6" name="Google Shape;346;p34"/>
          <p:cNvCxnSpPr>
            <a:stCxn id="342" idx="2"/>
            <a:endCxn id="344" idx="0"/>
          </p:cNvCxnSpPr>
          <p:nvPr/>
        </p:nvCxnSpPr>
        <p:spPr>
          <a:xfrm flipH="1" rot="-5400000">
            <a:off x="5634775" y="2210300"/>
            <a:ext cx="1299900" cy="57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4"/>
          <p:cNvCxnSpPr>
            <a:stCxn id="341" idx="2"/>
            <a:endCxn id="343" idx="0"/>
          </p:cNvCxnSpPr>
          <p:nvPr/>
        </p:nvCxnSpPr>
        <p:spPr>
          <a:xfrm flipH="1" rot="-5400000">
            <a:off x="4131300" y="1279175"/>
            <a:ext cx="567600" cy="6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4"/>
          <p:cNvCxnSpPr>
            <a:stCxn id="343" idx="2"/>
            <a:endCxn id="344" idx="0"/>
          </p:cNvCxnSpPr>
          <p:nvPr/>
        </p:nvCxnSpPr>
        <p:spPr>
          <a:xfrm flipH="1" rot="-5400000">
            <a:off x="5131050" y="1706375"/>
            <a:ext cx="440400" cy="18729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4"/>
          <p:cNvCxnSpPr>
            <a:stCxn id="344" idx="2"/>
            <a:endCxn id="345" idx="0"/>
          </p:cNvCxnSpPr>
          <p:nvPr/>
        </p:nvCxnSpPr>
        <p:spPr>
          <a:xfrm>
            <a:off x="6287575" y="3391550"/>
            <a:ext cx="300" cy="29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4"/>
          <p:cNvSpPr txBox="1"/>
          <p:nvPr/>
        </p:nvSpPr>
        <p:spPr>
          <a:xfrm>
            <a:off x="5419375" y="4624825"/>
            <a:ext cx="19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Output: (B * 60 * 4)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7557775" y="429575"/>
            <a:ext cx="1408200" cy="52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Dependency Graph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182300" y="1563125"/>
            <a:ext cx="1650000" cy="85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Node2Vec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* 60 * 20)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3" name="Google Shape;353;p34"/>
          <p:cNvCxnSpPr>
            <a:stCxn id="351" idx="2"/>
          </p:cNvCxnSpPr>
          <p:nvPr/>
        </p:nvCxnSpPr>
        <p:spPr>
          <a:xfrm flipH="1" rot="-5400000">
            <a:off x="7961125" y="1258925"/>
            <a:ext cx="621300" cy="1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4"/>
          <p:cNvCxnSpPr>
            <a:stCxn id="352" idx="2"/>
            <a:endCxn id="344" idx="0"/>
          </p:cNvCxnSpPr>
          <p:nvPr/>
        </p:nvCxnSpPr>
        <p:spPr>
          <a:xfrm rot="5400000">
            <a:off x="6927300" y="1783025"/>
            <a:ext cx="440400" cy="1719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4"/>
          <p:cNvCxnSpPr/>
          <p:nvPr/>
        </p:nvCxnSpPr>
        <p:spPr>
          <a:xfrm>
            <a:off x="797740" y="32871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34"/>
          <p:cNvSpPr txBox="1"/>
          <p:nvPr/>
        </p:nvSpPr>
        <p:spPr>
          <a:xfrm>
            <a:off x="7938775" y="4775450"/>
            <a:ext cx="114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*B = Batch Size</a:t>
            </a:r>
            <a:endParaRPr sz="1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Step-4: Experiments and Testing</a:t>
            </a:r>
            <a:endParaRPr/>
          </a:p>
        </p:txBody>
      </p:sp>
      <p:sp>
        <p:nvSpPr>
          <p:cNvPr id="362" name="Google Shape;3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test importance of each component, 4 models created: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CRF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(Baseline),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(Linguistic features only),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(Dependency features only),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(proposed model)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Trained and tuned model using 5-fold cross validation on 80% of each dataset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on 20% of dataset held out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Metrics used for evaluation: F1-score, recall, precision, accuracy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Predicted on pipeline hazard operator logs (PHMSA Dataset)</a:t>
            </a:r>
            <a:endParaRPr/>
          </a:p>
        </p:txBody>
      </p:sp>
      <p:cxnSp>
        <p:nvCxnSpPr>
          <p:cNvPr id="363" name="Google Shape;363;p35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25" y="1089600"/>
            <a:ext cx="5476150" cy="20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/>
          <p:nvPr/>
        </p:nvSpPr>
        <p:spPr>
          <a:xfrm>
            <a:off x="3164475" y="2763037"/>
            <a:ext cx="4137300" cy="261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3169025" y="1998924"/>
            <a:ext cx="4137300" cy="243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/>
          </a:p>
        </p:txBody>
      </p:sp>
      <p:cxnSp>
        <p:nvCxnSpPr>
          <p:cNvPr id="372" name="Google Shape;372;p36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36"/>
          <p:cNvSpPr/>
          <p:nvPr/>
        </p:nvSpPr>
        <p:spPr>
          <a:xfrm>
            <a:off x="1152450" y="3772350"/>
            <a:ext cx="70566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Proposed Method BILSTM-LD has the highest F1-Score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442350" y="1330250"/>
            <a:ext cx="8465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" sz="1600">
                <a:solidFill>
                  <a:srgbClr val="113F4E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i="1" lang="en" sz="1600">
                <a:solidFill>
                  <a:srgbClr val="3D85C6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sharp pressure pill-down</a:t>
            </a:r>
            <a:r>
              <a:rPr b="1" lang="en" sz="1600">
                <a:solidFill>
                  <a:srgbClr val="741B4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resulted from</a:t>
            </a:r>
            <a:r>
              <a:rPr lang="en" sz="1600">
                <a:solidFill>
                  <a:srgbClr val="113F4E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the </a:t>
            </a:r>
            <a:r>
              <a:rPr b="1" i="1" lang="en" sz="1600">
                <a:solidFill>
                  <a:srgbClr val="A61C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startup of a power </a:t>
            </a:r>
            <a:r>
              <a:rPr b="1" i="1" lang="en" sz="1600">
                <a:solidFill>
                  <a:srgbClr val="A61C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plant</a:t>
            </a:r>
            <a:r>
              <a:rPr b="1" i="1" lang="en" sz="1600">
                <a:solidFill>
                  <a:srgbClr val="A61C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engine</a:t>
            </a:r>
            <a:r>
              <a:rPr lang="en" sz="1600">
                <a:solidFill>
                  <a:srgbClr val="113F4E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600">
              <a:solidFill>
                <a:srgbClr val="113F4E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r>
              <a:rPr b="1" i="1" lang="en" sz="1600">
                <a:solidFill>
                  <a:srgbClr val="A61C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pressure pill-down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1600">
                <a:solidFill>
                  <a:srgbClr val="741B4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led to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1" lang="en" sz="1600">
                <a:solidFill>
                  <a:srgbClr val="3D85C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violent lever arm movement of the regulator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the </a:t>
            </a:r>
            <a:r>
              <a:rPr lang="en" sz="1600" u="sng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subsequent dropping of the weights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</a:t>
            </a:r>
            <a:r>
              <a:rPr b="1" i="1" lang="en" sz="1600">
                <a:solidFill>
                  <a:srgbClr val="A61C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lever arm movement</a:t>
            </a:r>
            <a:r>
              <a:rPr b="1" lang="en" sz="1600">
                <a:solidFill>
                  <a:srgbClr val="741B4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led to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</a:t>
            </a:r>
            <a:r>
              <a:rPr b="1" i="1" lang="en" sz="1600">
                <a:solidFill>
                  <a:srgbClr val="3D85C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closing of the regulator valves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3288" r="0" t="0"/>
          <a:stretch/>
        </p:blipFill>
        <p:spPr>
          <a:xfrm>
            <a:off x="2354775" y="3248825"/>
            <a:ext cx="4640250" cy="946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1" name="Google Shape;381;p37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37"/>
          <p:cNvSpPr/>
          <p:nvPr/>
        </p:nvSpPr>
        <p:spPr>
          <a:xfrm>
            <a:off x="3884813" y="4669250"/>
            <a:ext cx="256800" cy="227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4204000" y="4608100"/>
            <a:ext cx="82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Effect</a:t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5033200" y="4669250"/>
            <a:ext cx="256800" cy="2271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589413" y="4669250"/>
            <a:ext cx="256800" cy="2271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5385075" y="4613450"/>
            <a:ext cx="17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Causal Connective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2924675" y="4639525"/>
            <a:ext cx="82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Cause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4501050" y="2602763"/>
            <a:ext cx="3477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 and Future Directions</a:t>
            </a:r>
            <a:endParaRPr/>
          </a:p>
        </p:txBody>
      </p:sp>
      <p:sp>
        <p:nvSpPr>
          <p:cNvPr id="394" name="Google Shape;394;p38"/>
          <p:cNvSpPr txBox="1"/>
          <p:nvPr>
            <p:ph idx="1" type="body"/>
          </p:nvPr>
        </p:nvSpPr>
        <p:spPr>
          <a:xfrm>
            <a:off x="311700" y="1152475"/>
            <a:ext cx="8520600" cy="3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a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novel algorithm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extracting causal information from textual data using context and dependency information</a:t>
            </a:r>
            <a:b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 helps the model in understanding the sentence as a sequence of words</a:t>
            </a:r>
            <a:b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part of this work, we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novelly introduce dependency information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which helps relate different parts of a sentence</a:t>
            </a:r>
            <a:b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Together they help in making the model more robust, outperforming the baseline by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10.3%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SemEval and </a:t>
            </a: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38.6%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BECAUSE</a:t>
            </a:r>
            <a:b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600"/>
              <a:buFont typeface="Century Gothic"/>
              <a:buChar char="●"/>
            </a:pPr>
            <a:r>
              <a:rPr b="1"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Steps: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Approach could be extended to large datasets of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annotated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operator logs and detecting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causality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across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sentences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2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 txBox="1"/>
          <p:nvPr/>
        </p:nvSpPr>
        <p:spPr>
          <a:xfrm>
            <a:off x="1615075" y="1948295"/>
            <a:ext cx="5575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1" sz="40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cxnSp>
        <p:nvCxnSpPr>
          <p:cNvPr id="407" name="Google Shape;407;p40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40"/>
          <p:cNvSpPr/>
          <p:nvPr/>
        </p:nvSpPr>
        <p:spPr>
          <a:xfrm>
            <a:off x="1551300" y="2288800"/>
            <a:ext cx="505800" cy="28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40"/>
          <p:cNvSpPr/>
          <p:nvPr/>
        </p:nvSpPr>
        <p:spPr>
          <a:xfrm>
            <a:off x="1340475" y="2730025"/>
            <a:ext cx="505800" cy="28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Doll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1143750" y="3169100"/>
            <a:ext cx="577500" cy="28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That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40"/>
          <p:cNvSpPr/>
          <p:nvPr/>
        </p:nvSpPr>
        <p:spPr>
          <a:xfrm>
            <a:off x="560775" y="4047250"/>
            <a:ext cx="710100" cy="28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Broke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877425" y="3608175"/>
            <a:ext cx="577500" cy="28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Fell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13" name="Google Shape;413;p40"/>
          <p:cNvGraphicFramePr/>
          <p:nvPr/>
        </p:nvGraphicFramePr>
        <p:xfrm>
          <a:off x="3029000" y="216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{0338ECD7-2ACC-4D26-9356-9AD8D20D48E3}</a:tableStyleId>
              </a:tblPr>
              <a:tblGrid>
                <a:gridCol w="647900"/>
                <a:gridCol w="615925"/>
                <a:gridCol w="911275"/>
                <a:gridCol w="382850"/>
                <a:gridCol w="843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Word</a:t>
                      </a:r>
                      <a:endParaRPr b="1"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PoS Tag</a:t>
                      </a:r>
                      <a:endParaRPr b="1"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Hierarchy</a:t>
                      </a:r>
                      <a:endParaRPr b="1"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Named Entity?</a:t>
                      </a:r>
                      <a:endParaRPr b="1"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Det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Doll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Noun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Artifact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That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Pron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Fell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Verb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ontact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Broke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Verb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Contact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…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</a:t>
                      </a:r>
                      <a:endParaRPr sz="13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40"/>
          <p:cNvSpPr/>
          <p:nvPr/>
        </p:nvSpPr>
        <p:spPr>
          <a:xfrm>
            <a:off x="2326525" y="2163025"/>
            <a:ext cx="322800" cy="2464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br>
              <a:rPr lang="en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br>
              <a:rPr lang="en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br>
              <a:rPr lang="en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br>
              <a:rPr lang="en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7418050" y="1123050"/>
            <a:ext cx="505800" cy="28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7418050" y="1913850"/>
            <a:ext cx="505800" cy="28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Doll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7382200" y="2704650"/>
            <a:ext cx="577500" cy="28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That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7382200" y="3495450"/>
            <a:ext cx="577500" cy="28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Fell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7315900" y="4286250"/>
            <a:ext cx="710100" cy="28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Broke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421" name="Google Shape;421;p40"/>
          <p:cNvCxnSpPr>
            <a:stCxn id="408" idx="3"/>
          </p:cNvCxnSpPr>
          <p:nvPr/>
        </p:nvCxnSpPr>
        <p:spPr>
          <a:xfrm>
            <a:off x="2057100" y="2430250"/>
            <a:ext cx="2595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0"/>
          <p:cNvCxnSpPr>
            <a:stCxn id="409" idx="3"/>
          </p:cNvCxnSpPr>
          <p:nvPr/>
        </p:nvCxnSpPr>
        <p:spPr>
          <a:xfrm flipH="1" rot="10800000">
            <a:off x="1846275" y="2864575"/>
            <a:ext cx="4701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40"/>
          <p:cNvCxnSpPr>
            <a:stCxn id="410" idx="3"/>
          </p:cNvCxnSpPr>
          <p:nvPr/>
        </p:nvCxnSpPr>
        <p:spPr>
          <a:xfrm>
            <a:off x="1721250" y="3310550"/>
            <a:ext cx="601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0"/>
          <p:cNvCxnSpPr>
            <a:stCxn id="412" idx="3"/>
          </p:cNvCxnSpPr>
          <p:nvPr/>
        </p:nvCxnSpPr>
        <p:spPr>
          <a:xfrm>
            <a:off x="1454925" y="3749625"/>
            <a:ext cx="861600" cy="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0"/>
          <p:cNvCxnSpPr>
            <a:stCxn id="411" idx="3"/>
          </p:cNvCxnSpPr>
          <p:nvPr/>
        </p:nvCxnSpPr>
        <p:spPr>
          <a:xfrm flipH="1" rot="10800000">
            <a:off x="1270875" y="4184500"/>
            <a:ext cx="10455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40"/>
          <p:cNvSpPr txBox="1"/>
          <p:nvPr/>
        </p:nvSpPr>
        <p:spPr>
          <a:xfrm>
            <a:off x="1187550" y="2254175"/>
            <a:ext cx="47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t=0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58950" y="2711375"/>
            <a:ext cx="47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t=1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730350" y="3168575"/>
            <a:ext cx="47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t=2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501750" y="3625775"/>
            <a:ext cx="47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t=3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196950" y="4006775"/>
            <a:ext cx="47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t=4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1" name="Google Shape;431;p40"/>
          <p:cNvCxnSpPr>
            <a:stCxn id="417" idx="3"/>
            <a:endCxn id="418" idx="3"/>
          </p:cNvCxnSpPr>
          <p:nvPr/>
        </p:nvCxnSpPr>
        <p:spPr>
          <a:xfrm>
            <a:off x="7959700" y="2846100"/>
            <a:ext cx="600" cy="790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2" name="Google Shape;432;p40"/>
          <p:cNvSpPr/>
          <p:nvPr/>
        </p:nvSpPr>
        <p:spPr>
          <a:xfrm>
            <a:off x="883200" y="1399400"/>
            <a:ext cx="963000" cy="47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Context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3" name="Google Shape;433;p40"/>
          <p:cNvCxnSpPr>
            <a:stCxn id="415" idx="2"/>
            <a:endCxn id="416" idx="0"/>
          </p:cNvCxnSpPr>
          <p:nvPr/>
        </p:nvCxnSpPr>
        <p:spPr>
          <a:xfrm flipH="1" rot="-5400000">
            <a:off x="7417300" y="1659600"/>
            <a:ext cx="507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4" name="Google Shape;434;p40"/>
          <p:cNvSpPr/>
          <p:nvPr/>
        </p:nvSpPr>
        <p:spPr>
          <a:xfrm>
            <a:off x="3751850" y="1456800"/>
            <a:ext cx="1835100" cy="473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Linguistic Features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6533150" y="433200"/>
            <a:ext cx="2385900" cy="47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Dependency Parse Tree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6" name="Google Shape;436;p40"/>
          <p:cNvCxnSpPr>
            <a:stCxn id="416" idx="1"/>
            <a:endCxn id="418" idx="1"/>
          </p:cNvCxnSpPr>
          <p:nvPr/>
        </p:nvCxnSpPr>
        <p:spPr>
          <a:xfrm flipH="1">
            <a:off x="7382350" y="2055300"/>
            <a:ext cx="35700" cy="1581600"/>
          </a:xfrm>
          <a:prstGeom prst="curvedConnector3">
            <a:avLst>
              <a:gd fmla="val 9322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40"/>
          <p:cNvCxnSpPr>
            <a:stCxn id="416" idx="3"/>
            <a:endCxn id="419" idx="3"/>
          </p:cNvCxnSpPr>
          <p:nvPr/>
        </p:nvCxnSpPr>
        <p:spPr>
          <a:xfrm>
            <a:off x="7923850" y="2055300"/>
            <a:ext cx="102300" cy="2372400"/>
          </a:xfrm>
          <a:prstGeom prst="curvedConnector3">
            <a:avLst>
              <a:gd fmla="val 47634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8" name="Google Shape;438;p40"/>
          <p:cNvSpPr txBox="1"/>
          <p:nvPr/>
        </p:nvSpPr>
        <p:spPr>
          <a:xfrm>
            <a:off x="8411725" y="2987550"/>
            <a:ext cx="8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entury Gothic"/>
                <a:ea typeface="Century Gothic"/>
                <a:cs typeface="Century Gothic"/>
                <a:sym typeface="Century Gothic"/>
              </a:rPr>
              <a:t>Subject</a:t>
            </a:r>
            <a:endParaRPr i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7494800" y="3072150"/>
            <a:ext cx="7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entury Gothic"/>
                <a:ea typeface="Century Gothic"/>
                <a:cs typeface="Century Gothic"/>
                <a:sym typeface="Century Gothic"/>
              </a:rPr>
              <a:t>Subject</a:t>
            </a:r>
            <a:endParaRPr i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7670950" y="1561275"/>
            <a:ext cx="104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entury Gothic"/>
                <a:ea typeface="Century Gothic"/>
                <a:cs typeface="Century Gothic"/>
                <a:sym typeface="Century Gothic"/>
              </a:rPr>
              <a:t>Determiner</a:t>
            </a:r>
            <a:endParaRPr i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6430500" y="2606775"/>
            <a:ext cx="71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entury Gothic"/>
                <a:ea typeface="Century Gothic"/>
                <a:cs typeface="Century Gothic"/>
                <a:sym typeface="Century Gothic"/>
              </a:rPr>
              <a:t>Clause Modifier</a:t>
            </a:r>
            <a:endParaRPr i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2326525" y="617525"/>
            <a:ext cx="39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r>
              <a:rPr b="1"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Sentence: The doll, that fell, broke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 1: SemEval 2010 Task 8</a:t>
            </a:r>
            <a:endParaRPr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540300" y="1152475"/>
            <a:ext cx="82323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Corpus consists of 1003 Cause-Effect sentences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Cause/effect tags provided with the dataset annotate single words as cause and effect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tags of interest in this dataset are C, E, O (no causal connective)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BiLSTM-LD outperforms on all metrics except precision, where BILSTM-D does better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Thus, dependency information contributes more than context information </a:t>
            </a:r>
            <a:endParaRPr/>
          </a:p>
        </p:txBody>
      </p:sp>
      <p:pic>
        <p:nvPicPr>
          <p:cNvPr id="449" name="Google Shape;4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3151600"/>
            <a:ext cx="794385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41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41"/>
          <p:cNvSpPr/>
          <p:nvPr/>
        </p:nvSpPr>
        <p:spPr>
          <a:xfrm>
            <a:off x="2124500" y="4204250"/>
            <a:ext cx="670800" cy="290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5951475" y="4204250"/>
            <a:ext cx="670800" cy="290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6864225" y="4204250"/>
            <a:ext cx="873300" cy="290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152475"/>
            <a:ext cx="85206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Analysing operator logs from processes is at a relatively nascent stage, leading to key insights and causal information being overlooked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Tagging cause and effect phrases in sentences can help build causal graphs and assist in fault diagnosis and process monitoring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MOTIVATION: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Present-day literature focuses mostly on inferring causal relationships between process variables in numerical data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3F4E"/>
              </a:buClr>
              <a:buSzPts val="1500"/>
              <a:buFont typeface="Century Gothic"/>
              <a:buChar char="●"/>
            </a:pPr>
            <a:r>
              <a:rPr lang="en" sz="15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 extraction is laborious and the complexity of natural language makes rule based systems ineffective</a:t>
            </a:r>
            <a:endParaRPr sz="15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553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 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528629" y="1017723"/>
            <a:ext cx="11790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 2: BECAUSE 2.0</a:t>
            </a:r>
            <a:endParaRPr/>
          </a:p>
        </p:txBody>
      </p:sp>
      <p:sp>
        <p:nvSpPr>
          <p:cNvPr id="459" name="Google Shape;459;p42"/>
          <p:cNvSpPr txBox="1"/>
          <p:nvPr>
            <p:ph idx="1" type="body"/>
          </p:nvPr>
        </p:nvSpPr>
        <p:spPr>
          <a:xfrm>
            <a:off x="311700" y="1152475"/>
            <a:ext cx="85206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Corpus consists of 1727 sentence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 of interest: C, E, O and CC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is able to detect multiple levels of causality, unconventional causal connectives</a:t>
            </a:r>
            <a:endParaRPr/>
          </a:p>
        </p:txBody>
      </p:sp>
      <p:pic>
        <p:nvPicPr>
          <p:cNvPr id="460" name="Google Shape;4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0" y="2432275"/>
            <a:ext cx="78105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2"/>
          <p:cNvSpPr txBox="1"/>
          <p:nvPr>
            <p:ph idx="1" type="body"/>
          </p:nvPr>
        </p:nvSpPr>
        <p:spPr>
          <a:xfrm>
            <a:off x="311700" y="4069400"/>
            <a:ext cx="85206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Thus, the model is not learning specific word-based patterns from the training set; decides on a sentence-to-sentence basis</a:t>
            </a:r>
            <a:endParaRPr/>
          </a:p>
        </p:txBody>
      </p:sp>
      <p:cxnSp>
        <p:nvCxnSpPr>
          <p:cNvPr id="462" name="Google Shape;462;p42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Importance of Context</a:t>
            </a:r>
            <a:endParaRPr/>
          </a:p>
        </p:txBody>
      </p:sp>
      <p:pic>
        <p:nvPicPr>
          <p:cNvPr id="468" name="Google Shape;4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50" y="1627325"/>
            <a:ext cx="4314825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43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43"/>
          <p:cNvSpPr txBox="1"/>
          <p:nvPr/>
        </p:nvSpPr>
        <p:spPr>
          <a:xfrm>
            <a:off x="1341125" y="3822200"/>
            <a:ext cx="609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 if we do not know the meaning of the word tesguino, we can infer the meaning from the context words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 Random Field</a:t>
            </a:r>
            <a:endParaRPr/>
          </a:p>
        </p:txBody>
      </p:sp>
      <p:sp>
        <p:nvSpPr>
          <p:cNvPr id="476" name="Google Shape;476;p44"/>
          <p:cNvSpPr txBox="1"/>
          <p:nvPr>
            <p:ph idx="1" type="body"/>
          </p:nvPr>
        </p:nvSpPr>
        <p:spPr>
          <a:xfrm>
            <a:off x="311700" y="1152475"/>
            <a:ext cx="85206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Statistical sequence model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Input data is sequential, and we have to take previous context into account when making predictions on a data point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CRFs define a feature function f(X, i, l(i-1), l(i))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Indicator variable defined for combinations of adjacent labels 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Parameters lamda are estimated using gradient descent and outputs P(y, X)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7" name="Google Shape;4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425" y="3685050"/>
            <a:ext cx="4584200" cy="12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Node2Vec</a:t>
            </a:r>
            <a:endParaRPr/>
          </a:p>
        </p:txBody>
      </p:sp>
      <p:sp>
        <p:nvSpPr>
          <p:cNvPr id="483" name="Google Shape;4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Unsupervised algorithm that provides low-dimensional vector representations of each word in a graph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Attempts to preserve structure of graph – “similar” nodes get “similar” vectors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biased random walks; algorithm explores different neighbourhoods in graph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Structural similarity of nodes is gauged based on degree and type of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connectivity </a:t>
            </a:r>
            <a:endParaRPr/>
          </a:p>
        </p:txBody>
      </p:sp>
      <p:sp>
        <p:nvSpPr>
          <p:cNvPr id="484" name="Google Shape;484;p45"/>
          <p:cNvSpPr txBox="1"/>
          <p:nvPr/>
        </p:nvSpPr>
        <p:spPr>
          <a:xfrm>
            <a:off x="640075" y="4568875"/>
            <a:ext cx="758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https://memgraph.com/blog/how-node2vec-works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cxnSp>
        <p:nvCxnSpPr>
          <p:cNvPr id="485" name="Google Shape;485;p45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GloVE</a:t>
            </a:r>
            <a:endParaRPr/>
          </a:p>
        </p:txBody>
      </p:sp>
      <p:sp>
        <p:nvSpPr>
          <p:cNvPr id="491" name="Google Shape;491;p46"/>
          <p:cNvSpPr txBox="1"/>
          <p:nvPr>
            <p:ph idx="1" type="body"/>
          </p:nvPr>
        </p:nvSpPr>
        <p:spPr>
          <a:xfrm>
            <a:off x="311700" y="1152475"/>
            <a:ext cx="85206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Unsupervised learning algorithm to obtain vectors for words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Vectors representative of meaning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Takes into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account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local information such as surrounding words and global information such as a word-word co-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occurrence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matrix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Ratios of word word co-occurrence probabilities can encode some meaning</a:t>
            </a:r>
            <a:endParaRPr/>
          </a:p>
        </p:txBody>
      </p:sp>
      <p:pic>
        <p:nvPicPr>
          <p:cNvPr id="492" name="Google Shape;4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00" y="3316250"/>
            <a:ext cx="6667500" cy="140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46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BiLSTM</a:t>
            </a:r>
            <a:endParaRPr/>
          </a:p>
        </p:txBody>
      </p:sp>
      <p:sp>
        <p:nvSpPr>
          <p:cNvPr id="499" name="Google Shape;499;p47"/>
          <p:cNvSpPr txBox="1"/>
          <p:nvPr>
            <p:ph idx="1" type="body"/>
          </p:nvPr>
        </p:nvSpPr>
        <p:spPr>
          <a:xfrm>
            <a:off x="311700" y="1152475"/>
            <a:ext cx="85206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Recurrent Neural Networks (RNNs) can process short sequences; learn</a:t>
            </a:r>
            <a:r>
              <a:rPr lang="en"/>
              <a:t> </a:t>
            </a: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dependencies among the current input and previous time step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LSTMs are special RNNs that are able to learn long-range relationships in sequences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these representations will depend only on words that come before a word</a:t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BiLSTMs make use of forward and backward context making representations more meaningful</a:t>
            </a:r>
            <a:endParaRPr/>
          </a:p>
        </p:txBody>
      </p:sp>
      <p:pic>
        <p:nvPicPr>
          <p:cNvPr id="500" name="Google Shape;5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475" y="3783944"/>
            <a:ext cx="2637275" cy="125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p47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Metrics</a:t>
            </a:r>
            <a:endParaRPr/>
          </a:p>
        </p:txBody>
      </p:sp>
      <p:pic>
        <p:nvPicPr>
          <p:cNvPr id="507" name="Google Shape;5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5" y="1389575"/>
            <a:ext cx="3437625" cy="6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650" y="1408625"/>
            <a:ext cx="2600235" cy="6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482" y="3464500"/>
            <a:ext cx="2235706" cy="6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0930" y="3464500"/>
            <a:ext cx="1704044" cy="6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48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Methodology</a:t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" name="Google Shape;89;p16"/>
          <p:cNvGrpSpPr/>
          <p:nvPr/>
        </p:nvGrpSpPr>
        <p:grpSpPr>
          <a:xfrm>
            <a:off x="0" y="1342389"/>
            <a:ext cx="2726700" cy="3482836"/>
            <a:chOff x="0" y="1189989"/>
            <a:chExt cx="2726700" cy="3482836"/>
          </a:xfrm>
        </p:grpSpPr>
        <p:sp>
          <p:nvSpPr>
            <p:cNvPr id="90" name="Google Shape;90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Collection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Limited annotated Cause-Effect data 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Annotated Operator Logs unavailable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263425" y="1342175"/>
            <a:ext cx="2541300" cy="3483050"/>
            <a:chOff x="2263425" y="1189775"/>
            <a:chExt cx="2541300" cy="3483050"/>
          </a:xfrm>
        </p:grpSpPr>
        <p:sp>
          <p:nvSpPr>
            <p:cNvPr id="93" name="Google Shape;93;p1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Preprocessing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Most available datasets contain noise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Conversion required to make textual data machine readable</a:t>
              </a:r>
              <a:endParaRPr sz="13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4329974" y="1342175"/>
            <a:ext cx="2541300" cy="3483050"/>
            <a:chOff x="4329974" y="1189775"/>
            <a:chExt cx="2541300" cy="3483050"/>
          </a:xfrm>
        </p:grpSpPr>
        <p:sp>
          <p:nvSpPr>
            <p:cNvPr id="96" name="Google Shape;96;p1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Experiment with model architectures 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Feed different kinds of information about the text to the model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6396739" y="1342175"/>
            <a:ext cx="2541300" cy="3483050"/>
            <a:chOff x="6396739" y="1189775"/>
            <a:chExt cx="2541300" cy="3483050"/>
          </a:xfrm>
        </p:grpSpPr>
        <p:sp>
          <p:nvSpPr>
            <p:cNvPr id="99" name="Google Shape;99;p1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Evaluate performance of model</a:t>
              </a:r>
              <a:b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If performance unsatisfactory, repeat Step-3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368250" y="2185700"/>
            <a:ext cx="2031300" cy="24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Methodology</a:t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" name="Google Shape;108;p17"/>
          <p:cNvGrpSpPr/>
          <p:nvPr/>
        </p:nvGrpSpPr>
        <p:grpSpPr>
          <a:xfrm>
            <a:off x="0" y="1342389"/>
            <a:ext cx="2726700" cy="3482836"/>
            <a:chOff x="0" y="1189989"/>
            <a:chExt cx="2726700" cy="3482836"/>
          </a:xfrm>
        </p:grpSpPr>
        <p:sp>
          <p:nvSpPr>
            <p:cNvPr id="109" name="Google Shape;109;p1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Collection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Limited annotated Cause-Effect data 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Annotated Operator Logs unavailable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2263425" y="1342175"/>
            <a:ext cx="2541300" cy="3483050"/>
            <a:chOff x="2263425" y="1189775"/>
            <a:chExt cx="2541300" cy="3483050"/>
          </a:xfrm>
        </p:grpSpPr>
        <p:sp>
          <p:nvSpPr>
            <p:cNvPr id="112" name="Google Shape;112;p1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Preprocessing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Most available datasets contain noise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Conversion required to make textual data machine readable</a:t>
              </a:r>
              <a:endParaRPr sz="13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4329974" y="1342175"/>
            <a:ext cx="2541300" cy="3483050"/>
            <a:chOff x="4329974" y="1189775"/>
            <a:chExt cx="2541300" cy="3483050"/>
          </a:xfrm>
        </p:grpSpPr>
        <p:sp>
          <p:nvSpPr>
            <p:cNvPr id="115" name="Google Shape;115;p1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Experiment with model architectures 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Feed different kinds of information about the text to the model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6396739" y="1342175"/>
            <a:ext cx="2541300" cy="3483050"/>
            <a:chOff x="6396739" y="1189775"/>
            <a:chExt cx="2541300" cy="3483050"/>
          </a:xfrm>
        </p:grpSpPr>
        <p:sp>
          <p:nvSpPr>
            <p:cNvPr id="118" name="Google Shape;118;p1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Evaluate performance of model</a:t>
              </a:r>
              <a:b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If performance unsatisfactory, repeat Step-3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2589575" y="2185700"/>
            <a:ext cx="1841100" cy="26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Methodology</a:t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7" name="Google Shape;127;p18"/>
          <p:cNvGrpSpPr/>
          <p:nvPr/>
        </p:nvGrpSpPr>
        <p:grpSpPr>
          <a:xfrm>
            <a:off x="0" y="1342389"/>
            <a:ext cx="2726700" cy="3482836"/>
            <a:chOff x="0" y="1189989"/>
            <a:chExt cx="2726700" cy="3482836"/>
          </a:xfrm>
        </p:grpSpPr>
        <p:sp>
          <p:nvSpPr>
            <p:cNvPr id="128" name="Google Shape;128;p1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Collection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Limited annotated Cause-Effect data 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Annotated Operator Logs unavailable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2263425" y="1342175"/>
            <a:ext cx="2541300" cy="3483050"/>
            <a:chOff x="2263425" y="1189775"/>
            <a:chExt cx="2541300" cy="3483050"/>
          </a:xfrm>
        </p:grpSpPr>
        <p:sp>
          <p:nvSpPr>
            <p:cNvPr id="131" name="Google Shape;131;p1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Preprocessing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Most available datasets contain noise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Conversion required to make textual data machine readable</a:t>
              </a:r>
              <a:endParaRPr sz="13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4329974" y="1342175"/>
            <a:ext cx="2541300" cy="3483050"/>
            <a:chOff x="4329974" y="1189775"/>
            <a:chExt cx="2541300" cy="3483050"/>
          </a:xfrm>
        </p:grpSpPr>
        <p:sp>
          <p:nvSpPr>
            <p:cNvPr id="134" name="Google Shape;134;p1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Experiment with model architectures 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Feed different kinds of information about the text to the model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6396739" y="1342175"/>
            <a:ext cx="2541300" cy="3483050"/>
            <a:chOff x="6396739" y="1189775"/>
            <a:chExt cx="2541300" cy="3483050"/>
          </a:xfrm>
        </p:grpSpPr>
        <p:sp>
          <p:nvSpPr>
            <p:cNvPr id="137" name="Google Shape;137;p1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Evaluate performance of model</a:t>
              </a:r>
              <a:b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If performance unsatisfactory, repeat Step-3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4490175" y="2221325"/>
            <a:ext cx="2126400" cy="25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Methodology</a:t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" name="Google Shape;146;p19"/>
          <p:cNvGrpSpPr/>
          <p:nvPr/>
        </p:nvGrpSpPr>
        <p:grpSpPr>
          <a:xfrm>
            <a:off x="0" y="1342389"/>
            <a:ext cx="2726700" cy="3482836"/>
            <a:chOff x="0" y="1189989"/>
            <a:chExt cx="2726700" cy="3482836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Collection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Limited annotated Cause-Effect data 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Annotated Operator Logs unavailable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2263425" y="1342175"/>
            <a:ext cx="2541300" cy="3483050"/>
            <a:chOff x="2263425" y="1189775"/>
            <a:chExt cx="2541300" cy="3483050"/>
          </a:xfrm>
        </p:grpSpPr>
        <p:sp>
          <p:nvSpPr>
            <p:cNvPr id="150" name="Google Shape;150;p19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Preprocessing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Most available datasets contain noise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Conversion required to make textual data machine readable</a:t>
              </a:r>
              <a:endParaRPr sz="13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2" name="Google Shape;152;p19"/>
          <p:cNvGrpSpPr/>
          <p:nvPr/>
        </p:nvGrpSpPr>
        <p:grpSpPr>
          <a:xfrm>
            <a:off x="4329974" y="1342175"/>
            <a:ext cx="2541300" cy="3483050"/>
            <a:chOff x="4329974" y="1189775"/>
            <a:chExt cx="2541300" cy="3483050"/>
          </a:xfrm>
        </p:grpSpPr>
        <p:sp>
          <p:nvSpPr>
            <p:cNvPr id="153" name="Google Shape;153;p19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Experiment with model architectures 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Feed different kinds of information about the text to the model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6396739" y="1342175"/>
            <a:ext cx="2541300" cy="3483050"/>
            <a:chOff x="6396739" y="1189775"/>
            <a:chExt cx="2541300" cy="3483050"/>
          </a:xfrm>
        </p:grpSpPr>
        <p:sp>
          <p:nvSpPr>
            <p:cNvPr id="156" name="Google Shape;156;p19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Evaluate performance of model</a:t>
              </a:r>
              <a:b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If performance unsatisfactory, repeat Step-3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6652100" y="2185700"/>
            <a:ext cx="2067000" cy="23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19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Methodology</a:t>
            </a:r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5" name="Google Shape;165;p20"/>
          <p:cNvGrpSpPr/>
          <p:nvPr/>
        </p:nvGrpSpPr>
        <p:grpSpPr>
          <a:xfrm>
            <a:off x="0" y="1342389"/>
            <a:ext cx="2726700" cy="3482836"/>
            <a:chOff x="0" y="1189989"/>
            <a:chExt cx="2726700" cy="3482836"/>
          </a:xfrm>
        </p:grpSpPr>
        <p:sp>
          <p:nvSpPr>
            <p:cNvPr id="166" name="Google Shape;166;p20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Collection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Limited annotated Cause-Effect data 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Annotated Operator Logs unavailable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68" name="Google Shape;168;p20"/>
          <p:cNvGrpSpPr/>
          <p:nvPr/>
        </p:nvGrpSpPr>
        <p:grpSpPr>
          <a:xfrm>
            <a:off x="2263425" y="1342175"/>
            <a:ext cx="2541300" cy="3483050"/>
            <a:chOff x="2263425" y="1189775"/>
            <a:chExt cx="2541300" cy="3483050"/>
          </a:xfrm>
        </p:grpSpPr>
        <p:sp>
          <p:nvSpPr>
            <p:cNvPr id="169" name="Google Shape;169;p20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Preprocessing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Most available datasets contain noise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Conversion required to make textual data machine readable</a:t>
              </a:r>
              <a:endParaRPr sz="13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1" name="Google Shape;171;p20"/>
          <p:cNvGrpSpPr/>
          <p:nvPr/>
        </p:nvGrpSpPr>
        <p:grpSpPr>
          <a:xfrm>
            <a:off x="4329974" y="1342175"/>
            <a:ext cx="2541300" cy="3483050"/>
            <a:chOff x="4329974" y="1189775"/>
            <a:chExt cx="2541300" cy="3483050"/>
          </a:xfrm>
        </p:grpSpPr>
        <p:sp>
          <p:nvSpPr>
            <p:cNvPr id="172" name="Google Shape;172;p20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Experiment with model architectures 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Feed different kinds of information about the text to the model</a:t>
              </a: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4" name="Google Shape;174;p20"/>
          <p:cNvGrpSpPr/>
          <p:nvPr/>
        </p:nvGrpSpPr>
        <p:grpSpPr>
          <a:xfrm>
            <a:off x="6396739" y="1342175"/>
            <a:ext cx="2541300" cy="3483050"/>
            <a:chOff x="6396739" y="1189775"/>
            <a:chExt cx="2541300" cy="3483050"/>
          </a:xfrm>
        </p:grpSpPr>
        <p:sp>
          <p:nvSpPr>
            <p:cNvPr id="175" name="Google Shape;175;p20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Evaluate performance of model</a:t>
              </a:r>
              <a:b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endParaRPr sz="12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3F4E"/>
                </a:buClr>
                <a:buSzPts val="1200"/>
                <a:buFont typeface="Century Gothic"/>
                <a:buChar char="●"/>
              </a:pPr>
              <a:r>
                <a:rPr lang="en" sz="120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If performance unsatisfactory, repeat Step-3</a:t>
              </a:r>
              <a:endParaRPr sz="160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445025"/>
            <a:ext cx="40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Step-1: Data Collection</a:t>
            </a:r>
            <a:endParaRPr sz="2420">
              <a:solidFill>
                <a:srgbClr val="55C0A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442340" y="1017723"/>
            <a:ext cx="710100" cy="0"/>
          </a:xfrm>
          <a:prstGeom prst="straightConnector1">
            <a:avLst/>
          </a:prstGeom>
          <a:noFill/>
          <a:ln cap="rnd" cmpd="sng" w="28575">
            <a:solidFill>
              <a:srgbClr val="55C0A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83" name="Google Shape;183;p21"/>
          <p:cNvGraphicFramePr/>
          <p:nvPr/>
        </p:nvGraphicFramePr>
        <p:xfrm>
          <a:off x="311675" y="11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{0338ECD7-2ACC-4D26-9356-9AD8D20D48E3}</a:tableStyleId>
              </a:tblPr>
              <a:tblGrid>
                <a:gridCol w="1341225"/>
                <a:gridCol w="2755725"/>
                <a:gridCol w="1072550"/>
                <a:gridCol w="1212100"/>
                <a:gridCol w="1098600"/>
                <a:gridCol w="1132725"/>
              </a:tblGrid>
              <a:tr h="86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Dataset</a:t>
                      </a:r>
                      <a:endParaRPr b="1" sz="1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113F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113F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Number of sentences</a:t>
                      </a:r>
                      <a:endParaRPr b="1" sz="1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113F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Number of unique terms in Train Set</a:t>
                      </a:r>
                      <a:endParaRPr b="1" sz="1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113F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Number of unique terms in Test Set</a:t>
                      </a:r>
                      <a:endParaRPr b="1" sz="1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113F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Number of common terms in Train &amp; Test</a:t>
                      </a:r>
                      <a:endParaRPr b="1" sz="12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113F4E"/>
                    </a:solidFill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SemEval 2010 Task-8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Relation Extraction data with general english sentences. </a:t>
                      </a:r>
                      <a:b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i="1"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Eg. The 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highlight>
                            <a:srgbClr val="B6D7A8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burst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has been caused by the water hammer 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highlight>
                            <a:srgbClr val="F4CCCC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pressure</a:t>
                      </a:r>
                      <a:endParaRPr i="1" sz="1200">
                        <a:solidFill>
                          <a:srgbClr val="113F4E"/>
                        </a:solidFill>
                        <a:highlight>
                          <a:srgbClr val="F4CCCC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1003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4804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1252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1147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BECAUSE 2.0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Corpus with causality annotated.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Eg.  An 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highlight>
                            <a:srgbClr val="F4CCCC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American crackdown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in Baghdad facilitated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highlight>
                            <a:srgbClr val="B6D7A8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fighting in Basra</a:t>
                      </a:r>
                      <a:endParaRPr i="1" sz="1200">
                        <a:solidFill>
                          <a:srgbClr val="113F4E"/>
                        </a:solidFill>
                        <a:highlight>
                          <a:srgbClr val="B6D7A8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1227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3663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908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853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CausalBank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Cause-effect statements from Common Crawl Corpus.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Eg. A barbiturate is a type of 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highlight>
                            <a:srgbClr val="F4CCCC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medication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that brings on a </a:t>
                      </a:r>
                      <a:r>
                        <a:rPr i="1" lang="en" sz="1200">
                          <a:solidFill>
                            <a:srgbClr val="113F4E"/>
                          </a:solidFill>
                          <a:highlight>
                            <a:srgbClr val="B6D7A8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sense of well-being</a:t>
                      </a:r>
                      <a:endParaRPr i="1" sz="1200">
                        <a:solidFill>
                          <a:srgbClr val="113F4E"/>
                        </a:solidFill>
                        <a:highlight>
                          <a:srgbClr val="B6D7A8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4000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9862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2915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13F4E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3368</a:t>
                      </a:r>
                      <a:endParaRPr sz="1200">
                        <a:solidFill>
                          <a:srgbClr val="113F4E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1"/>
          <p:cNvSpPr/>
          <p:nvPr/>
        </p:nvSpPr>
        <p:spPr>
          <a:xfrm>
            <a:off x="7646075" y="294950"/>
            <a:ext cx="1243800" cy="64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740950" y="379275"/>
            <a:ext cx="232200" cy="179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7740950" y="684075"/>
            <a:ext cx="232200" cy="179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946900" y="313625"/>
            <a:ext cx="104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Cause Phrase</a:t>
            </a:r>
            <a:endParaRPr sz="9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7946900" y="618425"/>
            <a:ext cx="113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55B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 Phrase</a:t>
            </a:r>
            <a:endParaRPr sz="900">
              <a:solidFill>
                <a:srgbClr val="155B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