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433"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34" r:id="rId18"/>
    <p:sldId id="435" r:id="rId19"/>
    <p:sldId id="407" r:id="rId20"/>
    <p:sldId id="353" r:id="rId21"/>
    <p:sldId id="425" r:id="rId22"/>
    <p:sldId id="354" r:id="rId23"/>
    <p:sldId id="429" r:id="rId24"/>
    <p:sldId id="355" r:id="rId25"/>
    <p:sldId id="410" r:id="rId26"/>
    <p:sldId id="411" r:id="rId27"/>
    <p:sldId id="358" r:id="rId28"/>
    <p:sldId id="412" r:id="rId29"/>
    <p:sldId id="413" r:id="rId30"/>
    <p:sldId id="414" r:id="rId31"/>
    <p:sldId id="415" r:id="rId32"/>
    <p:sldId id="417" r:id="rId33"/>
    <p:sldId id="394" r:id="rId34"/>
    <p:sldId id="428" r:id="rId35"/>
    <p:sldId id="365" r:id="rId36"/>
    <p:sldId id="366" r:id="rId37"/>
    <p:sldId id="367" r:id="rId38"/>
    <p:sldId id="368" r:id="rId39"/>
    <p:sldId id="369" r:id="rId40"/>
    <p:sldId id="426" r:id="rId41"/>
    <p:sldId id="418" r:id="rId42"/>
    <p:sldId id="374" r:id="rId43"/>
    <p:sldId id="375" r:id="rId44"/>
    <p:sldId id="376" r:id="rId45"/>
    <p:sldId id="419" r:id="rId46"/>
    <p:sldId id="378" r:id="rId47"/>
    <p:sldId id="379"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80" d="100"/>
          <a:sy n="80" d="100"/>
        </p:scale>
        <p:origin x="1488" y="67"/>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6/2/2024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6/2/2024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6/2/2024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6/2/2024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6/2/2024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6/2/2024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6/2/2024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6/2/2024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6/2/2024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6/2/2024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6/2/2024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6/2/2024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6/2/2024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6/2/2024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6/2/2024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6/2/2024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mmds.org/#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6.e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788" y="380999"/>
            <a:ext cx="8325612" cy="1427801"/>
          </a:xfrm>
        </p:spPr>
        <p:txBody>
          <a:bodyPr>
            <a:normAutofit fontScale="90000"/>
          </a:bodyPr>
          <a:lstStyle/>
          <a:p>
            <a:r>
              <a:rPr lang="en-GB" dirty="0"/>
              <a:t>Latent dimensions</a:t>
            </a:r>
            <a:br>
              <a:rPr lang="en-GB" dirty="0"/>
            </a:br>
            <a:r>
              <a:rPr lang="en-GB" sz="2700" i="1" dirty="0"/>
              <a:t>DSTA</a:t>
            </a:r>
            <a:br>
              <a:rPr lang="en-GB" dirty="0"/>
            </a:br>
            <a:endParaRPr lang="en-GB" dirty="0"/>
          </a:p>
        </p:txBody>
      </p:sp>
      <p:sp>
        <p:nvSpPr>
          <p:cNvPr id="3" name="Subtitle 2"/>
          <p:cNvSpPr>
            <a:spLocks noGrp="1"/>
          </p:cNvSpPr>
          <p:nvPr>
            <p:ph type="subTitle" idx="1"/>
          </p:nvPr>
        </p:nvSpPr>
        <p:spPr>
          <a:xfrm>
            <a:off x="152400" y="2133600"/>
            <a:ext cx="8915400" cy="1139444"/>
          </a:xfrm>
        </p:spPr>
        <p:txBody>
          <a:bodyPr/>
          <a:lstStyle/>
          <a:p>
            <a:r>
              <a:rPr lang="en-GB" dirty="0"/>
              <a:t>A presentation of Ch. 11 of </a:t>
            </a:r>
            <a:r>
              <a:rPr lang="en-GB" dirty="0" err="1"/>
              <a:t>Lescovec</a:t>
            </a:r>
            <a:r>
              <a:rPr lang="en-GB" dirty="0"/>
              <a:t> et al., </a:t>
            </a:r>
            <a:r>
              <a:rPr lang="en-GB" dirty="0">
                <a:hlinkClick r:id="rId2"/>
              </a:rPr>
              <a:t>Mining of Massive Datasets</a:t>
            </a:r>
            <a:endParaRPr lang="en-GB" dirty="0"/>
          </a:p>
          <a:p>
            <a:endParaRPr lang="en-GB" dirty="0"/>
          </a:p>
          <a:p>
            <a:endParaRPr lang="en-GB" dirty="0"/>
          </a:p>
        </p:txBody>
      </p:sp>
      <p:sp>
        <p:nvSpPr>
          <p:cNvPr id="4" name="TextBox 3"/>
          <p:cNvSpPr txBox="1"/>
          <p:nvPr/>
        </p:nvSpPr>
        <p:spPr>
          <a:xfrm>
            <a:off x="1219200" y="5249277"/>
            <a:ext cx="7772400" cy="830997"/>
          </a:xfrm>
          <a:prstGeom prst="rect">
            <a:avLst/>
          </a:prstGeom>
          <a:noFill/>
        </p:spPr>
        <p:txBody>
          <a:bodyPr wrap="square" rtlCol="0">
            <a:spAutoFit/>
          </a:bodyPr>
          <a:lstStyle/>
          <a:p>
            <a:r>
              <a:rPr lang="en-US" sz="2400" dirty="0"/>
              <a:t>Slides adapted from Jure </a:t>
            </a:r>
            <a:r>
              <a:rPr lang="en-US" sz="2400" dirty="0" err="1"/>
              <a:t>Leskovec’s</a:t>
            </a:r>
            <a:r>
              <a:rPr lang="en-US" sz="2400" dirty="0"/>
              <a:t> slides </a:t>
            </a:r>
          </a:p>
          <a:p>
            <a:r>
              <a:rPr lang="en-US" sz="2400" dirty="0"/>
              <a:t>“</a:t>
            </a:r>
            <a:r>
              <a:rPr lang="en-GB" sz="2400" dirty="0"/>
              <a:t>Dimensionality Reduction by SVD</a:t>
            </a:r>
            <a:r>
              <a:rPr lang="en-US" sz="2400" dirty="0"/>
              <a:t>”</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8043"/>
            <a:ext cx="1143000" cy="1648326"/>
          </a:xfrm>
          <a:prstGeom prst="rect">
            <a:avLst/>
          </a:prstGeom>
        </p:spPr>
      </p:pic>
    </p:spTree>
    <p:extLst>
      <p:ext uri="{BB962C8B-B14F-4D97-AF65-F5344CB8AC3E}">
        <p14:creationId xmlns:p14="http://schemas.microsoft.com/office/powerpoint/2010/main" val="24006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37214"/>
            <a:ext cx="5745694" cy="568362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879" y="1219200"/>
            <a:ext cx="2484335" cy="122692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461" y="4419600"/>
            <a:ext cx="6046539" cy="1039580"/>
          </a:xfrm>
          <a:prstGeom prst="rect">
            <a:avLst/>
          </a:prstGeom>
        </p:spPr>
      </p:pic>
    </p:spTree>
    <p:extLst>
      <p:ext uri="{BB962C8B-B14F-4D97-AF65-F5344CB8AC3E}">
        <p14:creationId xmlns:p14="http://schemas.microsoft.com/office/powerpoint/2010/main" val="88177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18</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442"/>
            <a:ext cx="9144000" cy="4501116"/>
          </a:xfrm>
          <a:prstGeom prst="rect">
            <a:avLst/>
          </a:prstGeom>
        </p:spPr>
      </p:pic>
      <p:sp>
        <p:nvSpPr>
          <p:cNvPr id="5" name="Oval 4"/>
          <p:cNvSpPr/>
          <p:nvPr/>
        </p:nvSpPr>
        <p:spPr>
          <a:xfrm>
            <a:off x="7696200" y="38100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1" name="Oval 40"/>
          <p:cNvSpPr/>
          <p:nvPr/>
        </p:nvSpPr>
        <p:spPr>
          <a:xfrm>
            <a:off x="4495800" y="42672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67485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19</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20</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55448"/>
            <a:ext cx="8763000" cy="1673352"/>
          </a:xfrm>
        </p:spPr>
        <p:txBody>
          <a:bodyPr>
            <a:normAutofit/>
          </a:bodyPr>
          <a:lstStyle/>
          <a:p>
            <a:r>
              <a:rPr lang="en-US" sz="4400"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22</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23</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25</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26</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31</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32</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35</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36</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37</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38</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39</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41</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42</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5"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43</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39"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44</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39"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45</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2"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46</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70"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71"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47</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34021</TotalTime>
  <Words>4715</Words>
  <Application>Microsoft Office PowerPoint</Application>
  <PresentationFormat>On-screen Show (4:3)</PresentationFormat>
  <Paragraphs>911</Paragraphs>
  <Slides>47</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Arial</vt:lpstr>
      <vt:lpstr>Calibri</vt:lpstr>
      <vt:lpstr>Cambria Math</vt:lpstr>
      <vt:lpstr>Comic Sans MS</vt:lpstr>
      <vt:lpstr>Corbel</vt:lpstr>
      <vt:lpstr>Sylfaen</vt:lpstr>
      <vt:lpstr>Symbol</vt:lpstr>
      <vt:lpstr>Times New Roman</vt:lpstr>
      <vt:lpstr>Wingdings</vt:lpstr>
      <vt:lpstr>Wingdings 2</vt:lpstr>
      <vt:lpstr>Module</vt:lpstr>
      <vt:lpstr>Document</vt:lpstr>
      <vt:lpstr>Latent dimensions DSTA </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in practice, I</vt:lpstr>
      <vt:lpstr>SVD – in practice, II</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Interpretation #2</vt:lpstr>
      <vt:lpstr>SVD - Interpretation #2</vt:lpstr>
      <vt:lpstr>SVD - Interpretation #2</vt:lpstr>
      <vt:lpstr>SVD - Complexity</vt:lpstr>
      <vt:lpstr>SVD - Conclusions so far</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Alessandro Provetti (Staff)</cp:lastModifiedBy>
  <cp:revision>1385</cp:revision>
  <cp:lastPrinted>2012-01-25T16:54:23Z</cp:lastPrinted>
  <dcterms:created xsi:type="dcterms:W3CDTF">2009-06-12T17:14:38Z</dcterms:created>
  <dcterms:modified xsi:type="dcterms:W3CDTF">2024-06-02T15:12:33Z</dcterms:modified>
</cp:coreProperties>
</file>