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451" r:id="rId6"/>
    <p:sldId id="2432" r:id="rId7"/>
    <p:sldId id="2433" r:id="rId8"/>
    <p:sldId id="2458" r:id="rId9"/>
    <p:sldId id="2459" r:id="rId10"/>
    <p:sldId id="2462" r:id="rId11"/>
    <p:sldId id="2464" r:id="rId12"/>
    <p:sldId id="259" r:id="rId13"/>
    <p:sldId id="2465" r:id="rId14"/>
    <p:sldId id="2457" r:id="rId15"/>
    <p:sldId id="2453" r:id="rId16"/>
    <p:sldId id="2466" r:id="rId17"/>
    <p:sldId id="24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99482-7092-4720-B9C6-D889721A0E3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AA290AB-EA62-46E2-A651-87FD46745615}">
      <dgm:prSet/>
      <dgm:spPr/>
      <dgm:t>
        <a:bodyPr/>
        <a:lstStyle/>
        <a:p>
          <a:r>
            <a:rPr lang="en-US"/>
            <a:t>1: ReactJS là thư viện Javascript phổ biến được sử dụng để tạo giao diện người dùng</a:t>
          </a:r>
        </a:p>
      </dgm:t>
    </dgm:pt>
    <dgm:pt modelId="{98016979-CDEF-4444-BA63-E9E2B8200271}" type="parTrans" cxnId="{ED3EFB01-1F9A-44D1-AE6D-2154872AA65F}">
      <dgm:prSet/>
      <dgm:spPr/>
      <dgm:t>
        <a:bodyPr/>
        <a:lstStyle/>
        <a:p>
          <a:endParaRPr lang="en-US"/>
        </a:p>
      </dgm:t>
    </dgm:pt>
    <dgm:pt modelId="{4B5BE297-1C98-4CC1-AE25-4A8772CAE539}" type="sibTrans" cxnId="{ED3EFB01-1F9A-44D1-AE6D-2154872AA65F}">
      <dgm:prSet/>
      <dgm:spPr/>
      <dgm:t>
        <a:bodyPr/>
        <a:lstStyle/>
        <a:p>
          <a:endParaRPr lang="en-US"/>
        </a:p>
      </dgm:t>
    </dgm:pt>
    <dgm:pt modelId="{FF63E0E5-B93F-4C51-A5BD-59010B9C4CD9}">
      <dgm:prSet/>
      <dgm:spPr/>
      <dgm:t>
        <a:bodyPr/>
        <a:lstStyle/>
        <a:p>
          <a:r>
            <a:rPr lang="en-US"/>
            <a:t>2: Typescript là phiên bản mở rộng của JavaScript, giúp tang tính nhất quán, hiệu suất </a:t>
          </a:r>
        </a:p>
      </dgm:t>
    </dgm:pt>
    <dgm:pt modelId="{0C65A656-4AB0-49E6-A4DC-85FDC8D4E09E}" type="parTrans" cxnId="{E556EAA0-8648-4ED9-9145-FE345D375B01}">
      <dgm:prSet/>
      <dgm:spPr/>
      <dgm:t>
        <a:bodyPr/>
        <a:lstStyle/>
        <a:p>
          <a:endParaRPr lang="en-US"/>
        </a:p>
      </dgm:t>
    </dgm:pt>
    <dgm:pt modelId="{19D93C58-1D8B-45A7-9CBE-EB480D501770}" type="sibTrans" cxnId="{E556EAA0-8648-4ED9-9145-FE345D375B01}">
      <dgm:prSet/>
      <dgm:spPr/>
      <dgm:t>
        <a:bodyPr/>
        <a:lstStyle/>
        <a:p>
          <a:endParaRPr lang="en-US"/>
        </a:p>
      </dgm:t>
    </dgm:pt>
    <dgm:pt modelId="{906D4590-439E-4E6A-B48C-50A38A1F7214}" type="pres">
      <dgm:prSet presAssocID="{8E299482-7092-4720-B9C6-D889721A0E37}" presName="hierChild1" presStyleCnt="0">
        <dgm:presLayoutVars>
          <dgm:chPref val="1"/>
          <dgm:dir/>
          <dgm:animOne val="branch"/>
          <dgm:animLvl val="lvl"/>
          <dgm:resizeHandles/>
        </dgm:presLayoutVars>
      </dgm:prSet>
      <dgm:spPr/>
    </dgm:pt>
    <dgm:pt modelId="{22A672E9-0194-4D07-897B-F9F84229FD3E}" type="pres">
      <dgm:prSet presAssocID="{4AA290AB-EA62-46E2-A651-87FD46745615}" presName="hierRoot1" presStyleCnt="0"/>
      <dgm:spPr/>
    </dgm:pt>
    <dgm:pt modelId="{EF336BD3-D0E7-44EF-8C3F-62049BF5CE5F}" type="pres">
      <dgm:prSet presAssocID="{4AA290AB-EA62-46E2-A651-87FD46745615}" presName="composite" presStyleCnt="0"/>
      <dgm:spPr/>
    </dgm:pt>
    <dgm:pt modelId="{85F6FCEA-C0EE-4E99-B5C0-EB6BF90436F6}" type="pres">
      <dgm:prSet presAssocID="{4AA290AB-EA62-46E2-A651-87FD46745615}" presName="background" presStyleLbl="node0" presStyleIdx="0" presStyleCnt="2"/>
      <dgm:spPr/>
    </dgm:pt>
    <dgm:pt modelId="{1F89D2F8-101B-4512-8CB4-BEE5DC317AA4}" type="pres">
      <dgm:prSet presAssocID="{4AA290AB-EA62-46E2-A651-87FD46745615}" presName="text" presStyleLbl="fgAcc0" presStyleIdx="0" presStyleCnt="2">
        <dgm:presLayoutVars>
          <dgm:chPref val="3"/>
        </dgm:presLayoutVars>
      </dgm:prSet>
      <dgm:spPr/>
    </dgm:pt>
    <dgm:pt modelId="{B3F3AE89-E1EE-4C63-8E20-906965496F54}" type="pres">
      <dgm:prSet presAssocID="{4AA290AB-EA62-46E2-A651-87FD46745615}" presName="hierChild2" presStyleCnt="0"/>
      <dgm:spPr/>
    </dgm:pt>
    <dgm:pt modelId="{474FA546-F75D-4177-B5D8-938165F04831}" type="pres">
      <dgm:prSet presAssocID="{FF63E0E5-B93F-4C51-A5BD-59010B9C4CD9}" presName="hierRoot1" presStyleCnt="0"/>
      <dgm:spPr/>
    </dgm:pt>
    <dgm:pt modelId="{EDB140A5-2AA1-4BBE-BE04-C5BAB1642A4E}" type="pres">
      <dgm:prSet presAssocID="{FF63E0E5-B93F-4C51-A5BD-59010B9C4CD9}" presName="composite" presStyleCnt="0"/>
      <dgm:spPr/>
    </dgm:pt>
    <dgm:pt modelId="{F8866CFB-FE92-42C8-B07F-8BB45634D1CD}" type="pres">
      <dgm:prSet presAssocID="{FF63E0E5-B93F-4C51-A5BD-59010B9C4CD9}" presName="background" presStyleLbl="node0" presStyleIdx="1" presStyleCnt="2"/>
      <dgm:spPr/>
    </dgm:pt>
    <dgm:pt modelId="{B586FEBF-9D0D-40D2-ADDC-B532749D2D09}" type="pres">
      <dgm:prSet presAssocID="{FF63E0E5-B93F-4C51-A5BD-59010B9C4CD9}" presName="text" presStyleLbl="fgAcc0" presStyleIdx="1" presStyleCnt="2">
        <dgm:presLayoutVars>
          <dgm:chPref val="3"/>
        </dgm:presLayoutVars>
      </dgm:prSet>
      <dgm:spPr/>
    </dgm:pt>
    <dgm:pt modelId="{3DA301A6-76DD-4098-8002-BD1BF0377D2D}" type="pres">
      <dgm:prSet presAssocID="{FF63E0E5-B93F-4C51-A5BD-59010B9C4CD9}" presName="hierChild2" presStyleCnt="0"/>
      <dgm:spPr/>
    </dgm:pt>
  </dgm:ptLst>
  <dgm:cxnLst>
    <dgm:cxn modelId="{ED3EFB01-1F9A-44D1-AE6D-2154872AA65F}" srcId="{8E299482-7092-4720-B9C6-D889721A0E37}" destId="{4AA290AB-EA62-46E2-A651-87FD46745615}" srcOrd="0" destOrd="0" parTransId="{98016979-CDEF-4444-BA63-E9E2B8200271}" sibTransId="{4B5BE297-1C98-4CC1-AE25-4A8772CAE539}"/>
    <dgm:cxn modelId="{B63EAF02-26EE-4352-88B6-5CE6F5C09EF8}" type="presOf" srcId="{4AA290AB-EA62-46E2-A651-87FD46745615}" destId="{1F89D2F8-101B-4512-8CB4-BEE5DC317AA4}" srcOrd="0" destOrd="0" presId="urn:microsoft.com/office/officeart/2005/8/layout/hierarchy1"/>
    <dgm:cxn modelId="{C0E68816-BD54-4106-AD18-51E82904CA2B}" type="presOf" srcId="{8E299482-7092-4720-B9C6-D889721A0E37}" destId="{906D4590-439E-4E6A-B48C-50A38A1F7214}" srcOrd="0" destOrd="0" presId="urn:microsoft.com/office/officeart/2005/8/layout/hierarchy1"/>
    <dgm:cxn modelId="{E556EAA0-8648-4ED9-9145-FE345D375B01}" srcId="{8E299482-7092-4720-B9C6-D889721A0E37}" destId="{FF63E0E5-B93F-4C51-A5BD-59010B9C4CD9}" srcOrd="1" destOrd="0" parTransId="{0C65A656-4AB0-49E6-A4DC-85FDC8D4E09E}" sibTransId="{19D93C58-1D8B-45A7-9CBE-EB480D501770}"/>
    <dgm:cxn modelId="{3607FFE4-EBF9-4A25-A42B-00A61DA30381}" type="presOf" srcId="{FF63E0E5-B93F-4C51-A5BD-59010B9C4CD9}" destId="{B586FEBF-9D0D-40D2-ADDC-B532749D2D09}" srcOrd="0" destOrd="0" presId="urn:microsoft.com/office/officeart/2005/8/layout/hierarchy1"/>
    <dgm:cxn modelId="{8A9060E5-9B39-4A12-9E45-44B52F831BF9}" type="presParOf" srcId="{906D4590-439E-4E6A-B48C-50A38A1F7214}" destId="{22A672E9-0194-4D07-897B-F9F84229FD3E}" srcOrd="0" destOrd="0" presId="urn:microsoft.com/office/officeart/2005/8/layout/hierarchy1"/>
    <dgm:cxn modelId="{8586B400-3A5B-4B1B-A46D-D57DCB39E224}" type="presParOf" srcId="{22A672E9-0194-4D07-897B-F9F84229FD3E}" destId="{EF336BD3-D0E7-44EF-8C3F-62049BF5CE5F}" srcOrd="0" destOrd="0" presId="urn:microsoft.com/office/officeart/2005/8/layout/hierarchy1"/>
    <dgm:cxn modelId="{7585520F-836C-42DE-A2E1-504969A045F5}" type="presParOf" srcId="{EF336BD3-D0E7-44EF-8C3F-62049BF5CE5F}" destId="{85F6FCEA-C0EE-4E99-B5C0-EB6BF90436F6}" srcOrd="0" destOrd="0" presId="urn:microsoft.com/office/officeart/2005/8/layout/hierarchy1"/>
    <dgm:cxn modelId="{E6863223-B59E-45AC-994E-7535D2D52AEB}" type="presParOf" srcId="{EF336BD3-D0E7-44EF-8C3F-62049BF5CE5F}" destId="{1F89D2F8-101B-4512-8CB4-BEE5DC317AA4}" srcOrd="1" destOrd="0" presId="urn:microsoft.com/office/officeart/2005/8/layout/hierarchy1"/>
    <dgm:cxn modelId="{8706C0D7-2045-4867-B30C-470FD39B27C9}" type="presParOf" srcId="{22A672E9-0194-4D07-897B-F9F84229FD3E}" destId="{B3F3AE89-E1EE-4C63-8E20-906965496F54}" srcOrd="1" destOrd="0" presId="urn:microsoft.com/office/officeart/2005/8/layout/hierarchy1"/>
    <dgm:cxn modelId="{9178F39E-CFF7-4F71-A804-4977FD49C12C}" type="presParOf" srcId="{906D4590-439E-4E6A-B48C-50A38A1F7214}" destId="{474FA546-F75D-4177-B5D8-938165F04831}" srcOrd="1" destOrd="0" presId="urn:microsoft.com/office/officeart/2005/8/layout/hierarchy1"/>
    <dgm:cxn modelId="{2BE1D6C8-89F6-41E8-BD32-C1E120CC84C7}" type="presParOf" srcId="{474FA546-F75D-4177-B5D8-938165F04831}" destId="{EDB140A5-2AA1-4BBE-BE04-C5BAB1642A4E}" srcOrd="0" destOrd="0" presId="urn:microsoft.com/office/officeart/2005/8/layout/hierarchy1"/>
    <dgm:cxn modelId="{AF59B825-8772-4B06-8442-B1479A0902C0}" type="presParOf" srcId="{EDB140A5-2AA1-4BBE-BE04-C5BAB1642A4E}" destId="{F8866CFB-FE92-42C8-B07F-8BB45634D1CD}" srcOrd="0" destOrd="0" presId="urn:microsoft.com/office/officeart/2005/8/layout/hierarchy1"/>
    <dgm:cxn modelId="{756FBE5E-CC51-402F-A467-5937BE0A7294}" type="presParOf" srcId="{EDB140A5-2AA1-4BBE-BE04-C5BAB1642A4E}" destId="{B586FEBF-9D0D-40D2-ADDC-B532749D2D09}" srcOrd="1" destOrd="0" presId="urn:microsoft.com/office/officeart/2005/8/layout/hierarchy1"/>
    <dgm:cxn modelId="{E32F49FF-830F-4D84-8553-5E6C05396CB6}" type="presParOf" srcId="{474FA546-F75D-4177-B5D8-938165F04831}" destId="{3DA301A6-76DD-4098-8002-BD1BF0377D2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6FCEA-C0EE-4E99-B5C0-EB6BF90436F6}">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89D2F8-101B-4512-8CB4-BEE5DC317AA4}">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1: ReactJS là thư viện Javascript phổ biến được sử dụng để tạo giao diện người dùng</a:t>
          </a:r>
        </a:p>
      </dsp:txBody>
      <dsp:txXfrm>
        <a:off x="608661" y="692298"/>
        <a:ext cx="4508047" cy="2799040"/>
      </dsp:txXfrm>
    </dsp:sp>
    <dsp:sp modelId="{F8866CFB-FE92-42C8-B07F-8BB45634D1CD}">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6FEBF-9D0D-40D2-ADDC-B532749D2D09}">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2: Typescript là phiên bản mở rộng của JavaScript, giúp tang tính nhất quán, hiệu suất </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1/14/2024</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nsole.firebase.google.com/"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odejs.org/en"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err="1"/>
              <a:t>Tìm</a:t>
            </a:r>
            <a:r>
              <a:rPr lang="en-US" dirty="0"/>
              <a:t> </a:t>
            </a:r>
            <a:r>
              <a:rPr lang="en-US" dirty="0" err="1"/>
              <a:t>hiểu</a:t>
            </a:r>
            <a:r>
              <a:rPr lang="en-US" dirty="0"/>
              <a:t> </a:t>
            </a:r>
            <a:r>
              <a:rPr lang="en-US" dirty="0" err="1"/>
              <a:t>về</a:t>
            </a:r>
            <a:r>
              <a:rPr lang="en-US" dirty="0"/>
              <a:t> ReactJS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9.24.XX</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Annual Review</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254607"/>
            <a:ext cx="11002962" cy="823913"/>
          </a:xfrm>
        </p:spPr>
        <p:txBody>
          <a:bodyPr/>
          <a:lstStyle/>
          <a:p>
            <a:r>
              <a:rPr lang="en-US" spc="0" dirty="0" err="1"/>
              <a:t>Cách</a:t>
            </a:r>
            <a:r>
              <a:rPr lang="en-US" spc="0" dirty="0"/>
              <a:t> </a:t>
            </a:r>
            <a:r>
              <a:rPr lang="en-US" spc="0" dirty="0" err="1"/>
              <a:t>dùng</a:t>
            </a:r>
            <a:r>
              <a:rPr lang="en-US" spc="0" dirty="0"/>
              <a:t> </a:t>
            </a:r>
            <a:r>
              <a:rPr lang="en-US" spc="0" dirty="0" err="1"/>
              <a:t>mảng</a:t>
            </a:r>
            <a:r>
              <a:rPr lang="en-US" spc="0" dirty="0"/>
              <a:t> </a:t>
            </a:r>
            <a:r>
              <a:rPr lang="en-US" spc="0" dirty="0" err="1"/>
              <a:t>và</a:t>
            </a:r>
            <a:r>
              <a:rPr lang="en-US" spc="0" dirty="0"/>
              <a:t> object</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4" name="TextBox 3">
            <a:extLst>
              <a:ext uri="{FF2B5EF4-FFF2-40B4-BE49-F238E27FC236}">
                <a16:creationId xmlns:a16="http://schemas.microsoft.com/office/drawing/2014/main" id="{2BFEFF11-D13A-E380-4E3A-1375B9D2B041}"/>
              </a:ext>
            </a:extLst>
          </p:cNvPr>
          <p:cNvSpPr txBox="1"/>
          <p:nvPr/>
        </p:nvSpPr>
        <p:spPr>
          <a:xfrm>
            <a:off x="1901543" y="1561658"/>
            <a:ext cx="1976823" cy="369332"/>
          </a:xfrm>
          <a:prstGeom prst="rect">
            <a:avLst/>
          </a:prstGeom>
          <a:noFill/>
        </p:spPr>
        <p:txBody>
          <a:bodyPr wrap="none" rtlCol="0">
            <a:spAutoFit/>
          </a:bodyPr>
          <a:lstStyle/>
          <a:p>
            <a:pPr algn="ctr"/>
            <a:r>
              <a:rPr lang="en-US" dirty="0"/>
              <a:t>1: </a:t>
            </a:r>
            <a:r>
              <a:rPr lang="en-US" dirty="0" err="1"/>
              <a:t>Cách</a:t>
            </a:r>
            <a:r>
              <a:rPr lang="en-US" dirty="0"/>
              <a:t> </a:t>
            </a:r>
            <a:r>
              <a:rPr lang="en-US" dirty="0" err="1"/>
              <a:t>dùng</a:t>
            </a:r>
            <a:r>
              <a:rPr lang="en-US" dirty="0"/>
              <a:t> </a:t>
            </a:r>
            <a:r>
              <a:rPr lang="en-US" dirty="0" err="1"/>
              <a:t>mảng</a:t>
            </a:r>
            <a:endParaRPr lang="en-US" dirty="0"/>
          </a:p>
        </p:txBody>
      </p:sp>
      <p:pic>
        <p:nvPicPr>
          <p:cNvPr id="7" name="Picture 6">
            <a:extLst>
              <a:ext uri="{FF2B5EF4-FFF2-40B4-BE49-F238E27FC236}">
                <a16:creationId xmlns:a16="http://schemas.microsoft.com/office/drawing/2014/main" id="{6D01A71C-B185-1943-AB0B-1CFB2FB08919}"/>
              </a:ext>
            </a:extLst>
          </p:cNvPr>
          <p:cNvPicPr>
            <a:picLocks noChangeAspect="1"/>
          </p:cNvPicPr>
          <p:nvPr/>
        </p:nvPicPr>
        <p:blipFill>
          <a:blip r:embed="rId2"/>
          <a:stretch>
            <a:fillRect/>
          </a:stretch>
        </p:blipFill>
        <p:spPr>
          <a:xfrm>
            <a:off x="737119" y="2028280"/>
            <a:ext cx="4305673" cy="3490262"/>
          </a:xfrm>
          <a:prstGeom prst="rect">
            <a:avLst/>
          </a:prstGeom>
        </p:spPr>
      </p:pic>
      <p:pic>
        <p:nvPicPr>
          <p:cNvPr id="9" name="Picture 8">
            <a:extLst>
              <a:ext uri="{FF2B5EF4-FFF2-40B4-BE49-F238E27FC236}">
                <a16:creationId xmlns:a16="http://schemas.microsoft.com/office/drawing/2014/main" id="{9A8EEB2A-6A7A-AF34-5F1F-976B9E596BF8}"/>
              </a:ext>
            </a:extLst>
          </p:cNvPr>
          <p:cNvPicPr>
            <a:picLocks noChangeAspect="1"/>
          </p:cNvPicPr>
          <p:nvPr/>
        </p:nvPicPr>
        <p:blipFill>
          <a:blip r:embed="rId3"/>
          <a:stretch>
            <a:fillRect/>
          </a:stretch>
        </p:blipFill>
        <p:spPr>
          <a:xfrm>
            <a:off x="854554" y="5615832"/>
            <a:ext cx="1226926" cy="1242168"/>
          </a:xfrm>
          <a:prstGeom prst="rect">
            <a:avLst/>
          </a:prstGeom>
        </p:spPr>
      </p:pic>
      <p:sp>
        <p:nvSpPr>
          <p:cNvPr id="10" name="TextBox 9">
            <a:extLst>
              <a:ext uri="{FF2B5EF4-FFF2-40B4-BE49-F238E27FC236}">
                <a16:creationId xmlns:a16="http://schemas.microsoft.com/office/drawing/2014/main" id="{B3BCCEE1-C15C-73C6-14E9-9BA7F0D59417}"/>
              </a:ext>
            </a:extLst>
          </p:cNvPr>
          <p:cNvSpPr txBox="1"/>
          <p:nvPr/>
        </p:nvSpPr>
        <p:spPr>
          <a:xfrm>
            <a:off x="7651622" y="1561658"/>
            <a:ext cx="2385589" cy="369332"/>
          </a:xfrm>
          <a:prstGeom prst="rect">
            <a:avLst/>
          </a:prstGeom>
          <a:noFill/>
        </p:spPr>
        <p:txBody>
          <a:bodyPr wrap="none" rtlCol="0">
            <a:spAutoFit/>
          </a:bodyPr>
          <a:lstStyle/>
          <a:p>
            <a:pPr algn="ctr"/>
            <a:r>
              <a:rPr lang="en-US" dirty="0"/>
              <a:t>2: </a:t>
            </a:r>
            <a:r>
              <a:rPr lang="en-US" dirty="0" err="1"/>
              <a:t>Cách</a:t>
            </a:r>
            <a:r>
              <a:rPr lang="en-US" dirty="0"/>
              <a:t> </a:t>
            </a:r>
            <a:r>
              <a:rPr lang="en-US" dirty="0" err="1"/>
              <a:t>dùng</a:t>
            </a:r>
            <a:r>
              <a:rPr lang="en-US" dirty="0"/>
              <a:t> </a:t>
            </a:r>
            <a:r>
              <a:rPr lang="en-US" dirty="0" err="1"/>
              <a:t>đối</a:t>
            </a:r>
            <a:r>
              <a:rPr lang="en-US" dirty="0"/>
              <a:t> </a:t>
            </a:r>
            <a:r>
              <a:rPr lang="en-US" dirty="0" err="1"/>
              <a:t>tượng</a:t>
            </a:r>
            <a:endParaRPr lang="en-US" dirty="0"/>
          </a:p>
        </p:txBody>
      </p:sp>
      <p:pic>
        <p:nvPicPr>
          <p:cNvPr id="12" name="Picture 11">
            <a:extLst>
              <a:ext uri="{FF2B5EF4-FFF2-40B4-BE49-F238E27FC236}">
                <a16:creationId xmlns:a16="http://schemas.microsoft.com/office/drawing/2014/main" id="{32A82742-B536-5126-5BE8-95E1B8CA3AB8}"/>
              </a:ext>
            </a:extLst>
          </p:cNvPr>
          <p:cNvPicPr>
            <a:picLocks noChangeAspect="1"/>
          </p:cNvPicPr>
          <p:nvPr/>
        </p:nvPicPr>
        <p:blipFill>
          <a:blip r:embed="rId4"/>
          <a:stretch>
            <a:fillRect/>
          </a:stretch>
        </p:blipFill>
        <p:spPr>
          <a:xfrm>
            <a:off x="6811699" y="2022192"/>
            <a:ext cx="4065436" cy="3502438"/>
          </a:xfrm>
          <a:prstGeom prst="rect">
            <a:avLst/>
          </a:prstGeom>
        </p:spPr>
      </p:pic>
      <p:pic>
        <p:nvPicPr>
          <p:cNvPr id="14" name="Picture 13">
            <a:extLst>
              <a:ext uri="{FF2B5EF4-FFF2-40B4-BE49-F238E27FC236}">
                <a16:creationId xmlns:a16="http://schemas.microsoft.com/office/drawing/2014/main" id="{251DC4A2-3FFB-1100-5FAE-9F39E956662C}"/>
              </a:ext>
            </a:extLst>
          </p:cNvPr>
          <p:cNvPicPr>
            <a:picLocks noChangeAspect="1"/>
          </p:cNvPicPr>
          <p:nvPr/>
        </p:nvPicPr>
        <p:blipFill>
          <a:blip r:embed="rId5"/>
          <a:stretch>
            <a:fillRect/>
          </a:stretch>
        </p:blipFill>
        <p:spPr>
          <a:xfrm>
            <a:off x="7968041" y="5535890"/>
            <a:ext cx="1651820" cy="1285547"/>
          </a:xfrm>
          <a:prstGeom prst="rect">
            <a:avLst/>
          </a:prstGeom>
        </p:spPr>
      </p:pic>
    </p:spTree>
    <p:extLst>
      <p:ext uri="{BB962C8B-B14F-4D97-AF65-F5344CB8AC3E}">
        <p14:creationId xmlns:p14="http://schemas.microsoft.com/office/powerpoint/2010/main" val="416898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917638"/>
            <a:ext cx="5897217" cy="1661297"/>
          </a:xfrm>
        </p:spPr>
        <p:txBody>
          <a:bodyPr>
            <a:normAutofit fontScale="90000"/>
          </a:bodyPr>
          <a:lstStyle/>
          <a:p>
            <a:r>
              <a:rPr lang="en-US" dirty="0" err="1"/>
              <a:t>Phần</a:t>
            </a:r>
            <a:r>
              <a:rPr lang="en-US" dirty="0"/>
              <a:t> 2: Firebase</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lgn="l">
              <a:lnSpc>
                <a:spcPct val="90000"/>
              </a:lnSpc>
            </a:pPr>
            <a:r>
              <a:rPr lang="en-US" sz="4000" spc="300"/>
              <a:t>1: Cài đặt</a:t>
            </a:r>
            <a:endParaRPr lang="en-US" sz="4000"/>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FC5462-670F-B51C-BDA9-6E35BF6E2625}"/>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1: </a:t>
            </a:r>
            <a:r>
              <a:rPr lang="en-US" sz="2000" dirty="0" err="1"/>
              <a:t>Cài</a:t>
            </a:r>
            <a:r>
              <a:rPr lang="en-US" sz="2000" dirty="0"/>
              <a:t> </a:t>
            </a:r>
            <a:r>
              <a:rPr lang="en-US" sz="2000" dirty="0" err="1"/>
              <a:t>đặt</a:t>
            </a:r>
            <a:r>
              <a:rPr lang="en-US" sz="2000" dirty="0"/>
              <a:t> Firebase </a:t>
            </a:r>
            <a:r>
              <a:rPr lang="en-US" sz="2000" dirty="0" err="1"/>
              <a:t>vào</a:t>
            </a:r>
            <a:r>
              <a:rPr lang="en-US" sz="2000" dirty="0"/>
              <a:t> </a:t>
            </a:r>
            <a:r>
              <a:rPr lang="en-US" sz="2000" dirty="0" err="1"/>
              <a:t>dự</a:t>
            </a:r>
            <a:r>
              <a:rPr lang="en-US" sz="2000" dirty="0"/>
              <a:t> </a:t>
            </a:r>
            <a:r>
              <a:rPr lang="en-US" sz="2000" dirty="0" err="1"/>
              <a:t>án</a:t>
            </a:r>
            <a:r>
              <a:rPr lang="en-US" sz="2000" dirty="0"/>
              <a:t> </a:t>
            </a:r>
            <a:r>
              <a:rPr lang="en-US" sz="2000" dirty="0" err="1"/>
              <a:t>bằng</a:t>
            </a:r>
            <a:r>
              <a:rPr lang="en-US" sz="2000" dirty="0"/>
              <a:t> </a:t>
            </a:r>
            <a:r>
              <a:rPr lang="en-US" sz="2000" dirty="0" err="1"/>
              <a:t>lệnh</a:t>
            </a:r>
            <a:r>
              <a:rPr lang="en-US" sz="2000" dirty="0"/>
              <a:t>:</a:t>
            </a:r>
          </a:p>
          <a:p>
            <a:pPr indent="-228600">
              <a:lnSpc>
                <a:spcPct val="90000"/>
              </a:lnSpc>
              <a:spcAft>
                <a:spcPts val="600"/>
              </a:spcAft>
              <a:buFont typeface="Arial" panose="020B0604020202020204" pitchFamily="34" charset="0"/>
              <a:buChar char="•"/>
            </a:pPr>
            <a:r>
              <a:rPr lang="en-US" sz="2000" dirty="0" err="1"/>
              <a:t>npm</a:t>
            </a:r>
            <a:r>
              <a:rPr lang="en-US" sz="2000" dirty="0"/>
              <a:t> install firebase react-redux redux</a:t>
            </a:r>
          </a:p>
          <a:p>
            <a:pPr indent="-228600">
              <a:lnSpc>
                <a:spcPct val="90000"/>
              </a:lnSpc>
              <a:spcAft>
                <a:spcPts val="600"/>
              </a:spcAft>
              <a:buFont typeface="Arial" panose="020B0604020202020204" pitchFamily="34" charset="0"/>
              <a:buChar char="•"/>
            </a:pPr>
            <a:r>
              <a:rPr lang="en-US" sz="2000" dirty="0"/>
              <a:t>2: </a:t>
            </a:r>
            <a:r>
              <a:rPr lang="en-US" sz="2000" dirty="0" err="1"/>
              <a:t>Vào</a:t>
            </a:r>
            <a:r>
              <a:rPr lang="en-US" sz="2000" dirty="0"/>
              <a:t> </a:t>
            </a:r>
            <a:r>
              <a:rPr lang="en-US" sz="2000" dirty="0" err="1"/>
              <a:t>trang</a:t>
            </a:r>
            <a:r>
              <a:rPr lang="en-US" sz="2000" dirty="0"/>
              <a:t> </a:t>
            </a:r>
            <a:r>
              <a:rPr lang="en-US" sz="2000" dirty="0">
                <a:hlinkClick r:id="rId2"/>
              </a:rPr>
              <a:t>https://console.firebase.google.com/</a:t>
            </a:r>
            <a:r>
              <a:rPr lang="en-US" sz="2000" dirty="0"/>
              <a:t> </a:t>
            </a:r>
            <a:r>
              <a:rPr lang="en-US" sz="2000" dirty="0" err="1"/>
              <a:t>và</a:t>
            </a:r>
            <a:r>
              <a:rPr lang="en-US" sz="2000" dirty="0"/>
              <a:t> </a:t>
            </a:r>
            <a:r>
              <a:rPr lang="en-US" sz="2000" dirty="0" err="1"/>
              <a:t>tạo</a:t>
            </a:r>
            <a:r>
              <a:rPr lang="en-US" sz="2000" dirty="0"/>
              <a:t> </a:t>
            </a:r>
            <a:r>
              <a:rPr lang="en-US" sz="2000" dirty="0" err="1"/>
              <a:t>dự</a:t>
            </a:r>
            <a:r>
              <a:rPr lang="en-US" sz="2000" dirty="0"/>
              <a:t> </a:t>
            </a:r>
            <a:r>
              <a:rPr lang="en-US" sz="2000" dirty="0" err="1"/>
              <a:t>án</a:t>
            </a:r>
            <a:r>
              <a:rPr lang="en-US" sz="2000" dirty="0"/>
              <a:t> </a:t>
            </a:r>
            <a:r>
              <a:rPr lang="en-US" sz="2000" dirty="0" err="1"/>
              <a:t>mới</a:t>
            </a:r>
            <a:endParaRPr lang="en-US" sz="2000" dirty="0"/>
          </a:p>
          <a:p>
            <a:pPr indent="-228600">
              <a:lnSpc>
                <a:spcPct val="90000"/>
              </a:lnSpc>
              <a:spcAft>
                <a:spcPts val="600"/>
              </a:spcAft>
              <a:buFont typeface="Arial" panose="020B0604020202020204" pitchFamily="34" charset="0"/>
              <a:buChar char="•"/>
            </a:pPr>
            <a:r>
              <a:rPr lang="en-US" sz="2000" dirty="0"/>
              <a:t>3: Sau </a:t>
            </a:r>
            <a:r>
              <a:rPr lang="en-US" sz="2000" dirty="0" err="1"/>
              <a:t>khi</a:t>
            </a:r>
            <a:r>
              <a:rPr lang="en-US" sz="2000" dirty="0"/>
              <a:t> </a:t>
            </a:r>
            <a:r>
              <a:rPr lang="en-US" sz="2000" dirty="0" err="1"/>
              <a:t>tạo</a:t>
            </a:r>
            <a:r>
              <a:rPr lang="en-US" sz="2000" dirty="0"/>
              <a:t> </a:t>
            </a:r>
            <a:r>
              <a:rPr lang="en-US" sz="2000" dirty="0" err="1"/>
              <a:t>xong</a:t>
            </a:r>
            <a:r>
              <a:rPr lang="en-US" sz="2000" dirty="0"/>
              <a:t>, </a:t>
            </a:r>
            <a:r>
              <a:rPr lang="en-US" sz="2000" dirty="0" err="1"/>
              <a:t>sẽ</a:t>
            </a:r>
            <a:r>
              <a:rPr lang="en-US" sz="2000" dirty="0"/>
              <a:t> </a:t>
            </a:r>
            <a:r>
              <a:rPr lang="en-US" sz="2000" dirty="0" err="1"/>
              <a:t>cho</a:t>
            </a:r>
            <a:r>
              <a:rPr lang="en-US" sz="2000" dirty="0"/>
              <a:t> 1 </a:t>
            </a:r>
            <a:r>
              <a:rPr lang="en-US" sz="2000" dirty="0" err="1"/>
              <a:t>đoạn</a:t>
            </a:r>
            <a:r>
              <a:rPr lang="en-US" sz="2000" dirty="0"/>
              <a:t> code, </a:t>
            </a:r>
            <a:r>
              <a:rPr lang="en-US" sz="2000" dirty="0" err="1"/>
              <a:t>hãy</a:t>
            </a:r>
            <a:r>
              <a:rPr lang="en-US" sz="2000" dirty="0"/>
              <a:t> </a:t>
            </a:r>
            <a:r>
              <a:rPr lang="en-US" sz="2000" dirty="0" err="1"/>
              <a:t>tạo</a:t>
            </a:r>
            <a:r>
              <a:rPr lang="en-US" sz="2000" dirty="0"/>
              <a:t> </a:t>
            </a:r>
            <a:r>
              <a:rPr lang="en-US" sz="2000" dirty="0" err="1"/>
              <a:t>một</a:t>
            </a:r>
            <a:r>
              <a:rPr lang="en-US" sz="2000" dirty="0"/>
              <a:t> file </a:t>
            </a:r>
            <a:r>
              <a:rPr lang="en-US" sz="2000" dirty="0" err="1"/>
              <a:t>tên</a:t>
            </a:r>
            <a:r>
              <a:rPr lang="en-US" sz="2000" dirty="0"/>
              <a:t> </a:t>
            </a:r>
            <a:r>
              <a:rPr lang="en-US" sz="2000" dirty="0" err="1"/>
              <a:t>firebase.ts</a:t>
            </a:r>
            <a:r>
              <a:rPr lang="en-US" sz="2000" dirty="0"/>
              <a:t> </a:t>
            </a:r>
            <a:r>
              <a:rPr lang="en-US" sz="2000" dirty="0" err="1"/>
              <a:t>trong</a:t>
            </a:r>
            <a:r>
              <a:rPr lang="en-US" sz="2000" dirty="0"/>
              <a:t> ./</a:t>
            </a:r>
            <a:r>
              <a:rPr lang="en-US" sz="2000" dirty="0" err="1"/>
              <a:t>src</a:t>
            </a:r>
            <a:r>
              <a:rPr lang="en-US" sz="2000" dirty="0"/>
              <a:t> </a:t>
            </a:r>
            <a:r>
              <a:rPr lang="en-US" sz="2000" dirty="0" err="1"/>
              <a:t>và</a:t>
            </a:r>
            <a:r>
              <a:rPr lang="en-US" sz="2000" dirty="0"/>
              <a:t> copy </a:t>
            </a:r>
            <a:r>
              <a:rPr lang="en-US" sz="2000" dirty="0" err="1"/>
              <a:t>vào</a:t>
            </a:r>
            <a:r>
              <a:rPr lang="en-US" sz="2000" dirty="0"/>
              <a:t> </a:t>
            </a:r>
            <a:r>
              <a:rPr lang="en-US" sz="2000" dirty="0" err="1"/>
              <a:t>đó</a:t>
            </a:r>
            <a:endParaRPr lang="en-US" sz="2000" dirty="0"/>
          </a:p>
          <a:p>
            <a:pPr indent="-228600">
              <a:lnSpc>
                <a:spcPct val="90000"/>
              </a:lnSpc>
              <a:spcAft>
                <a:spcPts val="600"/>
              </a:spcAft>
              <a:buFont typeface="Arial" panose="020B0604020202020204" pitchFamily="34" charset="0"/>
              <a:buChar char="•"/>
            </a:pPr>
            <a:r>
              <a:rPr lang="en-US" sz="2000" dirty="0"/>
              <a:t>4: </a:t>
            </a:r>
            <a:r>
              <a:rPr lang="en-US" sz="2000" dirty="0" err="1"/>
              <a:t>Cài</a:t>
            </a:r>
            <a:r>
              <a:rPr lang="en-US" sz="2000" dirty="0"/>
              <a:t> firebase tool </a:t>
            </a:r>
          </a:p>
          <a:p>
            <a:pPr>
              <a:lnSpc>
                <a:spcPct val="90000"/>
              </a:lnSpc>
              <a:spcAft>
                <a:spcPts val="600"/>
              </a:spcAft>
            </a:pPr>
            <a:r>
              <a:rPr lang="en-US" sz="2000" dirty="0" err="1"/>
              <a:t>npm</a:t>
            </a:r>
            <a:r>
              <a:rPr lang="en-US" sz="2000" dirty="0"/>
              <a:t> install -g firebase-tools</a:t>
            </a:r>
          </a:p>
          <a:p>
            <a:pPr indent="-228600">
              <a:lnSpc>
                <a:spcPct val="90000"/>
              </a:lnSpc>
              <a:spcAft>
                <a:spcPts val="600"/>
              </a:spcAft>
              <a:buFont typeface="Arial" panose="020B0604020202020204" pitchFamily="34" charset="0"/>
              <a:buChar char="•"/>
            </a:pPr>
            <a:endParaRPr lang="en-US"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 program&#10;&#10;Description automatically generated">
            <a:extLst>
              <a:ext uri="{FF2B5EF4-FFF2-40B4-BE49-F238E27FC236}">
                <a16:creationId xmlns:a16="http://schemas.microsoft.com/office/drawing/2014/main" id="{4E92DD88-8192-6026-F049-D42F8B733C99}"/>
              </a:ext>
            </a:extLst>
          </p:cNvPr>
          <p:cNvPicPr>
            <a:picLocks noChangeAspect="1"/>
          </p:cNvPicPr>
          <p:nvPr/>
        </p:nvPicPr>
        <p:blipFill rotWithShape="1">
          <a:blip r:embed="rId3"/>
          <a:srcRect r="8706" b="2"/>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a:xfrm>
            <a:off x="9385070" y="6492240"/>
            <a:ext cx="1055716" cy="365125"/>
          </a:xfrm>
        </p:spPr>
        <p:txBody>
          <a:bodyPr vert="horz" lIns="91440" tIns="45720" rIns="91440" bIns="45720" rtlCol="0" anchor="ctr">
            <a:normAutofit/>
          </a:bodyPr>
          <a:lstStyle/>
          <a:p>
            <a:pPr>
              <a:spcAft>
                <a:spcPts val="600"/>
              </a:spcAft>
              <a:defRPr/>
            </a:pPr>
            <a:fld id="{8C2E478F-E849-4A8C-AF1F-CBCC78A7CBFA}" type="slidenum">
              <a:rPr lang="en-US" smtClean="0">
                <a:solidFill>
                  <a:prstClr val="black">
                    <a:tint val="75000"/>
                  </a:prstClr>
                </a:solidFill>
                <a:latin typeface="Calibri" panose="020F0502020204030204"/>
              </a:rPr>
              <a:pPr>
                <a:spcAft>
                  <a:spcPts val="600"/>
                </a:spcAft>
                <a:defRPr/>
              </a:pPr>
              <a:t>12</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129108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8BA4F-4293-11F2-9B00-C9C3C99E99E6}"/>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l">
              <a:lnSpc>
                <a:spcPct val="90000"/>
              </a:lnSpc>
            </a:pPr>
            <a:r>
              <a:rPr lang="en-US" sz="3700"/>
              <a:t>2: thực hiện chức năng lấy dữ liệu</a:t>
            </a:r>
          </a:p>
        </p:txBody>
      </p:sp>
      <p:grpSp>
        <p:nvGrpSpPr>
          <p:cNvPr id="2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4A9D65-AFE8-964C-193F-719211F52988}"/>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1: </a:t>
            </a:r>
            <a:r>
              <a:rPr lang="en-US" sz="2000"/>
              <a:t>Tạo</a:t>
            </a:r>
            <a:r>
              <a:rPr lang="en-US" sz="2000" dirty="0"/>
              <a:t> </a:t>
            </a:r>
            <a:r>
              <a:rPr lang="en-US" sz="2000"/>
              <a:t>dữ</a:t>
            </a:r>
            <a:r>
              <a:rPr lang="en-US" sz="2000" dirty="0"/>
              <a:t> </a:t>
            </a:r>
            <a:r>
              <a:rPr lang="en-US" sz="2000"/>
              <a:t>liệu</a:t>
            </a:r>
            <a:r>
              <a:rPr lang="en-US" sz="2000" dirty="0"/>
              <a:t> </a:t>
            </a:r>
            <a:r>
              <a:rPr lang="en-US" sz="2000"/>
              <a:t>mẫu</a:t>
            </a:r>
            <a:r>
              <a:rPr lang="en-US" sz="2000" dirty="0"/>
              <a:t> ở Realtime Database</a:t>
            </a:r>
          </a:p>
          <a:p>
            <a:pPr indent="-228600">
              <a:lnSpc>
                <a:spcPct val="90000"/>
              </a:lnSpc>
              <a:spcAft>
                <a:spcPts val="600"/>
              </a:spcAft>
              <a:buFont typeface="Arial" panose="020B0604020202020204" pitchFamily="34" charset="0"/>
              <a:buChar char="•"/>
            </a:pPr>
            <a:r>
              <a:rPr lang="en-US" sz="2000" dirty="0"/>
              <a:t>2: Cho </a:t>
            </a:r>
            <a:r>
              <a:rPr lang="en-US" sz="2000"/>
              <a:t>phép</a:t>
            </a:r>
            <a:r>
              <a:rPr lang="en-US" sz="2000" dirty="0"/>
              <a:t> </a:t>
            </a:r>
            <a:r>
              <a:rPr lang="en-US" sz="2000"/>
              <a:t>đọc</a:t>
            </a:r>
            <a:r>
              <a:rPr lang="en-US" sz="2000" dirty="0"/>
              <a:t> </a:t>
            </a:r>
            <a:r>
              <a:rPr lang="en-US" sz="2000"/>
              <a:t>và</a:t>
            </a:r>
            <a:r>
              <a:rPr lang="en-US" sz="2000" dirty="0"/>
              <a:t> </a:t>
            </a:r>
            <a:r>
              <a:rPr lang="en-US" sz="2000"/>
              <a:t>ghi</a:t>
            </a:r>
            <a:r>
              <a:rPr lang="en-US" sz="2000" dirty="0"/>
              <a:t> ở </a:t>
            </a:r>
            <a:r>
              <a:rPr lang="en-US" sz="2000"/>
              <a:t>phần</a:t>
            </a:r>
            <a:r>
              <a:rPr lang="en-US" sz="2000" dirty="0"/>
              <a:t> Rules</a:t>
            </a:r>
          </a:p>
          <a:p>
            <a:pPr indent="-228600">
              <a:lnSpc>
                <a:spcPct val="90000"/>
              </a:lnSpc>
              <a:spcAft>
                <a:spcPts val="600"/>
              </a:spcAft>
              <a:buFont typeface="Arial" panose="020B0604020202020204" pitchFamily="34" charset="0"/>
              <a:buChar char="•"/>
            </a:pPr>
            <a:endParaRPr lang="en-US" sz="2000" dirty="0"/>
          </a:p>
        </p:txBody>
      </p:sp>
      <p:sp>
        <p:nvSpPr>
          <p:cNvPr id="30"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0240D02F-E6A5-CF3F-0477-C85DCC49EEF3}"/>
              </a:ext>
            </a:extLst>
          </p:cNvPr>
          <p:cNvPicPr>
            <a:picLocks noChangeAspect="1"/>
          </p:cNvPicPr>
          <p:nvPr/>
        </p:nvPicPr>
        <p:blipFill>
          <a:blip r:embed="rId2"/>
          <a:stretch>
            <a:fillRect/>
          </a:stretch>
        </p:blipFill>
        <p:spPr>
          <a:xfrm>
            <a:off x="7083423" y="686944"/>
            <a:ext cx="4397433" cy="2308652"/>
          </a:xfrm>
          <a:prstGeom prst="rect">
            <a:avLst/>
          </a:prstGeom>
        </p:spPr>
      </p:pic>
      <p:sp>
        <p:nvSpPr>
          <p:cNvPr id="34" name="Rectangle 3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941B659C-636D-D915-BF69-0DC9AB40D8AC}"/>
              </a:ext>
            </a:extLst>
          </p:cNvPr>
          <p:cNvPicPr>
            <a:picLocks noChangeAspect="1"/>
          </p:cNvPicPr>
          <p:nvPr/>
        </p:nvPicPr>
        <p:blipFill>
          <a:blip r:embed="rId3"/>
          <a:stretch>
            <a:fillRect/>
          </a:stretch>
        </p:blipFill>
        <p:spPr>
          <a:xfrm>
            <a:off x="7878001" y="3707894"/>
            <a:ext cx="2806413" cy="2518756"/>
          </a:xfrm>
          <a:prstGeom prst="rect">
            <a:avLst/>
          </a:prstGeom>
        </p:spPr>
      </p:pic>
      <p:sp>
        <p:nvSpPr>
          <p:cNvPr id="3" name="Slide Number Placeholder 2">
            <a:extLst>
              <a:ext uri="{FF2B5EF4-FFF2-40B4-BE49-F238E27FC236}">
                <a16:creationId xmlns:a16="http://schemas.microsoft.com/office/drawing/2014/main" id="{16500F54-0CB4-1F71-62D5-6AD624F52112}"/>
              </a:ext>
            </a:extLst>
          </p:cNvPr>
          <p:cNvSpPr>
            <a:spLocks noGrp="1"/>
          </p:cNvSpPr>
          <p:nvPr>
            <p:ph type="sldNum" sz="quarter" idx="11"/>
          </p:nvPr>
        </p:nvSpPr>
        <p:spPr>
          <a:xfrm>
            <a:off x="9385070" y="6492240"/>
            <a:ext cx="1055716"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13</a:t>
            </a:fld>
            <a:endParaRPr lang="en-US"/>
          </a:p>
        </p:txBody>
      </p:sp>
    </p:spTree>
    <p:extLst>
      <p:ext uri="{BB962C8B-B14F-4D97-AF65-F5344CB8AC3E}">
        <p14:creationId xmlns:p14="http://schemas.microsoft.com/office/powerpoint/2010/main" val="3080109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6" name="Freeform: Shape 1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AD04DAC-C316-CBD6-A4F7-409366FBC90A}"/>
              </a:ext>
            </a:extLst>
          </p:cNvPr>
          <p:cNvSpPr>
            <a:spLocks/>
          </p:cNvSpPr>
          <p:nvPr/>
        </p:nvSpPr>
        <p:spPr>
          <a:xfrm>
            <a:off x="10818461" y="5890294"/>
            <a:ext cx="394234" cy="324238"/>
          </a:xfrm>
          <a:prstGeom prst="rect">
            <a:avLst/>
          </a:prstGeom>
        </p:spPr>
        <p:txBody>
          <a:bodyPr/>
          <a:lstStyle/>
          <a:p>
            <a:pPr defTabSz="804672">
              <a:spcAft>
                <a:spcPts val="600"/>
              </a:spcAft>
            </a:pPr>
            <a:fld id="{8C2E478F-E849-4A8C-AF1F-CBCC78A7CBFA}" type="slidenum">
              <a:rPr lang="en-US" sz="1584" kern="1200">
                <a:solidFill>
                  <a:schemeClr val="tx1"/>
                </a:solidFill>
                <a:latin typeface="+mn-lt"/>
                <a:ea typeface="+mn-ea"/>
                <a:cs typeface="+mn-cs"/>
              </a:rPr>
              <a:pPr defTabSz="804672">
                <a:spcAft>
                  <a:spcPts val="600"/>
                </a:spcAft>
              </a:pPr>
              <a:t>14</a:t>
            </a:fld>
            <a:endParaRPr lang="en-US"/>
          </a:p>
        </p:txBody>
      </p:sp>
      <p:sp>
        <p:nvSpPr>
          <p:cNvPr id="4" name="TextBox 3">
            <a:extLst>
              <a:ext uri="{FF2B5EF4-FFF2-40B4-BE49-F238E27FC236}">
                <a16:creationId xmlns:a16="http://schemas.microsoft.com/office/drawing/2014/main" id="{53D9A720-61BB-9A3A-49FD-A33B4351A329}"/>
              </a:ext>
            </a:extLst>
          </p:cNvPr>
          <p:cNvSpPr txBox="1"/>
          <p:nvPr/>
        </p:nvSpPr>
        <p:spPr>
          <a:xfrm>
            <a:off x="802782" y="643467"/>
            <a:ext cx="5900677" cy="4953023"/>
          </a:xfrm>
          <a:prstGeom prst="rect">
            <a:avLst/>
          </a:prstGeom>
          <a:noFill/>
        </p:spPr>
        <p:txBody>
          <a:bodyPr wrap="square" rtlCol="0">
            <a:spAutoFit/>
          </a:bodyPr>
          <a:lstStyle/>
          <a:p>
            <a:pPr defTabSz="804672">
              <a:spcAft>
                <a:spcPts val="600"/>
              </a:spcAft>
            </a:pPr>
            <a:r>
              <a:rPr lang="en-US" sz="1584" kern="1200" dirty="0">
                <a:solidFill>
                  <a:schemeClr val="tx1"/>
                </a:solidFill>
                <a:latin typeface="+mn-lt"/>
                <a:ea typeface="+mn-ea"/>
                <a:cs typeface="+mn-cs"/>
              </a:rPr>
              <a:t>Ở </a:t>
            </a:r>
            <a:r>
              <a:rPr lang="en-US" sz="1584" kern="1200" dirty="0" err="1">
                <a:solidFill>
                  <a:schemeClr val="tx1"/>
                </a:solidFill>
                <a:latin typeface="+mn-lt"/>
                <a:ea typeface="+mn-ea"/>
                <a:cs typeface="+mn-cs"/>
              </a:rPr>
              <a:t>trang</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lấy</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dữ</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liệu</a:t>
            </a:r>
            <a:r>
              <a:rPr lang="en-US" sz="1584" kern="1200" dirty="0">
                <a:solidFill>
                  <a:schemeClr val="tx1"/>
                </a:solidFill>
                <a:latin typeface="+mn-lt"/>
                <a:ea typeface="+mn-ea"/>
                <a:cs typeface="+mn-cs"/>
              </a:rPr>
              <a:t> ( ở </a:t>
            </a:r>
            <a:r>
              <a:rPr lang="en-US" sz="1584" kern="1200" dirty="0" err="1">
                <a:solidFill>
                  <a:schemeClr val="tx1"/>
                </a:solidFill>
                <a:latin typeface="+mn-lt"/>
                <a:ea typeface="+mn-ea"/>
                <a:cs typeface="+mn-cs"/>
              </a:rPr>
              <a:t>đây</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là</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App.tsx</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thì</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thêm</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đoạn</a:t>
            </a:r>
            <a:r>
              <a:rPr lang="en-US" sz="1584" kern="1200" dirty="0">
                <a:solidFill>
                  <a:schemeClr val="tx1"/>
                </a:solidFill>
                <a:latin typeface="+mn-lt"/>
                <a:ea typeface="+mn-ea"/>
                <a:cs typeface="+mn-cs"/>
              </a:rPr>
              <a:t> code </a:t>
            </a:r>
            <a:r>
              <a:rPr lang="en-US" sz="1584" kern="1200" dirty="0" err="1">
                <a:solidFill>
                  <a:schemeClr val="tx1"/>
                </a:solidFill>
                <a:latin typeface="+mn-lt"/>
                <a:ea typeface="+mn-ea"/>
                <a:cs typeface="+mn-cs"/>
              </a:rPr>
              <a:t>sau</a:t>
            </a:r>
            <a:endParaRPr lang="en-US" sz="1584" kern="1200" dirty="0">
              <a:solidFill>
                <a:schemeClr val="tx1"/>
              </a:solidFill>
              <a:latin typeface="+mn-lt"/>
              <a:ea typeface="+mn-ea"/>
              <a:cs typeface="+mn-cs"/>
            </a:endParaRPr>
          </a:p>
          <a:p>
            <a:pPr defTabSz="804672">
              <a:spcAft>
                <a:spcPts val="600"/>
              </a:spcAft>
            </a:pPr>
            <a:r>
              <a:rPr lang="en-US" sz="1232" kern="1200" dirty="0">
                <a:solidFill>
                  <a:srgbClr val="7F3B7A"/>
                </a:solidFill>
                <a:latin typeface="Consolas" panose="020B0609020204030204" pitchFamily="49" charset="0"/>
                <a:ea typeface="+mn-ea"/>
                <a:cs typeface="+mn-cs"/>
              </a:rPr>
              <a:t>import</a:t>
            </a:r>
            <a:r>
              <a:rPr lang="en-US" sz="1232" kern="1200" dirty="0">
                <a:solidFill>
                  <a:srgbClr val="555555"/>
                </a:solidFill>
                <a:latin typeface="Consolas" panose="020B0609020204030204" pitchFamily="49" charset="0"/>
                <a:ea typeface="+mn-ea"/>
                <a:cs typeface="+mn-cs"/>
              </a:rPr>
              <a:t> { </a:t>
            </a:r>
            <a:r>
              <a:rPr lang="en-US" sz="1232" kern="1200" dirty="0" err="1">
                <a:solidFill>
                  <a:srgbClr val="005E80"/>
                </a:solidFill>
                <a:latin typeface="Consolas" panose="020B0609020204030204" pitchFamily="49" charset="0"/>
                <a:ea typeface="+mn-ea"/>
                <a:cs typeface="+mn-cs"/>
              </a:rPr>
              <a:t>getDatabase</a:t>
            </a:r>
            <a:r>
              <a:rPr lang="en-US" sz="1232" kern="1200" dirty="0">
                <a:solidFill>
                  <a:srgbClr val="555555"/>
                </a:solidFill>
                <a:latin typeface="Consolas" panose="020B0609020204030204" pitchFamily="49" charset="0"/>
                <a:ea typeface="+mn-ea"/>
                <a:cs typeface="+mn-cs"/>
              </a:rPr>
              <a:t>, </a:t>
            </a:r>
            <a:r>
              <a:rPr lang="en-US" sz="1232" kern="1200" dirty="0">
                <a:solidFill>
                  <a:srgbClr val="005E80"/>
                </a:solidFill>
                <a:latin typeface="Consolas" panose="020B0609020204030204" pitchFamily="49" charset="0"/>
                <a:ea typeface="+mn-ea"/>
                <a:cs typeface="+mn-cs"/>
              </a:rPr>
              <a:t>ref</a:t>
            </a:r>
            <a:r>
              <a:rPr lang="en-US" sz="1232" kern="1200" dirty="0">
                <a:solidFill>
                  <a:srgbClr val="555555"/>
                </a:solidFill>
                <a:latin typeface="Consolas" panose="020B0609020204030204" pitchFamily="49" charset="0"/>
                <a:ea typeface="+mn-ea"/>
                <a:cs typeface="+mn-cs"/>
              </a:rPr>
              <a:t>, </a:t>
            </a:r>
            <a:r>
              <a:rPr lang="en-US" sz="1232" kern="1200" dirty="0">
                <a:solidFill>
                  <a:srgbClr val="005E80"/>
                </a:solidFill>
                <a:latin typeface="Consolas" panose="020B0609020204030204" pitchFamily="49" charset="0"/>
                <a:ea typeface="+mn-ea"/>
                <a:cs typeface="+mn-cs"/>
              </a:rPr>
              <a:t>child</a:t>
            </a:r>
            <a:r>
              <a:rPr lang="en-US" sz="1232" kern="1200" dirty="0">
                <a:solidFill>
                  <a:srgbClr val="555555"/>
                </a:solidFill>
                <a:latin typeface="Consolas" panose="020B0609020204030204" pitchFamily="49" charset="0"/>
                <a:ea typeface="+mn-ea"/>
                <a:cs typeface="+mn-cs"/>
              </a:rPr>
              <a:t>, </a:t>
            </a:r>
            <a:r>
              <a:rPr lang="en-US" sz="1232" kern="1200" dirty="0">
                <a:solidFill>
                  <a:srgbClr val="005E80"/>
                </a:solidFill>
                <a:latin typeface="Consolas" panose="020B0609020204030204" pitchFamily="49" charset="0"/>
                <a:ea typeface="+mn-ea"/>
                <a:cs typeface="+mn-cs"/>
              </a:rPr>
              <a:t>get</a:t>
            </a:r>
            <a:r>
              <a:rPr lang="en-US" sz="1232" kern="1200" dirty="0">
                <a:solidFill>
                  <a:srgbClr val="555555"/>
                </a:solidFill>
                <a:latin typeface="Consolas" panose="020B0609020204030204" pitchFamily="49" charset="0"/>
                <a:ea typeface="+mn-ea"/>
                <a:cs typeface="+mn-cs"/>
              </a:rPr>
              <a:t> } </a:t>
            </a:r>
            <a:r>
              <a:rPr lang="en-US" sz="1232" kern="1200" dirty="0">
                <a:solidFill>
                  <a:srgbClr val="7F3B7A"/>
                </a:solidFill>
                <a:latin typeface="Consolas" panose="020B0609020204030204" pitchFamily="49" charset="0"/>
                <a:ea typeface="+mn-ea"/>
                <a:cs typeface="+mn-cs"/>
              </a:rPr>
              <a:t>from</a:t>
            </a:r>
            <a:r>
              <a:rPr lang="en-US" sz="1232" kern="1200" dirty="0">
                <a:solidFill>
                  <a:srgbClr val="555555"/>
                </a:solidFill>
                <a:latin typeface="Consolas" panose="020B0609020204030204" pitchFamily="49" charset="0"/>
                <a:ea typeface="+mn-ea"/>
                <a:cs typeface="+mn-cs"/>
              </a:rPr>
              <a:t> </a:t>
            </a:r>
            <a:r>
              <a:rPr lang="en-US" sz="1232" kern="1200" dirty="0">
                <a:solidFill>
                  <a:srgbClr val="834417"/>
                </a:solidFill>
                <a:latin typeface="Consolas" panose="020B0609020204030204" pitchFamily="49" charset="0"/>
                <a:ea typeface="+mn-ea"/>
                <a:cs typeface="+mn-cs"/>
              </a:rPr>
              <a:t>"firebase/database"</a:t>
            </a:r>
            <a:r>
              <a:rPr lang="en-US" sz="1232" kern="1200" dirty="0">
                <a:solidFill>
                  <a:srgbClr val="555555"/>
                </a:solidFill>
                <a:latin typeface="Consolas" panose="020B0609020204030204" pitchFamily="49" charset="0"/>
                <a:ea typeface="+mn-ea"/>
                <a:cs typeface="+mn-cs"/>
              </a:rPr>
              <a:t>;</a:t>
            </a:r>
          </a:p>
          <a:p>
            <a:pPr defTabSz="804672">
              <a:spcAft>
                <a:spcPts val="600"/>
              </a:spcAft>
            </a:pPr>
            <a:r>
              <a:rPr lang="en-US" sz="1232" kern="1200" dirty="0">
                <a:solidFill>
                  <a:srgbClr val="7F3B7A"/>
                </a:solidFill>
                <a:latin typeface="Consolas" panose="020B0609020204030204" pitchFamily="49" charset="0"/>
                <a:ea typeface="+mn-ea"/>
                <a:cs typeface="+mn-cs"/>
              </a:rPr>
              <a:t>import</a:t>
            </a:r>
            <a:r>
              <a:rPr lang="en-US" sz="1232" kern="1200" dirty="0">
                <a:solidFill>
                  <a:srgbClr val="555555"/>
                </a:solidFill>
                <a:latin typeface="Consolas" panose="020B0609020204030204" pitchFamily="49" charset="0"/>
                <a:ea typeface="+mn-ea"/>
                <a:cs typeface="+mn-cs"/>
              </a:rPr>
              <a:t> {</a:t>
            </a:r>
            <a:r>
              <a:rPr lang="en-US" sz="1232" kern="1200" dirty="0">
                <a:solidFill>
                  <a:srgbClr val="005E80"/>
                </a:solidFill>
                <a:latin typeface="Consolas" panose="020B0609020204030204" pitchFamily="49" charset="0"/>
                <a:ea typeface="+mn-ea"/>
                <a:cs typeface="+mn-cs"/>
              </a:rPr>
              <a:t>database</a:t>
            </a:r>
            <a:r>
              <a:rPr lang="en-US" sz="1232" kern="1200" dirty="0">
                <a:solidFill>
                  <a:srgbClr val="555555"/>
                </a:solidFill>
                <a:latin typeface="Consolas" panose="020B0609020204030204" pitchFamily="49" charset="0"/>
                <a:ea typeface="+mn-ea"/>
                <a:cs typeface="+mn-cs"/>
              </a:rPr>
              <a:t>} </a:t>
            </a:r>
            <a:r>
              <a:rPr lang="en-US" sz="1232" kern="1200" dirty="0">
                <a:solidFill>
                  <a:srgbClr val="7F3B7A"/>
                </a:solidFill>
                <a:latin typeface="Consolas" panose="020B0609020204030204" pitchFamily="49" charset="0"/>
                <a:ea typeface="+mn-ea"/>
                <a:cs typeface="+mn-cs"/>
              </a:rPr>
              <a:t>from</a:t>
            </a:r>
            <a:r>
              <a:rPr lang="en-US" sz="1232" kern="1200" dirty="0">
                <a:solidFill>
                  <a:srgbClr val="555555"/>
                </a:solidFill>
                <a:latin typeface="Consolas" panose="020B0609020204030204" pitchFamily="49" charset="0"/>
                <a:ea typeface="+mn-ea"/>
                <a:cs typeface="+mn-cs"/>
              </a:rPr>
              <a:t> </a:t>
            </a:r>
            <a:r>
              <a:rPr lang="en-US" sz="1232" kern="1200" dirty="0">
                <a:solidFill>
                  <a:srgbClr val="834417"/>
                </a:solidFill>
                <a:latin typeface="Consolas" panose="020B0609020204030204" pitchFamily="49" charset="0"/>
                <a:ea typeface="+mn-ea"/>
                <a:cs typeface="+mn-cs"/>
              </a:rPr>
              <a:t>"./firebase“</a:t>
            </a:r>
          </a:p>
          <a:p>
            <a:pPr defTabSz="804672">
              <a:spcAft>
                <a:spcPts val="600"/>
              </a:spcAft>
            </a:pPr>
            <a:endParaRPr lang="en-US" sz="1232" kern="1200" dirty="0">
              <a:solidFill>
                <a:srgbClr val="834417"/>
              </a:solidFill>
              <a:latin typeface="Consolas" panose="020B0609020204030204" pitchFamily="49" charset="0"/>
              <a:ea typeface="+mn-ea"/>
              <a:cs typeface="+mn-cs"/>
            </a:endParaRPr>
          </a:p>
          <a:p>
            <a:pPr defTabSz="804672">
              <a:spcAft>
                <a:spcPts val="600"/>
              </a:spcAft>
            </a:pPr>
            <a:r>
              <a:rPr lang="en-US" sz="1232" kern="1200" dirty="0">
                <a:solidFill>
                  <a:srgbClr val="005B92"/>
                </a:solidFill>
                <a:latin typeface="Consolas" panose="020B0609020204030204" pitchFamily="49" charset="0"/>
                <a:ea typeface="+mn-ea"/>
                <a:cs typeface="+mn-cs"/>
              </a:rPr>
              <a:t>const</a:t>
            </a:r>
            <a:r>
              <a:rPr lang="en-US" sz="1232" kern="1200" dirty="0">
                <a:solidFill>
                  <a:srgbClr val="555555"/>
                </a:solidFill>
                <a:latin typeface="Consolas" panose="020B0609020204030204" pitchFamily="49" charset="0"/>
                <a:ea typeface="+mn-ea"/>
                <a:cs typeface="+mn-cs"/>
              </a:rPr>
              <a:t> </a:t>
            </a:r>
            <a:r>
              <a:rPr lang="en-US" sz="1232" kern="1200" dirty="0" err="1">
                <a:solidFill>
                  <a:srgbClr val="005992"/>
                </a:solidFill>
                <a:latin typeface="Consolas" panose="020B0609020204030204" pitchFamily="49" charset="0"/>
                <a:ea typeface="+mn-ea"/>
                <a:cs typeface="+mn-cs"/>
              </a:rPr>
              <a:t>dbRef</a:t>
            </a:r>
            <a:r>
              <a:rPr lang="en-US" sz="1232" kern="1200" dirty="0">
                <a:solidFill>
                  <a:srgbClr val="555555"/>
                </a:solidFill>
                <a:latin typeface="Consolas" panose="020B0609020204030204" pitchFamily="49" charset="0"/>
                <a:ea typeface="+mn-ea"/>
                <a:cs typeface="+mn-cs"/>
              </a:rPr>
              <a:t> = </a:t>
            </a:r>
            <a:r>
              <a:rPr lang="en-US" sz="1232" kern="1200" dirty="0">
                <a:solidFill>
                  <a:srgbClr val="585800"/>
                </a:solidFill>
                <a:latin typeface="Consolas" panose="020B0609020204030204" pitchFamily="49" charset="0"/>
                <a:ea typeface="+mn-ea"/>
                <a:cs typeface="+mn-cs"/>
              </a:rPr>
              <a:t>ref</a:t>
            </a:r>
            <a:r>
              <a:rPr lang="en-US" sz="1232" kern="1200" dirty="0">
                <a:solidFill>
                  <a:srgbClr val="555555"/>
                </a:solidFill>
                <a:latin typeface="Consolas" panose="020B0609020204030204" pitchFamily="49" charset="0"/>
                <a:ea typeface="+mn-ea"/>
                <a:cs typeface="+mn-cs"/>
              </a:rPr>
              <a:t>(</a:t>
            </a:r>
            <a:r>
              <a:rPr lang="en-US" sz="1232" kern="1200" dirty="0">
                <a:solidFill>
                  <a:srgbClr val="005992"/>
                </a:solidFill>
                <a:latin typeface="Consolas" panose="020B0609020204030204" pitchFamily="49" charset="0"/>
                <a:ea typeface="+mn-ea"/>
                <a:cs typeface="+mn-cs"/>
              </a:rPr>
              <a:t>database</a:t>
            </a:r>
            <a:r>
              <a:rPr lang="en-US" sz="1232" kern="1200" dirty="0">
                <a:solidFill>
                  <a:srgbClr val="555555"/>
                </a:solidFill>
                <a:latin typeface="Consolas" panose="020B0609020204030204" pitchFamily="49" charset="0"/>
                <a:ea typeface="+mn-ea"/>
                <a:cs typeface="+mn-cs"/>
              </a:rPr>
              <a:t>);</a:t>
            </a:r>
          </a:p>
          <a:p>
            <a:pPr defTabSz="804672">
              <a:spcAft>
                <a:spcPts val="600"/>
              </a:spcAft>
            </a:pPr>
            <a:r>
              <a:rPr lang="en-US" sz="1232" kern="1200" dirty="0">
                <a:solidFill>
                  <a:srgbClr val="555555"/>
                </a:solidFill>
                <a:latin typeface="Consolas" panose="020B0609020204030204" pitchFamily="49" charset="0"/>
                <a:ea typeface="+mn-ea"/>
                <a:cs typeface="+mn-cs"/>
              </a:rPr>
              <a:t>  </a:t>
            </a:r>
            <a:r>
              <a:rPr lang="en-US" sz="1232" kern="1200" dirty="0">
                <a:solidFill>
                  <a:srgbClr val="585800"/>
                </a:solidFill>
                <a:latin typeface="Consolas" panose="020B0609020204030204" pitchFamily="49" charset="0"/>
                <a:ea typeface="+mn-ea"/>
                <a:cs typeface="+mn-cs"/>
              </a:rPr>
              <a:t>get</a:t>
            </a:r>
            <a:r>
              <a:rPr lang="en-US" sz="1232" kern="1200" dirty="0">
                <a:solidFill>
                  <a:srgbClr val="555555"/>
                </a:solidFill>
                <a:latin typeface="Consolas" panose="020B0609020204030204" pitchFamily="49" charset="0"/>
                <a:ea typeface="+mn-ea"/>
                <a:cs typeface="+mn-cs"/>
              </a:rPr>
              <a:t>(</a:t>
            </a:r>
            <a:r>
              <a:rPr lang="en-US" sz="1232" kern="1200" dirty="0">
                <a:solidFill>
                  <a:srgbClr val="585800"/>
                </a:solidFill>
                <a:latin typeface="Consolas" panose="020B0609020204030204" pitchFamily="49" charset="0"/>
                <a:ea typeface="+mn-ea"/>
                <a:cs typeface="+mn-cs"/>
              </a:rPr>
              <a:t>child</a:t>
            </a:r>
            <a:r>
              <a:rPr lang="en-US" sz="1232" kern="1200" dirty="0">
                <a:solidFill>
                  <a:srgbClr val="555555"/>
                </a:solidFill>
                <a:latin typeface="Consolas" panose="020B0609020204030204" pitchFamily="49" charset="0"/>
                <a:ea typeface="+mn-ea"/>
                <a:cs typeface="+mn-cs"/>
              </a:rPr>
              <a:t>(</a:t>
            </a:r>
            <a:r>
              <a:rPr lang="en-US" sz="1232" kern="1200" dirty="0" err="1">
                <a:solidFill>
                  <a:srgbClr val="005992"/>
                </a:solidFill>
                <a:latin typeface="Consolas" panose="020B0609020204030204" pitchFamily="49" charset="0"/>
                <a:ea typeface="+mn-ea"/>
                <a:cs typeface="+mn-cs"/>
              </a:rPr>
              <a:t>dbRef</a:t>
            </a:r>
            <a:r>
              <a:rPr lang="en-US" sz="1232" kern="1200" dirty="0">
                <a:solidFill>
                  <a:srgbClr val="555555"/>
                </a:solidFill>
                <a:latin typeface="Consolas" panose="020B0609020204030204" pitchFamily="49" charset="0"/>
                <a:ea typeface="+mn-ea"/>
                <a:cs typeface="+mn-cs"/>
              </a:rPr>
              <a:t>, </a:t>
            </a:r>
            <a:r>
              <a:rPr lang="en-US" sz="1232" kern="1200" dirty="0">
                <a:solidFill>
                  <a:srgbClr val="834417"/>
                </a:solidFill>
                <a:latin typeface="Consolas" panose="020B0609020204030204" pitchFamily="49" charset="0"/>
                <a:ea typeface="+mn-ea"/>
                <a:cs typeface="+mn-cs"/>
              </a:rPr>
              <a:t>`user`</a:t>
            </a:r>
            <a:r>
              <a:rPr lang="en-US" sz="1232" kern="1200" dirty="0">
                <a:solidFill>
                  <a:srgbClr val="555555"/>
                </a:solidFill>
                <a:latin typeface="Consolas" panose="020B0609020204030204" pitchFamily="49" charset="0"/>
                <a:ea typeface="+mn-ea"/>
                <a:cs typeface="+mn-cs"/>
              </a:rPr>
              <a:t>)).</a:t>
            </a:r>
            <a:r>
              <a:rPr lang="en-US" sz="1232" kern="1200" dirty="0">
                <a:solidFill>
                  <a:srgbClr val="585800"/>
                </a:solidFill>
                <a:latin typeface="Consolas" panose="020B0609020204030204" pitchFamily="49" charset="0"/>
                <a:ea typeface="+mn-ea"/>
                <a:cs typeface="+mn-cs"/>
              </a:rPr>
              <a:t>then</a:t>
            </a:r>
            <a:r>
              <a:rPr lang="en-US" sz="1232" kern="1200" dirty="0">
                <a:solidFill>
                  <a:srgbClr val="555555"/>
                </a:solidFill>
                <a:latin typeface="Consolas" panose="020B0609020204030204" pitchFamily="49" charset="0"/>
                <a:ea typeface="+mn-ea"/>
                <a:cs typeface="+mn-cs"/>
              </a:rPr>
              <a:t>((</a:t>
            </a:r>
            <a:r>
              <a:rPr lang="en-US" sz="1232" kern="1200" dirty="0">
                <a:solidFill>
                  <a:srgbClr val="005E80"/>
                </a:solidFill>
                <a:latin typeface="Consolas" panose="020B0609020204030204" pitchFamily="49" charset="0"/>
                <a:ea typeface="+mn-ea"/>
                <a:cs typeface="+mn-cs"/>
              </a:rPr>
              <a:t>snapshot</a:t>
            </a:r>
            <a:r>
              <a:rPr lang="en-US" sz="1232" kern="1200" dirty="0">
                <a:solidFill>
                  <a:srgbClr val="555555"/>
                </a:solidFill>
                <a:latin typeface="Consolas" panose="020B0609020204030204" pitchFamily="49" charset="0"/>
                <a:ea typeface="+mn-ea"/>
                <a:cs typeface="+mn-cs"/>
              </a:rPr>
              <a:t>) </a:t>
            </a:r>
            <a:r>
              <a:rPr lang="en-US" sz="1232" kern="1200" dirty="0">
                <a:solidFill>
                  <a:srgbClr val="005B92"/>
                </a:solidFill>
                <a:latin typeface="Consolas" panose="020B0609020204030204" pitchFamily="49" charset="0"/>
                <a:ea typeface="+mn-ea"/>
                <a:cs typeface="+mn-cs"/>
              </a:rPr>
              <a:t>=&gt;</a:t>
            </a:r>
            <a:r>
              <a:rPr lang="en-US" sz="1232" kern="1200" dirty="0">
                <a:solidFill>
                  <a:srgbClr val="555555"/>
                </a:solidFill>
                <a:latin typeface="Consolas" panose="020B0609020204030204" pitchFamily="49" charset="0"/>
                <a:ea typeface="+mn-ea"/>
                <a:cs typeface="+mn-cs"/>
              </a:rPr>
              <a:t> {</a:t>
            </a:r>
          </a:p>
          <a:p>
            <a:pPr defTabSz="804672">
              <a:spcAft>
                <a:spcPts val="600"/>
              </a:spcAft>
            </a:pPr>
            <a:r>
              <a:rPr lang="en-US" sz="1232" kern="1200" dirty="0">
                <a:solidFill>
                  <a:srgbClr val="555555"/>
                </a:solidFill>
                <a:latin typeface="Consolas" panose="020B0609020204030204" pitchFamily="49" charset="0"/>
                <a:ea typeface="+mn-ea"/>
                <a:cs typeface="+mn-cs"/>
              </a:rPr>
              <a:t>    </a:t>
            </a:r>
            <a:r>
              <a:rPr lang="en-US" sz="1232" kern="1200" dirty="0">
                <a:solidFill>
                  <a:srgbClr val="7F3B7A"/>
                </a:solidFill>
                <a:latin typeface="Consolas" panose="020B0609020204030204" pitchFamily="49" charset="0"/>
                <a:ea typeface="+mn-ea"/>
                <a:cs typeface="+mn-cs"/>
              </a:rPr>
              <a:t>if</a:t>
            </a:r>
            <a:r>
              <a:rPr lang="en-US" sz="1232" kern="1200" dirty="0">
                <a:solidFill>
                  <a:srgbClr val="555555"/>
                </a:solidFill>
                <a:latin typeface="Consolas" panose="020B0609020204030204" pitchFamily="49" charset="0"/>
                <a:ea typeface="+mn-ea"/>
                <a:cs typeface="+mn-cs"/>
              </a:rPr>
              <a:t> (</a:t>
            </a:r>
            <a:r>
              <a:rPr lang="en-US" sz="1232" kern="1200" dirty="0" err="1">
                <a:solidFill>
                  <a:srgbClr val="005E80"/>
                </a:solidFill>
                <a:latin typeface="Consolas" panose="020B0609020204030204" pitchFamily="49" charset="0"/>
                <a:ea typeface="+mn-ea"/>
                <a:cs typeface="+mn-cs"/>
              </a:rPr>
              <a:t>snapshot</a:t>
            </a:r>
            <a:r>
              <a:rPr lang="en-US" sz="1232" kern="1200" dirty="0" err="1">
                <a:solidFill>
                  <a:srgbClr val="555555"/>
                </a:solidFill>
                <a:latin typeface="Consolas" panose="020B0609020204030204" pitchFamily="49" charset="0"/>
                <a:ea typeface="+mn-ea"/>
                <a:cs typeface="+mn-cs"/>
              </a:rPr>
              <a:t>.</a:t>
            </a:r>
            <a:r>
              <a:rPr lang="en-US" sz="1232" kern="1200" dirty="0" err="1">
                <a:solidFill>
                  <a:srgbClr val="585800"/>
                </a:solidFill>
                <a:latin typeface="Consolas" panose="020B0609020204030204" pitchFamily="49" charset="0"/>
                <a:ea typeface="+mn-ea"/>
                <a:cs typeface="+mn-cs"/>
              </a:rPr>
              <a:t>exists</a:t>
            </a:r>
            <a:r>
              <a:rPr lang="en-US" sz="1232" kern="1200" dirty="0">
                <a:solidFill>
                  <a:srgbClr val="555555"/>
                </a:solidFill>
                <a:latin typeface="Consolas" panose="020B0609020204030204" pitchFamily="49" charset="0"/>
                <a:ea typeface="+mn-ea"/>
                <a:cs typeface="+mn-cs"/>
              </a:rPr>
              <a:t>()) {</a:t>
            </a:r>
          </a:p>
          <a:p>
            <a:pPr defTabSz="804672">
              <a:spcAft>
                <a:spcPts val="600"/>
              </a:spcAft>
            </a:pPr>
            <a:r>
              <a:rPr lang="en-US" sz="1232" kern="1200" dirty="0">
                <a:solidFill>
                  <a:srgbClr val="555555"/>
                </a:solidFill>
                <a:latin typeface="Consolas" panose="020B0609020204030204" pitchFamily="49" charset="0"/>
                <a:ea typeface="+mn-ea"/>
                <a:cs typeface="+mn-cs"/>
              </a:rPr>
              <a:t>      </a:t>
            </a:r>
            <a:r>
              <a:rPr lang="en-US" sz="1232" kern="1200" dirty="0">
                <a:solidFill>
                  <a:srgbClr val="005E80"/>
                </a:solidFill>
                <a:latin typeface="Consolas" panose="020B0609020204030204" pitchFamily="49" charset="0"/>
                <a:ea typeface="+mn-ea"/>
                <a:cs typeface="+mn-cs"/>
              </a:rPr>
              <a:t>console</a:t>
            </a:r>
            <a:r>
              <a:rPr lang="en-US" sz="1232" kern="1200" dirty="0">
                <a:solidFill>
                  <a:srgbClr val="555555"/>
                </a:solidFill>
                <a:latin typeface="Consolas" panose="020B0609020204030204" pitchFamily="49" charset="0"/>
                <a:ea typeface="+mn-ea"/>
                <a:cs typeface="+mn-cs"/>
              </a:rPr>
              <a:t>.</a:t>
            </a:r>
            <a:r>
              <a:rPr lang="en-US" sz="1232" kern="1200" dirty="0">
                <a:solidFill>
                  <a:srgbClr val="585800"/>
                </a:solidFill>
                <a:latin typeface="Consolas" panose="020B0609020204030204" pitchFamily="49" charset="0"/>
                <a:ea typeface="+mn-ea"/>
                <a:cs typeface="+mn-cs"/>
              </a:rPr>
              <a:t>log</a:t>
            </a:r>
            <a:r>
              <a:rPr lang="en-US" sz="1232" kern="1200" dirty="0">
                <a:solidFill>
                  <a:srgbClr val="555555"/>
                </a:solidFill>
                <a:latin typeface="Consolas" panose="020B0609020204030204" pitchFamily="49" charset="0"/>
                <a:ea typeface="+mn-ea"/>
                <a:cs typeface="+mn-cs"/>
              </a:rPr>
              <a:t>(</a:t>
            </a:r>
            <a:r>
              <a:rPr lang="en-US" sz="1232" kern="1200" dirty="0" err="1">
                <a:solidFill>
                  <a:srgbClr val="005E80"/>
                </a:solidFill>
                <a:latin typeface="Consolas" panose="020B0609020204030204" pitchFamily="49" charset="0"/>
                <a:ea typeface="+mn-ea"/>
                <a:cs typeface="+mn-cs"/>
              </a:rPr>
              <a:t>snapshot</a:t>
            </a:r>
            <a:r>
              <a:rPr lang="en-US" sz="1232" kern="1200" dirty="0" err="1">
                <a:solidFill>
                  <a:srgbClr val="555555"/>
                </a:solidFill>
                <a:latin typeface="Consolas" panose="020B0609020204030204" pitchFamily="49" charset="0"/>
                <a:ea typeface="+mn-ea"/>
                <a:cs typeface="+mn-cs"/>
              </a:rPr>
              <a:t>.</a:t>
            </a:r>
            <a:r>
              <a:rPr lang="en-US" sz="1232" kern="1200" dirty="0" err="1">
                <a:solidFill>
                  <a:srgbClr val="585800"/>
                </a:solidFill>
                <a:latin typeface="Consolas" panose="020B0609020204030204" pitchFamily="49" charset="0"/>
                <a:ea typeface="+mn-ea"/>
                <a:cs typeface="+mn-cs"/>
              </a:rPr>
              <a:t>val</a:t>
            </a:r>
            <a:r>
              <a:rPr lang="en-US" sz="1232" kern="1200" dirty="0">
                <a:solidFill>
                  <a:srgbClr val="555555"/>
                </a:solidFill>
                <a:latin typeface="Consolas" panose="020B0609020204030204" pitchFamily="49" charset="0"/>
                <a:ea typeface="+mn-ea"/>
                <a:cs typeface="+mn-cs"/>
              </a:rPr>
              <a:t>());</a:t>
            </a:r>
          </a:p>
          <a:p>
            <a:pPr defTabSz="804672">
              <a:spcAft>
                <a:spcPts val="600"/>
              </a:spcAft>
            </a:pPr>
            <a:r>
              <a:rPr lang="en-US" sz="1232" kern="1200" dirty="0">
                <a:solidFill>
                  <a:srgbClr val="555555"/>
                </a:solidFill>
                <a:latin typeface="Consolas" panose="020B0609020204030204" pitchFamily="49" charset="0"/>
                <a:ea typeface="+mn-ea"/>
                <a:cs typeface="+mn-cs"/>
              </a:rPr>
              <a:t>    } </a:t>
            </a:r>
            <a:r>
              <a:rPr lang="en-US" sz="1232" kern="1200" dirty="0">
                <a:solidFill>
                  <a:srgbClr val="7F3B7A"/>
                </a:solidFill>
                <a:latin typeface="Consolas" panose="020B0609020204030204" pitchFamily="49" charset="0"/>
                <a:ea typeface="+mn-ea"/>
                <a:cs typeface="+mn-cs"/>
              </a:rPr>
              <a:t>else</a:t>
            </a:r>
            <a:r>
              <a:rPr lang="en-US" sz="1232" kern="1200" dirty="0">
                <a:solidFill>
                  <a:srgbClr val="555555"/>
                </a:solidFill>
                <a:latin typeface="Consolas" panose="020B0609020204030204" pitchFamily="49" charset="0"/>
                <a:ea typeface="+mn-ea"/>
                <a:cs typeface="+mn-cs"/>
              </a:rPr>
              <a:t> {</a:t>
            </a:r>
          </a:p>
          <a:p>
            <a:pPr defTabSz="804672">
              <a:spcAft>
                <a:spcPts val="600"/>
              </a:spcAft>
            </a:pPr>
            <a:r>
              <a:rPr lang="en-US" sz="1232" kern="1200" dirty="0">
                <a:solidFill>
                  <a:srgbClr val="555555"/>
                </a:solidFill>
                <a:latin typeface="Consolas" panose="020B0609020204030204" pitchFamily="49" charset="0"/>
                <a:ea typeface="+mn-ea"/>
                <a:cs typeface="+mn-cs"/>
              </a:rPr>
              <a:t>      </a:t>
            </a:r>
            <a:r>
              <a:rPr lang="en-US" sz="1232" kern="1200" dirty="0">
                <a:solidFill>
                  <a:srgbClr val="005E80"/>
                </a:solidFill>
                <a:latin typeface="Consolas" panose="020B0609020204030204" pitchFamily="49" charset="0"/>
                <a:ea typeface="+mn-ea"/>
                <a:cs typeface="+mn-cs"/>
              </a:rPr>
              <a:t>console</a:t>
            </a:r>
            <a:r>
              <a:rPr lang="en-US" sz="1232" kern="1200" dirty="0">
                <a:solidFill>
                  <a:srgbClr val="555555"/>
                </a:solidFill>
                <a:latin typeface="Consolas" panose="020B0609020204030204" pitchFamily="49" charset="0"/>
                <a:ea typeface="+mn-ea"/>
                <a:cs typeface="+mn-cs"/>
              </a:rPr>
              <a:t>.</a:t>
            </a:r>
            <a:r>
              <a:rPr lang="en-US" sz="1232" kern="1200" dirty="0">
                <a:solidFill>
                  <a:srgbClr val="585800"/>
                </a:solidFill>
                <a:latin typeface="Consolas" panose="020B0609020204030204" pitchFamily="49" charset="0"/>
                <a:ea typeface="+mn-ea"/>
                <a:cs typeface="+mn-cs"/>
              </a:rPr>
              <a:t>log</a:t>
            </a:r>
            <a:r>
              <a:rPr lang="en-US" sz="1232" kern="1200" dirty="0">
                <a:solidFill>
                  <a:srgbClr val="555555"/>
                </a:solidFill>
                <a:latin typeface="Consolas" panose="020B0609020204030204" pitchFamily="49" charset="0"/>
                <a:ea typeface="+mn-ea"/>
                <a:cs typeface="+mn-cs"/>
              </a:rPr>
              <a:t>(</a:t>
            </a:r>
            <a:r>
              <a:rPr lang="en-US" sz="1232" kern="1200" dirty="0">
                <a:solidFill>
                  <a:srgbClr val="834417"/>
                </a:solidFill>
                <a:latin typeface="Consolas" panose="020B0609020204030204" pitchFamily="49" charset="0"/>
                <a:ea typeface="+mn-ea"/>
                <a:cs typeface="+mn-cs"/>
              </a:rPr>
              <a:t>"No data available"</a:t>
            </a:r>
            <a:r>
              <a:rPr lang="en-US" sz="1232" kern="1200" dirty="0">
                <a:solidFill>
                  <a:srgbClr val="555555"/>
                </a:solidFill>
                <a:latin typeface="Consolas" panose="020B0609020204030204" pitchFamily="49" charset="0"/>
                <a:ea typeface="+mn-ea"/>
                <a:cs typeface="+mn-cs"/>
              </a:rPr>
              <a:t>);</a:t>
            </a:r>
          </a:p>
          <a:p>
            <a:pPr defTabSz="804672">
              <a:spcAft>
                <a:spcPts val="600"/>
              </a:spcAft>
            </a:pPr>
            <a:r>
              <a:rPr lang="en-US" sz="1232" kern="1200" dirty="0">
                <a:solidFill>
                  <a:srgbClr val="555555"/>
                </a:solidFill>
                <a:latin typeface="Consolas" panose="020B0609020204030204" pitchFamily="49" charset="0"/>
                <a:ea typeface="+mn-ea"/>
                <a:cs typeface="+mn-cs"/>
              </a:rPr>
              <a:t>    }</a:t>
            </a:r>
          </a:p>
          <a:p>
            <a:pPr defTabSz="804672">
              <a:spcAft>
                <a:spcPts val="600"/>
              </a:spcAft>
            </a:pPr>
            <a:r>
              <a:rPr lang="en-US" sz="1232" kern="1200" dirty="0">
                <a:solidFill>
                  <a:srgbClr val="555555"/>
                </a:solidFill>
                <a:latin typeface="Consolas" panose="020B0609020204030204" pitchFamily="49" charset="0"/>
                <a:ea typeface="+mn-ea"/>
                <a:cs typeface="+mn-cs"/>
              </a:rPr>
              <a:t>    }).</a:t>
            </a:r>
            <a:r>
              <a:rPr lang="en-US" sz="1232" kern="1200" dirty="0">
                <a:solidFill>
                  <a:srgbClr val="585800"/>
                </a:solidFill>
                <a:latin typeface="Consolas" panose="020B0609020204030204" pitchFamily="49" charset="0"/>
                <a:ea typeface="+mn-ea"/>
                <a:cs typeface="+mn-cs"/>
              </a:rPr>
              <a:t>catch</a:t>
            </a:r>
            <a:r>
              <a:rPr lang="en-US" sz="1232" kern="1200" dirty="0">
                <a:solidFill>
                  <a:srgbClr val="555555"/>
                </a:solidFill>
                <a:latin typeface="Consolas" panose="020B0609020204030204" pitchFamily="49" charset="0"/>
                <a:ea typeface="+mn-ea"/>
                <a:cs typeface="+mn-cs"/>
              </a:rPr>
              <a:t>((</a:t>
            </a:r>
            <a:r>
              <a:rPr lang="en-US" sz="1232" kern="1200" dirty="0">
                <a:solidFill>
                  <a:srgbClr val="005E80"/>
                </a:solidFill>
                <a:latin typeface="Consolas" panose="020B0609020204030204" pitchFamily="49" charset="0"/>
                <a:ea typeface="+mn-ea"/>
                <a:cs typeface="+mn-cs"/>
              </a:rPr>
              <a:t>error</a:t>
            </a:r>
            <a:r>
              <a:rPr lang="en-US" sz="1232" kern="1200" dirty="0">
                <a:solidFill>
                  <a:srgbClr val="555555"/>
                </a:solidFill>
                <a:latin typeface="Consolas" panose="020B0609020204030204" pitchFamily="49" charset="0"/>
                <a:ea typeface="+mn-ea"/>
                <a:cs typeface="+mn-cs"/>
              </a:rPr>
              <a:t>) </a:t>
            </a:r>
            <a:r>
              <a:rPr lang="en-US" sz="1232" kern="1200" dirty="0">
                <a:solidFill>
                  <a:srgbClr val="005B92"/>
                </a:solidFill>
                <a:latin typeface="Consolas" panose="020B0609020204030204" pitchFamily="49" charset="0"/>
                <a:ea typeface="+mn-ea"/>
                <a:cs typeface="+mn-cs"/>
              </a:rPr>
              <a:t>=&gt;</a:t>
            </a:r>
            <a:r>
              <a:rPr lang="en-US" sz="1232" kern="1200" dirty="0">
                <a:solidFill>
                  <a:srgbClr val="555555"/>
                </a:solidFill>
                <a:latin typeface="Consolas" panose="020B0609020204030204" pitchFamily="49" charset="0"/>
                <a:ea typeface="+mn-ea"/>
                <a:cs typeface="+mn-cs"/>
              </a:rPr>
              <a:t> {</a:t>
            </a:r>
          </a:p>
          <a:p>
            <a:pPr defTabSz="804672">
              <a:spcAft>
                <a:spcPts val="600"/>
              </a:spcAft>
            </a:pPr>
            <a:r>
              <a:rPr lang="en-US" sz="1232" kern="1200" dirty="0">
                <a:solidFill>
                  <a:srgbClr val="555555"/>
                </a:solidFill>
                <a:latin typeface="Consolas" panose="020B0609020204030204" pitchFamily="49" charset="0"/>
                <a:ea typeface="+mn-ea"/>
                <a:cs typeface="+mn-cs"/>
              </a:rPr>
              <a:t>    </a:t>
            </a:r>
            <a:r>
              <a:rPr lang="en-US" sz="1232" kern="1200" dirty="0" err="1">
                <a:solidFill>
                  <a:srgbClr val="005E80"/>
                </a:solidFill>
                <a:latin typeface="Consolas" panose="020B0609020204030204" pitchFamily="49" charset="0"/>
                <a:ea typeface="+mn-ea"/>
                <a:cs typeface="+mn-cs"/>
              </a:rPr>
              <a:t>console</a:t>
            </a:r>
            <a:r>
              <a:rPr lang="en-US" sz="1232" kern="1200" dirty="0" err="1">
                <a:solidFill>
                  <a:srgbClr val="555555"/>
                </a:solidFill>
                <a:latin typeface="Consolas" panose="020B0609020204030204" pitchFamily="49" charset="0"/>
                <a:ea typeface="+mn-ea"/>
                <a:cs typeface="+mn-cs"/>
              </a:rPr>
              <a:t>.</a:t>
            </a:r>
            <a:r>
              <a:rPr lang="en-US" sz="1232" kern="1200" dirty="0" err="1">
                <a:solidFill>
                  <a:srgbClr val="585800"/>
                </a:solidFill>
                <a:latin typeface="Consolas" panose="020B0609020204030204" pitchFamily="49" charset="0"/>
                <a:ea typeface="+mn-ea"/>
                <a:cs typeface="+mn-cs"/>
              </a:rPr>
              <a:t>error</a:t>
            </a:r>
            <a:r>
              <a:rPr lang="en-US" sz="1232" kern="1200" dirty="0">
                <a:solidFill>
                  <a:srgbClr val="555555"/>
                </a:solidFill>
                <a:latin typeface="Consolas" panose="020B0609020204030204" pitchFamily="49" charset="0"/>
                <a:ea typeface="+mn-ea"/>
                <a:cs typeface="+mn-cs"/>
              </a:rPr>
              <a:t>(</a:t>
            </a:r>
            <a:r>
              <a:rPr lang="en-US" sz="1232" kern="1200" dirty="0">
                <a:solidFill>
                  <a:srgbClr val="005E80"/>
                </a:solidFill>
                <a:latin typeface="Consolas" panose="020B0609020204030204" pitchFamily="49" charset="0"/>
                <a:ea typeface="+mn-ea"/>
                <a:cs typeface="+mn-cs"/>
              </a:rPr>
              <a:t>error</a:t>
            </a:r>
            <a:r>
              <a:rPr lang="en-US" sz="1232" kern="1200" dirty="0">
                <a:solidFill>
                  <a:srgbClr val="555555"/>
                </a:solidFill>
                <a:latin typeface="Consolas" panose="020B0609020204030204" pitchFamily="49" charset="0"/>
                <a:ea typeface="+mn-ea"/>
                <a:cs typeface="+mn-cs"/>
              </a:rPr>
              <a:t>);</a:t>
            </a:r>
          </a:p>
          <a:p>
            <a:pPr defTabSz="804672">
              <a:spcAft>
                <a:spcPts val="600"/>
              </a:spcAft>
            </a:pPr>
            <a:r>
              <a:rPr lang="en-US" sz="1232" kern="1200" dirty="0">
                <a:solidFill>
                  <a:srgbClr val="555555"/>
                </a:solidFill>
                <a:latin typeface="Consolas" panose="020B0609020204030204" pitchFamily="49" charset="0"/>
                <a:ea typeface="+mn-ea"/>
                <a:cs typeface="+mn-cs"/>
              </a:rPr>
              <a:t>  });</a:t>
            </a:r>
          </a:p>
          <a:p>
            <a:pPr defTabSz="804672">
              <a:spcAft>
                <a:spcPts val="600"/>
              </a:spcAft>
            </a:pPr>
            <a:endParaRPr lang="en-US" sz="1232" kern="1200" dirty="0">
              <a:solidFill>
                <a:srgbClr val="555555"/>
              </a:solidFill>
              <a:latin typeface="Consolas" panose="020B0609020204030204" pitchFamily="49" charset="0"/>
              <a:ea typeface="+mn-ea"/>
              <a:cs typeface="+mn-cs"/>
            </a:endParaRPr>
          </a:p>
          <a:p>
            <a:pPr defTabSz="804672">
              <a:spcAft>
                <a:spcPts val="600"/>
              </a:spcAft>
            </a:pPr>
            <a:endParaRPr lang="en-US" sz="1584" kern="1200" dirty="0">
              <a:solidFill>
                <a:schemeClr val="tx1"/>
              </a:solidFill>
              <a:latin typeface="+mn-lt"/>
              <a:ea typeface="+mn-ea"/>
              <a:cs typeface="+mn-cs"/>
            </a:endParaRPr>
          </a:p>
          <a:p>
            <a:pPr defTabSz="804672">
              <a:spcAft>
                <a:spcPts val="600"/>
              </a:spcAft>
            </a:pPr>
            <a:r>
              <a:rPr lang="en-US" sz="1584" kern="1200" dirty="0">
                <a:solidFill>
                  <a:schemeClr val="tx1"/>
                </a:solidFill>
                <a:latin typeface="+mn-lt"/>
                <a:ea typeface="+mn-ea"/>
                <a:cs typeface="+mn-cs"/>
              </a:rPr>
              <a:t>Sau </a:t>
            </a:r>
            <a:r>
              <a:rPr lang="en-US" sz="1584" kern="1200" dirty="0" err="1">
                <a:solidFill>
                  <a:schemeClr val="tx1"/>
                </a:solidFill>
                <a:latin typeface="+mn-lt"/>
                <a:ea typeface="+mn-ea"/>
                <a:cs typeface="+mn-cs"/>
              </a:rPr>
              <a:t>đó</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chạy</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dự</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án</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bằng</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npm</a:t>
            </a:r>
            <a:r>
              <a:rPr lang="en-US" sz="1584" kern="1200" dirty="0">
                <a:solidFill>
                  <a:schemeClr val="tx1"/>
                </a:solidFill>
                <a:latin typeface="+mn-lt"/>
                <a:ea typeface="+mn-ea"/>
                <a:cs typeface="+mn-cs"/>
              </a:rPr>
              <a:t> start, </a:t>
            </a:r>
            <a:r>
              <a:rPr lang="en-US" sz="1584" kern="1200" dirty="0" err="1">
                <a:solidFill>
                  <a:schemeClr val="tx1"/>
                </a:solidFill>
                <a:latin typeface="+mn-lt"/>
                <a:ea typeface="+mn-ea"/>
                <a:cs typeface="+mn-cs"/>
              </a:rPr>
              <a:t>nhấn</a:t>
            </a:r>
            <a:r>
              <a:rPr lang="en-US" sz="1584" kern="1200" dirty="0">
                <a:solidFill>
                  <a:schemeClr val="tx1"/>
                </a:solidFill>
                <a:latin typeface="+mn-lt"/>
                <a:ea typeface="+mn-ea"/>
                <a:cs typeface="+mn-cs"/>
              </a:rPr>
              <a:t> f12 </a:t>
            </a:r>
            <a:r>
              <a:rPr lang="en-US" sz="1584" kern="1200" dirty="0" err="1">
                <a:solidFill>
                  <a:schemeClr val="tx1"/>
                </a:solidFill>
                <a:latin typeface="+mn-lt"/>
                <a:ea typeface="+mn-ea"/>
                <a:cs typeface="+mn-cs"/>
              </a:rPr>
              <a:t>để</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mở</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bảng</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điều</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khiển</a:t>
            </a:r>
            <a:r>
              <a:rPr lang="en-US" sz="1584" kern="1200" dirty="0">
                <a:solidFill>
                  <a:schemeClr val="tx1"/>
                </a:solidFill>
                <a:latin typeface="+mn-lt"/>
                <a:ea typeface="+mn-ea"/>
                <a:cs typeface="+mn-cs"/>
              </a:rPr>
              <a:t>, qua </a:t>
            </a:r>
            <a:r>
              <a:rPr lang="en-US" sz="1584" kern="1200" dirty="0" err="1">
                <a:solidFill>
                  <a:schemeClr val="tx1"/>
                </a:solidFill>
                <a:latin typeface="+mn-lt"/>
                <a:ea typeface="+mn-ea"/>
                <a:cs typeface="+mn-cs"/>
              </a:rPr>
              <a:t>phần</a:t>
            </a:r>
            <a:r>
              <a:rPr lang="en-US" sz="1584" kern="1200" dirty="0">
                <a:solidFill>
                  <a:schemeClr val="tx1"/>
                </a:solidFill>
                <a:latin typeface="+mn-lt"/>
                <a:ea typeface="+mn-ea"/>
                <a:cs typeface="+mn-cs"/>
              </a:rPr>
              <a:t> Console </a:t>
            </a:r>
            <a:r>
              <a:rPr lang="en-US" sz="1584" kern="1200" dirty="0" err="1">
                <a:solidFill>
                  <a:schemeClr val="tx1"/>
                </a:solidFill>
                <a:latin typeface="+mn-lt"/>
                <a:ea typeface="+mn-ea"/>
                <a:cs typeface="+mn-cs"/>
              </a:rPr>
              <a:t>thì</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thấy</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dữ</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liệu</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đã</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được</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lấy</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thành</a:t>
            </a:r>
            <a:r>
              <a:rPr lang="en-US" sz="1584" kern="1200" dirty="0">
                <a:solidFill>
                  <a:schemeClr val="tx1"/>
                </a:solidFill>
                <a:latin typeface="+mn-lt"/>
                <a:ea typeface="+mn-ea"/>
                <a:cs typeface="+mn-cs"/>
              </a:rPr>
              <a:t> </a:t>
            </a:r>
            <a:r>
              <a:rPr lang="en-US" sz="1584" kern="1200" dirty="0" err="1">
                <a:solidFill>
                  <a:schemeClr val="tx1"/>
                </a:solidFill>
                <a:latin typeface="+mn-lt"/>
                <a:ea typeface="+mn-ea"/>
                <a:cs typeface="+mn-cs"/>
              </a:rPr>
              <a:t>công</a:t>
            </a:r>
            <a:endParaRPr lang="en-US" dirty="0"/>
          </a:p>
        </p:txBody>
      </p:sp>
      <p:pic>
        <p:nvPicPr>
          <p:cNvPr id="6" name="Picture 5">
            <a:extLst>
              <a:ext uri="{FF2B5EF4-FFF2-40B4-BE49-F238E27FC236}">
                <a16:creationId xmlns:a16="http://schemas.microsoft.com/office/drawing/2014/main" id="{6D9663E4-717D-1A91-CD24-04E9E217A5D8}"/>
              </a:ext>
            </a:extLst>
          </p:cNvPr>
          <p:cNvPicPr>
            <a:picLocks noChangeAspect="1"/>
          </p:cNvPicPr>
          <p:nvPr/>
        </p:nvPicPr>
        <p:blipFill>
          <a:blip r:embed="rId2"/>
          <a:stretch>
            <a:fillRect/>
          </a:stretch>
        </p:blipFill>
        <p:spPr>
          <a:xfrm>
            <a:off x="6703459" y="643467"/>
            <a:ext cx="4434469" cy="2987323"/>
          </a:xfrm>
          <a:prstGeom prst="rect">
            <a:avLst/>
          </a:prstGeom>
        </p:spPr>
      </p:pic>
      <p:pic>
        <p:nvPicPr>
          <p:cNvPr id="8" name="Picture 7">
            <a:extLst>
              <a:ext uri="{FF2B5EF4-FFF2-40B4-BE49-F238E27FC236}">
                <a16:creationId xmlns:a16="http://schemas.microsoft.com/office/drawing/2014/main" id="{CABD0388-BDB5-544D-C0EC-84D599E77207}"/>
              </a:ext>
            </a:extLst>
          </p:cNvPr>
          <p:cNvPicPr>
            <a:picLocks noChangeAspect="1"/>
          </p:cNvPicPr>
          <p:nvPr/>
        </p:nvPicPr>
        <p:blipFill>
          <a:blip r:embed="rId3"/>
          <a:stretch>
            <a:fillRect/>
          </a:stretch>
        </p:blipFill>
        <p:spPr>
          <a:xfrm>
            <a:off x="6654244" y="3728545"/>
            <a:ext cx="5248719" cy="2509393"/>
          </a:xfrm>
          <a:prstGeom prst="rect">
            <a:avLst/>
          </a:prstGeom>
        </p:spPr>
      </p:pic>
    </p:spTree>
    <p:extLst>
      <p:ext uri="{BB962C8B-B14F-4D97-AF65-F5344CB8AC3E}">
        <p14:creationId xmlns:p14="http://schemas.microsoft.com/office/powerpoint/2010/main" val="384025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31145" y="1767703"/>
            <a:ext cx="5862072" cy="1661297"/>
          </a:xfrm>
        </p:spPr>
        <p:txBody>
          <a:bodyPr>
            <a:normAutofit fontScale="90000"/>
          </a:bodyPr>
          <a:lstStyle/>
          <a:p>
            <a:r>
              <a:rPr lang="en-US" dirty="0" err="1"/>
              <a:t>Phần</a:t>
            </a:r>
            <a:r>
              <a:rPr lang="en-US" dirty="0"/>
              <a:t> 1:reactJs </a:t>
            </a:r>
            <a:r>
              <a:rPr lang="en-US" dirty="0" err="1"/>
              <a:t>và</a:t>
            </a:r>
            <a:r>
              <a:rPr lang="en-US" dirty="0"/>
              <a:t> typescript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383564" y="348865"/>
            <a:ext cx="9718111" cy="1576446"/>
          </a:xfrm>
        </p:spPr>
        <p:txBody>
          <a:bodyPr vert="horz" lIns="91440" tIns="45720" rIns="91440" bIns="45720" rtlCol="0" anchor="ctr">
            <a:normAutofit/>
          </a:bodyPr>
          <a:lstStyle/>
          <a:p>
            <a:pPr algn="l">
              <a:lnSpc>
                <a:spcPct val="90000"/>
              </a:lnSpc>
            </a:pPr>
            <a:r>
              <a:rPr lang="en-US" sz="4000" kern="1200">
                <a:solidFill>
                  <a:srgbClr val="FFFFFF"/>
                </a:solidFill>
                <a:latin typeface="+mj-lt"/>
                <a:ea typeface="+mj-ea"/>
                <a:cs typeface="+mj-cs"/>
              </a:rPr>
              <a:t>1: Khái niệm</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704320" y="6455664"/>
            <a:ext cx="448056" cy="365125"/>
          </a:xfrm>
        </p:spPr>
        <p:txBody>
          <a:bodyPr vert="horz" lIns="91440" tIns="45720" rIns="91440" bIns="45720" rtlCol="0" anchor="ctr">
            <a:normAutofit/>
          </a:bodyPr>
          <a:lstStyle/>
          <a:p>
            <a:pPr>
              <a:spcAft>
                <a:spcPts val="600"/>
              </a:spcAft>
            </a:pPr>
            <a:fld id="{8C2E478F-E849-4A8C-AF1F-CBCC78A7CBFA}"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6" name="TextBox 3">
            <a:extLst>
              <a:ext uri="{FF2B5EF4-FFF2-40B4-BE49-F238E27FC236}">
                <a16:creationId xmlns:a16="http://schemas.microsoft.com/office/drawing/2014/main" id="{1EDEE22F-51A7-B70E-EEAA-0811EB4DAE47}"/>
              </a:ext>
            </a:extLst>
          </p:cNvPr>
          <p:cNvGraphicFramePr/>
          <p:nvPr>
            <p:extLst>
              <p:ext uri="{D42A27DB-BD31-4B8C-83A1-F6EECF244321}">
                <p14:modId xmlns:p14="http://schemas.microsoft.com/office/powerpoint/2010/main" val="406013295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947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38200" y="609600"/>
            <a:ext cx="3739341" cy="1330839"/>
          </a:xfrm>
        </p:spPr>
        <p:txBody>
          <a:bodyPr vert="horz" lIns="91440" tIns="45720" rIns="91440" bIns="45720" rtlCol="0" anchor="ctr">
            <a:normAutofit/>
          </a:bodyPr>
          <a:lstStyle/>
          <a:p>
            <a:pPr algn="l">
              <a:lnSpc>
                <a:spcPct val="90000"/>
              </a:lnSpc>
            </a:pPr>
            <a:r>
              <a:rPr lang="en-US" sz="4400" kern="1200">
                <a:solidFill>
                  <a:schemeClr val="tx1"/>
                </a:solidFill>
                <a:latin typeface="+mj-lt"/>
                <a:ea typeface="+mj-ea"/>
                <a:cs typeface="+mj-cs"/>
              </a:rPr>
              <a:t>2: Cài đặt môi trường</a:t>
            </a:r>
          </a:p>
        </p:txBody>
      </p:sp>
      <p:sp>
        <p:nvSpPr>
          <p:cNvPr id="5" name="TextBox 4">
            <a:extLst>
              <a:ext uri="{FF2B5EF4-FFF2-40B4-BE49-F238E27FC236}">
                <a16:creationId xmlns:a16="http://schemas.microsoft.com/office/drawing/2014/main" id="{F1DB13D0-8C07-CB7D-BEF3-CE3F2F6D290E}"/>
              </a:ext>
            </a:extLst>
          </p:cNvPr>
          <p:cNvSpPr txBox="1"/>
          <p:nvPr/>
        </p:nvSpPr>
        <p:spPr>
          <a:xfrm>
            <a:off x="228600" y="2194102"/>
            <a:ext cx="4060767" cy="3908586"/>
          </a:xfrm>
          <a:prstGeom prst="rect">
            <a:avLst/>
          </a:prstGeom>
        </p:spPr>
        <p:txBody>
          <a:bodyPr vert="horz" lIns="91440" tIns="45720" rIns="91440" bIns="45720" rtlCol="0">
            <a:noAutofit/>
          </a:bodyPr>
          <a:lstStyle/>
          <a:p>
            <a:pPr marL="285750" indent="-228600">
              <a:lnSpc>
                <a:spcPct val="90000"/>
              </a:lnSpc>
              <a:buFont typeface="Arial" panose="020B0604020202020204" pitchFamily="34" charset="0"/>
              <a:buChar char="•"/>
            </a:pPr>
            <a:r>
              <a:rPr lang="en-US" sz="1600" b="1" dirty="0"/>
              <a:t>1: Node.js</a:t>
            </a:r>
            <a:r>
              <a:rPr lang="en-US" sz="1600" dirty="0"/>
              <a:t>: </a:t>
            </a:r>
            <a:r>
              <a:rPr lang="en-US" sz="1600" dirty="0" err="1"/>
              <a:t>Là</a:t>
            </a:r>
            <a:r>
              <a:rPr lang="en-US" sz="1600" dirty="0"/>
              <a:t> </a:t>
            </a:r>
            <a:r>
              <a:rPr lang="en-US" sz="1600" dirty="0" err="1"/>
              <a:t>môi</a:t>
            </a:r>
            <a:r>
              <a:rPr lang="en-US" sz="1600" dirty="0"/>
              <a:t> </a:t>
            </a:r>
            <a:r>
              <a:rPr lang="en-US" sz="1600" dirty="0" err="1"/>
              <a:t>trường</a:t>
            </a:r>
            <a:r>
              <a:rPr lang="en-US" sz="1600" dirty="0"/>
              <a:t> </a:t>
            </a:r>
            <a:r>
              <a:rPr lang="en-US" sz="1600" dirty="0" err="1"/>
              <a:t>để</a:t>
            </a:r>
            <a:r>
              <a:rPr lang="en-US" sz="1600" dirty="0"/>
              <a:t> </a:t>
            </a:r>
            <a:r>
              <a:rPr lang="en-US" sz="1600" dirty="0" err="1"/>
              <a:t>chạy</a:t>
            </a:r>
            <a:r>
              <a:rPr lang="en-US" sz="1600" dirty="0"/>
              <a:t> JavaScript </a:t>
            </a:r>
            <a:r>
              <a:rPr lang="en-US" sz="1600" dirty="0" err="1"/>
              <a:t>phía</a:t>
            </a:r>
            <a:r>
              <a:rPr lang="en-US" sz="1600" dirty="0"/>
              <a:t> </a:t>
            </a:r>
            <a:r>
              <a:rPr lang="en-US" sz="1600" dirty="0" err="1"/>
              <a:t>máy</a:t>
            </a:r>
            <a:r>
              <a:rPr lang="en-US" sz="1600" dirty="0"/>
              <a:t> </a:t>
            </a:r>
            <a:r>
              <a:rPr lang="en-US" sz="1600" dirty="0" err="1"/>
              <a:t>chủ</a:t>
            </a:r>
            <a:r>
              <a:rPr lang="en-US" sz="1600" dirty="0"/>
              <a:t>, </a:t>
            </a:r>
            <a:r>
              <a:rPr lang="en-US" sz="1600" dirty="0" err="1"/>
              <a:t>có</a:t>
            </a:r>
            <a:r>
              <a:rPr lang="en-US" sz="1600" dirty="0"/>
              <a:t> </a:t>
            </a:r>
            <a:r>
              <a:rPr lang="en-US" sz="1600" dirty="0" err="1"/>
              <a:t>thể</a:t>
            </a:r>
            <a:r>
              <a:rPr lang="en-US" sz="1600" dirty="0"/>
              <a:t> </a:t>
            </a:r>
            <a:r>
              <a:rPr lang="en-US" sz="1600" dirty="0" err="1"/>
              <a:t>cài</a:t>
            </a:r>
            <a:r>
              <a:rPr lang="en-US" sz="1600" dirty="0"/>
              <a:t> </a:t>
            </a:r>
            <a:r>
              <a:rPr lang="en-US" sz="1600" dirty="0" err="1"/>
              <a:t>đặt</a:t>
            </a:r>
            <a:r>
              <a:rPr lang="en-US" sz="1600" dirty="0"/>
              <a:t> ở </a:t>
            </a:r>
            <a:r>
              <a:rPr lang="en-US" sz="1600" dirty="0">
                <a:hlinkClick r:id="rId2"/>
              </a:rPr>
              <a:t>https://nodejs.org/en</a:t>
            </a:r>
            <a:endParaRPr lang="en-US" sz="1600" dirty="0"/>
          </a:p>
          <a:p>
            <a:pPr indent="-228600">
              <a:lnSpc>
                <a:spcPct val="90000"/>
              </a:lnSpc>
              <a:buFont typeface="Arial" panose="020B0604020202020204" pitchFamily="34" charset="0"/>
              <a:buChar char="•"/>
            </a:pPr>
            <a:endParaRPr lang="en-US" sz="1600" dirty="0"/>
          </a:p>
          <a:p>
            <a:pPr marL="285750" indent="-228600">
              <a:lnSpc>
                <a:spcPct val="90000"/>
              </a:lnSpc>
              <a:buFont typeface="Arial" panose="020B0604020202020204" pitchFamily="34" charset="0"/>
              <a:buChar char="•"/>
            </a:pPr>
            <a:r>
              <a:rPr lang="en-US" sz="1600" b="1" dirty="0"/>
              <a:t>2:npm </a:t>
            </a:r>
            <a:r>
              <a:rPr lang="en-US" sz="1600" b="1" dirty="0" err="1"/>
              <a:t>hoặc</a:t>
            </a:r>
            <a:r>
              <a:rPr lang="en-US" sz="1600" b="1" dirty="0"/>
              <a:t> Yarn</a:t>
            </a:r>
            <a:r>
              <a:rPr lang="en-US" sz="1600" dirty="0"/>
              <a:t>: </a:t>
            </a:r>
            <a:r>
              <a:rPr lang="en-US" sz="1600" dirty="0" err="1"/>
              <a:t>Nói</a:t>
            </a:r>
            <a:r>
              <a:rPr lang="en-US" sz="1600" dirty="0"/>
              <a:t> </a:t>
            </a:r>
            <a:r>
              <a:rPr lang="en-US" sz="1600" dirty="0" err="1"/>
              <a:t>đơn</a:t>
            </a:r>
            <a:r>
              <a:rPr lang="en-US" sz="1600" dirty="0"/>
              <a:t> </a:t>
            </a:r>
            <a:r>
              <a:rPr lang="en-US" sz="1600" dirty="0" err="1"/>
              <a:t>giản</a:t>
            </a:r>
            <a:r>
              <a:rPr lang="en-US" sz="1600" dirty="0"/>
              <a:t> </a:t>
            </a:r>
            <a:r>
              <a:rPr lang="en-US" sz="1600" dirty="0" err="1"/>
              <a:t>thì</a:t>
            </a:r>
            <a:r>
              <a:rPr lang="en-US" sz="1600" dirty="0"/>
              <a:t> </a:t>
            </a:r>
            <a:r>
              <a:rPr lang="en-US" sz="1600" dirty="0" err="1"/>
              <a:t>đây</a:t>
            </a:r>
            <a:r>
              <a:rPr lang="en-US" sz="1600" dirty="0"/>
              <a:t> </a:t>
            </a:r>
            <a:r>
              <a:rPr lang="en-US" sz="1600" dirty="0" err="1"/>
              <a:t>là</a:t>
            </a:r>
            <a:r>
              <a:rPr lang="en-US" sz="1600" dirty="0"/>
              <a:t> </a:t>
            </a:r>
            <a:r>
              <a:rPr lang="en-US" sz="1600" dirty="0" err="1"/>
              <a:t>trình</a:t>
            </a:r>
            <a:r>
              <a:rPr lang="en-US" sz="1600" dirty="0"/>
              <a:t> </a:t>
            </a:r>
            <a:r>
              <a:rPr lang="en-US" sz="1600" dirty="0" err="1"/>
              <a:t>quản</a:t>
            </a:r>
            <a:r>
              <a:rPr lang="en-US" sz="1600" dirty="0"/>
              <a:t> </a:t>
            </a:r>
            <a:r>
              <a:rPr lang="en-US" sz="1600" dirty="0" err="1"/>
              <a:t>lý</a:t>
            </a:r>
            <a:r>
              <a:rPr lang="en-US" sz="1600" dirty="0"/>
              <a:t> </a:t>
            </a:r>
            <a:r>
              <a:rPr lang="en-US" sz="1600" dirty="0" err="1"/>
              <a:t>gói</a:t>
            </a:r>
            <a:r>
              <a:rPr lang="en-US" sz="1600" dirty="0"/>
              <a:t> </a:t>
            </a:r>
            <a:r>
              <a:rPr lang="en-US" sz="1600" dirty="0" err="1"/>
              <a:t>của</a:t>
            </a:r>
            <a:r>
              <a:rPr lang="en-US" sz="1600" dirty="0"/>
              <a:t> Node.js</a:t>
            </a:r>
          </a:p>
          <a:p>
            <a:pPr marL="285750" indent="-228600">
              <a:lnSpc>
                <a:spcPct val="90000"/>
              </a:lnSpc>
              <a:spcAft>
                <a:spcPts val="600"/>
              </a:spcAft>
              <a:buFont typeface="Arial" panose="020B0604020202020204" pitchFamily="34" charset="0"/>
              <a:buChar char="•"/>
            </a:pPr>
            <a:r>
              <a:rPr lang="en-US" sz="1600" b="1" dirty="0" err="1"/>
              <a:t>Và</a:t>
            </a:r>
            <a:r>
              <a:rPr lang="en-US" sz="1600" b="1" dirty="0"/>
              <a:t> </a:t>
            </a:r>
            <a:r>
              <a:rPr lang="en-US" sz="1600" b="1" dirty="0" err="1"/>
              <a:t>để</a:t>
            </a:r>
            <a:r>
              <a:rPr lang="en-US" sz="1600" b="1" dirty="0"/>
              <a:t> </a:t>
            </a:r>
            <a:r>
              <a:rPr lang="en-US" sz="1600" b="1" dirty="0" err="1"/>
              <a:t>cài</a:t>
            </a:r>
            <a:r>
              <a:rPr lang="en-US" sz="1600" b="1" dirty="0"/>
              <a:t> </a:t>
            </a:r>
            <a:r>
              <a:rPr lang="en-US" sz="1600" b="1" dirty="0" err="1"/>
              <a:t>đặt</a:t>
            </a:r>
            <a:r>
              <a:rPr lang="en-US" sz="1600" b="1" dirty="0"/>
              <a:t> </a:t>
            </a:r>
            <a:r>
              <a:rPr lang="en-US" sz="1600" b="1" dirty="0" err="1"/>
              <a:t>môi</a:t>
            </a:r>
            <a:r>
              <a:rPr lang="en-US" sz="1600" b="1" dirty="0"/>
              <a:t> </a:t>
            </a:r>
            <a:r>
              <a:rPr lang="en-US" sz="1600" b="1" dirty="0" err="1"/>
              <a:t>trường</a:t>
            </a:r>
            <a:r>
              <a:rPr lang="en-US" sz="1600" b="1" dirty="0"/>
              <a:t> </a:t>
            </a:r>
            <a:r>
              <a:rPr lang="en-US" sz="1600" b="1" dirty="0" err="1"/>
              <a:t>thì</a:t>
            </a:r>
            <a:r>
              <a:rPr lang="en-US" sz="1600" b="1" dirty="0"/>
              <a:t> </a:t>
            </a:r>
            <a:r>
              <a:rPr lang="en-US" sz="1600" b="1" dirty="0" err="1"/>
              <a:t>làm</a:t>
            </a:r>
            <a:r>
              <a:rPr lang="en-US" sz="1600" b="1" dirty="0"/>
              <a:t> </a:t>
            </a:r>
            <a:r>
              <a:rPr lang="en-US" sz="1600" b="1" dirty="0" err="1"/>
              <a:t>theo</a:t>
            </a:r>
            <a:r>
              <a:rPr lang="en-US" sz="1600" b="1" dirty="0"/>
              <a:t> </a:t>
            </a:r>
            <a:r>
              <a:rPr lang="en-US" sz="1600" b="1" dirty="0" err="1"/>
              <a:t>các</a:t>
            </a:r>
            <a:r>
              <a:rPr lang="en-US" sz="1600" b="1" dirty="0"/>
              <a:t> </a:t>
            </a:r>
            <a:r>
              <a:rPr lang="en-US" sz="1600" b="1" dirty="0" err="1"/>
              <a:t>bước</a:t>
            </a:r>
            <a:r>
              <a:rPr lang="en-US" sz="1600" b="1" dirty="0"/>
              <a:t> </a:t>
            </a:r>
            <a:r>
              <a:rPr lang="en-US" sz="1600" b="1" dirty="0" err="1"/>
              <a:t>sau</a:t>
            </a:r>
            <a:r>
              <a:rPr lang="en-US" sz="1600" b="1" dirty="0"/>
              <a:t>:</a:t>
            </a:r>
          </a:p>
          <a:p>
            <a:pPr lvl="1" indent="-228600">
              <a:lnSpc>
                <a:spcPct val="90000"/>
              </a:lnSpc>
              <a:spcAft>
                <a:spcPts val="600"/>
              </a:spcAft>
              <a:buFont typeface="Arial" panose="020B0604020202020204" pitchFamily="34" charset="0"/>
              <a:buChar char="•"/>
            </a:pPr>
            <a:r>
              <a:rPr lang="en-US" sz="1600" dirty="0"/>
              <a:t>1: </a:t>
            </a:r>
            <a:r>
              <a:rPr lang="en-US" sz="1600" dirty="0" err="1"/>
              <a:t>Cài</a:t>
            </a:r>
            <a:r>
              <a:rPr lang="en-US" sz="1600" dirty="0"/>
              <a:t> </a:t>
            </a:r>
            <a:r>
              <a:rPr lang="en-US" sz="1600" dirty="0" err="1"/>
              <a:t>đặt</a:t>
            </a:r>
            <a:r>
              <a:rPr lang="en-US" sz="1600" dirty="0"/>
              <a:t> </a:t>
            </a:r>
            <a:r>
              <a:rPr lang="en-US" sz="1600" dirty="0" err="1"/>
              <a:t>đầy</a:t>
            </a:r>
            <a:r>
              <a:rPr lang="en-US" sz="1600" dirty="0"/>
              <a:t> </a:t>
            </a:r>
            <a:r>
              <a:rPr lang="en-US" sz="1600" dirty="0" err="1"/>
              <a:t>đủ</a:t>
            </a:r>
            <a:r>
              <a:rPr lang="en-US" sz="1600" dirty="0"/>
              <a:t> Yarn, </a:t>
            </a:r>
            <a:r>
              <a:rPr lang="en-US" sz="1600" dirty="0" err="1"/>
              <a:t>npm</a:t>
            </a:r>
            <a:r>
              <a:rPr lang="en-US" sz="1600" dirty="0"/>
              <a:t> </a:t>
            </a:r>
            <a:r>
              <a:rPr lang="en-US" sz="1600" dirty="0" err="1"/>
              <a:t>và</a:t>
            </a:r>
            <a:r>
              <a:rPr lang="en-US" sz="1600" dirty="0"/>
              <a:t> Node.js</a:t>
            </a:r>
          </a:p>
          <a:p>
            <a:pPr lvl="1" indent="-228600">
              <a:lnSpc>
                <a:spcPct val="90000"/>
              </a:lnSpc>
              <a:spcAft>
                <a:spcPts val="600"/>
              </a:spcAft>
              <a:buFont typeface="Arial" panose="020B0604020202020204" pitchFamily="34" charset="0"/>
              <a:buChar char="•"/>
            </a:pPr>
            <a:r>
              <a:rPr lang="en-US" sz="1600" dirty="0"/>
              <a:t>2: </a:t>
            </a:r>
            <a:r>
              <a:rPr lang="en-US" sz="1600" dirty="0" err="1"/>
              <a:t>Khởi</a:t>
            </a:r>
            <a:r>
              <a:rPr lang="en-US" sz="1600" dirty="0"/>
              <a:t> </a:t>
            </a:r>
            <a:r>
              <a:rPr lang="en-US" sz="1600" dirty="0" err="1"/>
              <a:t>tạo</a:t>
            </a:r>
            <a:r>
              <a:rPr lang="en-US" sz="1600" dirty="0"/>
              <a:t> </a:t>
            </a:r>
            <a:r>
              <a:rPr lang="en-US" sz="1600" dirty="0" err="1"/>
              <a:t>dự</a:t>
            </a:r>
            <a:r>
              <a:rPr lang="en-US" sz="1600" dirty="0"/>
              <a:t> </a:t>
            </a:r>
            <a:r>
              <a:rPr lang="en-US" sz="1600" dirty="0" err="1"/>
              <a:t>án</a:t>
            </a:r>
            <a:r>
              <a:rPr lang="en-US" sz="1600" dirty="0"/>
              <a:t> React </a:t>
            </a:r>
            <a:r>
              <a:rPr lang="en-US" sz="1600" dirty="0" err="1"/>
              <a:t>với</a:t>
            </a:r>
            <a:r>
              <a:rPr lang="en-US" sz="1600" dirty="0"/>
              <a:t> </a:t>
            </a:r>
            <a:r>
              <a:rPr lang="en-US" sz="1600" dirty="0" err="1"/>
              <a:t>câu</a:t>
            </a:r>
            <a:r>
              <a:rPr lang="en-US" sz="1600" dirty="0"/>
              <a:t> </a:t>
            </a:r>
            <a:r>
              <a:rPr lang="en-US" sz="1600" dirty="0" err="1"/>
              <a:t>lệnh</a:t>
            </a:r>
            <a:r>
              <a:rPr lang="en-US" sz="1600" dirty="0"/>
              <a:t> </a:t>
            </a:r>
            <a:r>
              <a:rPr lang="en-US" sz="1600" dirty="0" err="1"/>
              <a:t>sau</a:t>
            </a:r>
            <a:r>
              <a:rPr lang="en-US" sz="1600" dirty="0"/>
              <a:t>: </a:t>
            </a:r>
            <a:r>
              <a:rPr lang="en-US" sz="1600" dirty="0" err="1"/>
              <a:t>npx</a:t>
            </a:r>
            <a:r>
              <a:rPr lang="en-US" sz="1600" dirty="0"/>
              <a:t> create-react-app "name" --template typescript</a:t>
            </a:r>
          </a:p>
          <a:p>
            <a:pPr lvl="1" indent="-228600">
              <a:lnSpc>
                <a:spcPct val="90000"/>
              </a:lnSpc>
              <a:spcAft>
                <a:spcPts val="600"/>
              </a:spcAft>
              <a:buFont typeface="Arial" panose="020B0604020202020204" pitchFamily="34" charset="0"/>
              <a:buChar char="•"/>
            </a:pPr>
            <a:r>
              <a:rPr lang="en-US" sz="1600" dirty="0"/>
              <a:t>Sau </a:t>
            </a:r>
            <a:r>
              <a:rPr lang="en-US" sz="1600" dirty="0" err="1"/>
              <a:t>đó</a:t>
            </a:r>
            <a:r>
              <a:rPr lang="en-US" sz="1600" dirty="0"/>
              <a:t> </a:t>
            </a:r>
            <a:r>
              <a:rPr lang="en-US" sz="1600" dirty="0" err="1"/>
              <a:t>đợi</a:t>
            </a:r>
            <a:r>
              <a:rPr lang="en-US" sz="1600" dirty="0"/>
              <a:t> 1 </a:t>
            </a:r>
            <a:r>
              <a:rPr lang="en-US" sz="1600" dirty="0" err="1"/>
              <a:t>chút</a:t>
            </a:r>
            <a:r>
              <a:rPr lang="en-US" sz="1600" dirty="0"/>
              <a:t> </a:t>
            </a:r>
            <a:r>
              <a:rPr lang="en-US" sz="1600" dirty="0" err="1"/>
              <a:t>để</a:t>
            </a:r>
            <a:r>
              <a:rPr lang="en-US" sz="1600" dirty="0"/>
              <a:t> </a:t>
            </a:r>
            <a:r>
              <a:rPr lang="en-US" sz="1600" dirty="0" err="1"/>
              <a:t>tạo</a:t>
            </a:r>
            <a:r>
              <a:rPr lang="en-US" sz="1600" dirty="0"/>
              <a:t>, </a:t>
            </a:r>
            <a:r>
              <a:rPr lang="en-US" sz="1600" dirty="0" err="1"/>
              <a:t>sau</a:t>
            </a:r>
            <a:r>
              <a:rPr lang="en-US" sz="1600" dirty="0"/>
              <a:t> </a:t>
            </a:r>
            <a:r>
              <a:rPr lang="en-US" sz="1600" dirty="0" err="1"/>
              <a:t>khi</a:t>
            </a:r>
            <a:r>
              <a:rPr lang="en-US" sz="1600" dirty="0"/>
              <a:t> </a:t>
            </a:r>
            <a:r>
              <a:rPr lang="en-US" sz="1600" dirty="0" err="1"/>
              <a:t>hiện</a:t>
            </a:r>
            <a:r>
              <a:rPr lang="en-US" sz="1600" dirty="0"/>
              <a:t> </a:t>
            </a:r>
            <a:r>
              <a:rPr lang="en-US" sz="1600" dirty="0" err="1"/>
              <a:t>ra</a:t>
            </a:r>
            <a:r>
              <a:rPr lang="en-US" sz="1600" dirty="0"/>
              <a:t> </a:t>
            </a:r>
            <a:r>
              <a:rPr lang="en-US" sz="1600" dirty="0" err="1"/>
              <a:t>như</a:t>
            </a:r>
            <a:r>
              <a:rPr lang="en-US" sz="1600" dirty="0"/>
              <a:t> </a:t>
            </a:r>
            <a:r>
              <a:rPr lang="en-US" sz="1600" dirty="0" err="1"/>
              <a:t>hình</a:t>
            </a:r>
            <a:r>
              <a:rPr lang="en-US" sz="1600" dirty="0"/>
              <a:t> </a:t>
            </a:r>
            <a:r>
              <a:rPr lang="en-US" sz="1600" dirty="0" err="1"/>
              <a:t>là</a:t>
            </a:r>
            <a:r>
              <a:rPr lang="en-US" sz="1600" dirty="0"/>
              <a:t> </a:t>
            </a:r>
            <a:r>
              <a:rPr lang="en-US" sz="1600" dirty="0" err="1"/>
              <a:t>đã</a:t>
            </a:r>
            <a:r>
              <a:rPr lang="en-US" sz="1600" dirty="0"/>
              <a:t> </a:t>
            </a:r>
            <a:r>
              <a:rPr lang="en-US" sz="1600" dirty="0" err="1"/>
              <a:t>tạo</a:t>
            </a:r>
            <a:r>
              <a:rPr lang="en-US" sz="1600" dirty="0"/>
              <a:t> </a:t>
            </a:r>
            <a:r>
              <a:rPr lang="en-US" sz="1600" dirty="0" err="1"/>
              <a:t>thành</a:t>
            </a:r>
            <a:r>
              <a:rPr lang="en-US" sz="1600" dirty="0"/>
              <a:t> </a:t>
            </a:r>
            <a:r>
              <a:rPr lang="en-US" sz="1600" dirty="0" err="1"/>
              <a:t>công</a:t>
            </a:r>
            <a:endParaRPr lang="en-US" sz="1600" dirty="0"/>
          </a:p>
          <a:p>
            <a:pPr lvl="1" indent="-228600">
              <a:lnSpc>
                <a:spcPct val="90000"/>
              </a:lnSpc>
              <a:spcAft>
                <a:spcPts val="600"/>
              </a:spcAft>
              <a:buFont typeface="Arial" panose="020B0604020202020204" pitchFamily="34" charset="0"/>
              <a:buChar char="•"/>
            </a:pP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dùng</a:t>
            </a:r>
            <a:r>
              <a:rPr lang="en-US" sz="1600" dirty="0"/>
              <a:t> </a:t>
            </a:r>
            <a:r>
              <a:rPr lang="en-US" sz="1600" dirty="0" err="1"/>
              <a:t>lệnh</a:t>
            </a:r>
            <a:r>
              <a:rPr lang="en-US" sz="1600" dirty="0"/>
              <a:t> </a:t>
            </a:r>
            <a:r>
              <a:rPr lang="en-US" sz="1600" dirty="0" err="1"/>
              <a:t>npm</a:t>
            </a:r>
            <a:r>
              <a:rPr lang="en-US" sz="1600" dirty="0"/>
              <a:t> start </a:t>
            </a:r>
            <a:r>
              <a:rPr lang="en-US" sz="1600" dirty="0" err="1"/>
              <a:t>hoặc</a:t>
            </a:r>
            <a:r>
              <a:rPr lang="en-US" sz="1600" dirty="0"/>
              <a:t> yarn start (</a:t>
            </a:r>
            <a:r>
              <a:rPr lang="en-US" sz="1600" dirty="0" err="1"/>
              <a:t>nếu</a:t>
            </a:r>
            <a:r>
              <a:rPr lang="en-US" sz="1600" dirty="0"/>
              <a:t> dung yarn) </a:t>
            </a:r>
            <a:r>
              <a:rPr lang="en-US" sz="1600" dirty="0" err="1"/>
              <a:t>để</a:t>
            </a:r>
            <a:r>
              <a:rPr lang="en-US" sz="1600" dirty="0"/>
              <a:t> </a:t>
            </a:r>
            <a:r>
              <a:rPr lang="en-US" sz="1600" dirty="0" err="1"/>
              <a:t>chạy</a:t>
            </a:r>
            <a:r>
              <a:rPr lang="en-US" sz="1600" dirty="0"/>
              <a:t> </a:t>
            </a:r>
            <a:r>
              <a:rPr lang="en-US" sz="1600" dirty="0" err="1"/>
              <a:t>dự</a:t>
            </a:r>
            <a:r>
              <a:rPr lang="en-US" sz="1600" dirty="0"/>
              <a:t> </a:t>
            </a:r>
            <a:r>
              <a:rPr lang="en-US" sz="1600" dirty="0" err="1"/>
              <a:t>án</a:t>
            </a:r>
            <a:endParaRPr lang="en-US" sz="1600" dirty="0"/>
          </a:p>
          <a:p>
            <a:pPr marL="285750" indent="-228600">
              <a:lnSpc>
                <a:spcPct val="90000"/>
              </a:lnSpc>
              <a:buFont typeface="Arial" panose="020B0604020202020204" pitchFamily="34" charset="0"/>
              <a:buChar char="•"/>
            </a:pPr>
            <a:endParaRPr lang="en-US" sz="1600" dirty="0"/>
          </a:p>
        </p:txBody>
      </p:sp>
      <p:pic>
        <p:nvPicPr>
          <p:cNvPr id="9" name="Picture 8">
            <a:extLst>
              <a:ext uri="{FF2B5EF4-FFF2-40B4-BE49-F238E27FC236}">
                <a16:creationId xmlns:a16="http://schemas.microsoft.com/office/drawing/2014/main" id="{B8E39142-150E-1E60-61C0-81E4C9B14E1B}"/>
              </a:ext>
            </a:extLst>
          </p:cNvPr>
          <p:cNvPicPr>
            <a:picLocks noChangeAspect="1"/>
          </p:cNvPicPr>
          <p:nvPr/>
        </p:nvPicPr>
        <p:blipFill>
          <a:blip r:embed="rId3"/>
          <a:stretch>
            <a:fillRect/>
          </a:stretch>
        </p:blipFill>
        <p:spPr>
          <a:xfrm>
            <a:off x="5445457" y="1640491"/>
            <a:ext cx="6155141" cy="3600758"/>
          </a:xfrm>
          <a:prstGeom prst="rect">
            <a:avLst/>
          </a:pr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z="1000">
                <a:solidFill>
                  <a:schemeClr val="tx1">
                    <a:lumMod val="50000"/>
                    <a:lumOff val="50000"/>
                  </a:schemeClr>
                </a:solidFill>
              </a:rPr>
              <a:pPr>
                <a:spcAft>
                  <a:spcPts val="600"/>
                </a:spcAft>
              </a:pPr>
              <a:t>4</a:t>
            </a:fld>
            <a:endParaRPr lang="en-US" sz="1000">
              <a:solidFill>
                <a:schemeClr val="tx1">
                  <a:lumMod val="50000"/>
                  <a:lumOff val="50000"/>
                </a:schemeClr>
              </a:solidFill>
            </a:endParaRPr>
          </a:p>
        </p:txBody>
      </p:sp>
    </p:spTree>
    <p:extLst>
      <p:ext uri="{BB962C8B-B14F-4D97-AF65-F5344CB8AC3E}">
        <p14:creationId xmlns:p14="http://schemas.microsoft.com/office/powerpoint/2010/main" val="277909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8B056C8-0586-0C9F-77CC-C5914A08B9B5}"/>
              </a:ext>
            </a:extLst>
          </p:cNvPr>
          <p:cNvPicPr>
            <a:picLocks noChangeAspect="1"/>
          </p:cNvPicPr>
          <p:nvPr/>
        </p:nvPicPr>
        <p:blipFill>
          <a:blip r:embed="rId2"/>
          <a:stretch>
            <a:fillRect/>
          </a:stretch>
        </p:blipFill>
        <p:spPr>
          <a:xfrm>
            <a:off x="1096352" y="47740"/>
            <a:ext cx="2130193" cy="6762520"/>
          </a:xfrm>
          <a:prstGeom prst="rect">
            <a:avLst/>
          </a:prstGeom>
        </p:spPr>
      </p:pic>
      <p:sp>
        <p:nvSpPr>
          <p:cNvPr id="24" name="Freeform: Shape 2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ACF5393-7BCF-C4D7-E45B-47B13BB3B076}"/>
              </a:ext>
            </a:extLst>
          </p:cNvPr>
          <p:cNvSpPr>
            <a:spLocks noGrp="1"/>
          </p:cNvSpPr>
          <p:nvPr>
            <p:ph type="title"/>
          </p:nvPr>
        </p:nvSpPr>
        <p:spPr>
          <a:xfrm>
            <a:off x="5759354" y="457201"/>
            <a:ext cx="5337270" cy="1835911"/>
          </a:xfrm>
        </p:spPr>
        <p:txBody>
          <a:bodyPr vert="horz" lIns="91440" tIns="45720" rIns="91440" bIns="45720" rtlCol="0" anchor="b">
            <a:normAutofit/>
          </a:bodyPr>
          <a:lstStyle/>
          <a:p>
            <a:pPr algn="l">
              <a:lnSpc>
                <a:spcPct val="90000"/>
              </a:lnSpc>
            </a:pPr>
            <a:r>
              <a:rPr lang="en-US" sz="5400" kern="1200">
                <a:solidFill>
                  <a:srgbClr val="FFFFFF"/>
                </a:solidFill>
                <a:latin typeface="+mj-lt"/>
                <a:ea typeface="+mj-ea"/>
                <a:cs typeface="+mj-cs"/>
              </a:rPr>
              <a:t>3: Cấu trúc</a:t>
            </a:r>
          </a:p>
        </p:txBody>
      </p:sp>
      <p:sp>
        <p:nvSpPr>
          <p:cNvPr id="25"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9C840E-95F8-9D06-B932-B42B03B8CCC9}"/>
              </a:ext>
            </a:extLst>
          </p:cNvPr>
          <p:cNvSpPr txBox="1"/>
          <p:nvPr/>
        </p:nvSpPr>
        <p:spPr>
          <a:xfrm>
            <a:off x="5759354" y="2798064"/>
            <a:ext cx="5461095" cy="3417611"/>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rgbClr val="FFFFFF"/>
                </a:solidFill>
              </a:rPr>
              <a:t>Cấu trúc thư mục của dự án như sau: </a:t>
            </a:r>
          </a:p>
          <a:p>
            <a:pPr marL="742950" lvl="1" indent="-228600">
              <a:lnSpc>
                <a:spcPct val="90000"/>
              </a:lnSpc>
              <a:spcAft>
                <a:spcPts val="600"/>
              </a:spcAft>
              <a:buFont typeface="Arial" panose="020B0604020202020204" pitchFamily="34" charset="0"/>
              <a:buChar char="•"/>
            </a:pPr>
            <a:r>
              <a:rPr lang="en-US" sz="1700">
                <a:solidFill>
                  <a:srgbClr val="FFFFFF"/>
                </a:solidFill>
              </a:rPr>
              <a:t>src: nơi chứa những tệp tin chính</a:t>
            </a:r>
          </a:p>
          <a:p>
            <a:pPr marL="742950" lvl="1" indent="-228600">
              <a:lnSpc>
                <a:spcPct val="90000"/>
              </a:lnSpc>
              <a:spcAft>
                <a:spcPts val="600"/>
              </a:spcAft>
              <a:buFont typeface="Arial" panose="020B0604020202020204" pitchFamily="34" charset="0"/>
              <a:buChar char="•"/>
            </a:pPr>
            <a:r>
              <a:rPr lang="en-US" sz="1700">
                <a:solidFill>
                  <a:srgbClr val="FFFFFF"/>
                </a:solidFill>
              </a:rPr>
              <a:t>App.tsx: là trang gốc</a:t>
            </a:r>
          </a:p>
          <a:p>
            <a:pPr marL="742950" lvl="1" indent="-228600">
              <a:lnSpc>
                <a:spcPct val="90000"/>
              </a:lnSpc>
              <a:spcAft>
                <a:spcPts val="600"/>
              </a:spcAft>
              <a:buFont typeface="Arial" panose="020B0604020202020204" pitchFamily="34" charset="0"/>
              <a:buChar char="•"/>
            </a:pPr>
            <a:r>
              <a:rPr lang="en-US" sz="1700">
                <a:solidFill>
                  <a:srgbClr val="FFFFFF"/>
                </a:solidFill>
              </a:rPr>
              <a:t>Index.tsx: là tệp khởi động của dự án</a:t>
            </a:r>
          </a:p>
          <a:p>
            <a:pPr marL="742950" lvl="1" indent="-228600">
              <a:lnSpc>
                <a:spcPct val="90000"/>
              </a:lnSpc>
              <a:spcAft>
                <a:spcPts val="600"/>
              </a:spcAft>
              <a:buFont typeface="Arial" panose="020B0604020202020204" pitchFamily="34" charset="0"/>
              <a:buChar char="•"/>
            </a:pPr>
            <a:r>
              <a:rPr lang="en-US" sz="1700">
                <a:solidFill>
                  <a:srgbClr val="FFFFFF"/>
                </a:solidFill>
              </a:rPr>
              <a:t>public/...: nơi chứa các tệp tĩnh như .html, .css,...</a:t>
            </a:r>
          </a:p>
          <a:p>
            <a:pPr marL="742950" lvl="1" indent="-228600">
              <a:lnSpc>
                <a:spcPct val="90000"/>
              </a:lnSpc>
              <a:spcAft>
                <a:spcPts val="600"/>
              </a:spcAft>
              <a:buFont typeface="Arial" panose="020B0604020202020204" pitchFamily="34" charset="0"/>
              <a:buChar char="•"/>
            </a:pPr>
            <a:r>
              <a:rPr lang="en-US" sz="1700">
                <a:solidFill>
                  <a:srgbClr val="FFFFFF"/>
                </a:solidFill>
              </a:rPr>
              <a:t>package.json: nơi chứa thông tin dự án, bao gồm phiên bản, các thứ được tích hợp bên trong dự án</a:t>
            </a:r>
          </a:p>
          <a:p>
            <a:pPr marL="742950" lvl="1" indent="-228600">
              <a:lnSpc>
                <a:spcPct val="90000"/>
              </a:lnSpc>
              <a:spcAft>
                <a:spcPts val="600"/>
              </a:spcAft>
              <a:buFont typeface="Arial" panose="020B0604020202020204" pitchFamily="34" charset="0"/>
              <a:buChar char="•"/>
            </a:pPr>
            <a:r>
              <a:rPr lang="en-US" sz="1700">
                <a:solidFill>
                  <a:srgbClr val="FFFFFF"/>
                </a:solidFill>
              </a:rPr>
              <a:t>package-lock.json: nơi chứa chi tiết những gì được tích hợp bên trong dự án</a:t>
            </a:r>
          </a:p>
          <a:p>
            <a:pPr marL="742950" lvl="1" indent="-228600">
              <a:lnSpc>
                <a:spcPct val="90000"/>
              </a:lnSpc>
              <a:spcAft>
                <a:spcPts val="600"/>
              </a:spcAft>
              <a:buFont typeface="Arial" panose="020B0604020202020204" pitchFamily="34" charset="0"/>
              <a:buChar char="•"/>
            </a:pPr>
            <a:r>
              <a:rPr lang="en-US" sz="1700">
                <a:solidFill>
                  <a:srgbClr val="FFFFFF"/>
                </a:solidFill>
              </a:rPr>
              <a:t>tsconfig.json: chứa cấu hình Typescript</a:t>
            </a:r>
          </a:p>
        </p:txBody>
      </p:sp>
      <p:sp>
        <p:nvSpPr>
          <p:cNvPr id="3" name="Slide Number Placeholder 2">
            <a:extLst>
              <a:ext uri="{FF2B5EF4-FFF2-40B4-BE49-F238E27FC236}">
                <a16:creationId xmlns:a16="http://schemas.microsoft.com/office/drawing/2014/main" id="{B4F085DD-45CF-A8C5-C369-D72BF107F710}"/>
              </a:ext>
            </a:extLst>
          </p:cNvPr>
          <p:cNvSpPr>
            <a:spLocks noGrp="1"/>
          </p:cNvSpPr>
          <p:nvPr>
            <p:ph type="sldNum" sz="quarter" idx="11"/>
          </p:nvPr>
        </p:nvSpPr>
        <p:spPr>
          <a:xfrm>
            <a:off x="10058400" y="6356350"/>
            <a:ext cx="1295400" cy="365125"/>
          </a:xfrm>
        </p:spPr>
        <p:txBody>
          <a:bodyPr vert="horz" lIns="91440" tIns="45720" rIns="91440" bIns="45720" rtlCol="0" anchor="ctr">
            <a:normAutofit/>
          </a:bodyPr>
          <a:lstStyle/>
          <a:p>
            <a:pPr>
              <a:spcAft>
                <a:spcPts val="600"/>
              </a:spcAft>
            </a:pPr>
            <a:fld id="{8C2E478F-E849-4A8C-AF1F-CBCC78A7CBFA}"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274231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A81C7-8631-5406-1203-D056028CE36A}"/>
              </a:ext>
            </a:extLst>
          </p:cNvPr>
          <p:cNvSpPr>
            <a:spLocks noGrp="1"/>
          </p:cNvSpPr>
          <p:nvPr>
            <p:ph type="title"/>
          </p:nvPr>
        </p:nvSpPr>
        <p:spPr>
          <a:xfrm>
            <a:off x="1057025" y="922644"/>
            <a:ext cx="5040285" cy="1169585"/>
          </a:xfrm>
        </p:spPr>
        <p:txBody>
          <a:bodyPr vert="horz" lIns="91440" tIns="45720" rIns="91440" bIns="45720" rtlCol="0" anchor="b">
            <a:normAutofit/>
          </a:bodyPr>
          <a:lstStyle/>
          <a:p>
            <a:pPr algn="l">
              <a:lnSpc>
                <a:spcPct val="90000"/>
              </a:lnSpc>
            </a:pPr>
            <a:r>
              <a:rPr lang="en-US" sz="4000"/>
              <a:t>4: sử dụng</a:t>
            </a:r>
          </a:p>
        </p:txBody>
      </p:sp>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46C16F-EFB3-4DD1-BE96-AF61148739C8}"/>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 Trang gốc thường sẽ là trang App.tsx, chúng ta có thể thay đổi để thấy sự khác biệt, từ đây có thể thay đổi, thêm, xóa,...</a:t>
            </a:r>
          </a:p>
          <a:p>
            <a:pPr indent="-228600">
              <a:lnSpc>
                <a:spcPct val="90000"/>
              </a:lnSpc>
              <a:spcAft>
                <a:spcPts val="600"/>
              </a:spcAft>
              <a:buFont typeface="Arial" panose="020B0604020202020204" pitchFamily="34" charset="0"/>
              <a:buChar char="•"/>
            </a:pPr>
            <a:r>
              <a:rPr lang="en-US" sz="1400"/>
              <a:t>- Dưới đây là ví dụ về cách hoạt động, thẻ h1 hiện thông tin, và khi nhấn nút thì thông tin sẽ được truyền đến “click” để xử lý và gắn thông tin “YEEEEEEEEEEE” vào message, cuối cùng là hiện YEEEEEEEEEE lên trang </a:t>
            </a:r>
          </a:p>
          <a:p>
            <a:pPr indent="-228600">
              <a:lnSpc>
                <a:spcPct val="90000"/>
              </a:lnSpc>
              <a:spcAft>
                <a:spcPts val="600"/>
              </a:spcAft>
              <a:buFont typeface="Arial" panose="020B0604020202020204" pitchFamily="34" charset="0"/>
              <a:buChar char="•"/>
            </a:pPr>
            <a:r>
              <a:rPr lang="en-US" sz="1400"/>
              <a:t>- Lưu ý:</a:t>
            </a:r>
          </a:p>
          <a:p>
            <a:pPr lvl="1" indent="-228600">
              <a:lnSpc>
                <a:spcPct val="90000"/>
              </a:lnSpc>
              <a:spcAft>
                <a:spcPts val="600"/>
              </a:spcAft>
              <a:buFont typeface="Arial" panose="020B0604020202020204" pitchFamily="34" charset="0"/>
              <a:buChar char="•"/>
            </a:pPr>
            <a:r>
              <a:rPr lang="en-US" sz="1400"/>
              <a:t>- Vì đang dung Typescript nên những file để chạy phải có đuôi là .tsx</a:t>
            </a:r>
          </a:p>
          <a:p>
            <a:pPr lvl="1" indent="-228600">
              <a:lnSpc>
                <a:spcPct val="90000"/>
              </a:lnSpc>
              <a:spcAft>
                <a:spcPts val="600"/>
              </a:spcAft>
              <a:buFont typeface="Arial" panose="020B0604020202020204" pitchFamily="34" charset="0"/>
              <a:buChar char="•"/>
            </a:pPr>
            <a:r>
              <a:rPr lang="en-US" sz="1400"/>
              <a:t>- Mọi thay đổi về html, css,... đều được ghi trong Return(), còn bên ngoài là các chức năng, được ghi bằng TypeScript</a:t>
            </a:r>
          </a:p>
          <a:p>
            <a:pPr lvl="1" indent="-228600">
              <a:lnSpc>
                <a:spcPct val="90000"/>
              </a:lnSpc>
              <a:spcAft>
                <a:spcPts val="600"/>
              </a:spcAft>
              <a:buFont typeface="Arial" panose="020B0604020202020204" pitchFamily="34" charset="0"/>
              <a:buChar char="•"/>
            </a:pPr>
            <a:r>
              <a:rPr lang="en-US" sz="1400"/>
              <a:t>- Bên trong Return phải có một thẻ Div hoặc thẻ bất kỳ bao bên ngoài toàn bộ (VD: return(&lt;div&gt;”nội dung”&lt;/div&gt;);</a:t>
            </a:r>
          </a:p>
        </p:txBody>
      </p:sp>
      <p:pic>
        <p:nvPicPr>
          <p:cNvPr id="6" name="Picture 5">
            <a:extLst>
              <a:ext uri="{FF2B5EF4-FFF2-40B4-BE49-F238E27FC236}">
                <a16:creationId xmlns:a16="http://schemas.microsoft.com/office/drawing/2014/main" id="{786AB5CD-C579-B9A3-229B-7982BE57A856}"/>
              </a:ext>
            </a:extLst>
          </p:cNvPr>
          <p:cNvPicPr>
            <a:picLocks noChangeAspect="1"/>
          </p:cNvPicPr>
          <p:nvPr/>
        </p:nvPicPr>
        <p:blipFill>
          <a:blip r:embed="rId2"/>
          <a:stretch>
            <a:fillRect/>
          </a:stretch>
        </p:blipFill>
        <p:spPr>
          <a:xfrm>
            <a:off x="7541406" y="434695"/>
            <a:ext cx="3593569" cy="3315068"/>
          </a:xfrm>
          <a:prstGeom prst="rect">
            <a:avLst/>
          </a:prstGeom>
        </p:spPr>
      </p:pic>
      <p:pic>
        <p:nvPicPr>
          <p:cNvPr id="8" name="Picture 7">
            <a:extLst>
              <a:ext uri="{FF2B5EF4-FFF2-40B4-BE49-F238E27FC236}">
                <a16:creationId xmlns:a16="http://schemas.microsoft.com/office/drawing/2014/main" id="{5474A24D-DC5E-1AB9-B7F8-FE0FE2254D23}"/>
              </a:ext>
            </a:extLst>
          </p:cNvPr>
          <p:cNvPicPr>
            <a:picLocks noChangeAspect="1"/>
          </p:cNvPicPr>
          <p:nvPr/>
        </p:nvPicPr>
        <p:blipFill>
          <a:blip r:embed="rId3"/>
          <a:stretch>
            <a:fillRect/>
          </a:stretch>
        </p:blipFill>
        <p:spPr>
          <a:xfrm>
            <a:off x="6946667" y="3716830"/>
            <a:ext cx="4389120" cy="2297660"/>
          </a:xfrm>
          <a:prstGeom prst="rect">
            <a:avLst/>
          </a:prstGeom>
        </p:spPr>
      </p:pic>
      <p:sp>
        <p:nvSpPr>
          <p:cNvPr id="3" name="Slide Number Placeholder 2">
            <a:extLst>
              <a:ext uri="{FF2B5EF4-FFF2-40B4-BE49-F238E27FC236}">
                <a16:creationId xmlns:a16="http://schemas.microsoft.com/office/drawing/2014/main" id="{8CBE8A06-C621-3480-FE43-03336631DA7F}"/>
              </a:ext>
            </a:extLst>
          </p:cNvPr>
          <p:cNvSpPr>
            <a:spLocks noGrp="1"/>
          </p:cNvSpPr>
          <p:nvPr>
            <p:ph type="sldNum" sz="quarter" idx="11"/>
          </p:nvPr>
        </p:nvSpPr>
        <p:spPr>
          <a:xfrm>
            <a:off x="8610600" y="649224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6</a:t>
            </a:fld>
            <a:endParaRPr lang="en-US"/>
          </a:p>
        </p:txBody>
      </p:sp>
    </p:spTree>
    <p:extLst>
      <p:ext uri="{BB962C8B-B14F-4D97-AF65-F5344CB8AC3E}">
        <p14:creationId xmlns:p14="http://schemas.microsoft.com/office/powerpoint/2010/main" val="16225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466532" y="437653"/>
            <a:ext cx="11262048" cy="1435947"/>
          </a:xfrm>
        </p:spPr>
        <p:txBody>
          <a:bodyPr/>
          <a:lstStyle/>
          <a:p>
            <a:pPr algn="ctr"/>
            <a:r>
              <a:rPr lang="vi-VN" sz="2800" dirty="0"/>
              <a:t>Khái niệm </a:t>
            </a:r>
            <a:r>
              <a:rPr lang="vi-VN" sz="2800" dirty="0" err="1"/>
              <a:t>component</a:t>
            </a:r>
            <a:r>
              <a:rPr lang="vi-VN" sz="2800" dirty="0"/>
              <a:t>, ví dụ về </a:t>
            </a:r>
            <a:r>
              <a:rPr lang="vi-VN" sz="2800" dirty="0" err="1"/>
              <a:t>function</a:t>
            </a:r>
            <a:r>
              <a:rPr lang="vi-VN" sz="2800" dirty="0"/>
              <a:t> </a:t>
            </a:r>
            <a:r>
              <a:rPr lang="vi-VN" sz="2800" dirty="0" err="1"/>
              <a:t>component</a:t>
            </a:r>
            <a:r>
              <a:rPr lang="vi-VN" sz="2800" dirty="0"/>
              <a:t>, các cách khai báo</a:t>
            </a:r>
            <a:endParaRPr lang="en-US" sz="2800"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6533" y="2078875"/>
            <a:ext cx="5293566" cy="3798888"/>
          </a:xfrm>
        </p:spPr>
        <p:txBody>
          <a:bodyPr/>
          <a:lstStyle/>
          <a:p>
            <a:r>
              <a:rPr lang="en-US" spc="0" dirty="0">
                <a:cs typeface="Arial" panose="020B0604020202020204" pitchFamily="34" charset="0"/>
              </a:rPr>
              <a:t>1: Component </a:t>
            </a:r>
            <a:r>
              <a:rPr lang="en-US" spc="0" dirty="0" err="1">
                <a:cs typeface="Arial" panose="020B0604020202020204" pitchFamily="34" charset="0"/>
              </a:rPr>
              <a:t>là</a:t>
            </a:r>
            <a:r>
              <a:rPr lang="en-US" spc="0" dirty="0">
                <a:cs typeface="Arial" panose="020B0604020202020204" pitchFamily="34" charset="0"/>
              </a:rPr>
              <a:t> </a:t>
            </a:r>
            <a:r>
              <a:rPr lang="en-US" spc="0" dirty="0" err="1">
                <a:cs typeface="Arial" panose="020B0604020202020204" pitchFamily="34" charset="0"/>
              </a:rPr>
              <a:t>phần</a:t>
            </a:r>
            <a:r>
              <a:rPr lang="en-US" spc="0" dirty="0">
                <a:cs typeface="Arial" panose="020B0604020202020204" pitchFamily="34" charset="0"/>
              </a:rPr>
              <a:t> </a:t>
            </a:r>
            <a:r>
              <a:rPr lang="en-US" spc="0" dirty="0" err="1">
                <a:cs typeface="Arial" panose="020B0604020202020204" pitchFamily="34" charset="0"/>
              </a:rPr>
              <a:t>tử</a:t>
            </a:r>
            <a:r>
              <a:rPr lang="en-US" spc="0" dirty="0">
                <a:cs typeface="Arial" panose="020B0604020202020204" pitchFamily="34" charset="0"/>
              </a:rPr>
              <a:t> </a:t>
            </a:r>
            <a:r>
              <a:rPr lang="en-US" spc="0" dirty="0" err="1">
                <a:cs typeface="Arial" panose="020B0604020202020204" pitchFamily="34" charset="0"/>
              </a:rPr>
              <a:t>độc</a:t>
            </a:r>
            <a:r>
              <a:rPr lang="en-US" spc="0" dirty="0">
                <a:cs typeface="Arial" panose="020B0604020202020204" pitchFamily="34" charset="0"/>
              </a:rPr>
              <a:t> </a:t>
            </a:r>
            <a:r>
              <a:rPr lang="en-US" spc="0" dirty="0" err="1">
                <a:cs typeface="Arial" panose="020B0604020202020204" pitchFamily="34" charset="0"/>
              </a:rPr>
              <a:t>lập</a:t>
            </a:r>
            <a:r>
              <a:rPr lang="en-US" spc="0" dirty="0">
                <a:cs typeface="Arial" panose="020B0604020202020204" pitchFamily="34" charset="0"/>
              </a:rPr>
              <a:t> </a:t>
            </a:r>
            <a:r>
              <a:rPr lang="en-US" spc="0" dirty="0" err="1">
                <a:cs typeface="Arial" panose="020B0604020202020204" pitchFamily="34" charset="0"/>
              </a:rPr>
              <a:t>và</a:t>
            </a:r>
            <a:r>
              <a:rPr lang="en-US" spc="0" dirty="0">
                <a:cs typeface="Arial" panose="020B0604020202020204" pitchFamily="34" charset="0"/>
              </a:rPr>
              <a:t> </a:t>
            </a:r>
            <a:r>
              <a:rPr lang="en-US" spc="0" dirty="0" err="1">
                <a:cs typeface="Arial" panose="020B0604020202020204" pitchFamily="34" charset="0"/>
              </a:rPr>
              <a:t>có</a:t>
            </a:r>
            <a:r>
              <a:rPr lang="en-US" spc="0" dirty="0">
                <a:cs typeface="Arial" panose="020B0604020202020204" pitchFamily="34" charset="0"/>
              </a:rPr>
              <a:t> </a:t>
            </a:r>
            <a:r>
              <a:rPr lang="en-US" spc="0" dirty="0" err="1">
                <a:cs typeface="Arial" panose="020B0604020202020204" pitchFamily="34" charset="0"/>
              </a:rPr>
              <a:t>thể</a:t>
            </a:r>
            <a:r>
              <a:rPr lang="en-US" spc="0" dirty="0">
                <a:cs typeface="Arial" panose="020B0604020202020204" pitchFamily="34" charset="0"/>
              </a:rPr>
              <a:t> </a:t>
            </a:r>
            <a:r>
              <a:rPr lang="en-US" spc="0" dirty="0" err="1">
                <a:cs typeface="Arial" panose="020B0604020202020204" pitchFamily="34" charset="0"/>
              </a:rPr>
              <a:t>tái</a:t>
            </a:r>
            <a:r>
              <a:rPr lang="en-US" spc="0" dirty="0">
                <a:cs typeface="Arial" panose="020B0604020202020204" pitchFamily="34" charset="0"/>
              </a:rPr>
              <a:t> </a:t>
            </a:r>
            <a:r>
              <a:rPr lang="en-US" spc="0" dirty="0" err="1">
                <a:cs typeface="Arial" panose="020B0604020202020204" pitchFamily="34" charset="0"/>
              </a:rPr>
              <a:t>sử</a:t>
            </a:r>
            <a:r>
              <a:rPr lang="en-US" spc="0" dirty="0">
                <a:cs typeface="Arial" panose="020B0604020202020204" pitchFamily="34" charset="0"/>
              </a:rPr>
              <a:t> </a:t>
            </a:r>
            <a:r>
              <a:rPr lang="en-US" spc="0" dirty="0" err="1">
                <a:cs typeface="Arial" panose="020B0604020202020204" pitchFamily="34" charset="0"/>
              </a:rPr>
              <a:t>dụng</a:t>
            </a:r>
            <a:r>
              <a:rPr lang="en-US" spc="0" dirty="0">
                <a:cs typeface="Arial" panose="020B0604020202020204" pitchFamily="34" charset="0"/>
              </a:rPr>
              <a:t>, </a:t>
            </a:r>
          </a:p>
          <a:p>
            <a:r>
              <a:rPr lang="en-US" spc="0" dirty="0" err="1">
                <a:cs typeface="Arial" panose="020B0604020202020204" pitchFamily="34" charset="0"/>
              </a:rPr>
              <a:t>Ví</a:t>
            </a:r>
            <a:r>
              <a:rPr lang="en-US" spc="0" dirty="0">
                <a:cs typeface="Arial" panose="020B0604020202020204" pitchFamily="34" charset="0"/>
              </a:rPr>
              <a:t> </a:t>
            </a:r>
            <a:r>
              <a:rPr lang="en-US" spc="0" dirty="0" err="1">
                <a:cs typeface="Arial" panose="020B0604020202020204" pitchFamily="34" charset="0"/>
              </a:rPr>
              <a:t>dụ</a:t>
            </a:r>
            <a:r>
              <a:rPr lang="en-US" spc="0" dirty="0">
                <a:cs typeface="Arial" panose="020B0604020202020204" pitchFamily="34" charset="0"/>
              </a:rPr>
              <a:t>: </a:t>
            </a:r>
            <a:r>
              <a:rPr lang="en-US" spc="0" dirty="0" err="1">
                <a:cs typeface="Arial" panose="020B0604020202020204" pitchFamily="34" charset="0"/>
              </a:rPr>
              <a:t>tôi</a:t>
            </a:r>
            <a:r>
              <a:rPr lang="en-US" spc="0" dirty="0">
                <a:cs typeface="Arial" panose="020B0604020202020204" pitchFamily="34" charset="0"/>
              </a:rPr>
              <a:t> </a:t>
            </a:r>
            <a:r>
              <a:rPr lang="en-US" spc="0" dirty="0" err="1">
                <a:cs typeface="Arial" panose="020B0604020202020204" pitchFamily="34" charset="0"/>
              </a:rPr>
              <a:t>có</a:t>
            </a:r>
            <a:r>
              <a:rPr lang="en-US" spc="0" dirty="0">
                <a:cs typeface="Arial" panose="020B0604020202020204" pitchFamily="34" charset="0"/>
              </a:rPr>
              <a:t> 2 file </a:t>
            </a:r>
            <a:r>
              <a:rPr lang="en-US" spc="0" dirty="0" err="1">
                <a:cs typeface="Arial" panose="020B0604020202020204" pitchFamily="34" charset="0"/>
              </a:rPr>
              <a:t>là</a:t>
            </a:r>
            <a:r>
              <a:rPr lang="en-US" spc="0" dirty="0">
                <a:cs typeface="Arial" panose="020B0604020202020204" pitchFamily="34" charset="0"/>
              </a:rPr>
              <a:t> test1.tsx </a:t>
            </a:r>
            <a:r>
              <a:rPr lang="en-US" spc="0" dirty="0" err="1">
                <a:cs typeface="Arial" panose="020B0604020202020204" pitchFamily="34" charset="0"/>
              </a:rPr>
              <a:t>và</a:t>
            </a:r>
            <a:r>
              <a:rPr lang="en-US" spc="0" dirty="0">
                <a:cs typeface="Arial" panose="020B0604020202020204" pitchFamily="34" charset="0"/>
              </a:rPr>
              <a:t> </a:t>
            </a:r>
            <a:r>
              <a:rPr lang="en-US" spc="0" dirty="0" err="1">
                <a:cs typeface="Arial" panose="020B0604020202020204" pitchFamily="34" charset="0"/>
              </a:rPr>
              <a:t>App.tsx</a:t>
            </a:r>
            <a:endParaRPr lang="en-US" spc="0" dirty="0">
              <a:cs typeface="Arial" panose="020B0604020202020204" pitchFamily="34" charset="0"/>
            </a:endParaRPr>
          </a:p>
          <a:p>
            <a:r>
              <a:rPr lang="en-US" spc="0" dirty="0">
                <a:cs typeface="Arial" panose="020B0604020202020204" pitchFamily="34" charset="0"/>
              </a:rPr>
              <a:t>Sau </a:t>
            </a:r>
            <a:r>
              <a:rPr lang="en-US" spc="0" dirty="0" err="1">
                <a:cs typeface="Arial" panose="020B0604020202020204" pitchFamily="34" charset="0"/>
              </a:rPr>
              <a:t>khi</a:t>
            </a:r>
            <a:r>
              <a:rPr lang="en-US" spc="0" dirty="0">
                <a:cs typeface="Arial" panose="020B0604020202020204" pitchFamily="34" charset="0"/>
              </a:rPr>
              <a:t> </a:t>
            </a:r>
            <a:r>
              <a:rPr lang="en-US" spc="0" dirty="0" err="1">
                <a:cs typeface="Arial" panose="020B0604020202020204" pitchFamily="34" charset="0"/>
              </a:rPr>
              <a:t>chạy</a:t>
            </a:r>
            <a:r>
              <a:rPr lang="en-US" spc="0" dirty="0">
                <a:cs typeface="Arial" panose="020B0604020202020204" pitchFamily="34" charset="0"/>
              </a:rPr>
              <a:t> </a:t>
            </a:r>
            <a:r>
              <a:rPr lang="en-US" spc="0" dirty="0" err="1">
                <a:cs typeface="Arial" panose="020B0604020202020204" pitchFamily="34" charset="0"/>
              </a:rPr>
              <a:t>thì</a:t>
            </a:r>
            <a:r>
              <a:rPr lang="en-US" spc="0" dirty="0">
                <a:cs typeface="Arial" panose="020B0604020202020204" pitchFamily="34" charset="0"/>
              </a:rPr>
              <a:t> </a:t>
            </a:r>
            <a:r>
              <a:rPr lang="en-US" spc="0" dirty="0" err="1">
                <a:cs typeface="Arial" panose="020B0604020202020204" pitchFamily="34" charset="0"/>
              </a:rPr>
              <a:t>trang</a:t>
            </a:r>
            <a:r>
              <a:rPr lang="en-US" spc="0" dirty="0">
                <a:cs typeface="Arial" panose="020B0604020202020204" pitchFamily="34" charset="0"/>
              </a:rPr>
              <a:t> </a:t>
            </a:r>
            <a:r>
              <a:rPr lang="en-US" spc="0" dirty="0" err="1">
                <a:cs typeface="Arial" panose="020B0604020202020204" pitchFamily="34" charset="0"/>
              </a:rPr>
              <a:t>App.tsx</a:t>
            </a:r>
            <a:r>
              <a:rPr lang="en-US" spc="0" dirty="0">
                <a:cs typeface="Arial" panose="020B0604020202020204" pitchFamily="34" charset="0"/>
              </a:rPr>
              <a:t> </a:t>
            </a:r>
            <a:r>
              <a:rPr lang="en-US" spc="0" dirty="0" err="1">
                <a:cs typeface="Arial" panose="020B0604020202020204" pitchFamily="34" charset="0"/>
              </a:rPr>
              <a:t>sẽ</a:t>
            </a:r>
            <a:r>
              <a:rPr lang="en-US" spc="0" dirty="0">
                <a:cs typeface="Arial" panose="020B0604020202020204" pitchFamily="34" charset="0"/>
              </a:rPr>
              <a:t> </a:t>
            </a:r>
            <a:r>
              <a:rPr lang="en-US" spc="0" dirty="0" err="1">
                <a:cs typeface="Arial" panose="020B0604020202020204" pitchFamily="34" charset="0"/>
              </a:rPr>
              <a:t>lấy</a:t>
            </a:r>
            <a:r>
              <a:rPr lang="en-US" spc="0" dirty="0">
                <a:cs typeface="Arial" panose="020B0604020202020204" pitchFamily="34" charset="0"/>
              </a:rPr>
              <a:t> </a:t>
            </a:r>
            <a:r>
              <a:rPr lang="en-US" spc="0" dirty="0" err="1">
                <a:cs typeface="Arial" panose="020B0604020202020204" pitchFamily="34" charset="0"/>
              </a:rPr>
              <a:t>thông</a:t>
            </a:r>
            <a:r>
              <a:rPr lang="en-US" spc="0" dirty="0">
                <a:cs typeface="Arial" panose="020B0604020202020204" pitchFamily="34" charset="0"/>
              </a:rPr>
              <a:t> tin </a:t>
            </a:r>
            <a:r>
              <a:rPr lang="en-US" spc="0" dirty="0" err="1">
                <a:cs typeface="Arial" panose="020B0604020202020204" pitchFamily="34" charset="0"/>
              </a:rPr>
              <a:t>từ</a:t>
            </a:r>
            <a:r>
              <a:rPr lang="en-US" spc="0" dirty="0">
                <a:cs typeface="Arial" panose="020B0604020202020204" pitchFamily="34" charset="0"/>
              </a:rPr>
              <a:t> function Welcome </a:t>
            </a:r>
            <a:r>
              <a:rPr lang="en-US" spc="0" dirty="0" err="1">
                <a:cs typeface="Arial" panose="020B0604020202020204" pitchFamily="34" charset="0"/>
              </a:rPr>
              <a:t>bên</a:t>
            </a:r>
            <a:r>
              <a:rPr lang="en-US" spc="0" dirty="0">
                <a:cs typeface="Arial" panose="020B0604020202020204" pitchFamily="34" charset="0"/>
              </a:rPr>
              <a:t> test1.tsx </a:t>
            </a:r>
            <a:r>
              <a:rPr lang="en-US" spc="0" dirty="0" err="1">
                <a:cs typeface="Arial" panose="020B0604020202020204" pitchFamily="34" charset="0"/>
              </a:rPr>
              <a:t>và</a:t>
            </a:r>
            <a:r>
              <a:rPr lang="en-US" spc="0" dirty="0">
                <a:cs typeface="Arial" panose="020B0604020202020204" pitchFamily="34" charset="0"/>
              </a:rPr>
              <a:t> </a:t>
            </a:r>
            <a:r>
              <a:rPr lang="en-US" spc="0" dirty="0" err="1">
                <a:cs typeface="Arial" panose="020B0604020202020204" pitchFamily="34" charset="0"/>
              </a:rPr>
              <a:t>gọi</a:t>
            </a:r>
            <a:r>
              <a:rPr lang="en-US" spc="0" dirty="0">
                <a:cs typeface="Arial" panose="020B0604020202020204" pitchFamily="34" charset="0"/>
              </a:rPr>
              <a:t> </a:t>
            </a:r>
            <a:r>
              <a:rPr lang="en-US" spc="0" dirty="0" err="1">
                <a:cs typeface="Arial" panose="020B0604020202020204" pitchFamily="34" charset="0"/>
              </a:rPr>
              <a:t>lại</a:t>
            </a:r>
            <a:r>
              <a:rPr lang="en-US" spc="0" dirty="0">
                <a:cs typeface="Arial" panose="020B0604020202020204" pitchFamily="34" charset="0"/>
              </a:rPr>
              <a:t> </a:t>
            </a:r>
            <a:r>
              <a:rPr lang="en-US" spc="0" dirty="0" err="1">
                <a:cs typeface="Arial" panose="020B0604020202020204" pitchFamily="34" charset="0"/>
              </a:rPr>
              <a:t>để</a:t>
            </a:r>
            <a:r>
              <a:rPr lang="en-US" spc="0" dirty="0">
                <a:cs typeface="Arial" panose="020B0604020202020204" pitchFamily="34" charset="0"/>
              </a:rPr>
              <a:t> </a:t>
            </a:r>
            <a:r>
              <a:rPr lang="en-US" spc="0" dirty="0" err="1">
                <a:cs typeface="Arial" panose="020B0604020202020204" pitchFamily="34" charset="0"/>
              </a:rPr>
              <a:t>hiện</a:t>
            </a:r>
            <a:r>
              <a:rPr lang="en-US" spc="0" dirty="0">
                <a:cs typeface="Arial" panose="020B0604020202020204" pitchFamily="34" charset="0"/>
              </a:rPr>
              <a:t> </a:t>
            </a:r>
            <a:r>
              <a:rPr lang="en-US" spc="0" dirty="0" err="1">
                <a:cs typeface="Arial" panose="020B0604020202020204" pitchFamily="34" charset="0"/>
              </a:rPr>
              <a:t>lên</a:t>
            </a:r>
            <a:r>
              <a:rPr lang="en-US" spc="0" dirty="0">
                <a:cs typeface="Arial" panose="020B0604020202020204" pitchFamily="34" charset="0"/>
              </a:rPr>
              <a:t> </a:t>
            </a:r>
            <a:r>
              <a:rPr lang="en-US" spc="0" dirty="0" err="1">
                <a:cs typeface="Arial" panose="020B0604020202020204" pitchFamily="34" charset="0"/>
              </a:rPr>
              <a:t>trang</a:t>
            </a:r>
            <a:r>
              <a:rPr lang="en-US" spc="0" dirty="0">
                <a:cs typeface="Arial" panose="020B0604020202020204" pitchFamily="34" charset="0"/>
              </a:rPr>
              <a:t> </a:t>
            </a:r>
            <a:r>
              <a:rPr lang="en-US" spc="0" dirty="0" err="1">
                <a:cs typeface="Arial" panose="020B0604020202020204" pitchFamily="34" charset="0"/>
              </a:rPr>
              <a:t>App.tsx</a:t>
            </a:r>
            <a:r>
              <a:rPr lang="en-US" spc="0" dirty="0">
                <a:cs typeface="Arial" panose="020B0604020202020204" pitchFamily="34" charset="0"/>
              </a:rPr>
              <a:t>.</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7</a:t>
            </a:fld>
            <a:endParaRPr lang="en-US" dirty="0"/>
          </a:p>
        </p:txBody>
      </p:sp>
      <p:pic>
        <p:nvPicPr>
          <p:cNvPr id="9" name="Picture 8">
            <a:extLst>
              <a:ext uri="{FF2B5EF4-FFF2-40B4-BE49-F238E27FC236}">
                <a16:creationId xmlns:a16="http://schemas.microsoft.com/office/drawing/2014/main" id="{119C92D6-54F7-5382-F68C-F6D5C474E9CD}"/>
              </a:ext>
            </a:extLst>
          </p:cNvPr>
          <p:cNvPicPr>
            <a:picLocks noChangeAspect="1"/>
          </p:cNvPicPr>
          <p:nvPr/>
        </p:nvPicPr>
        <p:blipFill>
          <a:blip r:embed="rId2"/>
          <a:stretch>
            <a:fillRect/>
          </a:stretch>
        </p:blipFill>
        <p:spPr>
          <a:xfrm>
            <a:off x="5760098" y="1873600"/>
            <a:ext cx="3063505" cy="3612193"/>
          </a:xfrm>
          <a:prstGeom prst="rect">
            <a:avLst/>
          </a:prstGeom>
        </p:spPr>
      </p:pic>
      <p:pic>
        <p:nvPicPr>
          <p:cNvPr id="11" name="Picture 10">
            <a:extLst>
              <a:ext uri="{FF2B5EF4-FFF2-40B4-BE49-F238E27FC236}">
                <a16:creationId xmlns:a16="http://schemas.microsoft.com/office/drawing/2014/main" id="{3C614EB2-827A-5F3B-0FDF-58A2B0B5625C}"/>
              </a:ext>
            </a:extLst>
          </p:cNvPr>
          <p:cNvPicPr>
            <a:picLocks noChangeAspect="1"/>
          </p:cNvPicPr>
          <p:nvPr/>
        </p:nvPicPr>
        <p:blipFill>
          <a:blip r:embed="rId3"/>
          <a:stretch>
            <a:fillRect/>
          </a:stretch>
        </p:blipFill>
        <p:spPr>
          <a:xfrm>
            <a:off x="9008003" y="1873600"/>
            <a:ext cx="2834886" cy="1226926"/>
          </a:xfrm>
          <a:prstGeom prst="rect">
            <a:avLst/>
          </a:prstGeom>
        </p:spPr>
      </p:pic>
      <p:pic>
        <p:nvPicPr>
          <p:cNvPr id="13" name="Picture 12">
            <a:extLst>
              <a:ext uri="{FF2B5EF4-FFF2-40B4-BE49-F238E27FC236}">
                <a16:creationId xmlns:a16="http://schemas.microsoft.com/office/drawing/2014/main" id="{D523206A-30A9-6E56-F033-9DBEFC0AE97E}"/>
              </a:ext>
            </a:extLst>
          </p:cNvPr>
          <p:cNvPicPr>
            <a:picLocks noChangeAspect="1"/>
          </p:cNvPicPr>
          <p:nvPr/>
        </p:nvPicPr>
        <p:blipFill rotWithShape="1">
          <a:blip r:embed="rId4"/>
          <a:srcRect r="45540"/>
          <a:stretch/>
        </p:blipFill>
        <p:spPr>
          <a:xfrm>
            <a:off x="9157294" y="3167743"/>
            <a:ext cx="2045662" cy="1958510"/>
          </a:xfrm>
          <a:prstGeom prst="rect">
            <a:avLst/>
          </a:prstGeom>
        </p:spPr>
      </p:pic>
    </p:spTree>
    <p:extLst>
      <p:ext uri="{BB962C8B-B14F-4D97-AF65-F5344CB8AC3E}">
        <p14:creationId xmlns:p14="http://schemas.microsoft.com/office/powerpoint/2010/main" val="164909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53E660-01D7-B46B-8DE6-02AD160295E1}"/>
              </a:ext>
            </a:extLst>
          </p:cNvPr>
          <p:cNvSpPr>
            <a:spLocks noGrp="1"/>
          </p:cNvSpPr>
          <p:nvPr>
            <p:ph type="title"/>
          </p:nvPr>
        </p:nvSpPr>
        <p:spPr>
          <a:xfrm>
            <a:off x="511629" y="374230"/>
            <a:ext cx="11168742" cy="1435947"/>
          </a:xfrm>
        </p:spPr>
        <p:txBody>
          <a:bodyPr/>
          <a:lstStyle/>
          <a:p>
            <a:pPr algn="ctr"/>
            <a:r>
              <a:rPr lang="en-US" sz="4400" b="1" dirty="0" err="1"/>
              <a:t>Sự</a:t>
            </a:r>
            <a:r>
              <a:rPr lang="en-US" sz="4400" b="1" dirty="0"/>
              <a:t> </a:t>
            </a:r>
            <a:r>
              <a:rPr lang="en-US" sz="4400" b="1" dirty="0" err="1"/>
              <a:t>khác</a:t>
            </a:r>
            <a:r>
              <a:rPr lang="en-US" sz="4400" b="1" dirty="0"/>
              <a:t> </a:t>
            </a:r>
            <a:r>
              <a:rPr lang="en-US" sz="4400" b="1" dirty="0" err="1"/>
              <a:t>nhau</a:t>
            </a:r>
            <a:r>
              <a:rPr lang="en-US" sz="4400" b="1" dirty="0"/>
              <a:t> </a:t>
            </a:r>
            <a:r>
              <a:rPr lang="en-US" sz="4400" b="1" dirty="0" err="1"/>
              <a:t>giữa</a:t>
            </a:r>
            <a:r>
              <a:rPr lang="en-US" sz="4400" b="1" dirty="0"/>
              <a:t> var, let </a:t>
            </a:r>
            <a:r>
              <a:rPr lang="en-US" sz="4400" b="1" dirty="0" err="1"/>
              <a:t>và</a:t>
            </a:r>
            <a:r>
              <a:rPr lang="en-US" sz="4400" b="1" dirty="0"/>
              <a:t> const</a:t>
            </a:r>
          </a:p>
        </p:txBody>
      </p:sp>
      <p:sp>
        <p:nvSpPr>
          <p:cNvPr id="4" name="Slide Number Placeholder 3">
            <a:extLst>
              <a:ext uri="{FF2B5EF4-FFF2-40B4-BE49-F238E27FC236}">
                <a16:creationId xmlns:a16="http://schemas.microsoft.com/office/drawing/2014/main" id="{30C79C10-8A9A-6F80-A63D-8DE67208E496}"/>
              </a:ext>
            </a:extLst>
          </p:cNvPr>
          <p:cNvSpPr>
            <a:spLocks noGrp="1"/>
          </p:cNvSpPr>
          <p:nvPr>
            <p:ph type="sldNum" sz="quarter" idx="12"/>
          </p:nvPr>
        </p:nvSpPr>
        <p:spPr/>
        <p:txBody>
          <a:bodyPr/>
          <a:lstStyle/>
          <a:p>
            <a:fld id="{8C2E478F-E849-4A8C-AF1F-CBCC78A7CBFA}" type="slidenum">
              <a:rPr lang="en-US" smtClean="0"/>
              <a:t>8</a:t>
            </a:fld>
            <a:endParaRPr lang="en-US" dirty="0"/>
          </a:p>
        </p:txBody>
      </p:sp>
      <p:sp>
        <p:nvSpPr>
          <p:cNvPr id="11" name="Rectangle 10">
            <a:extLst>
              <a:ext uri="{FF2B5EF4-FFF2-40B4-BE49-F238E27FC236}">
                <a16:creationId xmlns:a16="http://schemas.microsoft.com/office/drawing/2014/main" id="{8834306C-D641-BAB1-B360-5669B9319DB5}"/>
              </a:ext>
              <a:ext uri="{C183D7F6-B498-43B3-948B-1728B52AA6E4}">
                <adec:decorative xmlns:adec="http://schemas.microsoft.com/office/drawing/2017/decorative" val="1"/>
              </a:ext>
            </a:extLst>
          </p:cNvPr>
          <p:cNvSpPr/>
          <p:nvPr/>
        </p:nvSpPr>
        <p:spPr>
          <a:xfrm>
            <a:off x="595312" y="2169632"/>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le 2" descr="Table Goes Here">
            <a:extLst>
              <a:ext uri="{FF2B5EF4-FFF2-40B4-BE49-F238E27FC236}">
                <a16:creationId xmlns:a16="http://schemas.microsoft.com/office/drawing/2014/main" id="{70783CAF-48A4-4D8A-246A-45AD7CB105BC}"/>
              </a:ext>
            </a:extLst>
          </p:cNvPr>
          <p:cNvGraphicFramePr>
            <a:graphicFrameLocks/>
          </p:cNvGraphicFramePr>
          <p:nvPr/>
        </p:nvGraphicFramePr>
        <p:xfrm>
          <a:off x="595312" y="2191681"/>
          <a:ext cx="11001376" cy="2775993"/>
        </p:xfrm>
        <a:graphic>
          <a:graphicData uri="http://schemas.openxmlformats.org/drawingml/2006/table">
            <a:tbl>
              <a:tblPr firstRow="1">
                <a:tableStyleId>{F2DE63D5-997A-4646-A377-4702673A728D}</a:tableStyleId>
              </a:tblPr>
              <a:tblGrid>
                <a:gridCol w="2750344">
                  <a:extLst>
                    <a:ext uri="{9D8B030D-6E8A-4147-A177-3AD203B41FA5}">
                      <a16:colId xmlns:a16="http://schemas.microsoft.com/office/drawing/2014/main" val="2481577866"/>
                    </a:ext>
                  </a:extLst>
                </a:gridCol>
                <a:gridCol w="2750344">
                  <a:extLst>
                    <a:ext uri="{9D8B030D-6E8A-4147-A177-3AD203B41FA5}">
                      <a16:colId xmlns:a16="http://schemas.microsoft.com/office/drawing/2014/main" val="2836427615"/>
                    </a:ext>
                  </a:extLst>
                </a:gridCol>
                <a:gridCol w="2750344">
                  <a:extLst>
                    <a:ext uri="{9D8B030D-6E8A-4147-A177-3AD203B41FA5}">
                      <a16:colId xmlns:a16="http://schemas.microsoft.com/office/drawing/2014/main" val="310093864"/>
                    </a:ext>
                  </a:extLst>
                </a:gridCol>
                <a:gridCol w="2750344">
                  <a:extLst>
                    <a:ext uri="{9D8B030D-6E8A-4147-A177-3AD203B41FA5}">
                      <a16:colId xmlns:a16="http://schemas.microsoft.com/office/drawing/2014/main" val="2023951014"/>
                    </a:ext>
                  </a:extLst>
                </a:gridCol>
              </a:tblGrid>
              <a:tr h="581433">
                <a:tc>
                  <a:txBody>
                    <a:bodyPr/>
                    <a:lstStyle/>
                    <a:p>
                      <a:endParaRPr lang="en-US" dirty="0">
                        <a:latin typeface="+mn-lt"/>
                        <a:cs typeface="Biome Light" panose="020B0303030204020804" pitchFamily="34" charset="0"/>
                      </a:endParaRPr>
                    </a:p>
                  </a:txBody>
                  <a:tcPr anchor="ctr">
                    <a:lnL w="635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PHẠM VI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UPDATE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KHAI BÁO LẠI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3420419"/>
                  </a:ext>
                </a:extLst>
              </a:tr>
              <a:tr h="731520">
                <a:tc>
                  <a:txBody>
                    <a:bodyPr/>
                    <a:lstStyle/>
                    <a:p>
                      <a:pPr algn="ctr"/>
                      <a:r>
                        <a:rPr lang="en-US" sz="1600" spc="300" dirty="0">
                          <a:solidFill>
                            <a:schemeClr val="tx1"/>
                          </a:solidFill>
                          <a:latin typeface="+mn-lt"/>
                          <a:cs typeface="Biome Light" panose="020B0303030204020804" pitchFamily="34" charset="0"/>
                        </a:rPr>
                        <a:t>VAR</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TOÀN CỤC</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CÓ</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CÓ</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883246291"/>
                  </a:ext>
                </a:extLst>
              </a:tr>
              <a:tr h="731520">
                <a:tc>
                  <a:txBody>
                    <a:bodyPr/>
                    <a:lstStyle/>
                    <a:p>
                      <a:pPr algn="ctr"/>
                      <a:r>
                        <a:rPr lang="en-US" sz="1600" spc="300" dirty="0">
                          <a:solidFill>
                            <a:schemeClr val="tx1"/>
                          </a:solidFill>
                          <a:latin typeface="+mn-lt"/>
                          <a:cs typeface="Biome Light" panose="020B0303030204020804" pitchFamily="34" charset="0"/>
                        </a:rPr>
                        <a:t>LET</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KHÔI LỆNH</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CÓ</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KHÔNG</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502607855"/>
                  </a:ext>
                </a:extLst>
              </a:tr>
              <a:tr h="731520">
                <a:tc>
                  <a:txBody>
                    <a:bodyPr/>
                    <a:lstStyle/>
                    <a:p>
                      <a:pPr algn="ctr"/>
                      <a:r>
                        <a:rPr lang="en-US" sz="1600" spc="300" dirty="0">
                          <a:solidFill>
                            <a:schemeClr val="tx1"/>
                          </a:solidFill>
                          <a:latin typeface="+mn-lt"/>
                          <a:cs typeface="Biome Light" panose="020B0303030204020804" pitchFamily="34" charset="0"/>
                        </a:rPr>
                        <a:t>CONST</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KHỐI LỆNH</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KHÔNG</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KHÔNG</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125802"/>
                  </a:ext>
                </a:extLst>
              </a:tr>
            </a:tbl>
          </a:graphicData>
        </a:graphic>
      </p:graphicFrame>
    </p:spTree>
    <p:extLst>
      <p:ext uri="{BB962C8B-B14F-4D97-AF65-F5344CB8AC3E}">
        <p14:creationId xmlns:p14="http://schemas.microsoft.com/office/powerpoint/2010/main" val="354620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94519" y="365125"/>
            <a:ext cx="11002962" cy="823913"/>
          </a:xfrm>
        </p:spPr>
        <p:txBody>
          <a:bodyPr anchor="t">
            <a:normAutofit/>
          </a:bodyPr>
          <a:lstStyle/>
          <a:p>
            <a:pPr>
              <a:lnSpc>
                <a:spcPct val="90000"/>
              </a:lnSpc>
            </a:pPr>
            <a:r>
              <a:rPr lang="en-US" sz="4100" dirty="0"/>
              <a:t>CÁCH TRUYỀN PROPS CHO COMPONENT</a:t>
            </a:r>
          </a:p>
        </p:txBody>
      </p:sp>
      <p:sp>
        <p:nvSpPr>
          <p:cNvPr id="24" name="Slide Number Placeholder 2">
            <a:extLst>
              <a:ext uri="{FF2B5EF4-FFF2-40B4-BE49-F238E27FC236}">
                <a16:creationId xmlns:a16="http://schemas.microsoft.com/office/drawing/2014/main" id="{3A1C3FEF-CC1B-60B2-C5EF-A79EF6DD1BA3}"/>
              </a:ext>
            </a:extLst>
          </p:cNvPr>
          <p:cNvSpPr>
            <a:spLocks noGrp="1"/>
          </p:cNvSpPr>
          <p:nvPr>
            <p:ph type="sldNum" sz="quarter" idx="11"/>
          </p:nvPr>
        </p:nvSpPr>
        <p:spPr>
          <a:xfrm>
            <a:off x="11549269" y="6468303"/>
            <a:ext cx="443948" cy="365125"/>
          </a:xfrm>
        </p:spPr>
        <p:txBody>
          <a:bodyPr/>
          <a:lstStyle/>
          <a:p>
            <a:pPr>
              <a:spcAft>
                <a:spcPts val="600"/>
              </a:spcAft>
            </a:pPr>
            <a:fld id="{8C2E478F-E849-4A8C-AF1F-CBCC78A7CBFA}" type="slidenum">
              <a:rPr lang="en-US" smtClean="0"/>
              <a:pPr>
                <a:spcAft>
                  <a:spcPts val="600"/>
                </a:spcAft>
              </a:pPr>
              <a:t>9</a:t>
            </a:fld>
            <a:endParaRPr lang="en-US"/>
          </a:p>
        </p:txBody>
      </p:sp>
      <p:sp>
        <p:nvSpPr>
          <p:cNvPr id="4" name="Slide Number Placeholder 3">
            <a:extLst>
              <a:ext uri="{FF2B5EF4-FFF2-40B4-BE49-F238E27FC236}">
                <a16:creationId xmlns:a16="http://schemas.microsoft.com/office/drawing/2014/main" id="{A4BADA18-8F0E-4249-A144-6CB8259BA65B}"/>
              </a:ext>
            </a:extLst>
          </p:cNvPr>
          <p:cNvSpPr>
            <a:spLocks/>
          </p:cNvSpPr>
          <p:nvPr/>
        </p:nvSpPr>
        <p:spPr>
          <a:xfrm>
            <a:off x="10287258" y="5442104"/>
            <a:ext cx="352579" cy="289978"/>
          </a:xfrm>
          <a:prstGeom prst="rect">
            <a:avLst/>
          </a:prstGeom>
        </p:spPr>
        <p:txBody>
          <a:bodyPr/>
          <a:lstStyle/>
          <a:p>
            <a:pPr defTabSz="722376">
              <a:spcAft>
                <a:spcPts val="600"/>
              </a:spcAft>
            </a:pPr>
            <a:fld id="{8C2E478F-E849-4A8C-AF1F-CBCC78A7CBFA}" type="slidenum">
              <a:rPr lang="en-US" sz="1422" kern="1200">
                <a:solidFill>
                  <a:schemeClr val="tx1"/>
                </a:solidFill>
                <a:latin typeface="+mn-lt"/>
                <a:ea typeface="+mn-ea"/>
                <a:cs typeface="+mn-cs"/>
              </a:rPr>
              <a:pPr defTabSz="722376">
                <a:spcAft>
                  <a:spcPts val="600"/>
                </a:spcAft>
              </a:pPr>
              <a:t>9</a:t>
            </a:fld>
            <a:endParaRPr lang="en-US"/>
          </a:p>
        </p:txBody>
      </p:sp>
      <p:sp>
        <p:nvSpPr>
          <p:cNvPr id="7" name="TextBox 6">
            <a:extLst>
              <a:ext uri="{FF2B5EF4-FFF2-40B4-BE49-F238E27FC236}">
                <a16:creationId xmlns:a16="http://schemas.microsoft.com/office/drawing/2014/main" id="{782CA752-DDDF-1573-85CC-1B1BA2BE77E8}"/>
              </a:ext>
            </a:extLst>
          </p:cNvPr>
          <p:cNvSpPr txBox="1"/>
          <p:nvPr/>
        </p:nvSpPr>
        <p:spPr>
          <a:xfrm>
            <a:off x="1552162" y="1379538"/>
            <a:ext cx="4254728" cy="311175"/>
          </a:xfrm>
          <a:prstGeom prst="rect">
            <a:avLst/>
          </a:prstGeom>
          <a:noFill/>
        </p:spPr>
        <p:txBody>
          <a:bodyPr wrap="square" rtlCol="0">
            <a:spAutoFit/>
          </a:bodyPr>
          <a:lstStyle/>
          <a:p>
            <a:pPr defTabSz="722376">
              <a:spcAft>
                <a:spcPts val="600"/>
              </a:spcAft>
            </a:pPr>
            <a:r>
              <a:rPr lang="en-US" sz="1422" kern="1200" dirty="0">
                <a:solidFill>
                  <a:schemeClr val="tx1"/>
                </a:solidFill>
                <a:latin typeface="-apple-system"/>
                <a:ea typeface="+mn-ea"/>
                <a:cs typeface="+mn-cs"/>
              </a:rPr>
              <a:t>1: </a:t>
            </a:r>
            <a:r>
              <a:rPr lang="en-US" sz="1422" kern="1200" dirty="0" err="1">
                <a:solidFill>
                  <a:schemeClr val="tx1"/>
                </a:solidFill>
                <a:latin typeface="-apple-system"/>
                <a:ea typeface="+mn-ea"/>
                <a:cs typeface="+mn-cs"/>
              </a:rPr>
              <a:t>Truyền</a:t>
            </a:r>
            <a:r>
              <a:rPr lang="en-US" sz="1422" kern="1200" dirty="0">
                <a:solidFill>
                  <a:schemeClr val="tx1"/>
                </a:solidFill>
                <a:latin typeface="-apple-system"/>
                <a:ea typeface="+mn-ea"/>
                <a:cs typeface="+mn-cs"/>
              </a:rPr>
              <a:t> props qua </a:t>
            </a:r>
            <a:r>
              <a:rPr lang="en-US" sz="1422" kern="1200" dirty="0" err="1">
                <a:solidFill>
                  <a:schemeClr val="tx1"/>
                </a:solidFill>
                <a:latin typeface="-apple-system"/>
                <a:ea typeface="+mn-ea"/>
                <a:cs typeface="+mn-cs"/>
              </a:rPr>
              <a:t>thuộc</a:t>
            </a:r>
            <a:r>
              <a:rPr lang="en-US" sz="1422" kern="1200" dirty="0">
                <a:solidFill>
                  <a:schemeClr val="tx1"/>
                </a:solidFill>
                <a:latin typeface="-apple-system"/>
                <a:ea typeface="+mn-ea"/>
                <a:cs typeface="+mn-cs"/>
              </a:rPr>
              <a:t> </a:t>
            </a:r>
            <a:r>
              <a:rPr lang="en-US" sz="1422" kern="1200" dirty="0" err="1">
                <a:solidFill>
                  <a:schemeClr val="tx1"/>
                </a:solidFill>
                <a:latin typeface="-apple-system"/>
                <a:ea typeface="+mn-ea"/>
                <a:cs typeface="+mn-cs"/>
              </a:rPr>
              <a:t>tính</a:t>
            </a:r>
            <a:r>
              <a:rPr lang="en-US" sz="1422" kern="1200" dirty="0">
                <a:solidFill>
                  <a:schemeClr val="tx1"/>
                </a:solidFill>
                <a:latin typeface="-apple-system"/>
                <a:ea typeface="+mn-ea"/>
                <a:cs typeface="+mn-cs"/>
              </a:rPr>
              <a:t> </a:t>
            </a:r>
            <a:r>
              <a:rPr lang="en-US" sz="1422" kern="1200" dirty="0" err="1">
                <a:solidFill>
                  <a:schemeClr val="tx1"/>
                </a:solidFill>
                <a:latin typeface="-apple-system"/>
                <a:ea typeface="+mn-ea"/>
                <a:cs typeface="+mn-cs"/>
              </a:rPr>
              <a:t>trong</a:t>
            </a:r>
            <a:r>
              <a:rPr lang="en-US" sz="1422" kern="1200" dirty="0">
                <a:solidFill>
                  <a:schemeClr val="tx1"/>
                </a:solidFill>
                <a:latin typeface="-apple-system"/>
                <a:ea typeface="+mn-ea"/>
                <a:cs typeface="+mn-cs"/>
              </a:rPr>
              <a:t> JSX:</a:t>
            </a:r>
            <a:endParaRPr lang="en-US" dirty="0"/>
          </a:p>
        </p:txBody>
      </p:sp>
      <p:pic>
        <p:nvPicPr>
          <p:cNvPr id="12" name="Picture 11" descr="A computer screen shot of text&#10;&#10;Description automatically generated">
            <a:extLst>
              <a:ext uri="{FF2B5EF4-FFF2-40B4-BE49-F238E27FC236}">
                <a16:creationId xmlns:a16="http://schemas.microsoft.com/office/drawing/2014/main" id="{0C006862-623C-9711-CC78-321864BDFA00}"/>
              </a:ext>
            </a:extLst>
          </p:cNvPr>
          <p:cNvPicPr>
            <a:picLocks noChangeAspect="1"/>
          </p:cNvPicPr>
          <p:nvPr/>
        </p:nvPicPr>
        <p:blipFill>
          <a:blip r:embed="rId3"/>
          <a:stretch>
            <a:fillRect/>
          </a:stretch>
        </p:blipFill>
        <p:spPr>
          <a:xfrm>
            <a:off x="1552162" y="1790670"/>
            <a:ext cx="4254728" cy="1749099"/>
          </a:xfrm>
          <a:prstGeom prst="rect">
            <a:avLst/>
          </a:prstGeom>
        </p:spPr>
      </p:pic>
      <p:pic>
        <p:nvPicPr>
          <p:cNvPr id="14" name="Picture 13" descr="A black text on a white background&#10;&#10;Description automatically generated">
            <a:extLst>
              <a:ext uri="{FF2B5EF4-FFF2-40B4-BE49-F238E27FC236}">
                <a16:creationId xmlns:a16="http://schemas.microsoft.com/office/drawing/2014/main" id="{0B351F8B-A588-2132-EE3A-5ECE428D838D}"/>
              </a:ext>
            </a:extLst>
          </p:cNvPr>
          <p:cNvPicPr>
            <a:picLocks noChangeAspect="1"/>
          </p:cNvPicPr>
          <p:nvPr/>
        </p:nvPicPr>
        <p:blipFill>
          <a:blip r:embed="rId4"/>
          <a:stretch>
            <a:fillRect/>
          </a:stretch>
        </p:blipFill>
        <p:spPr>
          <a:xfrm>
            <a:off x="1622792" y="4230615"/>
            <a:ext cx="3183480" cy="544702"/>
          </a:xfrm>
          <a:prstGeom prst="rect">
            <a:avLst/>
          </a:prstGeom>
        </p:spPr>
      </p:pic>
      <p:sp>
        <p:nvSpPr>
          <p:cNvPr id="15" name="TextBox 14">
            <a:extLst>
              <a:ext uri="{FF2B5EF4-FFF2-40B4-BE49-F238E27FC236}">
                <a16:creationId xmlns:a16="http://schemas.microsoft.com/office/drawing/2014/main" id="{98C6ED31-D5DD-0520-E233-41D5E34C0409}"/>
              </a:ext>
            </a:extLst>
          </p:cNvPr>
          <p:cNvSpPr txBox="1"/>
          <p:nvPr/>
        </p:nvSpPr>
        <p:spPr>
          <a:xfrm>
            <a:off x="6843094" y="1379538"/>
            <a:ext cx="2774606" cy="311175"/>
          </a:xfrm>
          <a:prstGeom prst="rect">
            <a:avLst/>
          </a:prstGeom>
          <a:noFill/>
        </p:spPr>
        <p:txBody>
          <a:bodyPr wrap="none" rtlCol="0">
            <a:spAutoFit/>
          </a:bodyPr>
          <a:lstStyle/>
          <a:p>
            <a:pPr defTabSz="722376">
              <a:spcAft>
                <a:spcPts val="600"/>
              </a:spcAft>
            </a:pPr>
            <a:r>
              <a:rPr lang="en-US" sz="1422" kern="1200">
                <a:solidFill>
                  <a:schemeClr val="tx1"/>
                </a:solidFill>
                <a:latin typeface="+mn-lt"/>
                <a:ea typeface="+mn-ea"/>
                <a:cs typeface="+mn-cs"/>
              </a:rPr>
              <a:t>2: </a:t>
            </a:r>
            <a:r>
              <a:rPr lang="en-US" sz="1422" kern="1200" err="1">
                <a:solidFill>
                  <a:schemeClr val="tx1"/>
                </a:solidFill>
                <a:latin typeface="+mn-lt"/>
                <a:ea typeface="+mn-ea"/>
                <a:cs typeface="+mn-cs"/>
              </a:rPr>
              <a:t>Truyền</a:t>
            </a:r>
            <a:r>
              <a:rPr lang="en-US" sz="1422" kern="1200">
                <a:solidFill>
                  <a:schemeClr val="tx1"/>
                </a:solidFill>
                <a:latin typeface="+mn-lt"/>
                <a:ea typeface="+mn-ea"/>
                <a:cs typeface="+mn-cs"/>
              </a:rPr>
              <a:t> props </a:t>
            </a:r>
            <a:r>
              <a:rPr lang="en-US" sz="1422" kern="1200" err="1">
                <a:solidFill>
                  <a:schemeClr val="tx1"/>
                </a:solidFill>
                <a:latin typeface="+mn-lt"/>
                <a:ea typeface="+mn-ea"/>
                <a:cs typeface="+mn-cs"/>
              </a:rPr>
              <a:t>thông</a:t>
            </a:r>
            <a:r>
              <a:rPr lang="en-US" sz="1422" kern="1200">
                <a:solidFill>
                  <a:schemeClr val="tx1"/>
                </a:solidFill>
                <a:latin typeface="+mn-lt"/>
                <a:ea typeface="+mn-ea"/>
                <a:cs typeface="+mn-cs"/>
              </a:rPr>
              <a:t> qua children</a:t>
            </a:r>
            <a:endParaRPr lang="en-US"/>
          </a:p>
        </p:txBody>
      </p:sp>
      <p:pic>
        <p:nvPicPr>
          <p:cNvPr id="17" name="Picture 16" descr="A screen shot of a computer screen&#10;&#10;Description automatically generated">
            <a:extLst>
              <a:ext uri="{FF2B5EF4-FFF2-40B4-BE49-F238E27FC236}">
                <a16:creationId xmlns:a16="http://schemas.microsoft.com/office/drawing/2014/main" id="{EF142719-7058-F0CB-DAD2-5598445C1B44}"/>
              </a:ext>
            </a:extLst>
          </p:cNvPr>
          <p:cNvPicPr>
            <a:picLocks noChangeAspect="1"/>
          </p:cNvPicPr>
          <p:nvPr/>
        </p:nvPicPr>
        <p:blipFill>
          <a:blip r:embed="rId5"/>
          <a:stretch>
            <a:fillRect/>
          </a:stretch>
        </p:blipFill>
        <p:spPr>
          <a:xfrm>
            <a:off x="6530331" y="1790462"/>
            <a:ext cx="3582929" cy="2088024"/>
          </a:xfrm>
          <a:prstGeom prst="rect">
            <a:avLst/>
          </a:prstGeom>
        </p:spPr>
      </p:pic>
      <p:pic>
        <p:nvPicPr>
          <p:cNvPr id="19" name="Picture 18" descr="A close up of a text&#10;&#10;Description automatically generated">
            <a:extLst>
              <a:ext uri="{FF2B5EF4-FFF2-40B4-BE49-F238E27FC236}">
                <a16:creationId xmlns:a16="http://schemas.microsoft.com/office/drawing/2014/main" id="{29B7F78D-A258-6318-DE76-8F0DDB2C0418}"/>
              </a:ext>
            </a:extLst>
          </p:cNvPr>
          <p:cNvPicPr>
            <a:picLocks noChangeAspect="1"/>
          </p:cNvPicPr>
          <p:nvPr/>
        </p:nvPicPr>
        <p:blipFill>
          <a:blip r:embed="rId6"/>
          <a:stretch>
            <a:fillRect/>
          </a:stretch>
        </p:blipFill>
        <p:spPr>
          <a:xfrm>
            <a:off x="7022793" y="4411779"/>
            <a:ext cx="3365982" cy="823912"/>
          </a:xfrm>
          <a:prstGeom prst="rect">
            <a:avLst/>
          </a:prstGeom>
        </p:spPr>
      </p:pic>
    </p:spTree>
    <p:extLst>
      <p:ext uri="{BB962C8B-B14F-4D97-AF65-F5344CB8AC3E}">
        <p14:creationId xmlns:p14="http://schemas.microsoft.com/office/powerpoint/2010/main" val="1325373587"/>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3.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{4AD7CE5A-847F-4F83-A1EC-61A809F59F49}tf55661986_win32</Template>
  <TotalTime>211</TotalTime>
  <Words>876</Words>
  <Application>Microsoft Office PowerPoint</Application>
  <PresentationFormat>Widescreen</PresentationFormat>
  <Paragraphs>102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Biome Light</vt:lpstr>
      <vt:lpstr>Calibri</vt:lpstr>
      <vt:lpstr>Calibri Light</vt:lpstr>
      <vt:lpstr>Consolas</vt:lpstr>
      <vt:lpstr>Wingdings</vt:lpstr>
      <vt:lpstr>Office Theme</vt:lpstr>
      <vt:lpstr>Tìm hiểu về ReactJS</vt:lpstr>
      <vt:lpstr>Phần 1:reactJs và typescript</vt:lpstr>
      <vt:lpstr>1: Khái niệm</vt:lpstr>
      <vt:lpstr>2: Cài đặt môi trường</vt:lpstr>
      <vt:lpstr>3: Cấu trúc</vt:lpstr>
      <vt:lpstr>4: sử dụng</vt:lpstr>
      <vt:lpstr>Khái niệm component, ví dụ về function component, các cách khai báo</vt:lpstr>
      <vt:lpstr>Sự khác nhau giữa var, let và const</vt:lpstr>
      <vt:lpstr>CÁCH TRUYỀN PROPS CHO COMPONENT</vt:lpstr>
      <vt:lpstr>Cách dùng mảng và object</vt:lpstr>
      <vt:lpstr>Phần 2: Firebase</vt:lpstr>
      <vt:lpstr>1: Cài đặt</vt:lpstr>
      <vt:lpstr>2: thực hiện chức năng lấy dữ liệu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ReactJS</dc:title>
  <dc:creator>Shanight</dc:creator>
  <cp:lastModifiedBy>Shanight</cp:lastModifiedBy>
  <cp:revision>4</cp:revision>
  <dcterms:created xsi:type="dcterms:W3CDTF">2024-01-14T06:33:28Z</dcterms:created>
  <dcterms:modified xsi:type="dcterms:W3CDTF">2024-01-14T10:05:14Z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