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3"/>
  </p:notesMasterIdLst>
  <p:sldIdLst>
    <p:sldId id="292" r:id="rId5"/>
    <p:sldId id="1305" r:id="rId6"/>
    <p:sldId id="352" r:id="rId7"/>
    <p:sldId id="1300" r:id="rId8"/>
    <p:sldId id="1284" r:id="rId9"/>
    <p:sldId id="1285" r:id="rId10"/>
    <p:sldId id="1303" r:id="rId11"/>
    <p:sldId id="1304" r:id="rId12"/>
    <p:sldId id="1286" r:id="rId13"/>
    <p:sldId id="1287" r:id="rId14"/>
    <p:sldId id="1292" r:id="rId15"/>
    <p:sldId id="1293" r:id="rId16"/>
    <p:sldId id="1294" r:id="rId17"/>
    <p:sldId id="1295" r:id="rId18"/>
    <p:sldId id="1296" r:id="rId19"/>
    <p:sldId id="1297" r:id="rId20"/>
    <p:sldId id="1288" r:id="rId21"/>
    <p:sldId id="1249" r:id="rId22"/>
  </p:sldIdLst>
  <p:sldSz cx="9144000" cy="5143500" type="screen16x9"/>
  <p:notesSz cx="6858000" cy="9144000"/>
  <p:custShowLst>
    <p:custShow name="Custom Show 1" id="0">
      <p:sldLst>
        <p:sld r:id="rId5"/>
        <p:sld r:id="rId7"/>
        <p:sld r:id="rId8"/>
        <p:sld r:id="rId9"/>
        <p:sld r:id="rId13"/>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10EFA8-133E-C6F0-4BF0-CA553FAF2DD6}" v="4" dt="2024-04-01T08:18:52.423"/>
    <p1510:client id="{EC8EA0C5-BD5F-4302-91C7-5AB04215853C}" v="5" dt="2024-04-01T08:17:11.322"/>
    <p1510:client id="{F9605AE3-8B2D-ECAA-E135-55D4A33FAE2F}" v="15" dt="2024-04-01T06:55:39.4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90" d="100"/>
          <a:sy n="90" d="100"/>
        </p:scale>
        <p:origin x="840" y="84"/>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4/11/2024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r>
              <a:rPr lang="en-US"/>
              <a:t>Click to edit Master title style</a:t>
            </a:r>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pPr lvl="0"/>
            <a:r>
              <a:rPr lang="en-US"/>
              <a:t>Click to edit Master text styles</a:t>
            </a: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4/11/2024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r>
              <a:rPr lang="en-US"/>
              <a:t>Click to edit Master title style</a:t>
            </a:r>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pPr lvl="0"/>
            <a:r>
              <a:rPr lang="en-US"/>
              <a:t>Click to edit Master text styles</a:t>
            </a: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r>
              <a:rPr lang="en-US"/>
              <a:t>Click to edit Master title style</a:t>
            </a:r>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pPr lvl="0"/>
            <a:r>
              <a:rPr lang="en-US"/>
              <a:t>Click to edit Master text styles</a:t>
            </a: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pPr lvl="0"/>
            <a:r>
              <a:rPr lang="en-US"/>
              <a:t>Click to edit Master text styles</a:t>
            </a: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r>
              <a:rPr lang="en-US"/>
              <a:t>Click to edit Master title style</a:t>
            </a:r>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pPr lvl="0"/>
            <a:r>
              <a:rPr lang="en-US"/>
              <a:t>Click to edit Master text styles</a:t>
            </a: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r>
              <a:rPr lang="en-US"/>
              <a:t>Click to edit Master title style</a:t>
            </a:r>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r>
              <a:rPr lang="en-US"/>
              <a:t>Click to edit Master title style</a:t>
            </a:r>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r>
              <a:rPr lang="en-US"/>
              <a:t>Click to edit Master subtitle style</a:t>
            </a:r>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pPr lvl="0"/>
            <a:r>
              <a:rPr lang="en-US"/>
              <a:t>Click to edit Master text styles</a:t>
            </a: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pPr lvl="0"/>
            <a:r>
              <a:rPr lang="en-US"/>
              <a:t>Click to edit Master text styles</a:t>
            </a: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r>
              <a:rPr lang="en-US" sz="1350" b="0" strike="noStrike" spc="-1">
                <a:solidFill>
                  <a:srgbClr val="000000"/>
                </a:solidFill>
                <a:latin typeface="Calibri"/>
              </a:rPr>
              <a:t>Click to edit Master title style</a:t>
            </a: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r>
              <a:rPr lang="en-US" sz="2400" b="0" strike="noStrike" spc="-1">
                <a:latin typeface="Arial"/>
              </a:rPr>
              <a:t>Click to edit Master subtitle style</a:t>
            </a: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dirty="0">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095095" y="3956068"/>
            <a:ext cx="2095554"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 </a:t>
            </a:r>
            <a:r>
              <a:rPr lang="en-US" sz="1100" b="0" i="0" u="none" strike="noStrike" cap="none" dirty="0" err="1">
                <a:solidFill>
                  <a:schemeClr val="tx1"/>
                </a:solidFill>
                <a:latin typeface="Arial"/>
                <a:ea typeface="Arial"/>
                <a:cs typeface="Arial"/>
                <a:sym typeface="Arial"/>
              </a:rPr>
              <a:t>Shaniha</a:t>
            </a:r>
            <a:r>
              <a:rPr lang="en-US" sz="1100" dirty="0">
                <a:solidFill>
                  <a:schemeClr val="tx1"/>
                </a:solidFill>
              </a:rPr>
              <a:t> </a:t>
            </a:r>
            <a:r>
              <a:rPr lang="en-US" sz="1100" b="0" i="0" u="none" strike="noStrike" cap="none" dirty="0">
                <a:solidFill>
                  <a:schemeClr val="tx1"/>
                </a:solidFill>
                <a:latin typeface="Arial"/>
                <a:ea typeface="Arial"/>
                <a:cs typeface="Arial"/>
                <a:sym typeface="Arial"/>
              </a:rPr>
              <a:t>S</a:t>
            </a: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 au960221104109</a:t>
            </a: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430887"/>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dirty="0">
                <a:solidFill>
                  <a:schemeClr val="tx1"/>
                </a:solidFill>
              </a:rPr>
              <a:t>Arunachala College of Engineering for Women</a:t>
            </a: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8652" y="873517"/>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Modelling &amp; Results</a:t>
            </a:r>
            <a:endParaRPr lang="en-IN" sz="1600" dirty="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id="{7B7ACC10-06F5-DF07-3DF1-9DCDAC007DEA}"/>
              </a:ext>
            </a:extLst>
          </p:cNvPr>
          <p:cNvSpPr txBox="1"/>
          <p:nvPr/>
        </p:nvSpPr>
        <p:spPr>
          <a:xfrm>
            <a:off x="492236" y="1824489"/>
            <a:ext cx="8399721" cy="2031325"/>
          </a:xfrm>
          <a:prstGeom prst="rect">
            <a:avLst/>
          </a:prstGeom>
          <a:noFill/>
        </p:spPr>
        <p:txBody>
          <a:bodyPr wrap="square">
            <a:spAutoFit/>
          </a:bodyPr>
          <a:lstStyle/>
          <a:p>
            <a:r>
              <a:rPr lang="en-US" dirty="0"/>
              <a:t>Upon completion, the Car Rentals Application with Django Framework will provide rental agencies with a robust and user-friendly platform for managing vehicle rentals efficiently . Users will be able to search for available vehicles, make bookings, process payments securely, and manage reservations seamlessly through the application . The application will offer a responsive and intuitive interface, ensuring a positive user experience across desktop and mobile devices . With features such as reporting and analytics, rental agencies will have access to valuable insights to optimize operations, improve decision-making, and drive business growth . Overall, the Car Rentals Application will deliver tangible benefits to both rental agencies and customers, enhancing productivity, convenience, and satisfaction in the car rental process.</a:t>
            </a:r>
          </a:p>
        </p:txBody>
      </p:sp>
    </p:spTree>
    <p:extLst>
      <p:ext uri="{BB962C8B-B14F-4D97-AF65-F5344CB8AC3E}">
        <p14:creationId xmlns:p14="http://schemas.microsoft.com/office/powerpoint/2010/main" val="2863725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dirty="0"/>
              <a:t>Homepage</a:t>
            </a:r>
          </a:p>
        </p:txBody>
      </p:sp>
      <p:pic>
        <p:nvPicPr>
          <p:cNvPr id="5" name="Picture 4">
            <a:extLst>
              <a:ext uri="{FF2B5EF4-FFF2-40B4-BE49-F238E27FC236}">
                <a16:creationId xmlns:a16="http://schemas.microsoft.com/office/drawing/2014/main" id="{F7EB5176-8A32-5C5A-FAE8-20083DA63470}"/>
              </a:ext>
            </a:extLst>
          </p:cNvPr>
          <p:cNvPicPr>
            <a:picLocks noChangeAspect="1"/>
          </p:cNvPicPr>
          <p:nvPr/>
        </p:nvPicPr>
        <p:blipFill>
          <a:blip r:embed="rId2"/>
          <a:stretch>
            <a:fillRect/>
          </a:stretch>
        </p:blipFill>
        <p:spPr>
          <a:xfrm>
            <a:off x="675167" y="1190847"/>
            <a:ext cx="7793665" cy="3553456"/>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About-Us-Page</a:t>
            </a:r>
          </a:p>
        </p:txBody>
      </p:sp>
      <p:pic>
        <p:nvPicPr>
          <p:cNvPr id="4" name="Picture 3">
            <a:extLst>
              <a:ext uri="{FF2B5EF4-FFF2-40B4-BE49-F238E27FC236}">
                <a16:creationId xmlns:a16="http://schemas.microsoft.com/office/drawing/2014/main" id="{7363316A-895B-98EC-F674-C7E2D07BB1FD}"/>
              </a:ext>
            </a:extLst>
          </p:cNvPr>
          <p:cNvPicPr>
            <a:picLocks noChangeAspect="1"/>
          </p:cNvPicPr>
          <p:nvPr/>
        </p:nvPicPr>
        <p:blipFill>
          <a:blip r:embed="rId2"/>
          <a:stretch>
            <a:fillRect/>
          </a:stretch>
        </p:blipFill>
        <p:spPr>
          <a:xfrm>
            <a:off x="744279" y="1190847"/>
            <a:ext cx="7666073" cy="3657599"/>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1"/>
            <a:ext cx="7886430" cy="623870"/>
          </a:xfrm>
        </p:spPr>
        <p:txBody>
          <a:bodyPr/>
          <a:lstStyle/>
          <a:p>
            <a:pPr algn="ctr"/>
            <a:r>
              <a:rPr lang="en-US" b="1" dirty="0"/>
              <a:t>Service-Page</a:t>
            </a:r>
          </a:p>
        </p:txBody>
      </p:sp>
      <p:pic>
        <p:nvPicPr>
          <p:cNvPr id="4" name="Picture 3">
            <a:extLst>
              <a:ext uri="{FF2B5EF4-FFF2-40B4-BE49-F238E27FC236}">
                <a16:creationId xmlns:a16="http://schemas.microsoft.com/office/drawing/2014/main" id="{7687F656-E627-4360-DF4E-6DD4BB7913E9}"/>
              </a:ext>
            </a:extLst>
          </p:cNvPr>
          <p:cNvPicPr>
            <a:picLocks noChangeAspect="1"/>
          </p:cNvPicPr>
          <p:nvPr/>
        </p:nvPicPr>
        <p:blipFill>
          <a:blip r:embed="rId2"/>
          <a:stretch>
            <a:fillRect/>
          </a:stretch>
        </p:blipFill>
        <p:spPr>
          <a:xfrm>
            <a:off x="402601" y="1258871"/>
            <a:ext cx="8338347" cy="3544635"/>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dirty="0"/>
              <a:t>Cars-Page</a:t>
            </a:r>
          </a:p>
        </p:txBody>
      </p:sp>
      <p:pic>
        <p:nvPicPr>
          <p:cNvPr id="4" name="Picture 3">
            <a:extLst>
              <a:ext uri="{FF2B5EF4-FFF2-40B4-BE49-F238E27FC236}">
                <a16:creationId xmlns:a16="http://schemas.microsoft.com/office/drawing/2014/main" id="{BA50FDA8-31A9-B298-5051-A5256C47FE23}"/>
              </a:ext>
            </a:extLst>
          </p:cNvPr>
          <p:cNvPicPr>
            <a:picLocks noChangeAspect="1"/>
          </p:cNvPicPr>
          <p:nvPr/>
        </p:nvPicPr>
        <p:blipFill>
          <a:blip r:embed="rId2"/>
          <a:stretch>
            <a:fillRect/>
          </a:stretch>
        </p:blipFill>
        <p:spPr>
          <a:xfrm>
            <a:off x="537563" y="1267649"/>
            <a:ext cx="8068423" cy="3521162"/>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E42AA-3E13-629A-6815-A8A4489778A4}"/>
              </a:ext>
            </a:extLst>
          </p:cNvPr>
          <p:cNvSpPr>
            <a:spLocks noGrp="1"/>
          </p:cNvSpPr>
          <p:nvPr>
            <p:ph type="title"/>
          </p:nvPr>
        </p:nvSpPr>
        <p:spPr>
          <a:xfrm>
            <a:off x="628560" y="618066"/>
            <a:ext cx="7886430" cy="649583"/>
          </a:xfrm>
        </p:spPr>
        <p:txBody>
          <a:bodyPr/>
          <a:lstStyle/>
          <a:p>
            <a:pPr algn="ctr"/>
            <a:r>
              <a:rPr lang="en-US" b="1" dirty="0"/>
              <a:t>Contact Us-Page</a:t>
            </a:r>
          </a:p>
        </p:txBody>
      </p:sp>
      <p:pic>
        <p:nvPicPr>
          <p:cNvPr id="5" name="Picture 4">
            <a:extLst>
              <a:ext uri="{FF2B5EF4-FFF2-40B4-BE49-F238E27FC236}">
                <a16:creationId xmlns:a16="http://schemas.microsoft.com/office/drawing/2014/main" id="{FF745468-1E51-7C19-EDE8-95A5124853E6}"/>
              </a:ext>
            </a:extLst>
          </p:cNvPr>
          <p:cNvPicPr>
            <a:picLocks noChangeAspect="1"/>
          </p:cNvPicPr>
          <p:nvPr/>
        </p:nvPicPr>
        <p:blipFill>
          <a:blip r:embed="rId2"/>
          <a:stretch>
            <a:fillRect/>
          </a:stretch>
        </p:blipFill>
        <p:spPr>
          <a:xfrm>
            <a:off x="548815" y="1267649"/>
            <a:ext cx="8045919" cy="3442575"/>
          </a:xfrm>
          <a:prstGeom prst="rect">
            <a:avLst/>
          </a:prstGeom>
        </p:spPr>
      </p:pic>
    </p:spTree>
    <p:extLst>
      <p:ext uri="{BB962C8B-B14F-4D97-AF65-F5344CB8AC3E}">
        <p14:creationId xmlns:p14="http://schemas.microsoft.com/office/powerpoint/2010/main" val="2994618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br>
              <a:rPr lang="en-US" b="0" i="0">
                <a:solidFill>
                  <a:srgbClr val="374151"/>
                </a:solidFill>
                <a:effectLst/>
                <a:latin typeface="Söhne"/>
              </a:rPr>
            </a:br>
            <a:endParaRPr lang="en-US"/>
          </a:p>
        </p:txBody>
      </p:sp>
      <p:sp>
        <p:nvSpPr>
          <p:cNvPr id="4" name="TextBox 3">
            <a:extLst>
              <a:ext uri="{FF2B5EF4-FFF2-40B4-BE49-F238E27FC236}">
                <a16:creationId xmlns:a16="http://schemas.microsoft.com/office/drawing/2014/main" id="{00375ADD-C060-0B44-99E3-76EBEAE3D6BA}"/>
              </a:ext>
            </a:extLst>
          </p:cNvPr>
          <p:cNvSpPr txBox="1"/>
          <p:nvPr/>
        </p:nvSpPr>
        <p:spPr>
          <a:xfrm>
            <a:off x="215053" y="1349374"/>
            <a:ext cx="8663133" cy="1169551"/>
          </a:xfrm>
          <a:prstGeom prst="rect">
            <a:avLst/>
          </a:prstGeom>
          <a:noFill/>
        </p:spPr>
        <p:txBody>
          <a:bodyPr wrap="square">
            <a:spAutoFit/>
          </a:bodyPr>
          <a:lstStyle/>
          <a:p>
            <a:pPr marL="342900" indent="-342900">
              <a:buAutoNum type="arabicPeriod"/>
            </a:pPr>
            <a:r>
              <a:rPr lang="en-US" b="1" dirty="0"/>
              <a:t>Mobile App Development:  </a:t>
            </a:r>
          </a:p>
          <a:p>
            <a:r>
              <a:rPr lang="en-US" b="1" dirty="0"/>
              <a:t>          - </a:t>
            </a:r>
            <a:r>
              <a:rPr lang="en-US" dirty="0"/>
              <a:t>Develop native mobile applications for iOS and Android platforms to offer a seamless mobile experience for customers. </a:t>
            </a:r>
          </a:p>
          <a:p>
            <a:r>
              <a:rPr lang="en-US" dirty="0"/>
              <a:t>        - Enable features such as GPS navigation, mobile check-in/check-out, and instant support chat for on-the-go convenience.</a:t>
            </a:r>
          </a:p>
        </p:txBody>
      </p:sp>
      <p:sp>
        <p:nvSpPr>
          <p:cNvPr id="6" name="TextBox 5">
            <a:extLst>
              <a:ext uri="{FF2B5EF4-FFF2-40B4-BE49-F238E27FC236}">
                <a16:creationId xmlns:a16="http://schemas.microsoft.com/office/drawing/2014/main" id="{5FD3482E-A31B-6525-5700-8A5A3617171A}"/>
              </a:ext>
            </a:extLst>
          </p:cNvPr>
          <p:cNvSpPr txBox="1"/>
          <p:nvPr/>
        </p:nvSpPr>
        <p:spPr>
          <a:xfrm>
            <a:off x="265814" y="2609423"/>
            <a:ext cx="8431618" cy="1169551"/>
          </a:xfrm>
          <a:prstGeom prst="rect">
            <a:avLst/>
          </a:prstGeom>
          <a:noFill/>
        </p:spPr>
        <p:txBody>
          <a:bodyPr wrap="square">
            <a:spAutoFit/>
          </a:bodyPr>
          <a:lstStyle/>
          <a:p>
            <a:pPr marL="342900" indent="-342900">
              <a:buAutoNum type="arabicPeriod" startAt="2"/>
            </a:pPr>
            <a:r>
              <a:rPr lang="en-US" b="1" dirty="0"/>
              <a:t>Integration with IoT Devices:  </a:t>
            </a:r>
          </a:p>
          <a:p>
            <a:r>
              <a:rPr lang="en-US" b="1" dirty="0"/>
              <a:t>          - </a:t>
            </a:r>
            <a:r>
              <a:rPr lang="en-US" dirty="0"/>
              <a:t>Integrate with Internet of Things (IoT) devices installed in vehicles to collect real-time data on vehicle usage, location, and performance.  </a:t>
            </a:r>
          </a:p>
          <a:p>
            <a:r>
              <a:rPr lang="en-US" dirty="0"/>
              <a:t>          - Use IoT data to optimize fleet management, monitor vehicle conditions, and enhance customer safety and satisfaction.</a:t>
            </a:r>
          </a:p>
        </p:txBody>
      </p:sp>
      <p:sp>
        <p:nvSpPr>
          <p:cNvPr id="5" name="TextBox 4">
            <a:extLst>
              <a:ext uri="{FF2B5EF4-FFF2-40B4-BE49-F238E27FC236}">
                <a16:creationId xmlns:a16="http://schemas.microsoft.com/office/drawing/2014/main" id="{73A2995B-A99A-3270-73F1-8B05D744B245}"/>
              </a:ext>
            </a:extLst>
          </p:cNvPr>
          <p:cNvSpPr txBox="1"/>
          <p:nvPr/>
        </p:nvSpPr>
        <p:spPr>
          <a:xfrm>
            <a:off x="265814" y="3860699"/>
            <a:ext cx="8371096" cy="1169551"/>
          </a:xfrm>
          <a:prstGeom prst="rect">
            <a:avLst/>
          </a:prstGeom>
          <a:noFill/>
        </p:spPr>
        <p:txBody>
          <a:bodyPr wrap="square">
            <a:spAutoFit/>
          </a:bodyPr>
          <a:lstStyle/>
          <a:p>
            <a:pPr marL="342900" indent="-342900">
              <a:buAutoNum type="arabicPeriod" startAt="3"/>
            </a:pPr>
            <a:r>
              <a:rPr lang="en-US" b="1" dirty="0"/>
              <a:t>Dynamic Pricing Algorithms: </a:t>
            </a:r>
          </a:p>
          <a:p>
            <a:r>
              <a:rPr lang="en-US" b="1" dirty="0"/>
              <a:t>           </a:t>
            </a:r>
            <a:r>
              <a:rPr lang="en-US" dirty="0"/>
              <a:t>- Implement dynamic pricing algorithms based on factors such as demand, seasonality, and availability to optimize revenue generation.   </a:t>
            </a:r>
          </a:p>
          <a:p>
            <a:r>
              <a:rPr lang="en-US" dirty="0"/>
              <a:t>          - Integrate machine learning or predictive analytics models to forecast demand and adjust pricing dynamically in real-time.</a:t>
            </a:r>
          </a:p>
        </p:txBody>
      </p:sp>
    </p:spTree>
    <p:extLst>
      <p:ext uri="{BB962C8B-B14F-4D97-AF65-F5344CB8AC3E}">
        <p14:creationId xmlns:p14="http://schemas.microsoft.com/office/powerpoint/2010/main" val="13231287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8652" y="970135"/>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Conclusion</a:t>
            </a:r>
            <a:endParaRPr lang="en-IN" sz="1600" dirty="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id="{FBCFACE6-AE5C-600C-ECE2-6BF67A8A241D}"/>
              </a:ext>
            </a:extLst>
          </p:cNvPr>
          <p:cNvSpPr txBox="1"/>
          <p:nvPr/>
        </p:nvSpPr>
        <p:spPr>
          <a:xfrm>
            <a:off x="404036" y="1886756"/>
            <a:ext cx="8559209" cy="1600438"/>
          </a:xfrm>
          <a:prstGeom prst="rect">
            <a:avLst/>
          </a:prstGeom>
          <a:noFill/>
        </p:spPr>
        <p:txBody>
          <a:bodyPr wrap="square">
            <a:spAutoFit/>
          </a:bodyPr>
          <a:lstStyle/>
          <a:p>
            <a:r>
              <a:rPr lang="en-US" dirty="0"/>
              <a:t>Developing a car rentals application using the Django framework offers numerous advantages including scalability, security, and ease of development. By leveraging Django's built-in features such as authentication, ORM, and admin interface, developers can create a robust and user-friendly application. Additionally, Django's extensive ecosystem of packages and libraries provides further flexibility and functionality. With careful planning, thorough testing, and ongoing maintenance, a Django-based car rentals application can deliver a seamless experience for both customers and administrators, contributing to its success in the competitive market of car rental services.</a:t>
            </a:r>
          </a:p>
        </p:txBody>
      </p:sp>
    </p:spTree>
    <p:extLst>
      <p:ext uri="{BB962C8B-B14F-4D97-AF65-F5344CB8AC3E}">
        <p14:creationId xmlns:p14="http://schemas.microsoft.com/office/powerpoint/2010/main" val="20188784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2129473" y="3183633"/>
            <a:ext cx="4881245"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t>Car Rentals Application with Django Framework</a:t>
            </a:r>
            <a:r>
              <a:rPr lang="en-US" sz="1600" b="1" dirty="0">
                <a:latin typeface="+mj-lt"/>
              </a:rPr>
              <a:t> </a:t>
            </a:r>
            <a:endParaRPr lang="en-US" sz="1600" b="1"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8652" y="82416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Abstract</a:t>
            </a:r>
            <a:endParaRPr lang="en-IN" sz="1600" dirty="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p>
        </p:txBody>
      </p:sp>
      <p:sp>
        <p:nvSpPr>
          <p:cNvPr id="5" name="TextBox 4">
            <a:extLst>
              <a:ext uri="{FF2B5EF4-FFF2-40B4-BE49-F238E27FC236}">
                <a16:creationId xmlns:a16="http://schemas.microsoft.com/office/drawing/2014/main" id="{D42807E0-6F3A-99DC-6A18-AC5005C2640D}"/>
              </a:ext>
            </a:extLst>
          </p:cNvPr>
          <p:cNvSpPr txBox="1"/>
          <p:nvPr/>
        </p:nvSpPr>
        <p:spPr>
          <a:xfrm>
            <a:off x="255182" y="1875266"/>
            <a:ext cx="8463516" cy="1169551"/>
          </a:xfrm>
          <a:prstGeom prst="rect">
            <a:avLst/>
          </a:prstGeom>
          <a:noFill/>
        </p:spPr>
        <p:txBody>
          <a:bodyPr wrap="square">
            <a:spAutoFit/>
          </a:bodyPr>
          <a:lstStyle/>
          <a:p>
            <a:r>
              <a:rPr lang="en-US" dirty="0"/>
              <a:t>Car Rentals is a comprehensive web application developed using the Django framework, designed to streamline the process of car rental management. With an intuitive user interface and robust backend functionalities, Car Rentals offers a seamless experience for both rental agencies and customers. Car Rentals empowers car rental businesses to streamline operations, enhance customer satisfaction, and maximize revenue potential, making it an indispensable tool in the modern rental industry.</a:t>
            </a:r>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158" y="892305"/>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Problem Statement</a:t>
            </a:r>
            <a:endParaRPr lang="en-IN" sz="1600" dirty="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TextBox 4">
            <a:extLst>
              <a:ext uri="{FF2B5EF4-FFF2-40B4-BE49-F238E27FC236}">
                <a16:creationId xmlns:a16="http://schemas.microsoft.com/office/drawing/2014/main" id="{875C72C9-2DCD-7E32-A6F0-C4D13DDFE03E}"/>
              </a:ext>
            </a:extLst>
          </p:cNvPr>
          <p:cNvSpPr txBox="1"/>
          <p:nvPr/>
        </p:nvSpPr>
        <p:spPr>
          <a:xfrm>
            <a:off x="462516" y="1871077"/>
            <a:ext cx="8218967" cy="1169551"/>
          </a:xfrm>
          <a:prstGeom prst="rect">
            <a:avLst/>
          </a:prstGeom>
          <a:noFill/>
        </p:spPr>
        <p:txBody>
          <a:bodyPr wrap="square">
            <a:spAutoFit/>
          </a:bodyPr>
          <a:lstStyle/>
          <a:p>
            <a:r>
              <a:rPr lang="en-US" dirty="0"/>
              <a:t>The car rental industry faces numerous challenges in efficiently managing vehicle inventory, handling bookings, and providing seamless customer experiences. Current systems often lack the necessary features and flexibility to adapt to the evolving needs of rental agencies and customers. As a result, rental businesses struggle with manual processes, outdated technology, and disjointed systems, leading to inefficiencies, errors, and customer dissatisfaction.</a:t>
            </a:r>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8652" y="851157"/>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Project Overview</a:t>
            </a:r>
            <a:endParaRPr lang="en-IN" sz="1600" dirty="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TextBox 4">
            <a:extLst>
              <a:ext uri="{FF2B5EF4-FFF2-40B4-BE49-F238E27FC236}">
                <a16:creationId xmlns:a16="http://schemas.microsoft.com/office/drawing/2014/main" id="{F6CEE81D-EDA4-5208-50D6-62E153AE60FA}"/>
              </a:ext>
            </a:extLst>
          </p:cNvPr>
          <p:cNvSpPr txBox="1"/>
          <p:nvPr/>
        </p:nvSpPr>
        <p:spPr>
          <a:xfrm>
            <a:off x="382772" y="1879252"/>
            <a:ext cx="8346558" cy="1384995"/>
          </a:xfrm>
          <a:prstGeom prst="rect">
            <a:avLst/>
          </a:prstGeom>
          <a:noFill/>
        </p:spPr>
        <p:txBody>
          <a:bodyPr wrap="square">
            <a:spAutoFit/>
          </a:bodyPr>
          <a:lstStyle/>
          <a:p>
            <a:r>
              <a:rPr lang="en-US" dirty="0"/>
              <a:t>Car Rentals is a comprehensive web application developed using the Django framework, aimed at modernizing and optimizing car rental management for rental agencies and customers alike. The project encompasses various modules and functionalities tailored to address the specific needs and challenges faced by the car rental industry. Overall, Car Rentals aims to revolutionize the car rental industry by providing a modern, efficient, and user-centric platform that meets the  evolving needs of rental agencies and customers in an increasingly digital and competitive landscape.</a:t>
            </a:r>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202328" y="922489"/>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Proposed Solution</a:t>
            </a:r>
            <a:endParaRPr lang="en-IN" sz="1600" dirty="0"/>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TextBox 4">
            <a:extLst>
              <a:ext uri="{FF2B5EF4-FFF2-40B4-BE49-F238E27FC236}">
                <a16:creationId xmlns:a16="http://schemas.microsoft.com/office/drawing/2014/main" id="{E7941690-B821-7EA2-3853-8615840221F6}"/>
              </a:ext>
            </a:extLst>
          </p:cNvPr>
          <p:cNvSpPr txBox="1"/>
          <p:nvPr/>
        </p:nvSpPr>
        <p:spPr>
          <a:xfrm>
            <a:off x="382772" y="1479054"/>
            <a:ext cx="8378455" cy="1815882"/>
          </a:xfrm>
          <a:prstGeom prst="rect">
            <a:avLst/>
          </a:prstGeom>
          <a:noFill/>
        </p:spPr>
        <p:txBody>
          <a:bodyPr wrap="square">
            <a:spAutoFit/>
          </a:bodyPr>
          <a:lstStyle/>
          <a:p>
            <a:r>
              <a:rPr lang="en-US" dirty="0"/>
              <a:t>The proposed solution is a comprehensive car rentals application built using the Django framework, designed to streamline the process of vehicle rental management for rental agencies and customers. Leveraging Django's robust features and flexibility, the application offers a range of functionalities to effectively manage vehicle inventory, bookings, payments, and administrative tasks. The proposed solution for the car rentals application with Django framework aims to address the challenges faced by rental agencies and customers, offering a modern and efficient platform for managing vehicle rentals. By leveraging Django's capabilities and incorporating key features and components, the application is poised to revolutionize the car rental industry and deliver value to stakeholders.</a:t>
            </a:r>
          </a:p>
        </p:txBody>
      </p:sp>
      <p:sp>
        <p:nvSpPr>
          <p:cNvPr id="12" name="TextBox 11">
            <a:extLst>
              <a:ext uri="{FF2B5EF4-FFF2-40B4-BE49-F238E27FC236}">
                <a16:creationId xmlns:a16="http://schemas.microsoft.com/office/drawing/2014/main" id="{172B0D53-D6EB-05C0-3B54-48E29DBFE577}"/>
              </a:ext>
            </a:extLst>
          </p:cNvPr>
          <p:cNvSpPr txBox="1"/>
          <p:nvPr/>
        </p:nvSpPr>
        <p:spPr>
          <a:xfrm>
            <a:off x="382771" y="3400647"/>
            <a:ext cx="8378455" cy="1169551"/>
          </a:xfrm>
          <a:prstGeom prst="rect">
            <a:avLst/>
          </a:prstGeom>
          <a:noFill/>
        </p:spPr>
        <p:txBody>
          <a:bodyPr wrap="square">
            <a:spAutoFit/>
          </a:bodyPr>
          <a:lstStyle/>
          <a:p>
            <a:r>
              <a:rPr lang="en-US" b="1" dirty="0"/>
              <a:t>Key Features and Components</a:t>
            </a:r>
            <a:r>
              <a:rPr lang="en-US" dirty="0"/>
              <a:t>:</a:t>
            </a:r>
          </a:p>
          <a:p>
            <a:endParaRPr lang="en-US" dirty="0"/>
          </a:p>
          <a:p>
            <a:pPr marL="342900" indent="-342900">
              <a:buAutoNum type="arabicPeriod"/>
            </a:pPr>
            <a:r>
              <a:rPr lang="en-US" b="1" dirty="0"/>
              <a:t>User Authentication and Authorization:  </a:t>
            </a:r>
            <a:r>
              <a:rPr lang="en-US" dirty="0"/>
              <a:t>Implement secure user authentication and role-based access control to ensure data privacy and system security . Differentiate user roles such as administrators, rental agents, and customers with customized access levels and permissions.</a:t>
            </a:r>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7" name="TextBox 6">
            <a:extLst>
              <a:ext uri="{FF2B5EF4-FFF2-40B4-BE49-F238E27FC236}">
                <a16:creationId xmlns:a16="http://schemas.microsoft.com/office/drawing/2014/main" id="{FC5A9720-60FB-2393-E91B-CDD222CAA9BE}"/>
              </a:ext>
            </a:extLst>
          </p:cNvPr>
          <p:cNvSpPr txBox="1"/>
          <p:nvPr/>
        </p:nvSpPr>
        <p:spPr>
          <a:xfrm>
            <a:off x="287079" y="616688"/>
            <a:ext cx="8686800" cy="738664"/>
          </a:xfrm>
          <a:prstGeom prst="rect">
            <a:avLst/>
          </a:prstGeom>
          <a:noFill/>
        </p:spPr>
        <p:txBody>
          <a:bodyPr wrap="square">
            <a:spAutoFit/>
          </a:bodyPr>
          <a:lstStyle/>
          <a:p>
            <a:r>
              <a:rPr lang="en-US" b="1" dirty="0"/>
              <a:t>2. Vehicle Inventory Management:   </a:t>
            </a:r>
            <a:r>
              <a:rPr lang="en-US" dirty="0"/>
              <a:t>Develop a centralized inventory management system to add, update, and track vehicles efficiently. Capture detailed vehicle information including make, model, year, availability status, pricing, and additional features.</a:t>
            </a:r>
          </a:p>
        </p:txBody>
      </p:sp>
      <p:sp>
        <p:nvSpPr>
          <p:cNvPr id="9" name="TextBox 8">
            <a:extLst>
              <a:ext uri="{FF2B5EF4-FFF2-40B4-BE49-F238E27FC236}">
                <a16:creationId xmlns:a16="http://schemas.microsoft.com/office/drawing/2014/main" id="{DB6A32C6-7DDD-36F8-2D3C-F06B96F2B5FD}"/>
              </a:ext>
            </a:extLst>
          </p:cNvPr>
          <p:cNvSpPr txBox="1"/>
          <p:nvPr/>
        </p:nvSpPr>
        <p:spPr>
          <a:xfrm>
            <a:off x="308773" y="1392551"/>
            <a:ext cx="8835227" cy="738664"/>
          </a:xfrm>
          <a:prstGeom prst="rect">
            <a:avLst/>
          </a:prstGeom>
          <a:noFill/>
        </p:spPr>
        <p:txBody>
          <a:bodyPr wrap="square">
            <a:spAutoFit/>
          </a:bodyPr>
          <a:lstStyle/>
          <a:p>
            <a:r>
              <a:rPr lang="en-US" b="1" dirty="0"/>
              <a:t>3. Booking System:   </a:t>
            </a:r>
            <a:r>
              <a:rPr lang="en-US" dirty="0"/>
              <a:t>Design an intuitive booking interface for customers to search for available vehicles based on their preferences.   - Enable flexible booking options with date and time selection, real-time availability checks, and instant confirmation.</a:t>
            </a:r>
          </a:p>
        </p:txBody>
      </p:sp>
      <p:sp>
        <p:nvSpPr>
          <p:cNvPr id="11" name="TextBox 10">
            <a:extLst>
              <a:ext uri="{FF2B5EF4-FFF2-40B4-BE49-F238E27FC236}">
                <a16:creationId xmlns:a16="http://schemas.microsoft.com/office/drawing/2014/main" id="{E71C9B62-6F15-4B1A-9122-03FF2C6B57B8}"/>
              </a:ext>
            </a:extLst>
          </p:cNvPr>
          <p:cNvSpPr txBox="1"/>
          <p:nvPr/>
        </p:nvSpPr>
        <p:spPr>
          <a:xfrm>
            <a:off x="277304" y="2168414"/>
            <a:ext cx="8696575" cy="738664"/>
          </a:xfrm>
          <a:prstGeom prst="rect">
            <a:avLst/>
          </a:prstGeom>
          <a:noFill/>
        </p:spPr>
        <p:txBody>
          <a:bodyPr wrap="square">
            <a:spAutoFit/>
          </a:bodyPr>
          <a:lstStyle/>
          <a:p>
            <a:r>
              <a:rPr lang="en-US" b="1" dirty="0"/>
              <a:t>4. Reservation Management:  </a:t>
            </a:r>
            <a:r>
              <a:rPr lang="en-US" dirty="0"/>
              <a:t> Implement reservation tracking and management features, allowing rental agencies to handle bookings, cancellations, and modifications seamlessly. Send automated notifications to users for booking confirmations, reminders, and updates.</a:t>
            </a:r>
          </a:p>
        </p:txBody>
      </p:sp>
      <p:sp>
        <p:nvSpPr>
          <p:cNvPr id="13" name="TextBox 12">
            <a:extLst>
              <a:ext uri="{FF2B5EF4-FFF2-40B4-BE49-F238E27FC236}">
                <a16:creationId xmlns:a16="http://schemas.microsoft.com/office/drawing/2014/main" id="{B34369CE-57D0-D395-5180-63B401F9A245}"/>
              </a:ext>
            </a:extLst>
          </p:cNvPr>
          <p:cNvSpPr txBox="1"/>
          <p:nvPr/>
        </p:nvSpPr>
        <p:spPr>
          <a:xfrm>
            <a:off x="308773" y="2944277"/>
            <a:ext cx="8590892" cy="738664"/>
          </a:xfrm>
          <a:prstGeom prst="rect">
            <a:avLst/>
          </a:prstGeom>
          <a:noFill/>
        </p:spPr>
        <p:txBody>
          <a:bodyPr wrap="square">
            <a:spAutoFit/>
          </a:bodyPr>
          <a:lstStyle/>
          <a:p>
            <a:r>
              <a:rPr lang="en-US" b="1" dirty="0"/>
              <a:t>5. Payment Integration:   </a:t>
            </a:r>
            <a:r>
              <a:rPr lang="en-US" dirty="0"/>
              <a:t>Integrate secure payment gateways to facilitate online payments for bookings, ensuring a seamless and secure transaction process . Support multiple payment methods including credit/debit cards, online banking, and digital wallets for customer convenience.</a:t>
            </a:r>
          </a:p>
        </p:txBody>
      </p:sp>
      <p:sp>
        <p:nvSpPr>
          <p:cNvPr id="15" name="TextBox 14">
            <a:extLst>
              <a:ext uri="{FF2B5EF4-FFF2-40B4-BE49-F238E27FC236}">
                <a16:creationId xmlns:a16="http://schemas.microsoft.com/office/drawing/2014/main" id="{77E6319F-DA0C-F16B-70BF-91FD87B76866}"/>
              </a:ext>
            </a:extLst>
          </p:cNvPr>
          <p:cNvSpPr txBox="1"/>
          <p:nvPr/>
        </p:nvSpPr>
        <p:spPr>
          <a:xfrm>
            <a:off x="287079" y="3682941"/>
            <a:ext cx="8590892" cy="738664"/>
          </a:xfrm>
          <a:prstGeom prst="rect">
            <a:avLst/>
          </a:prstGeom>
          <a:noFill/>
        </p:spPr>
        <p:txBody>
          <a:bodyPr wrap="square">
            <a:spAutoFit/>
          </a:bodyPr>
          <a:lstStyle/>
          <a:p>
            <a:r>
              <a:rPr lang="en-US" b="1" dirty="0"/>
              <a:t>6. Admin Dashboard:   </a:t>
            </a:r>
            <a:r>
              <a:rPr lang="en-US" dirty="0"/>
              <a:t>Create an intuitive admin dashboard for administrators to manage users, vehicles, bookings, and system settings . Enable real-time updates and alerts for important events and actions to facilitate efficient administration.</a:t>
            </a: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255181" y="879203"/>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425A5131-6F83-AD76-5E52-14CCB9D908F9}"/>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9D85AD23-D3D0-C7F5-13BD-C3746B44AE9A}"/>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6" name="TextBox 5">
            <a:extLst>
              <a:ext uri="{FF2B5EF4-FFF2-40B4-BE49-F238E27FC236}">
                <a16:creationId xmlns:a16="http://schemas.microsoft.com/office/drawing/2014/main" id="{6D026F66-D102-9485-608A-63B37D20B664}"/>
              </a:ext>
            </a:extLst>
          </p:cNvPr>
          <p:cNvSpPr txBox="1"/>
          <p:nvPr/>
        </p:nvSpPr>
        <p:spPr>
          <a:xfrm>
            <a:off x="404037" y="3469160"/>
            <a:ext cx="8335925" cy="1169551"/>
          </a:xfrm>
          <a:prstGeom prst="rect">
            <a:avLst/>
          </a:prstGeom>
          <a:noFill/>
        </p:spPr>
        <p:txBody>
          <a:bodyPr wrap="square">
            <a:spAutoFit/>
          </a:bodyPr>
          <a:lstStyle/>
          <a:p>
            <a:r>
              <a:rPr lang="en-US" dirty="0"/>
              <a:t>The proposed solution for the car rentals application with Django framework aims to address the challenges faced by rental agencies and customers, offering a modern and efficient platform for managing vehicle rentals. By leveraging Django's capabilities and incorporating key features and components, the application is poised to revolutionize the car rental industry and deliver value to stakeholders.</a:t>
            </a:r>
          </a:p>
        </p:txBody>
      </p:sp>
      <p:sp>
        <p:nvSpPr>
          <p:cNvPr id="8" name="TextBox 7">
            <a:extLst>
              <a:ext uri="{FF2B5EF4-FFF2-40B4-BE49-F238E27FC236}">
                <a16:creationId xmlns:a16="http://schemas.microsoft.com/office/drawing/2014/main" id="{683787A9-3967-4445-4984-68174D0FE0DA}"/>
              </a:ext>
            </a:extLst>
          </p:cNvPr>
          <p:cNvSpPr txBox="1"/>
          <p:nvPr/>
        </p:nvSpPr>
        <p:spPr>
          <a:xfrm>
            <a:off x="404037" y="813238"/>
            <a:ext cx="8335925" cy="2677656"/>
          </a:xfrm>
          <a:prstGeom prst="rect">
            <a:avLst/>
          </a:prstGeom>
          <a:noFill/>
        </p:spPr>
        <p:txBody>
          <a:bodyPr wrap="square">
            <a:spAutoFit/>
          </a:bodyPr>
          <a:lstStyle/>
          <a:p>
            <a:r>
              <a:rPr lang="en-US" b="1" dirty="0"/>
              <a:t>Project Goals:</a:t>
            </a:r>
          </a:p>
          <a:p>
            <a:endParaRPr lang="en-US" b="1" dirty="0"/>
          </a:p>
          <a:p>
            <a:r>
              <a:rPr lang="en-US" dirty="0"/>
              <a:t>- Develop a scalable, reliable, and user-friendly car rentals application using Django framework to meet the evolving needs of rental agencies and customers </a:t>
            </a:r>
          </a:p>
          <a:p>
            <a:r>
              <a:rPr lang="en-US" dirty="0"/>
              <a:t>-Enhance operational efficiency for rental agencies by automating tasks, optimizing resource utilization, and reducing manual efforts.</a:t>
            </a:r>
          </a:p>
          <a:p>
            <a:r>
              <a:rPr lang="en-US" dirty="0"/>
              <a:t>-Improve customer satisfaction and loyalty by offering a seamless booking experience, transparent pricing, and responsive customer support.</a:t>
            </a:r>
          </a:p>
          <a:p>
            <a:r>
              <a:rPr lang="en-US" dirty="0"/>
              <a:t>-  Ensure data security, privacy, and compliance with regulatory requirements to build trust and confidence among users.</a:t>
            </a:r>
          </a:p>
          <a:p>
            <a:r>
              <a:rPr lang="en-US" dirty="0"/>
              <a:t>- Drive business growth and competitiveness in the car rental industry by providing a feature-rich and innovative solution that sets new standards for rental management.</a:t>
            </a:r>
          </a:p>
        </p:txBody>
      </p:sp>
    </p:spTree>
    <p:extLst>
      <p:ext uri="{BB962C8B-B14F-4D97-AF65-F5344CB8AC3E}">
        <p14:creationId xmlns:p14="http://schemas.microsoft.com/office/powerpoint/2010/main" val="3832645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Car Rentals Application with Django Framework - Shaniha S(109,ACEW)</Template>
  <TotalTime>21</TotalTime>
  <Words>1264</Words>
  <Application>Microsoft Office PowerPoint</Application>
  <PresentationFormat>On-screen Show (16:9)</PresentationFormat>
  <Paragraphs>71</Paragraphs>
  <Slides>18</Slides>
  <Notes>10</Notes>
  <HiddenSlides>0</HiddenSlides>
  <MMClips>0</MMClips>
  <ScaleCrop>false</ScaleCrop>
  <HeadingPairs>
    <vt:vector size="8" baseType="variant">
      <vt:variant>
        <vt:lpstr>Fonts Used</vt:lpstr>
      </vt:variant>
      <vt:variant>
        <vt:i4>5</vt:i4>
      </vt:variant>
      <vt:variant>
        <vt:lpstr>Theme</vt:lpstr>
      </vt:variant>
      <vt:variant>
        <vt:i4>1</vt:i4>
      </vt:variant>
      <vt:variant>
        <vt:lpstr>Slide Titles</vt:lpstr>
      </vt:variant>
      <vt:variant>
        <vt:i4>18</vt:i4>
      </vt:variant>
      <vt:variant>
        <vt:lpstr>Custom Shows</vt:lpstr>
      </vt:variant>
      <vt:variant>
        <vt:i4>1</vt:i4>
      </vt:variant>
    </vt:vector>
  </HeadingPairs>
  <TitlesOfParts>
    <vt:vector size="25" baseType="lpstr">
      <vt:lpstr>Arial</vt:lpstr>
      <vt:lpstr>Arial MT</vt:lpstr>
      <vt:lpstr>Calibri</vt:lpstr>
      <vt:lpstr>Söhne</vt:lpstr>
      <vt:lpstr>Times New Roman</vt:lpstr>
      <vt:lpstr>Simple Light</vt:lpstr>
      <vt:lpstr>PowerPoint Presentation</vt:lpstr>
      <vt:lpstr>PowerPoint Presentation</vt:lpstr>
      <vt:lpstr>Abstract</vt:lpstr>
      <vt:lpstr>Problem Statement</vt:lpstr>
      <vt:lpstr>Project Overview</vt:lpstr>
      <vt:lpstr>Proposed Solution</vt:lpstr>
      <vt:lpstr>PowerPoint Presentation</vt:lpstr>
      <vt:lpstr>PowerPoint Presentation</vt:lpstr>
      <vt:lpstr>Technology Used</vt:lpstr>
      <vt:lpstr>Modelling &amp; Results</vt:lpstr>
      <vt:lpstr>Homepage</vt:lpstr>
      <vt:lpstr>About-Us-Page</vt:lpstr>
      <vt:lpstr>Service-Page</vt:lpstr>
      <vt:lpstr>Cars-Page</vt:lpstr>
      <vt:lpstr>Contact Us-Page</vt:lpstr>
      <vt:lpstr>Future Enhancements: </vt:lpstr>
      <vt:lpstr>Conclusion</vt:lpstr>
      <vt:lpstr>Thank You!</vt:lpstr>
      <vt:lpstr>Custom Show 1</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kishore S</dc:creator>
  <cp:lastModifiedBy>kishore S</cp:lastModifiedBy>
  <cp:revision>4</cp:revision>
  <dcterms:created xsi:type="dcterms:W3CDTF">2024-04-10T19:44:57Z</dcterms:created>
  <dcterms:modified xsi:type="dcterms:W3CDTF">2024-04-11T04:24:06Z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