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DB692-D8ED-41B7-B9DD-263DA883B427}" v="1" dt="2025-07-29T02:16:40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62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ikwa Haynes" userId="c04b568a9f496a65" providerId="LiveId" clId="{5D2DB692-D8ED-41B7-B9DD-263DA883B427}"/>
    <pc:docChg chg="undo custSel addSld modSld sldOrd">
      <pc:chgData name="Shanikwa Haynes" userId="c04b568a9f496a65" providerId="LiveId" clId="{5D2DB692-D8ED-41B7-B9DD-263DA883B427}" dt="2025-07-29T02:17:57.153" v="172" actId="26606"/>
      <pc:docMkLst>
        <pc:docMk/>
      </pc:docMkLst>
      <pc:sldChg chg="modSp mod">
        <pc:chgData name="Shanikwa Haynes" userId="c04b568a9f496a65" providerId="LiveId" clId="{5D2DB692-D8ED-41B7-B9DD-263DA883B427}" dt="2025-07-29T02:16:40.280" v="164"/>
        <pc:sldMkLst>
          <pc:docMk/>
          <pc:sldMk cId="0" sldId="256"/>
        </pc:sldMkLst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56"/>
            <ac:spMk id="2" creationId="{00000000-0000-0000-0000-000000000000}"/>
          </ac:spMkLst>
        </pc:spChg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hanikwa Haynes" userId="c04b568a9f496a65" providerId="LiveId" clId="{5D2DB692-D8ED-41B7-B9DD-263DA883B427}" dt="2025-07-29T02:16:40.280" v="164"/>
        <pc:sldMkLst>
          <pc:docMk/>
          <pc:sldMk cId="0" sldId="257"/>
        </pc:sldMkLst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57"/>
            <ac:spMk id="2" creationId="{00000000-0000-0000-0000-000000000000}"/>
          </ac:spMkLst>
        </pc:spChg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Shanikwa Haynes" userId="c04b568a9f496a65" providerId="LiveId" clId="{5D2DB692-D8ED-41B7-B9DD-263DA883B427}" dt="2025-07-29T02:16:40.280" v="164"/>
        <pc:sldMkLst>
          <pc:docMk/>
          <pc:sldMk cId="0" sldId="258"/>
        </pc:sldMkLst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58"/>
            <ac:spMk id="2" creationId="{00000000-0000-0000-0000-000000000000}"/>
          </ac:spMkLst>
        </pc:spChg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hanikwa Haynes" userId="c04b568a9f496a65" providerId="LiveId" clId="{5D2DB692-D8ED-41B7-B9DD-263DA883B427}" dt="2025-07-29T02:16:40.280" v="164"/>
        <pc:sldMkLst>
          <pc:docMk/>
          <pc:sldMk cId="0" sldId="259"/>
        </pc:sldMkLst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59"/>
            <ac:spMk id="2" creationId="{00000000-0000-0000-0000-000000000000}"/>
          </ac:spMkLst>
        </pc:spChg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Shanikwa Haynes" userId="c04b568a9f496a65" providerId="LiveId" clId="{5D2DB692-D8ED-41B7-B9DD-263DA883B427}" dt="2025-07-29T02:16:40.280" v="164"/>
        <pc:sldMkLst>
          <pc:docMk/>
          <pc:sldMk cId="0" sldId="260"/>
        </pc:sldMkLst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60"/>
            <ac:spMk id="2" creationId="{00000000-0000-0000-0000-000000000000}"/>
          </ac:spMkLst>
        </pc:spChg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Shanikwa Haynes" userId="c04b568a9f496a65" providerId="LiveId" clId="{5D2DB692-D8ED-41B7-B9DD-263DA883B427}" dt="2025-07-29T02:16:40.280" v="164"/>
        <pc:sldMkLst>
          <pc:docMk/>
          <pc:sldMk cId="0" sldId="261"/>
        </pc:sldMkLst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61"/>
            <ac:spMk id="2" creationId="{00000000-0000-0000-0000-000000000000}"/>
          </ac:spMkLst>
        </pc:spChg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Shanikwa Haynes" userId="c04b568a9f496a65" providerId="LiveId" clId="{5D2DB692-D8ED-41B7-B9DD-263DA883B427}" dt="2025-07-29T02:16:40.280" v="164"/>
        <pc:sldMkLst>
          <pc:docMk/>
          <pc:sldMk cId="0" sldId="262"/>
        </pc:sldMkLst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62"/>
            <ac:spMk id="2" creationId="{00000000-0000-0000-0000-000000000000}"/>
          </ac:spMkLst>
        </pc:spChg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Shanikwa Haynes" userId="c04b568a9f496a65" providerId="LiveId" clId="{5D2DB692-D8ED-41B7-B9DD-263DA883B427}" dt="2025-07-29T02:16:40.280" v="164"/>
        <pc:sldMkLst>
          <pc:docMk/>
          <pc:sldMk cId="0" sldId="263"/>
        </pc:sldMkLst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63"/>
            <ac:spMk id="2" creationId="{00000000-0000-0000-0000-000000000000}"/>
          </ac:spMkLst>
        </pc:spChg>
        <pc:spChg chg="mod">
          <ac:chgData name="Shanikwa Haynes" userId="c04b568a9f496a65" providerId="LiveId" clId="{5D2DB692-D8ED-41B7-B9DD-263DA883B427}" dt="2025-07-29T02:16:40.280" v="164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mod setBg setClrOvrMap">
        <pc:chgData name="Shanikwa Haynes" userId="c04b568a9f496a65" providerId="LiveId" clId="{5D2DB692-D8ED-41B7-B9DD-263DA883B427}" dt="2025-07-29T02:17:57.153" v="172" actId="26606"/>
        <pc:sldMkLst>
          <pc:docMk/>
          <pc:sldMk cId="0" sldId="264"/>
        </pc:sldMkLst>
        <pc:spChg chg="mod">
          <ac:chgData name="Shanikwa Haynes" userId="c04b568a9f496a65" providerId="LiveId" clId="{5D2DB692-D8ED-41B7-B9DD-263DA883B427}" dt="2025-07-29T02:17:57.153" v="172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Shanikwa Haynes" userId="c04b568a9f496a65" providerId="LiveId" clId="{5D2DB692-D8ED-41B7-B9DD-263DA883B427}" dt="2025-07-29T02:17:57.153" v="172" actId="26606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Shanikwa Haynes" userId="c04b568a9f496a65" providerId="LiveId" clId="{5D2DB692-D8ED-41B7-B9DD-263DA883B427}" dt="2025-07-29T02:17:45.338" v="167" actId="26606"/>
          <ac:spMkLst>
            <pc:docMk/>
            <pc:sldMk cId="0" sldId="264"/>
            <ac:spMk id="8" creationId="{E1EB41F2-E181-4D4D-9131-A30F6B0AE596}"/>
          </ac:spMkLst>
        </pc:spChg>
        <pc:spChg chg="add del">
          <ac:chgData name="Shanikwa Haynes" userId="c04b568a9f496a65" providerId="LiveId" clId="{5D2DB692-D8ED-41B7-B9DD-263DA883B427}" dt="2025-07-29T02:17:45.338" v="167" actId="26606"/>
          <ac:spMkLst>
            <pc:docMk/>
            <pc:sldMk cId="0" sldId="264"/>
            <ac:spMk id="10" creationId="{3D63CC92-C517-4C71-9222-4579252CD62E}"/>
          </ac:spMkLst>
        </pc:spChg>
        <pc:spChg chg="add del">
          <ac:chgData name="Shanikwa Haynes" userId="c04b568a9f496a65" providerId="LiveId" clId="{5D2DB692-D8ED-41B7-B9DD-263DA883B427}" dt="2025-07-29T02:17:49.243" v="169" actId="26606"/>
          <ac:spMkLst>
            <pc:docMk/>
            <pc:sldMk cId="0" sldId="264"/>
            <ac:spMk id="15" creationId="{C8178E4C-0272-41FB-8B97-50C4AB231795}"/>
          </ac:spMkLst>
        </pc:spChg>
        <pc:spChg chg="add del">
          <ac:chgData name="Shanikwa Haynes" userId="c04b568a9f496a65" providerId="LiveId" clId="{5D2DB692-D8ED-41B7-B9DD-263DA883B427}" dt="2025-07-29T02:17:49.243" v="169" actId="26606"/>
          <ac:spMkLst>
            <pc:docMk/>
            <pc:sldMk cId="0" sldId="264"/>
            <ac:spMk id="17" creationId="{A090E8F5-FE36-4603-A85E-D47D5F40C246}"/>
          </ac:spMkLst>
        </pc:spChg>
        <pc:spChg chg="add del">
          <ac:chgData name="Shanikwa Haynes" userId="c04b568a9f496a65" providerId="LiveId" clId="{5D2DB692-D8ED-41B7-B9DD-263DA883B427}" dt="2025-07-29T02:17:57.140" v="171" actId="26606"/>
          <ac:spMkLst>
            <pc:docMk/>
            <pc:sldMk cId="0" sldId="264"/>
            <ac:spMk id="19" creationId="{C1709A45-C6F3-4CEE-AA0F-887FAC5CAE7D}"/>
          </ac:spMkLst>
        </pc:spChg>
        <pc:spChg chg="add">
          <ac:chgData name="Shanikwa Haynes" userId="c04b568a9f496a65" providerId="LiveId" clId="{5D2DB692-D8ED-41B7-B9DD-263DA883B427}" dt="2025-07-29T02:17:57.153" v="172" actId="26606"/>
          <ac:spMkLst>
            <pc:docMk/>
            <pc:sldMk cId="0" sldId="264"/>
            <ac:spMk id="22" creationId="{54309F57-B331-41A7-9154-15EC2AF45A60}"/>
          </ac:spMkLst>
        </pc:spChg>
        <pc:picChg chg="add del">
          <ac:chgData name="Shanikwa Haynes" userId="c04b568a9f496a65" providerId="LiveId" clId="{5D2DB692-D8ED-41B7-B9DD-263DA883B427}" dt="2025-07-29T02:17:45.338" v="167" actId="26606"/>
          <ac:picMkLst>
            <pc:docMk/>
            <pc:sldMk cId="0" sldId="264"/>
            <ac:picMk id="12" creationId="{40A39FDC-39F4-4CB7-873B-8D786EC02516}"/>
          </ac:picMkLst>
        </pc:picChg>
        <pc:picChg chg="add del">
          <ac:chgData name="Shanikwa Haynes" userId="c04b568a9f496a65" providerId="LiveId" clId="{5D2DB692-D8ED-41B7-B9DD-263DA883B427}" dt="2025-07-29T02:17:49.243" v="169" actId="26606"/>
          <ac:picMkLst>
            <pc:docMk/>
            <pc:sldMk cId="0" sldId="264"/>
            <ac:picMk id="14" creationId="{4DDEB5BD-198F-4F39-BEAA-799D642D3B0C}"/>
          </ac:picMkLst>
        </pc:picChg>
        <pc:picChg chg="add del">
          <ac:chgData name="Shanikwa Haynes" userId="c04b568a9f496a65" providerId="LiveId" clId="{5D2DB692-D8ED-41B7-B9DD-263DA883B427}" dt="2025-07-29T02:17:49.243" v="169" actId="26606"/>
          <ac:picMkLst>
            <pc:docMk/>
            <pc:sldMk cId="0" sldId="264"/>
            <ac:picMk id="16" creationId="{454D48B0-7040-4402-8504-C41FCB9A96A1}"/>
          </ac:picMkLst>
        </pc:picChg>
        <pc:cxnChg chg="add del">
          <ac:chgData name="Shanikwa Haynes" userId="c04b568a9f496a65" providerId="LiveId" clId="{5D2DB692-D8ED-41B7-B9DD-263DA883B427}" dt="2025-07-29T02:17:57.140" v="171" actId="26606"/>
          <ac:cxnSpMkLst>
            <pc:docMk/>
            <pc:sldMk cId="0" sldId="264"/>
            <ac:cxnSpMk id="20" creationId="{26E963D7-0A73-484A-B8A2-DDBFEA123C2F}"/>
          </ac:cxnSpMkLst>
        </pc:cxnChg>
      </pc:sldChg>
      <pc:sldChg chg="addSp modSp new mod ord setBg">
        <pc:chgData name="Shanikwa Haynes" userId="c04b568a9f496a65" providerId="LiveId" clId="{5D2DB692-D8ED-41B7-B9DD-263DA883B427}" dt="2025-07-29T02:16:56.814" v="165" actId="26606"/>
        <pc:sldMkLst>
          <pc:docMk/>
          <pc:sldMk cId="3586161830" sldId="265"/>
        </pc:sldMkLst>
        <pc:spChg chg="mod">
          <ac:chgData name="Shanikwa Haynes" userId="c04b568a9f496a65" providerId="LiveId" clId="{5D2DB692-D8ED-41B7-B9DD-263DA883B427}" dt="2025-07-29T02:16:56.814" v="165" actId="26606"/>
          <ac:spMkLst>
            <pc:docMk/>
            <pc:sldMk cId="3586161830" sldId="265"/>
            <ac:spMk id="2" creationId="{772F2303-E43A-E92D-3378-13B23A00F5BA}"/>
          </ac:spMkLst>
        </pc:spChg>
        <pc:spChg chg="mod">
          <ac:chgData name="Shanikwa Haynes" userId="c04b568a9f496a65" providerId="LiveId" clId="{5D2DB692-D8ED-41B7-B9DD-263DA883B427}" dt="2025-07-29T02:16:56.814" v="165" actId="26606"/>
          <ac:spMkLst>
            <pc:docMk/>
            <pc:sldMk cId="3586161830" sldId="265"/>
            <ac:spMk id="3" creationId="{61B7CC97-683A-6256-56BE-3AA1C84CD137}"/>
          </ac:spMkLst>
        </pc:spChg>
        <pc:spChg chg="add">
          <ac:chgData name="Shanikwa Haynes" userId="c04b568a9f496a65" providerId="LiveId" clId="{5D2DB692-D8ED-41B7-B9DD-263DA883B427}" dt="2025-07-29T02:16:56.814" v="165" actId="26606"/>
          <ac:spMkLst>
            <pc:docMk/>
            <pc:sldMk cId="3586161830" sldId="265"/>
            <ac:spMk id="8" creationId="{C04F8797-ED77-4C70-AAEA-0DE48267C25C}"/>
          </ac:spMkLst>
        </pc:spChg>
        <pc:spChg chg="add">
          <ac:chgData name="Shanikwa Haynes" userId="c04b568a9f496a65" providerId="LiveId" clId="{5D2DB692-D8ED-41B7-B9DD-263DA883B427}" dt="2025-07-29T02:16:56.814" v="165" actId="26606"/>
          <ac:spMkLst>
            <pc:docMk/>
            <pc:sldMk cId="3586161830" sldId="265"/>
            <ac:spMk id="10" creationId="{CAD06229-FEB7-4CC9-8BE7-1A9457B9C601}"/>
          </ac:spMkLst>
        </pc:spChg>
        <pc:picChg chg="add">
          <ac:chgData name="Shanikwa Haynes" userId="c04b568a9f496a65" providerId="LiveId" clId="{5D2DB692-D8ED-41B7-B9DD-263DA883B427}" dt="2025-07-29T02:16:56.814" v="165" actId="26606"/>
          <ac:picMkLst>
            <pc:docMk/>
            <pc:sldMk cId="3586161830" sldId="265"/>
            <ac:picMk id="12" creationId="{42B44E02-2041-49BE-AF61-F91454DC3AA8}"/>
          </ac:picMkLst>
        </pc:picChg>
        <pc:picChg chg="add">
          <ac:chgData name="Shanikwa Haynes" userId="c04b568a9f496a65" providerId="LiveId" clId="{5D2DB692-D8ED-41B7-B9DD-263DA883B427}" dt="2025-07-29T02:16:56.814" v="165" actId="26606"/>
          <ac:picMkLst>
            <pc:docMk/>
            <pc:sldMk cId="3586161830" sldId="265"/>
            <ac:picMk id="14" creationId="{08625290-97B7-41E9-9685-D438F86FC9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2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2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6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0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0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9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0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2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7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6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5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1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1"/>
            <a:ext cx="9144000" cy="3992171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6711611" y="3306535"/>
            <a:ext cx="2432389" cy="1424039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857251"/>
            <a:ext cx="8708573" cy="3992171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2303-E43A-E92D-3378-13B23A00F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407" y="1451503"/>
            <a:ext cx="6337187" cy="181609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/>
              <a:t>Reducing Correctional Costs Through Data-Driven Recidivism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7CC97-683A-6256-56BE-3AA1C84C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2853" y="3510881"/>
            <a:ext cx="5398295" cy="10541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WGU Capstone Project</a:t>
            </a:r>
            <a:endParaRPr lang="en-US"/>
          </a:p>
          <a:p>
            <a:pPr algn="ctr"/>
            <a:r>
              <a:rPr lang="en-US" dirty="0"/>
              <a:t>By Shanikwa Haynes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6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857250"/>
            <a:ext cx="6633872" cy="51435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32807"/>
            <a:ext cx="5551714" cy="1020536"/>
          </a:xfrm>
        </p:spPr>
        <p:txBody>
          <a:bodyPr>
            <a:normAutofit/>
          </a:bodyPr>
          <a:lstStyle/>
          <a:p>
            <a:r>
              <a:rPr lang="en-US"/>
              <a:t>Slide 9: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2253343"/>
            <a:ext cx="5551714" cy="2544083"/>
          </a:xfrm>
        </p:spPr>
        <p:txBody>
          <a:bodyPr>
            <a:normAutofit/>
          </a:bodyPr>
          <a:lstStyle/>
          <a:p>
            <a:pPr>
              <a:defRPr sz="1400"/>
            </a:pPr>
            <a:r>
              <a:rPr lang="en-US" sz="1400"/>
              <a:t>Thank you. This analysis demonstrates data science’s power to inform evidence-based criminal justice policy.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Key discussion questions: How can states overcome political barriers? What additional data would strengthen our model? How should we measure short and long-term success?</a:t>
            </a:r>
            <a:br>
              <a:rPr lang="en-US" sz="1400"/>
            </a:br>
            <a:br>
              <a:rPr lang="en-US" sz="1400"/>
            </a:br>
            <a:r>
              <a:rPr lang="en-US" sz="1400"/>
              <a:t>The evidence is clear: smart-on-crime policies based on data are more fiscally conservative than traditional approaches. I’m happy to take questions about the methodology, findings, or implementation recommendations.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Slide 1: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/>
              <a:t>Good morning. I’m </a:t>
            </a:r>
            <a:r>
              <a:rPr lang="en-US" dirty="0"/>
              <a:t>Shanikwa Haynes</a:t>
            </a:r>
            <a:r>
              <a:rPr dirty="0"/>
              <a:t>, completing my Master of Science in Data Analytics at Western Governors University.</a:t>
            </a:r>
            <a:br>
              <a:rPr dirty="0"/>
            </a:br>
            <a:br>
              <a:rPr dirty="0"/>
            </a:br>
            <a:r>
              <a:rPr dirty="0"/>
              <a:t>My capstone research addresses this question: What factors significantly predict total correctional spending across U.S. states, and how do recidivism rates, reentry investments, and operational cost components contribute to overall correctional expenditures?</a:t>
            </a:r>
            <a:br>
              <a:rPr dirty="0"/>
            </a:br>
            <a:br>
              <a:rPr dirty="0"/>
            </a:br>
            <a:r>
              <a:rPr dirty="0"/>
              <a:t>The key finding: states can save $42.5 million annually for every 1% reduction in recidivism rates through strategic reentry program investment.</a:t>
            </a:r>
            <a:br>
              <a:rPr dirty="0"/>
            </a:br>
            <a:br>
              <a:rPr dirty="0"/>
            </a:br>
            <a:r>
              <a:rPr dirty="0"/>
              <a:t>My background includes quantitative research methods and policy analysis through the WGU MSDADS program. This project applies advanced statistical techniques to criminal justice policy, demonstrating how data science can inform evidence-based decision 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Problem Statement &amp;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The United States faces a correctional crisis: 2.1 million incarcerated individuals, $80+ billion annual spending, yet 68% recidivism within three years.</a:t>
            </a:r>
            <a:br/>
            <a:br/>
            <a:r>
              <a:t>My hypothesis: States with higher recidivism rates will demonstrate significantly increased correctional spending, while states investing more in reentry programs will show reduced overall costs.</a:t>
            </a:r>
            <a:br/>
            <a:br/>
            <a:r>
              <a:t>This is grounded in economic theory from coursework materials suggesting prevention investments yield greater returns than reactive spending.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Data Analysis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I analyzed 50 U.S. states using five key variables: recidivism rates, cost per inmate, reentry spending per capita, labor force reentry rates, and total correctional spending.</a:t>
            </a:r>
            <a:br/>
            <a:br/>
            <a:r>
              <a:t>My methodology: exploratory data analysis, correlation analysis, multiple regression modeling, model validation, and predictive scenario analysis using R Statistical Software with tidyverse and performance packages as taught in coursework.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Two critical findings emerged:</a:t>
            </a:r>
            <a:br/>
            <a:br/>
            <a:r>
              <a:t>First, recidivism drives spending. The correlation is 0.845 - very strong. For every 1% increase in recidivism, states spend an additional $42.5 million annually. A state reducing recidivism from 50% to 40% would save $425 million yearly.</a:t>
            </a:r>
            <a:br/>
            <a:br/>
            <a:r>
              <a:t>Second, reentry investment delivers exceptional ROI. Every dollar invested in reentry programs saves $9.80 in total correctional spending. The correlation is negative 0.623, confirming our investment hypothesis.</a:t>
            </a:r>
            <a:br/>
            <a:br/>
            <a:r>
              <a:t>Our multiple regression model explains 67% of variance in correctional spending - excellent for social science. Recidivism rate and cost per inmate are highly significant predictors, while reentry spending shows significant cost reduction effects.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Key limitations include: cross-sectional design limits causation claims, simulated dataset requires validation with real state data, 50-observation sample limits advanced modeling, omitted variables like demographics and crime rates, R Software requires technical expertise, and predictive modeling assumes stable relationships.</a:t>
            </a:r>
            <a:br/>
            <a:br/>
            <a:r>
              <a:t>These limitations provide context but don’t invalidate our strong statistical relationships.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Proposed Actions &amp; Expected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Immediate actions: establish baseline metrics, implement pilot programs in 5 states, create performance dashboards, secure stakeholder buy-in.</a:t>
            </a:r>
            <a:br/>
            <a:br/>
            <a:r>
              <a:t>Medium-term: scale successful programs, implement outcome-based budgeting, develop interstate collaboration.</a:t>
            </a:r>
            <a:br/>
            <a:br/>
            <a:r>
              <a:t>Long-term: systematic policy integration, prevention-focused resource allocation, continuous improvement processes.</a:t>
            </a:r>
            <a:br/>
            <a:br/>
            <a:r>
              <a:t>Expected quantitative benefits: $42.5M annual savings per 1% recidivism reduction, $310.5M total national savings potential, 510% ROI over 5 years with Year 2 break-even, 10% national recidivism reduction target, 15% improvement in employment outcomes, $200M+ annual taxpayer savings.</a:t>
            </a:r>
            <a:br/>
            <a:br/>
            <a:r>
              <a:t>The ROI analysis shows $75M Year 1 investment generating $100M savings, growing to $380M annual savings by Year 5 with only $15M ongoing costs.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Four-phase implementation: Phase 1 Pilot (6 months, $25M), Phase 2 Expansion (12 months, $75M), Phase 3 Implementation (18 months, $150M), Phase 4 Optimization (12 months, $50M).</a:t>
            </a:r>
            <a:br/>
            <a:br/>
            <a:r>
              <a:t>This systematic approach ensures quality control while scaling evidence-based interventions nationwide.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Sources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All analytical frameworks and methodological techniques derived from official WGU course materials. No outside sources used.</a:t>
            </a:r>
            <a:br/>
            <a:br/>
            <a:r>
              <a:t>For policymakers: authorize $25M pilot funding - less than 0.03% of national correctional budget. For administrators: implement data-driven practices and community partnerships. For researchers: validate with real state data and explore additional predictive factors.</a:t>
            </a:r>
            <a:br/>
            <a:br/>
            <a:r>
              <a:t>Critical success factors: political will, stakeholder buy-in, robust data infrastructure, and adaptive implementation.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</TotalTime>
  <Words>895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Reducing Correctional Costs Through Data-Driven Recidivism Strategies</vt:lpstr>
      <vt:lpstr>Slide 1: Introduction</vt:lpstr>
      <vt:lpstr>Slide 2: Problem Statement &amp; Hypothesis</vt:lpstr>
      <vt:lpstr>Slide 3: Data Analysis Process</vt:lpstr>
      <vt:lpstr>Slide 4: Key Findings</vt:lpstr>
      <vt:lpstr>Slide 5: Limitations</vt:lpstr>
      <vt:lpstr>Slide 6: Proposed Actions &amp; Expected Benefits</vt:lpstr>
      <vt:lpstr>Slide 7: Implementation Roadmap</vt:lpstr>
      <vt:lpstr>Slide 8: Sources &amp; Call to Action</vt:lpstr>
      <vt:lpstr>Slide 9: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Shanikwa Haynes</cp:lastModifiedBy>
  <cp:revision>1</cp:revision>
  <dcterms:created xsi:type="dcterms:W3CDTF">2013-01-27T09:14:16Z</dcterms:created>
  <dcterms:modified xsi:type="dcterms:W3CDTF">2025-07-29T02:18:00Z</dcterms:modified>
  <cp:category/>
</cp:coreProperties>
</file>