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58" r:id="rId6"/>
    <p:sldId id="267" r:id="rId7"/>
    <p:sldId id="259" r:id="rId8"/>
    <p:sldId id="270" r:id="rId9"/>
    <p:sldId id="261" r:id="rId10"/>
    <p:sldId id="262" r:id="rId11"/>
    <p:sldId id="271" r:id="rId12"/>
    <p:sldId id="272" r:id="rId13"/>
    <p:sldId id="273" r:id="rId14"/>
    <p:sldId id="264" r:id="rId15"/>
    <p:sldId id="263" r:id="rId16"/>
    <p:sldId id="274" r:id="rId17"/>
    <p:sldId id="276" r:id="rId18"/>
    <p:sldId id="277" r:id="rId19"/>
    <p:sldId id="278" r:id="rId20"/>
    <p:sldId id="279" r:id="rId21"/>
    <p:sldId id="280" r:id="rId22"/>
    <p:sldId id="275" r:id="rId23"/>
    <p:sldId id="281" r:id="rId24"/>
    <p:sldId id="282" r:id="rId25"/>
    <p:sldId id="283" r:id="rId26"/>
    <p:sldId id="284" r:id="rId27"/>
    <p:sldId id="285" r:id="rId28"/>
    <p:sldId id="265" r:id="rId29"/>
    <p:sldId id="26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ru-RU" b="1" dirty="0" smtClean="0"/>
              <a:t>Персистентное декартово дерево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52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Проиллюстрируем это на дереве</a:t>
            </a:r>
            <a:r>
              <a:rPr lang="en-US" dirty="0" smtClean="0"/>
              <a:t>:</a:t>
            </a: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5000" b="50000"/>
          <a:stretch/>
        </p:blipFill>
        <p:spPr>
          <a:xfrm>
            <a:off x="1600200" y="1219200"/>
            <a:ext cx="5386392" cy="428438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76495"/>
              </p:ext>
            </p:extLst>
          </p:nvPr>
        </p:nvGraphicFramePr>
        <p:xfrm>
          <a:off x="1295400" y="5486400"/>
          <a:ext cx="6539348" cy="518160"/>
        </p:xfrm>
        <a:graphic>
          <a:graphicData uri="http://schemas.openxmlformats.org/drawingml/2006/table">
            <a:tbl>
              <a:tblPr/>
              <a:tblGrid>
                <a:gridCol w="653935"/>
                <a:gridCol w="653934"/>
                <a:gridCol w="653935"/>
                <a:gridCol w="653935"/>
                <a:gridCol w="653935"/>
                <a:gridCol w="653935"/>
                <a:gridCol w="653935"/>
                <a:gridCol w="653935"/>
                <a:gridCol w="653934"/>
                <a:gridCol w="653935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9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3352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начала разметим как мы будем разрезать, и разрежем соответствующим образом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" t="46241" r="66969"/>
          <a:stretch/>
        </p:blipFill>
        <p:spPr>
          <a:xfrm>
            <a:off x="4343399" y="272688"/>
            <a:ext cx="4253343" cy="3939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1" t="64888" r="32424"/>
          <a:stretch/>
        </p:blipFill>
        <p:spPr>
          <a:xfrm>
            <a:off x="4191000" y="4225637"/>
            <a:ext cx="4774425" cy="24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0480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Теперь нам нужно поменять 2 дерева местами и соединить их все.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2" t="64888"/>
          <a:stretch/>
        </p:blipFill>
        <p:spPr>
          <a:xfrm>
            <a:off x="4088114" y="3962400"/>
            <a:ext cx="4690709" cy="2455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82" b="53158"/>
          <a:stretch/>
        </p:blipFill>
        <p:spPr>
          <a:xfrm>
            <a:off x="3910918" y="152400"/>
            <a:ext cx="4831301" cy="35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итоге получится ДД, в котором пурпурным отмечены старые вершины, а серым – новые.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6" b="56466"/>
          <a:stretch/>
        </p:blipFill>
        <p:spPr>
          <a:xfrm>
            <a:off x="1981200" y="2133600"/>
            <a:ext cx="5374363" cy="375791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85469"/>
              </p:ext>
            </p:extLst>
          </p:nvPr>
        </p:nvGraphicFramePr>
        <p:xfrm>
          <a:off x="1233052" y="5638800"/>
          <a:ext cx="6539348" cy="518160"/>
        </p:xfrm>
        <a:graphic>
          <a:graphicData uri="http://schemas.openxmlformats.org/drawingml/2006/table">
            <a:tbl>
              <a:tblPr/>
              <a:tblGrid>
                <a:gridCol w="653935"/>
                <a:gridCol w="653934"/>
                <a:gridCol w="653935"/>
                <a:gridCol w="653935"/>
                <a:gridCol w="653935"/>
                <a:gridCol w="653935"/>
                <a:gridCol w="653935"/>
                <a:gridCol w="653935"/>
                <a:gridCol w="653934"/>
                <a:gridCol w="653935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1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Операция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𝑔𝑒𝑡</m:t>
                    </m:r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endParaRPr lang="en-US" dirty="0">
                  <a:solidFill>
                    <a:srgbClr val="99CCFF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Что бы совершить операцию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𝑔𝑒𝑡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достаточно просто спуститься по дереву к нужному элементу, например, к 3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79" b="58572"/>
          <a:stretch/>
        </p:blipFill>
        <p:spPr>
          <a:xfrm>
            <a:off x="1642038" y="3352801"/>
            <a:ext cx="5291888" cy="297513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828800" y="4076700"/>
            <a:ext cx="1108638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008909" y="4826512"/>
            <a:ext cx="1108638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209800" y="5486400"/>
            <a:ext cx="1108638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3429000"/>
            <a:ext cx="4572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89838" y="4076700"/>
            <a:ext cx="4572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46120" y="4750312"/>
            <a:ext cx="475488" cy="4754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0712" y="5431536"/>
            <a:ext cx="4572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53222" y="3886200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03194" y="4594191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222" y="5292179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6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Таким образом что бы совершить операцию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𝑚𝑜𝑣𝑒</m:t>
                    </m:r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нужно сделать </a:t>
                </a:r>
                <a:r>
                  <a:rPr lang="en-US" dirty="0" smtClean="0"/>
                  <a:t>3</a:t>
                </a:r>
                <a:r>
                  <a:rPr lang="ru-RU" dirty="0" smtClean="0"/>
                  <a:t> операции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𝑠𝑝𝑙𝑖𝑡</m:t>
                    </m:r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ru-RU" dirty="0" smtClean="0"/>
                  <a:t>, и столько же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𝑚𝑒𝑟𝑔𝑒</m:t>
                    </m:r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Так же можно составить более сложные операции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𝑠𝑝𝑙𝑖𝑡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ru-RU" dirty="0" smtClean="0"/>
                  <a:t>, которая будет разрезать дерево сразу по нескольким ключам, 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𝑚𝑒𝑟𝑔𝑒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ru-RU" dirty="0" smtClean="0"/>
                  <a:t>, которая будет объединять множество деревьев в одно. Таким образом можно немного улучшить время работы, а также значительно уменьшить количество выделяемой памяти.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791200"/>
              </a:xfrm>
              <a:blipFill rotWithShape="1">
                <a:blip r:embed="rId2"/>
                <a:stretch>
                  <a:fillRect l="-1852" t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715962"/>
              </a:xfrm>
            </p:spPr>
            <p:txBody>
              <a:bodyPr>
                <a:normAutofit fontScale="90000"/>
              </a:bodyPr>
              <a:lstStyle/>
              <a:p>
                <a:r>
                  <a:rPr lang="ru-RU" dirty="0" smtClean="0"/>
                  <a:t>Сложный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𝑠𝑝𝑙𝑖𝑡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715962"/>
              </a:xfrm>
              <a:blipFill rotWithShape="1">
                <a:blip r:embed="rId2"/>
                <a:stretch>
                  <a:fillRect t="-14407" b="-34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Что передается в рекурсивную функцию?</a:t>
                </a:r>
              </a:p>
              <a:p>
                <a:pPr marL="0" indent="0">
                  <a:buNone/>
                </a:pPr>
                <a:r>
                  <a:rPr lang="ru-RU" dirty="0" smtClean="0"/>
                  <a:t>Конечно же, набор коючей и набор вершин, в которые будет разрезаться данная.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На каждой иттерации мы находим в котором результирующем поддереве будет данная вершина.</a:t>
                </a:r>
              </a:p>
              <a:p>
                <a:r>
                  <a:rPr lang="ru-RU" dirty="0" smtClean="0"/>
                  <a:t>Теперь остается лишь разделить наши наборы на 2 части, которые пойдут в правое и левое поддеревья данной вершины.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В итоге, как можно заметить, будет выделяться значительно меньше памяти, потому что мы лишь по одному разу будем создавать нужные новые вершины. Время работы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99CC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rgbClr val="99CCFF"/>
                            </a:solidFill>
                            <a:latin typeface="Cambria Math"/>
                          </a:rPr>
                          <m:t>𝑙𝑜𝑔𝑁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3"/>
                <a:stretch>
                  <a:fillRect l="-1333" t="-2320" r="-1926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3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3" t="50000"/>
          <a:stretch/>
        </p:blipFill>
        <p:spPr>
          <a:xfrm>
            <a:off x="1981200" y="1515406"/>
            <a:ext cx="4848000" cy="419959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Продемонстрируем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r="66068" b="29848"/>
          <a:stretch/>
        </p:blipFill>
        <p:spPr>
          <a:xfrm>
            <a:off x="2133600" y="762000"/>
            <a:ext cx="4785360" cy="5152634"/>
          </a:xfrm>
        </p:spPr>
      </p:pic>
    </p:spTree>
    <p:extLst>
      <p:ext uri="{BB962C8B-B14F-4D97-AF65-F5344CB8AC3E}">
        <p14:creationId xmlns:p14="http://schemas.microsoft.com/office/powerpoint/2010/main" val="38332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1" r="31368" b="38332"/>
          <a:stretch/>
        </p:blipFill>
        <p:spPr>
          <a:xfrm>
            <a:off x="2362200" y="990600"/>
            <a:ext cx="4608342" cy="4601655"/>
          </a:xfrm>
        </p:spPr>
      </p:pic>
    </p:spTree>
    <p:extLst>
      <p:ext uri="{BB962C8B-B14F-4D97-AF65-F5344CB8AC3E}">
        <p14:creationId xmlns:p14="http://schemas.microsoft.com/office/powerpoint/2010/main" val="20447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6783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Декартово дерево (Treap, ДД) – это структура данных, </a:t>
                </a:r>
                <a:r>
                  <a:rPr lang="ru-RU" dirty="0"/>
                  <a:t>объединяющая </a:t>
                </a:r>
                <a:r>
                  <a:rPr lang="ru-RU" dirty="0" smtClean="0"/>
                  <a:t>в </a:t>
                </a:r>
                <a:r>
                  <a:rPr lang="ru-RU" dirty="0"/>
                  <a:t>себе бинарное </a:t>
                </a:r>
                <a:r>
                  <a:rPr lang="ru-RU" dirty="0" smtClean="0"/>
                  <a:t>дерево </a:t>
                </a:r>
                <a:r>
                  <a:rPr lang="ru-RU" dirty="0"/>
                  <a:t>поиска и бинарную </a:t>
                </a:r>
                <a:r>
                  <a:rPr lang="ru-RU" dirty="0" smtClean="0"/>
                  <a:t>кучу.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Каждый узел содержит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/>
                  <a:t>К</a:t>
                </a:r>
                <a:r>
                  <a:rPr lang="ru-RU" dirty="0" smtClean="0"/>
                  <a:t>люч бинарного дерева поиска.</a:t>
                </a:r>
              </a:p>
              <a:p>
                <a:r>
                  <a:rPr lang="ru-RU" dirty="0"/>
                  <a:t>П</a:t>
                </a:r>
                <a:r>
                  <a:rPr lang="ru-RU" dirty="0" smtClean="0"/>
                  <a:t>риоритет бинарной кучи.</a:t>
                </a:r>
              </a:p>
              <a:p>
                <a:r>
                  <a:rPr lang="ru-RU" dirty="0" smtClean="0"/>
                  <a:t>Указатели на левое и правое поддерево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Стандартные операции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𝑚𝑒𝑟𝑔𝑒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𝑠𝑝𝑙𝑖𝑡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ru-RU" dirty="0" smtClean="0"/>
                  <a:t>, с асимптотикой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99CC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rgbClr val="99CCFF"/>
                            </a:solidFill>
                            <a:latin typeface="Cambria Math"/>
                          </a:rPr>
                          <m:t>𝑙𝑜𝑔𝑁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678363"/>
              </a:xfrm>
              <a:blipFill rotWithShape="1">
                <a:blip r:embed="rId2"/>
                <a:stretch>
                  <a:fillRect l="-1852" t="-2738" r="-444" b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685800" y="381001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Декартово дерево (</a:t>
            </a:r>
            <a:r>
              <a:rPr lang="en-US" b="1" dirty="0" err="1" smtClean="0"/>
              <a:t>Treap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8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8" b="47493"/>
          <a:stretch/>
        </p:blipFill>
        <p:spPr>
          <a:xfrm>
            <a:off x="2209800" y="1524000"/>
            <a:ext cx="4343399" cy="4294439"/>
          </a:xfrm>
        </p:spPr>
      </p:pic>
    </p:spTree>
    <p:extLst>
      <p:ext uri="{BB962C8B-B14F-4D97-AF65-F5344CB8AC3E}">
        <p14:creationId xmlns:p14="http://schemas.microsoft.com/office/powerpoint/2010/main" val="28040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52" r="62308"/>
          <a:stretch/>
        </p:blipFill>
        <p:spPr>
          <a:xfrm>
            <a:off x="685800" y="2362200"/>
            <a:ext cx="7621574" cy="3040449"/>
          </a:xfrm>
        </p:spPr>
      </p:pic>
    </p:spTree>
    <p:extLst>
      <p:ext uri="{BB962C8B-B14F-4D97-AF65-F5344CB8AC3E}">
        <p14:creationId xmlns:p14="http://schemas.microsoft.com/office/powerpoint/2010/main" val="4608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229600" cy="715962"/>
              </a:xfrm>
            </p:spPr>
            <p:txBody>
              <a:bodyPr>
                <a:normAutofit fontScale="90000"/>
              </a:bodyPr>
              <a:lstStyle/>
              <a:p>
                <a:r>
                  <a:rPr lang="ru-RU" dirty="0" smtClean="0"/>
                  <a:t>Сложный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𝑚𝑒𝑟𝑔𝑒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715962"/>
              </a:xfrm>
              <a:blipFill rotWithShape="1">
                <a:blip r:embed="rId2"/>
                <a:stretch>
                  <a:fillRect t="-14530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715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Как и с разрезанием мы передаем набор объединяемых деревьев, и будем их делить на 2 части.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Что выбрать центром?</a:t>
                </a:r>
                <a:br>
                  <a:rPr lang="ru-RU" dirty="0" smtClean="0"/>
                </a:br>
                <a:r>
                  <a:rPr lang="ru-RU" dirty="0" smtClean="0"/>
                  <a:t>Конечно же, как и в обычном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𝑚𝑒𝑟𝑔𝑒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ru-RU" dirty="0" smtClean="0"/>
                  <a:t> нужно выбрать корень с наибольшим приоритетом. Он и будет нынешней вершиной.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Далее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нужно разделить объединяемые деревья на 2 части, левая из которых ключем меньше данной, а правая – больше.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Таким образом, как и с операцией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𝑠𝑝𝑙𝑖𝑡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ru-RU" dirty="0" smtClean="0"/>
                  <a:t> мы за такую же асимптотику (с меньшей константой)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99CC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rgbClr val="99CCFF"/>
                            </a:solidFill>
                            <a:latin typeface="Cambria Math"/>
                          </a:rPr>
                          <m:t>𝑙𝑜𝑔𝑁</m:t>
                        </m:r>
                      </m:e>
                    </m:d>
                  </m:oMath>
                </a14:m>
                <a:r>
                  <a:rPr lang="ru-RU" dirty="0" smtClean="0"/>
                  <a:t>,будем выделять меньше памяти, чем с несколькими запусками обычного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𝑚𝑒𝑟𝑔𝑒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715000"/>
              </a:xfrm>
              <a:blipFill rotWithShape="1">
                <a:blip r:embed="rId3"/>
                <a:stretch>
                  <a:fillRect l="-1704" t="-277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2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Продемонстрируем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4" b="65817"/>
          <a:stretch/>
        </p:blipFill>
        <p:spPr>
          <a:xfrm>
            <a:off x="1143000" y="2057400"/>
            <a:ext cx="7004787" cy="3467488"/>
          </a:xfrm>
        </p:spPr>
      </p:pic>
    </p:spTree>
    <p:extLst>
      <p:ext uri="{BB962C8B-B14F-4D97-AF65-F5344CB8AC3E}">
        <p14:creationId xmlns:p14="http://schemas.microsoft.com/office/powerpoint/2010/main" val="25784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2" r="34616" b="57334"/>
          <a:stretch/>
        </p:blipFill>
        <p:spPr>
          <a:xfrm>
            <a:off x="914400" y="1295400"/>
            <a:ext cx="7541286" cy="4000888"/>
          </a:xfrm>
        </p:spPr>
      </p:pic>
    </p:spTree>
    <p:extLst>
      <p:ext uri="{BB962C8B-B14F-4D97-AF65-F5344CB8AC3E}">
        <p14:creationId xmlns:p14="http://schemas.microsoft.com/office/powerpoint/2010/main" val="20688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43005" r="32564"/>
          <a:stretch/>
        </p:blipFill>
        <p:spPr>
          <a:xfrm>
            <a:off x="1905000" y="914400"/>
            <a:ext cx="6150095" cy="4716850"/>
          </a:xfrm>
        </p:spPr>
      </p:pic>
    </p:spTree>
    <p:extLst>
      <p:ext uri="{BB962C8B-B14F-4D97-AF65-F5344CB8AC3E}">
        <p14:creationId xmlns:p14="http://schemas.microsoft.com/office/powerpoint/2010/main" val="3099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8" t="38255"/>
          <a:stretch/>
        </p:blipFill>
        <p:spPr>
          <a:xfrm>
            <a:off x="1981200" y="838200"/>
            <a:ext cx="5410200" cy="5222589"/>
          </a:xfrm>
        </p:spPr>
      </p:pic>
    </p:spTree>
    <p:extLst>
      <p:ext uri="{BB962C8B-B14F-4D97-AF65-F5344CB8AC3E}">
        <p14:creationId xmlns:p14="http://schemas.microsoft.com/office/powerpoint/2010/main" val="20699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99" r="70171"/>
          <a:stretch/>
        </p:blipFill>
        <p:spPr>
          <a:xfrm>
            <a:off x="1295400" y="1219200"/>
            <a:ext cx="6096000" cy="5518306"/>
          </a:xfrm>
        </p:spPr>
      </p:pic>
    </p:spTree>
    <p:extLst>
      <p:ext uri="{BB962C8B-B14F-4D97-AF65-F5344CB8AC3E}">
        <p14:creationId xmlns:p14="http://schemas.microsoft.com/office/powerpoint/2010/main" val="33481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Время работы и количество памяти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276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Таким образом операции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𝑚𝑜𝑣𝑒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𝑔𝑒𝑡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целиком </a:t>
                </a:r>
                <a:r>
                  <a:rPr lang="ru-RU" dirty="0" smtClean="0"/>
                  <a:t>зависящие </a:t>
                </a:r>
                <a:r>
                  <a:rPr lang="ru-RU" dirty="0" smtClean="0"/>
                  <a:t>от операций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𝑚𝑒𝑟𝑔𝑒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𝑠𝑝𝑙𝑖𝑡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ru-RU" dirty="0" smtClean="0"/>
                  <a:t>, или их сложных версий, будут работать за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err="1">
                        <a:solidFill>
                          <a:srgbClr val="99CCFF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𝑁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А значит, общее время работы, а также количество выделяемой памяти будет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99CCFF"/>
                        </a:solidFill>
                        <a:latin typeface="Cambria Math"/>
                      </a:rPr>
                      <m:t>𝑀</m:t>
                    </m:r>
                    <m:r>
                      <m:rPr>
                        <m:sty m:val="p"/>
                      </m:rPr>
                      <a:rPr lang="en-US" i="1" dirty="0" err="1" smtClean="0">
                        <a:solidFill>
                          <a:srgbClr val="99CCFF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>
                  <a:solidFill>
                    <a:srgbClr val="99CC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276600"/>
              </a:xfrm>
              <a:blipFill rotWithShape="1">
                <a:blip r:embed="rId2"/>
                <a:stretch>
                  <a:fillRect l="-1852" t="-3724" b="-5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Декартово дерево по неявному ключу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Ключ для вершины – количество вершин, меньших её. Вершины меньше данной, если они находятся в левом поддереве самой вершины или её предков.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Что бы вычислить ключ вершины нужно накапливать сумму, которая будет увеличиваться при переходе в правое поддерево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𝑐𝑜𝑢𝑛𝑡</m:t>
                    </m:r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99CCFF"/>
                        </a:solidFill>
                        <a:latin typeface="Cambria Math"/>
                      </a:rPr>
                      <m:t>𝑡</m:t>
                    </m:r>
                    <m:r>
                      <a:rPr lang="en-US" i="1" dirty="0" err="1" smtClean="0">
                        <a:solidFill>
                          <a:srgbClr val="99CCFF"/>
                        </a:solidFill>
                        <a:latin typeface="Cambria Math"/>
                      </a:rPr>
                      <m:t>.</m:t>
                    </m:r>
                    <m:r>
                      <a:rPr lang="en-US" i="1" dirty="0" err="1" smtClean="0">
                        <a:solidFill>
                          <a:srgbClr val="99CCFF"/>
                        </a:solidFill>
                        <a:latin typeface="Cambria Math"/>
                      </a:rPr>
                      <m:t>𝑙𝑒𝑓𝑡</m:t>
                    </m:r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)+1</m:t>
                    </m:r>
                  </m:oMath>
                </a14:m>
                <a:r>
                  <a:rPr lang="ru-RU" dirty="0" smtClean="0"/>
                  <a:t>. А ключ (номер элемента в массиве) будет равен как раз этой сумме.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5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получить размер поддерева?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Просто будем хранить его в каждой вершине.</a:t>
            </a:r>
          </a:p>
          <a:p>
            <a:pPr marL="0" indent="0">
              <a:buNone/>
            </a:pPr>
            <a:r>
              <a:rPr lang="ru-RU" dirty="0" smtClean="0"/>
              <a:t>Тогда нам нужно будет всего лишь поддерживать этот параметр вершины.</a:t>
            </a:r>
          </a:p>
          <a:p>
            <a:pPr marL="0" indent="0">
              <a:buNone/>
            </a:pPr>
            <a:r>
              <a:rPr lang="ru-RU" dirty="0" smtClean="0"/>
              <a:t>Для этого после каждой операции разрезания и склеивания будем его обновлять у тех вершин, которые мы посещали.</a:t>
            </a:r>
          </a:p>
          <a:p>
            <a:pPr marL="0" indent="0">
              <a:buNone/>
            </a:pPr>
            <a:r>
              <a:rPr lang="ru-RU" dirty="0" smtClean="0"/>
              <a:t>Теперь </a:t>
            </a:r>
            <a:r>
              <a:rPr lang="ru-RU" dirty="0" smtClean="0"/>
              <a:t>нам не составит труда выполнять любые операции, необходимые для данной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0011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Персистентное декартово дерево</a:t>
            </a:r>
            <a:endParaRPr lang="en-US" dirty="0"/>
          </a:p>
        </p:txBody>
      </p:sp>
      <p:sp>
        <p:nvSpPr>
          <p:cNvPr id="4" name="AutoShape 2" descr="http://slides.in.ua/static/img/asd2/lec_5/v2/1-pers/Pic-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371600"/>
            <a:ext cx="8705850" cy="5297519"/>
          </a:xfrm>
        </p:spPr>
      </p:pic>
    </p:spTree>
    <p:extLst>
      <p:ext uri="{BB962C8B-B14F-4D97-AF65-F5344CB8AC3E}">
        <p14:creationId xmlns:p14="http://schemas.microsoft.com/office/powerpoint/2010/main" val="37919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оно может?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Персистентное ДД, как и обычное, в частности – универсальная структура данных. Может реализовать любую структуру данных, как персистентную, так и нет, с  асимптотикой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99CC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 smtClean="0">
                            <a:solidFill>
                              <a:srgbClr val="99CCFF"/>
                            </a:solidFill>
                            <a:latin typeface="Cambria Math"/>
                          </a:rPr>
                          <m:t>𝑙𝑜𝑔𝑁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0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 массив, состоящий из </a:t>
            </a:r>
            <a:r>
              <a:rPr lang="en-US" dirty="0" smtClean="0"/>
              <a:t>N</a:t>
            </a:r>
            <a:r>
              <a:rPr lang="ru-RU" dirty="0" smtClean="0"/>
              <a:t> элементов.</a:t>
            </a:r>
          </a:p>
          <a:p>
            <a:pPr marL="0" indent="0">
              <a:buNone/>
            </a:pPr>
            <a:r>
              <a:rPr lang="ru-RU" dirty="0" smtClean="0"/>
              <a:t>Поступают </a:t>
            </a:r>
            <a:r>
              <a:rPr lang="en-US" dirty="0" smtClean="0"/>
              <a:t>M</a:t>
            </a:r>
            <a:r>
              <a:rPr lang="ru-RU" dirty="0" smtClean="0"/>
              <a:t> запросов.</a:t>
            </a:r>
          </a:p>
          <a:p>
            <a:pPr marL="0" indent="0">
              <a:buNone/>
            </a:pPr>
            <a:r>
              <a:rPr lang="ru-RU" dirty="0" smtClean="0"/>
              <a:t>Запросы бывают 2х типов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Передвинуть несколько подряд идущих элементов какой-то версии в другое место, создав при этом новую.</a:t>
            </a:r>
          </a:p>
          <a:p>
            <a:r>
              <a:rPr lang="ru-RU" dirty="0" smtClean="0"/>
              <a:t>Получить какой-то элемент какой-то версии.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Воспользуемся для решения этой задачи персистентным декартовым деревом по неявному ключу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Реализовав операции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𝑚𝑜𝑣𝑒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 </m:t>
                    </m:r>
                  </m:oMath>
                </a14:m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𝑔𝑒𝑡</m:t>
                    </m:r>
                    <m:r>
                      <a:rPr lang="en-US" i="1" dirty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  <a:blipFill rotWithShape="1">
                <a:blip r:embed="rId2"/>
                <a:stretch>
                  <a:fillRect l="-1852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7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639762"/>
              </a:xfrm>
            </p:spPr>
            <p:txBody>
              <a:bodyPr>
                <a:normAutofit fontScale="90000"/>
              </a:bodyPr>
              <a:lstStyle/>
              <a:p>
                <a:r>
                  <a:rPr lang="ru-RU" dirty="0" smtClean="0"/>
                  <a:t>Операция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𝑚𝑜𝑣𝑒</m:t>
                    </m:r>
                    <m:r>
                      <a:rPr lang="en-US" i="1" dirty="0" smtClean="0">
                        <a:solidFill>
                          <a:srgbClr val="99CCFF"/>
                        </a:solidFill>
                        <a:latin typeface="Cambria Math"/>
                      </a:rPr>
                      <m:t>()</m:t>
                    </m:r>
                  </m:oMath>
                </a14:m>
                <a:endParaRPr lang="en-US" dirty="0">
                  <a:solidFill>
                    <a:srgbClr val="99CCFF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639762"/>
              </a:xfrm>
              <a:blipFill rotWithShape="1">
                <a:blip r:embed="rId2"/>
                <a:stretch>
                  <a:fillRect t="-21905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229600" cy="99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Операцию очень легко проиллюстрировать.</a:t>
            </a:r>
          </a:p>
          <a:p>
            <a:pPr marL="0" indent="0">
              <a:buNone/>
            </a:pPr>
            <a:r>
              <a:rPr lang="ru-RU" dirty="0" smtClean="0"/>
              <a:t>Пусть нам нужно переместить отрезок </a:t>
            </a:r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; </a:t>
            </a:r>
            <a:r>
              <a:rPr lang="ru-RU" dirty="0"/>
              <a:t>4</a:t>
            </a:r>
            <a:r>
              <a:rPr lang="en-US" dirty="0" smtClean="0"/>
              <a:t>]</a:t>
            </a:r>
            <a:r>
              <a:rPr lang="ru-RU" dirty="0" smtClean="0"/>
              <a:t> на место 7.</a:t>
            </a:r>
            <a:endParaRPr lang="ru-RU" sz="48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95409"/>
              </p:ext>
            </p:extLst>
          </p:nvPr>
        </p:nvGraphicFramePr>
        <p:xfrm>
          <a:off x="1219200" y="2133601"/>
          <a:ext cx="6539348" cy="518160"/>
        </p:xfrm>
        <a:graphic>
          <a:graphicData uri="http://schemas.openxmlformats.org/drawingml/2006/table">
            <a:tbl>
              <a:tblPr/>
              <a:tblGrid>
                <a:gridCol w="653935"/>
                <a:gridCol w="653934"/>
                <a:gridCol w="653935"/>
                <a:gridCol w="653935"/>
                <a:gridCol w="653935"/>
                <a:gridCol w="653935"/>
                <a:gridCol w="653935"/>
                <a:gridCol w="653935"/>
                <a:gridCol w="653934"/>
                <a:gridCol w="653935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77686"/>
              </p:ext>
            </p:extLst>
          </p:nvPr>
        </p:nvGraphicFramePr>
        <p:xfrm>
          <a:off x="1233052" y="5638800"/>
          <a:ext cx="6539348" cy="518160"/>
        </p:xfrm>
        <a:graphic>
          <a:graphicData uri="http://schemas.openxmlformats.org/drawingml/2006/table">
            <a:tbl>
              <a:tblPr/>
              <a:tblGrid>
                <a:gridCol w="653935"/>
                <a:gridCol w="653934"/>
                <a:gridCol w="653935"/>
                <a:gridCol w="653935"/>
                <a:gridCol w="653935"/>
                <a:gridCol w="653935"/>
                <a:gridCol w="653935"/>
                <a:gridCol w="653935"/>
                <a:gridCol w="653934"/>
                <a:gridCol w="653935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828800" y="1905000"/>
            <a:ext cx="20574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05400" y="1905000"/>
            <a:ext cx="20574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Up Arrow 22"/>
          <p:cNvSpPr/>
          <p:nvPr/>
        </p:nvSpPr>
        <p:spPr>
          <a:xfrm>
            <a:off x="2971800" y="2895600"/>
            <a:ext cx="3048000" cy="457200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93368"/>
              </p:ext>
            </p:extLst>
          </p:nvPr>
        </p:nvGraphicFramePr>
        <p:xfrm>
          <a:off x="1066800" y="4267200"/>
          <a:ext cx="649224" cy="521208"/>
        </p:xfrm>
        <a:graphic>
          <a:graphicData uri="http://schemas.openxmlformats.org/drawingml/2006/table">
            <a:tbl>
              <a:tblPr/>
              <a:tblGrid>
                <a:gridCol w="649224"/>
              </a:tblGrid>
              <a:tr h="5212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mpd="sng">
                      <a:solidFill>
                        <a:srgbClr val="99CCFF"/>
                      </a:solidFill>
                      <a:prstDash val="solid"/>
                    </a:lnL>
                    <a:lnR w="38100" cmpd="sng">
                      <a:solidFill>
                        <a:srgbClr val="99CCFF"/>
                      </a:solidFill>
                      <a:prstDash val="solid"/>
                    </a:lnR>
                    <a:lnT w="38100" cmpd="sng">
                      <a:solidFill>
                        <a:srgbClr val="99CCFF"/>
                      </a:solidFill>
                      <a:prstDash val="solid"/>
                    </a:lnT>
                    <a:lnB w="38100" cmpd="sng">
                      <a:solidFill>
                        <a:srgbClr val="99C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74785"/>
              </p:ext>
            </p:extLst>
          </p:nvPr>
        </p:nvGraphicFramePr>
        <p:xfrm>
          <a:off x="1857479" y="4267200"/>
          <a:ext cx="1947672" cy="521208"/>
        </p:xfrm>
        <a:graphic>
          <a:graphicData uri="http://schemas.openxmlformats.org/drawingml/2006/table">
            <a:tbl>
              <a:tblPr/>
              <a:tblGrid>
                <a:gridCol w="649224"/>
                <a:gridCol w="649224"/>
                <a:gridCol w="649224"/>
              </a:tblGrid>
              <a:tr h="5212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mpd="sng">
                      <a:solidFill>
                        <a:srgbClr val="99CCFF"/>
                      </a:solidFill>
                      <a:prstDash val="soli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99CCFF"/>
                      </a:solidFill>
                      <a:prstDash val="solid"/>
                    </a:lnT>
                    <a:lnB w="38100" cmpd="sng">
                      <a:solidFill>
                        <a:srgbClr val="99C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99CCFF"/>
                      </a:solidFill>
                      <a:prstDash val="soli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45157"/>
              </p:ext>
            </p:extLst>
          </p:nvPr>
        </p:nvGraphicFramePr>
        <p:xfrm>
          <a:off x="3962400" y="4267200"/>
          <a:ext cx="1298448" cy="521208"/>
        </p:xfrm>
        <a:graphic>
          <a:graphicData uri="http://schemas.openxmlformats.org/drawingml/2006/table">
            <a:tbl>
              <a:tblPr/>
              <a:tblGrid>
                <a:gridCol w="649224"/>
                <a:gridCol w="649224"/>
              </a:tblGrid>
              <a:tr h="5212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mpd="sng">
                      <a:solidFill>
                        <a:srgbClr val="99CCFF"/>
                      </a:solidFill>
                      <a:prstDash val="soli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99CCFF"/>
                      </a:solidFill>
                      <a:prstDash val="solid"/>
                    </a:lnT>
                    <a:lnB w="38100" cmpd="sng">
                      <a:solidFill>
                        <a:srgbClr val="99C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99CCFF"/>
                      </a:solidFill>
                      <a:prstDash val="soli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32045"/>
              </p:ext>
            </p:extLst>
          </p:nvPr>
        </p:nvGraphicFramePr>
        <p:xfrm>
          <a:off x="5260848" y="4267200"/>
          <a:ext cx="1947672" cy="521208"/>
        </p:xfrm>
        <a:graphic>
          <a:graphicData uri="http://schemas.openxmlformats.org/drawingml/2006/table">
            <a:tbl>
              <a:tblPr/>
              <a:tblGrid>
                <a:gridCol w="649224"/>
                <a:gridCol w="649224"/>
                <a:gridCol w="649224"/>
              </a:tblGrid>
              <a:tr h="5212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mpd="sng">
                      <a:solidFill>
                        <a:srgbClr val="99CCFF"/>
                      </a:solidFill>
                      <a:prstDash val="soli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99CCFF"/>
                      </a:solidFill>
                      <a:prstDash val="solid"/>
                    </a:lnT>
                    <a:lnB w="38100" cmpd="sng">
                      <a:solidFill>
                        <a:srgbClr val="99C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rgbClr val="99CCFF"/>
                      </a:solidFill>
                      <a:prstDash val="solid"/>
                    </a:lnR>
                    <a:lnT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23042"/>
              </p:ext>
            </p:extLst>
          </p:nvPr>
        </p:nvGraphicFramePr>
        <p:xfrm>
          <a:off x="7315200" y="4267200"/>
          <a:ext cx="649224" cy="521208"/>
        </p:xfrm>
        <a:graphic>
          <a:graphicData uri="http://schemas.openxmlformats.org/drawingml/2006/table">
            <a:tbl>
              <a:tblPr/>
              <a:tblGrid>
                <a:gridCol w="649224"/>
              </a:tblGrid>
              <a:tr h="5212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mpd="sng">
                      <a:solidFill>
                        <a:srgbClr val="99CCFF"/>
                      </a:solidFill>
                      <a:prstDash val="solid"/>
                    </a:lnL>
                    <a:lnR w="38100" cmpd="sng">
                      <a:solidFill>
                        <a:srgbClr val="99CCFF"/>
                      </a:solidFill>
                      <a:prstDash val="solid"/>
                    </a:lnR>
                    <a:lnT w="38100" cmpd="sng">
                      <a:solidFill>
                        <a:srgbClr val="99CCFF"/>
                      </a:solidFill>
                      <a:prstDash val="solid"/>
                    </a:lnT>
                    <a:lnB w="38100" cmpd="sng">
                      <a:solidFill>
                        <a:srgbClr val="99C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Curved Up Arrow 29"/>
          <p:cNvSpPr/>
          <p:nvPr/>
        </p:nvSpPr>
        <p:spPr>
          <a:xfrm rot="10800000">
            <a:off x="1676400" y="3809999"/>
            <a:ext cx="3946814" cy="457200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2800350" y="4800600"/>
            <a:ext cx="4480214" cy="457200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1F1F1F"/>
      </a:lt1>
      <a:dk2>
        <a:srgbClr val="E9BDBD"/>
      </a:dk2>
      <a:lt2>
        <a:srgbClr val="1F1F1F"/>
      </a:lt2>
      <a:accent1>
        <a:srgbClr val="1F1F1F"/>
      </a:accent1>
      <a:accent2>
        <a:srgbClr val="1F1F1F"/>
      </a:accent2>
      <a:accent3>
        <a:srgbClr val="1F1F1F"/>
      </a:accent3>
      <a:accent4>
        <a:srgbClr val="1F1F1F"/>
      </a:accent4>
      <a:accent5>
        <a:srgbClr val="1F1F1F"/>
      </a:accent5>
      <a:accent6>
        <a:srgbClr val="1F1F1F"/>
      </a:accent6>
      <a:hlink>
        <a:srgbClr val="1F1F1F"/>
      </a:hlink>
      <a:folHlink>
        <a:srgbClr val="1F1F1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695</Words>
  <Application>Microsoft Office PowerPoint</Application>
  <PresentationFormat>On-screen Show (4:3)</PresentationFormat>
  <Paragraphs>112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Персистентное декартово дерево</vt:lpstr>
      <vt:lpstr>PowerPoint Presentation</vt:lpstr>
      <vt:lpstr>Декартово дерево по неявному ключу</vt:lpstr>
      <vt:lpstr>Как получить размер поддерева?</vt:lpstr>
      <vt:lpstr>Персистентное декартово дерево</vt:lpstr>
      <vt:lpstr>Что оно может?</vt:lpstr>
      <vt:lpstr>Задача:</vt:lpstr>
      <vt:lpstr>PowerPoint Presentation</vt:lpstr>
      <vt:lpstr>Операция move()</vt:lpstr>
      <vt:lpstr>PowerPoint Presentation</vt:lpstr>
      <vt:lpstr>PowerPoint Presentation</vt:lpstr>
      <vt:lpstr>PowerPoint Presentation</vt:lpstr>
      <vt:lpstr>PowerPoint Presentation</vt:lpstr>
      <vt:lpstr>Операция get()</vt:lpstr>
      <vt:lpstr>PowerPoint Presentation</vt:lpstr>
      <vt:lpstr>Сложный split()</vt:lpstr>
      <vt:lpstr>Продемонстрируем:</vt:lpstr>
      <vt:lpstr>PowerPoint Presentation</vt:lpstr>
      <vt:lpstr>PowerPoint Presentation</vt:lpstr>
      <vt:lpstr>PowerPoint Presentation</vt:lpstr>
      <vt:lpstr>Результат:</vt:lpstr>
      <vt:lpstr>Сложный merge()</vt:lpstr>
      <vt:lpstr>Продемонстрируем:</vt:lpstr>
      <vt:lpstr>PowerPoint Presentation</vt:lpstr>
      <vt:lpstr>PowerPoint Presentation</vt:lpstr>
      <vt:lpstr>PowerPoint Presentation</vt:lpstr>
      <vt:lpstr>Результат:</vt:lpstr>
      <vt:lpstr>Время работы и количество памяти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Персистентное декартово дерево</dc:title>
  <dc:creator>Shanin</dc:creator>
  <cp:lastModifiedBy>Shanin</cp:lastModifiedBy>
  <cp:revision>23</cp:revision>
  <dcterms:created xsi:type="dcterms:W3CDTF">2006-08-16T00:00:00Z</dcterms:created>
  <dcterms:modified xsi:type="dcterms:W3CDTF">2016-12-24T08:41:57Z</dcterms:modified>
</cp:coreProperties>
</file>