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
      <p:font typeface="Franklin Gothic Book" panose="020B0503020102020204" pitchFamily="34" charset="0"/>
      <p:regular r:id="rId27"/>
      <p:italic r:id="rId28"/>
    </p:embeddedFont>
  </p:embeddedFontLst>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40"/>
    <p:restoredTop sz="94694"/>
  </p:normalViewPr>
  <p:slideViewPr>
    <p:cSldViewPr snapToGrid="0">
      <p:cViewPr varScale="1">
        <p:scale>
          <a:sx n="121" d="100"/>
          <a:sy n="121" d="100"/>
        </p:scale>
        <p:origin x="40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Tree>
    <p:extLst>
      <p:ext uri="{BB962C8B-B14F-4D97-AF65-F5344CB8AC3E}">
        <p14:creationId xmlns:p14="http://schemas.microsoft.com/office/powerpoint/2010/main" val="38996766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116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038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046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730036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1479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30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4912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8777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471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20274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4976466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7" Type="http://schemas.openxmlformats.org/officeDocument/2006/relationships/image" Target="../media/image2.png"/><Relationship Id="rId2" Type="http://schemas.microsoft.com/office/2007/relationships/media" Target="../media/media1.m4a"/><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12.m4a"/><Relationship Id="rId7" Type="http://schemas.openxmlformats.org/officeDocument/2006/relationships/image" Target="../media/image1.png"/><Relationship Id="rId2" Type="http://schemas.microsoft.com/office/2007/relationships/media" Target="../media/media12.m4a"/><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media13.m4a"/><Relationship Id="rId7" Type="http://schemas.openxmlformats.org/officeDocument/2006/relationships/image" Target="../media/image2.png"/><Relationship Id="rId2" Type="http://schemas.microsoft.com/office/2007/relationships/media" Target="../media/media13.m4a"/><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media14.m4a"/><Relationship Id="rId7" Type="http://schemas.openxmlformats.org/officeDocument/2006/relationships/image" Target="../media/image2.png"/><Relationship Id="rId2" Type="http://schemas.microsoft.com/office/2007/relationships/media" Target="../media/media14.m4a"/><Relationship Id="rId1" Type="http://schemas.openxmlformats.org/officeDocument/2006/relationships/tags" Target="../tags/tag12.xml"/><Relationship Id="rId6" Type="http://schemas.openxmlformats.org/officeDocument/2006/relationships/image" Target="../media/image1.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media15.m4a"/><Relationship Id="rId7" Type="http://schemas.openxmlformats.org/officeDocument/2006/relationships/image" Target="../media/image2.png"/><Relationship Id="rId2" Type="http://schemas.microsoft.com/office/2007/relationships/media" Target="../media/media15.m4a"/><Relationship Id="rId1" Type="http://schemas.openxmlformats.org/officeDocument/2006/relationships/tags" Target="../tags/tag13.xml"/><Relationship Id="rId6" Type="http://schemas.openxmlformats.org/officeDocument/2006/relationships/image" Target="../media/image1.png"/><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media16.m4a"/><Relationship Id="rId7" Type="http://schemas.openxmlformats.org/officeDocument/2006/relationships/image" Target="../media/image2.png"/><Relationship Id="rId2" Type="http://schemas.microsoft.com/office/2007/relationships/media" Target="../media/media16.m4a"/><Relationship Id="rId1" Type="http://schemas.openxmlformats.org/officeDocument/2006/relationships/tags" Target="../tags/tag14.xml"/><Relationship Id="rId6" Type="http://schemas.openxmlformats.org/officeDocument/2006/relationships/image" Target="../media/image1.pn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17.m4a"/><Relationship Id="rId7" Type="http://schemas.openxmlformats.org/officeDocument/2006/relationships/image" Target="../media/image1.png"/><Relationship Id="rId2" Type="http://schemas.microsoft.com/office/2007/relationships/media" Target="../media/media17.m4a"/><Relationship Id="rId1" Type="http://schemas.openxmlformats.org/officeDocument/2006/relationships/tags" Target="../tags/tag15.xml"/><Relationship Id="rId6" Type="http://schemas.openxmlformats.org/officeDocument/2006/relationships/hyperlink" Target="https://github.com/google/googletest" TargetMode="Externa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2.m4a"/><Relationship Id="rId7" Type="http://schemas.openxmlformats.org/officeDocument/2006/relationships/image" Target="../media/image1.png"/><Relationship Id="rId2" Type="http://schemas.microsoft.com/office/2007/relationships/media" Target="../media/media2.m4a"/><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media3.m4a"/><Relationship Id="rId7" Type="http://schemas.openxmlformats.org/officeDocument/2006/relationships/image" Target="../media/image2.png"/><Relationship Id="rId2" Type="http://schemas.microsoft.com/office/2007/relationships/media" Target="../media/media3.m4a"/><Relationship Id="rId1" Type="http://schemas.openxmlformats.org/officeDocument/2006/relationships/tags" Target="../tags/tag4.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media4.m4a"/><Relationship Id="rId7" Type="http://schemas.openxmlformats.org/officeDocument/2006/relationships/image" Target="../media/image2.png"/><Relationship Id="rId2" Type="http://schemas.microsoft.com/office/2007/relationships/media" Target="../media/media4.m4a"/><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media5.m4a"/><Relationship Id="rId7" Type="http://schemas.openxmlformats.org/officeDocument/2006/relationships/image" Target="../media/image2.png"/><Relationship Id="rId2" Type="http://schemas.microsoft.com/office/2007/relationships/media" Target="../media/media5.m4a"/><Relationship Id="rId1" Type="http://schemas.openxmlformats.org/officeDocument/2006/relationships/tags" Target="../tags/tag6.xml"/><Relationship Id="rId6" Type="http://schemas.openxmlformats.org/officeDocument/2006/relationships/image" Target="../media/image1.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media6.m4a"/><Relationship Id="rId7" Type="http://schemas.openxmlformats.org/officeDocument/2006/relationships/image" Target="../media/image2.png"/><Relationship Id="rId2" Type="http://schemas.microsoft.com/office/2007/relationships/media" Target="../media/media6.m4a"/><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media7.m4a"/><Relationship Id="rId7" Type="http://schemas.openxmlformats.org/officeDocument/2006/relationships/image" Target="../media/image2.png"/><Relationship Id="rId2" Type="http://schemas.microsoft.com/office/2007/relationships/media" Target="../media/media7.m4a"/><Relationship Id="rId1" Type="http://schemas.openxmlformats.org/officeDocument/2006/relationships/tags" Target="../tags/tag8.xml"/><Relationship Id="rId6" Type="http://schemas.openxmlformats.org/officeDocument/2006/relationships/image" Target="../media/image1.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8.m4a"/><Relationship Id="rId7" Type="http://schemas.openxmlformats.org/officeDocument/2006/relationships/image" Target="../media/image4.png"/><Relationship Id="rId2" Type="http://schemas.microsoft.com/office/2007/relationships/media" Target="../media/media8.m4a"/><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Shanine Efferson</a:t>
            </a: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6">
            <a:alphaModFix/>
          </a:blip>
          <a:stretch>
            <a:fillRect/>
          </a:stretch>
        </p:blipFill>
        <p:spPr>
          <a:xfrm>
            <a:off x="7440774" y="659854"/>
            <a:ext cx="2921424" cy="3786772"/>
          </a:xfrm>
          <a:prstGeom prst="rect">
            <a:avLst/>
          </a:prstGeom>
          <a:noFill/>
          <a:ln>
            <a:noFill/>
          </a:ln>
        </p:spPr>
      </p:pic>
      <p:pic>
        <p:nvPicPr>
          <p:cNvPr id="5" name="Audio 4">
            <a:extLst>
              <a:ext uri="{FF2B5EF4-FFF2-40B4-BE49-F238E27FC236}">
                <a16:creationId xmlns:a16="http://schemas.microsoft.com/office/drawing/2014/main" id="{741580CF-AAFB-76D5-23EF-7ACACAC026C8}"/>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9520"/>
    </mc:Choice>
    <mc:Fallback xmlns="">
      <p:transition spd="slow" advTm="195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E766-AED2-8AD7-E969-F956C0D87883}"/>
              </a:ext>
            </a:extLst>
          </p:cNvPr>
          <p:cNvSpPr>
            <a:spLocks noGrp="1"/>
          </p:cNvSpPr>
          <p:nvPr>
            <p:ph type="title"/>
          </p:nvPr>
        </p:nvSpPr>
        <p:spPr>
          <a:xfrm>
            <a:off x="968188" y="319857"/>
            <a:ext cx="9601200" cy="766482"/>
          </a:xfrm>
        </p:spPr>
        <p:txBody>
          <a:bodyPr/>
          <a:lstStyle/>
          <a:p>
            <a:r>
              <a:rPr lang="en-US" dirty="0"/>
              <a:t>Is max size greater than or equal to size</a:t>
            </a:r>
          </a:p>
        </p:txBody>
      </p:sp>
      <p:pic>
        <p:nvPicPr>
          <p:cNvPr id="5" name="Content Placeholder 4" descr="A screen shot of a computer code&#10;&#10;AI-generated content may be incorrect.">
            <a:extLst>
              <a:ext uri="{FF2B5EF4-FFF2-40B4-BE49-F238E27FC236}">
                <a16:creationId xmlns:a16="http://schemas.microsoft.com/office/drawing/2014/main" id="{DE3F72CF-F064-A71E-F079-CF1DA9414192}"/>
              </a:ext>
            </a:extLst>
          </p:cNvPr>
          <p:cNvPicPr>
            <a:picLocks noGrp="1" noChangeAspect="1"/>
          </p:cNvPicPr>
          <p:nvPr>
            <p:ph idx="1"/>
          </p:nvPr>
        </p:nvPicPr>
        <p:blipFill>
          <a:blip r:embed="rId4"/>
          <a:stretch>
            <a:fillRect/>
          </a:stretch>
        </p:blipFill>
        <p:spPr>
          <a:xfrm>
            <a:off x="968188" y="4532833"/>
            <a:ext cx="10004612" cy="2126770"/>
          </a:xfrm>
        </p:spPr>
      </p:pic>
      <p:sp>
        <p:nvSpPr>
          <p:cNvPr id="6" name="TextBox 5">
            <a:extLst>
              <a:ext uri="{FF2B5EF4-FFF2-40B4-BE49-F238E27FC236}">
                <a16:creationId xmlns:a16="http://schemas.microsoft.com/office/drawing/2014/main" id="{6BE19CB0-663D-143C-7C31-94B23AF29B64}"/>
              </a:ext>
            </a:extLst>
          </p:cNvPr>
          <p:cNvSpPr txBox="1"/>
          <p:nvPr/>
        </p:nvSpPr>
        <p:spPr>
          <a:xfrm>
            <a:off x="968188" y="1465729"/>
            <a:ext cx="584947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Confirm the collection</a:t>
            </a:r>
          </a:p>
          <a:p>
            <a:pPr marL="285750" indent="-285750">
              <a:buFont typeface="Arial" panose="020B0604020202020204" pitchFamily="34" charset="0"/>
              <a:buChar char="•"/>
            </a:pPr>
            <a:r>
              <a:rPr lang="en-US" sz="2400" dirty="0"/>
              <a:t>Verify the max size</a:t>
            </a:r>
          </a:p>
          <a:p>
            <a:pPr marL="285750" indent="-285750">
              <a:buFont typeface="Arial" panose="020B0604020202020204" pitchFamily="34" charset="0"/>
              <a:buChar char="•"/>
            </a:pPr>
            <a:r>
              <a:rPr lang="en-US" sz="2400" dirty="0"/>
              <a:t>Check if the current size is 0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Expected result: collection doesn’t exceed the memory limit (positive test)</a:t>
            </a:r>
          </a:p>
        </p:txBody>
      </p:sp>
      <p:pic>
        <p:nvPicPr>
          <p:cNvPr id="8" name="Audio 7">
            <a:extLst>
              <a:ext uri="{FF2B5EF4-FFF2-40B4-BE49-F238E27FC236}">
                <a16:creationId xmlns:a16="http://schemas.microsoft.com/office/drawing/2014/main" id="{F513CF6A-E126-8AC5-2143-4F3275B04CF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96386803"/>
      </p:ext>
    </p:extLst>
  </p:cSld>
  <p:clrMapOvr>
    <a:masterClrMapping/>
  </p:clrMapOvr>
  <mc:AlternateContent xmlns:mc="http://schemas.openxmlformats.org/markup-compatibility/2006" xmlns:p14="http://schemas.microsoft.com/office/powerpoint/2010/main">
    <mc:Choice Requires="p14">
      <p:transition spd="slow" p14:dur="2000" advTm="13780"/>
    </mc:Choice>
    <mc:Fallback xmlns="">
      <p:transition spd="slow" advTm="137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7138-A0F7-3D9D-63A9-3E1AA1C107D6}"/>
              </a:ext>
            </a:extLst>
          </p:cNvPr>
          <p:cNvSpPr>
            <a:spLocks noGrp="1"/>
          </p:cNvSpPr>
          <p:nvPr>
            <p:ph type="title"/>
          </p:nvPr>
        </p:nvSpPr>
        <p:spPr>
          <a:xfrm>
            <a:off x="986118" y="658906"/>
            <a:ext cx="9601200" cy="1485900"/>
          </a:xfrm>
        </p:spPr>
        <p:txBody>
          <a:bodyPr/>
          <a:lstStyle/>
          <a:p>
            <a:r>
              <a:rPr lang="en-US" dirty="0"/>
              <a:t>Is the collection out of bounds?</a:t>
            </a:r>
          </a:p>
        </p:txBody>
      </p:sp>
      <p:pic>
        <p:nvPicPr>
          <p:cNvPr id="5" name="Content Placeholder 4" descr="A black screen with white text&#10;&#10;AI-generated content may be incorrect.">
            <a:extLst>
              <a:ext uri="{FF2B5EF4-FFF2-40B4-BE49-F238E27FC236}">
                <a16:creationId xmlns:a16="http://schemas.microsoft.com/office/drawing/2014/main" id="{E9264F4C-78A8-7FAA-D4C7-5C6D90D0822A}"/>
              </a:ext>
            </a:extLst>
          </p:cNvPr>
          <p:cNvPicPr>
            <a:picLocks noGrp="1" noChangeAspect="1"/>
          </p:cNvPicPr>
          <p:nvPr>
            <p:ph idx="1"/>
          </p:nvPr>
        </p:nvPicPr>
        <p:blipFill>
          <a:blip r:embed="rId4"/>
          <a:stretch>
            <a:fillRect/>
          </a:stretch>
        </p:blipFill>
        <p:spPr>
          <a:xfrm>
            <a:off x="986118" y="4316506"/>
            <a:ext cx="9601200" cy="2309685"/>
          </a:xfrm>
        </p:spPr>
      </p:pic>
      <p:sp>
        <p:nvSpPr>
          <p:cNvPr id="6" name="TextBox 5">
            <a:extLst>
              <a:ext uri="{FF2B5EF4-FFF2-40B4-BE49-F238E27FC236}">
                <a16:creationId xmlns:a16="http://schemas.microsoft.com/office/drawing/2014/main" id="{BDF26E5B-6A32-9EA1-A834-800EEF7AA52C}"/>
              </a:ext>
            </a:extLst>
          </p:cNvPr>
          <p:cNvSpPr txBox="1"/>
          <p:nvPr/>
        </p:nvSpPr>
        <p:spPr>
          <a:xfrm>
            <a:off x="986118" y="2017060"/>
            <a:ext cx="831028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Add one entry to the collection</a:t>
            </a:r>
          </a:p>
          <a:p>
            <a:pPr marL="285750" indent="-285750">
              <a:buFont typeface="Arial" panose="020B0604020202020204" pitchFamily="34" charset="0"/>
              <a:buChar char="•"/>
            </a:pPr>
            <a:r>
              <a:rPr lang="en-US" sz="2400" dirty="0"/>
              <a:t>Throw an exception to create an error </a:t>
            </a:r>
          </a:p>
          <a:p>
            <a:endParaRPr lang="en-US" sz="2400" dirty="0"/>
          </a:p>
          <a:p>
            <a:pPr marL="285750" indent="-285750">
              <a:buFont typeface="Arial" panose="020B0604020202020204" pitchFamily="34" charset="0"/>
              <a:buChar char="•"/>
            </a:pPr>
            <a:r>
              <a:rPr lang="en-US" sz="2400" dirty="0"/>
              <a:t>Expected result: error is created (negative test) </a:t>
            </a:r>
          </a:p>
        </p:txBody>
      </p:sp>
      <p:pic>
        <p:nvPicPr>
          <p:cNvPr id="8" name="Audio 7">
            <a:extLst>
              <a:ext uri="{FF2B5EF4-FFF2-40B4-BE49-F238E27FC236}">
                <a16:creationId xmlns:a16="http://schemas.microsoft.com/office/drawing/2014/main" id="{7B077B7E-BCE5-3563-7E0D-A202135A9B0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66659045"/>
      </p:ext>
    </p:extLst>
  </p:cSld>
  <p:clrMapOvr>
    <a:masterClrMapping/>
  </p:clrMapOvr>
  <mc:AlternateContent xmlns:mc="http://schemas.openxmlformats.org/markup-compatibility/2006" xmlns:p14="http://schemas.microsoft.com/office/powerpoint/2010/main">
    <mc:Choice Requires="p14">
      <p:transition spd="slow" p14:dur="2000" advTm="13475"/>
    </mc:Choice>
    <mc:Fallback xmlns="">
      <p:transition spd="slow" advTm="134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idx="1"/>
          </p:nvPr>
        </p:nvPicPr>
        <p:blipFill rotWithShape="1">
          <a:blip r:embed="rId6">
            <a:alphaModFix/>
          </a:blip>
          <a:stretch/>
        </p:blipFill>
        <p:spPr>
          <a:xfrm>
            <a:off x="2630467" y="2286000"/>
            <a:ext cx="7083465" cy="3581400"/>
          </a:xfrm>
          <a:prstGeom prst="rect">
            <a:avLst/>
          </a:prstGeom>
          <a:noFill/>
          <a:ln>
            <a:noFill/>
          </a:ln>
        </p:spPr>
      </p:pic>
      <p:pic>
        <p:nvPicPr>
          <p:cNvPr id="204" name="Google Shape;204;p9"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pic>
        <p:nvPicPr>
          <p:cNvPr id="3" name="Audio 2">
            <a:extLst>
              <a:ext uri="{FF2B5EF4-FFF2-40B4-BE49-F238E27FC236}">
                <a16:creationId xmlns:a16="http://schemas.microsoft.com/office/drawing/2014/main" id="{D200CADD-6B1F-F448-D7E7-3A21508095C8}"/>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829"/>
    </mc:Choice>
    <mc:Fallback xmlns="">
      <p:transition spd="slow" advTm="158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idx="1"/>
          </p:nvPr>
        </p:nvSpPr>
        <p:spPr>
          <a:xfrm>
            <a:off x="1371600" y="2171700"/>
            <a:ext cx="9601200" cy="35814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lt1"/>
              </a:buClr>
              <a:buSzPts val="2000"/>
              <a:buNone/>
            </a:pPr>
            <a:r>
              <a:rPr lang="en-US" sz="2400" dirty="0" err="1"/>
              <a:t>DevSecOps</a:t>
            </a:r>
            <a:r>
              <a:rPr lang="en-US" sz="2400" dirty="0"/>
              <a:t> Pipeline integrates development and security into an automated process. </a:t>
            </a:r>
          </a:p>
          <a:p>
            <a:pPr marL="457200" lvl="1" indent="0" algn="l" rtl="0">
              <a:lnSpc>
                <a:spcPct val="90000"/>
              </a:lnSpc>
              <a:spcBef>
                <a:spcPts val="500"/>
              </a:spcBef>
              <a:spcAft>
                <a:spcPts val="0"/>
              </a:spcAft>
              <a:buClr>
                <a:schemeClr val="lt1"/>
              </a:buClr>
              <a:buSzPts val="2000"/>
              <a:buNone/>
            </a:pPr>
            <a:endParaRPr lang="en-US" sz="2400" dirty="0"/>
          </a:p>
          <a:p>
            <a:pPr marL="457200" lvl="1" indent="0" algn="l" rtl="0">
              <a:lnSpc>
                <a:spcPct val="90000"/>
              </a:lnSpc>
              <a:spcBef>
                <a:spcPts val="500"/>
              </a:spcBef>
              <a:spcAft>
                <a:spcPts val="0"/>
              </a:spcAft>
              <a:buClr>
                <a:schemeClr val="lt1"/>
              </a:buClr>
              <a:buSzPts val="2000"/>
              <a:buNone/>
            </a:pPr>
            <a:r>
              <a:rPr lang="en-US" sz="2400" dirty="0"/>
              <a:t>Pre Production:</a:t>
            </a:r>
          </a:p>
          <a:p>
            <a:pPr marL="800100" lvl="1" indent="-342900" algn="l" rtl="0">
              <a:lnSpc>
                <a:spcPct val="90000"/>
              </a:lnSpc>
              <a:spcBef>
                <a:spcPts val="500"/>
              </a:spcBef>
              <a:spcAft>
                <a:spcPts val="0"/>
              </a:spcAft>
              <a:buClr>
                <a:schemeClr val="tx1"/>
              </a:buClr>
              <a:buSzPts val="2000"/>
              <a:buFont typeface="Arial" panose="020B0604020202020204" pitchFamily="34" charset="0"/>
              <a:buChar char="•"/>
            </a:pPr>
            <a:r>
              <a:rPr lang="en-US" sz="2400" dirty="0" err="1"/>
              <a:t>Parasoft</a:t>
            </a:r>
            <a:r>
              <a:rPr lang="en-US" sz="2400" dirty="0"/>
              <a:t> C/C++test</a:t>
            </a:r>
          </a:p>
          <a:p>
            <a:pPr marL="800100" lvl="1" indent="-342900" algn="l" rtl="0">
              <a:lnSpc>
                <a:spcPct val="90000"/>
              </a:lnSpc>
              <a:spcBef>
                <a:spcPts val="500"/>
              </a:spcBef>
              <a:spcAft>
                <a:spcPts val="0"/>
              </a:spcAft>
              <a:buClr>
                <a:schemeClr val="tx1"/>
              </a:buClr>
              <a:buSzPts val="2000"/>
              <a:buFont typeface="Arial" panose="020B0604020202020204" pitchFamily="34" charset="0"/>
              <a:buChar char="•"/>
            </a:pPr>
            <a:r>
              <a:rPr lang="en-US" sz="2400" dirty="0" err="1"/>
              <a:t>Klocwork</a:t>
            </a:r>
            <a:endParaRPr lang="en-US" sz="2400" dirty="0"/>
          </a:p>
          <a:p>
            <a:pPr marL="800100" lvl="1" indent="-342900" algn="l" rtl="0">
              <a:lnSpc>
                <a:spcPct val="90000"/>
              </a:lnSpc>
              <a:spcBef>
                <a:spcPts val="500"/>
              </a:spcBef>
              <a:spcAft>
                <a:spcPts val="0"/>
              </a:spcAft>
              <a:buClr>
                <a:schemeClr val="tx1"/>
              </a:buClr>
              <a:buSzPts val="2000"/>
              <a:buFont typeface="Arial" panose="020B0604020202020204" pitchFamily="34" charset="0"/>
              <a:buChar char="•"/>
            </a:pPr>
            <a:endParaRPr lang="en-US" sz="2400" dirty="0"/>
          </a:p>
          <a:p>
            <a:pPr marL="457200" lvl="1" indent="0" algn="l" rtl="0">
              <a:lnSpc>
                <a:spcPct val="90000"/>
              </a:lnSpc>
              <a:spcBef>
                <a:spcPts val="500"/>
              </a:spcBef>
              <a:spcAft>
                <a:spcPts val="0"/>
              </a:spcAft>
              <a:buClr>
                <a:schemeClr val="tx1"/>
              </a:buClr>
              <a:buSzPts val="2000"/>
              <a:buNone/>
            </a:pPr>
            <a:r>
              <a:rPr lang="en-US" sz="2400" dirty="0"/>
              <a:t>Production: </a:t>
            </a:r>
          </a:p>
          <a:p>
            <a:pPr marL="800100" lvl="1" indent="-342900" algn="l" rtl="0">
              <a:lnSpc>
                <a:spcPct val="90000"/>
              </a:lnSpc>
              <a:spcBef>
                <a:spcPts val="500"/>
              </a:spcBef>
              <a:spcAft>
                <a:spcPts val="0"/>
              </a:spcAft>
              <a:buClr>
                <a:schemeClr val="tx1"/>
              </a:buClr>
              <a:buSzPts val="2000"/>
              <a:buFont typeface="Arial" panose="020B0604020202020204" pitchFamily="34" charset="0"/>
              <a:buChar char="•"/>
            </a:pPr>
            <a:r>
              <a:rPr lang="en-US" sz="2400" dirty="0" err="1"/>
              <a:t>CodeSonar</a:t>
            </a:r>
            <a:endParaRPr lang="en-US" sz="2400" dirty="0"/>
          </a:p>
          <a:p>
            <a:pPr marL="800100" lvl="1" indent="-342900" algn="l" rtl="0">
              <a:lnSpc>
                <a:spcPct val="90000"/>
              </a:lnSpc>
              <a:spcBef>
                <a:spcPts val="500"/>
              </a:spcBef>
              <a:spcAft>
                <a:spcPts val="0"/>
              </a:spcAft>
              <a:buClr>
                <a:schemeClr val="tx1"/>
              </a:buClr>
              <a:buSzPts val="2000"/>
              <a:buFont typeface="Arial" panose="020B0604020202020204" pitchFamily="34" charset="0"/>
              <a:buChar char="•"/>
            </a:pPr>
            <a:endParaRPr lang="en-US" dirty="0"/>
          </a:p>
          <a:p>
            <a:pPr marL="457200" lvl="1" indent="0" algn="l" rtl="0">
              <a:lnSpc>
                <a:spcPct val="90000"/>
              </a:lnSpc>
              <a:spcBef>
                <a:spcPts val="50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3" name="Audio 2">
            <a:extLst>
              <a:ext uri="{FF2B5EF4-FFF2-40B4-BE49-F238E27FC236}">
                <a16:creationId xmlns:a16="http://schemas.microsoft.com/office/drawing/2014/main" id="{1B9AE299-D91E-84CF-0FF0-DE64AD2B972E}"/>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1861"/>
    </mc:Choice>
    <mc:Fallback xmlns="">
      <p:transition spd="slow" advTm="318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tx1"/>
              </a:buClr>
              <a:buSzPts val="2000"/>
              <a:buChar char="•"/>
            </a:pPr>
            <a:r>
              <a:rPr lang="en-US" sz="2800" dirty="0"/>
              <a:t>Act Now or Wait </a:t>
            </a:r>
          </a:p>
          <a:p>
            <a:pPr marL="228600" lvl="0" indent="-228600" algn="l" rtl="0">
              <a:lnSpc>
                <a:spcPct val="90000"/>
              </a:lnSpc>
              <a:spcBef>
                <a:spcPts val="0"/>
              </a:spcBef>
              <a:spcAft>
                <a:spcPts val="0"/>
              </a:spcAft>
              <a:buClr>
                <a:schemeClr val="tx1"/>
              </a:buClr>
              <a:buSzPts val="2000"/>
              <a:buChar char="•"/>
            </a:pPr>
            <a:endParaRPr lang="en-US" sz="2800" dirty="0"/>
          </a:p>
          <a:p>
            <a:pPr marL="228600" lvl="0" indent="-228600" algn="l" rtl="0">
              <a:lnSpc>
                <a:spcPct val="90000"/>
              </a:lnSpc>
              <a:spcBef>
                <a:spcPts val="0"/>
              </a:spcBef>
              <a:spcAft>
                <a:spcPts val="0"/>
              </a:spcAft>
              <a:buClr>
                <a:schemeClr val="tx1"/>
              </a:buClr>
              <a:buSzPts val="2000"/>
              <a:buChar char="•"/>
            </a:pPr>
            <a:r>
              <a:rPr lang="en-US" sz="2800" dirty="0"/>
              <a:t>Problem – issues in secure coding and real time monitoring </a:t>
            </a:r>
          </a:p>
          <a:p>
            <a:pPr marL="228600" lvl="0" indent="-228600" algn="l" rtl="0">
              <a:lnSpc>
                <a:spcPct val="90000"/>
              </a:lnSpc>
              <a:spcBef>
                <a:spcPts val="0"/>
              </a:spcBef>
              <a:spcAft>
                <a:spcPts val="0"/>
              </a:spcAft>
              <a:buClr>
                <a:schemeClr val="tx1"/>
              </a:buClr>
              <a:buSzPts val="2000"/>
              <a:buChar char="•"/>
            </a:pPr>
            <a:endParaRPr lang="en-US" sz="2800" dirty="0"/>
          </a:p>
          <a:p>
            <a:pPr marL="228600" lvl="0" indent="-228600" algn="l" rtl="0">
              <a:lnSpc>
                <a:spcPct val="90000"/>
              </a:lnSpc>
              <a:spcBef>
                <a:spcPts val="0"/>
              </a:spcBef>
              <a:spcAft>
                <a:spcPts val="0"/>
              </a:spcAft>
              <a:buClr>
                <a:schemeClr val="tx1"/>
              </a:buClr>
              <a:buSzPts val="2000"/>
              <a:buChar char="•"/>
            </a:pPr>
            <a:r>
              <a:rPr lang="en-US" sz="2800" dirty="0"/>
              <a:t>Solution – testing, enhanced automation</a:t>
            </a:r>
          </a:p>
          <a:p>
            <a:pPr marL="228600" lvl="0" indent="-228600" algn="l" rtl="0">
              <a:lnSpc>
                <a:spcPct val="90000"/>
              </a:lnSpc>
              <a:spcBef>
                <a:spcPts val="0"/>
              </a:spcBef>
              <a:spcAft>
                <a:spcPts val="0"/>
              </a:spcAft>
              <a:buClr>
                <a:schemeClr val="tx1"/>
              </a:buClr>
              <a:buSzPts val="2000"/>
              <a:buChar char="•"/>
            </a:pPr>
            <a:endParaRPr lang="en-US" sz="2800" dirty="0"/>
          </a:p>
          <a:p>
            <a:pPr marL="228600" lvl="0" indent="-228600" algn="l" rtl="0">
              <a:lnSpc>
                <a:spcPct val="90000"/>
              </a:lnSpc>
              <a:spcBef>
                <a:spcPts val="0"/>
              </a:spcBef>
              <a:spcAft>
                <a:spcPts val="0"/>
              </a:spcAft>
              <a:buClr>
                <a:schemeClr val="tx1"/>
              </a:buClr>
              <a:buSzPts val="2000"/>
              <a:buChar char="•"/>
            </a:pPr>
            <a:r>
              <a:rPr lang="en-US" sz="2800" dirty="0"/>
              <a:t>Risk: data breaches, compliance failure</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endParaRPr lang="en-US" dirty="0"/>
          </a:p>
        </p:txBody>
      </p:sp>
      <p:pic>
        <p:nvPicPr>
          <p:cNvPr id="218" name="Google Shape;218;p11"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3" name="Audio 2">
            <a:extLst>
              <a:ext uri="{FF2B5EF4-FFF2-40B4-BE49-F238E27FC236}">
                <a16:creationId xmlns:a16="http://schemas.microsoft.com/office/drawing/2014/main" id="{E9D8F7D6-0A1F-3C7F-42B7-E37FD4252248}"/>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064"/>
    </mc:Choice>
    <mc:Fallback xmlns="">
      <p:transition spd="slow" advTm="200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tx1"/>
              </a:buClr>
              <a:buSzPts val="1800"/>
              <a:buChar char="•"/>
            </a:pPr>
            <a:r>
              <a:rPr lang="en-US" sz="2800" dirty="0"/>
              <a:t>Security Gaps </a:t>
            </a:r>
          </a:p>
          <a:p>
            <a:pPr marL="1143000" lvl="2" indent="-228600" algn="l" rtl="0">
              <a:lnSpc>
                <a:spcPct val="90000"/>
              </a:lnSpc>
              <a:spcBef>
                <a:spcPts val="0"/>
              </a:spcBef>
              <a:spcAft>
                <a:spcPts val="0"/>
              </a:spcAft>
              <a:buClr>
                <a:schemeClr val="tx1"/>
              </a:buClr>
              <a:buSzPts val="1800"/>
              <a:buChar char="•"/>
            </a:pPr>
            <a:endParaRPr lang="en-US" sz="2800" dirty="0"/>
          </a:p>
          <a:p>
            <a:pPr marL="1143000" lvl="2" indent="-228600" algn="l" rtl="0">
              <a:lnSpc>
                <a:spcPct val="90000"/>
              </a:lnSpc>
              <a:spcBef>
                <a:spcPts val="0"/>
              </a:spcBef>
              <a:spcAft>
                <a:spcPts val="0"/>
              </a:spcAft>
              <a:buClr>
                <a:schemeClr val="tx1"/>
              </a:buClr>
              <a:buSzPts val="1800"/>
              <a:buChar char="•"/>
            </a:pPr>
            <a:r>
              <a:rPr lang="en-US" sz="2800" dirty="0"/>
              <a:t>No runtime threat detection</a:t>
            </a:r>
          </a:p>
          <a:p>
            <a:pPr marL="1143000" lvl="2" indent="-228600" algn="l" rtl="0">
              <a:lnSpc>
                <a:spcPct val="90000"/>
              </a:lnSpc>
              <a:spcBef>
                <a:spcPts val="0"/>
              </a:spcBef>
              <a:spcAft>
                <a:spcPts val="0"/>
              </a:spcAft>
              <a:buClr>
                <a:schemeClr val="tx1"/>
              </a:buClr>
              <a:buSzPts val="1800"/>
              <a:buChar char="•"/>
            </a:pPr>
            <a:endParaRPr lang="en-US" sz="2800" dirty="0"/>
          </a:p>
          <a:p>
            <a:pPr marL="1143000" lvl="2" indent="-228600" algn="l" rtl="0">
              <a:lnSpc>
                <a:spcPct val="90000"/>
              </a:lnSpc>
              <a:spcBef>
                <a:spcPts val="0"/>
              </a:spcBef>
              <a:spcAft>
                <a:spcPts val="0"/>
              </a:spcAft>
              <a:buClr>
                <a:schemeClr val="tx1"/>
              </a:buClr>
              <a:buSzPts val="1800"/>
              <a:buChar char="•"/>
            </a:pPr>
            <a:r>
              <a:rPr lang="en-US" sz="2800" dirty="0"/>
              <a:t>Limited testing </a:t>
            </a:r>
          </a:p>
          <a:p>
            <a:pPr marL="1143000" lvl="2" indent="-228600" algn="l" rtl="0">
              <a:lnSpc>
                <a:spcPct val="90000"/>
              </a:lnSpc>
              <a:spcBef>
                <a:spcPts val="0"/>
              </a:spcBef>
              <a:spcAft>
                <a:spcPts val="0"/>
              </a:spcAft>
              <a:buClr>
                <a:schemeClr val="tx1"/>
              </a:buClr>
              <a:buSzPts val="1800"/>
              <a:buChar char="•"/>
            </a:pPr>
            <a:endParaRPr lang="en-US" sz="2800" dirty="0"/>
          </a:p>
          <a:p>
            <a:pPr marL="1143000" lvl="2" indent="-228600" algn="l" rtl="0">
              <a:lnSpc>
                <a:spcPct val="90000"/>
              </a:lnSpc>
              <a:spcBef>
                <a:spcPts val="0"/>
              </a:spcBef>
              <a:spcAft>
                <a:spcPts val="0"/>
              </a:spcAft>
              <a:buClr>
                <a:schemeClr val="tx1"/>
              </a:buClr>
              <a:buSzPts val="1800"/>
              <a:buChar char="•"/>
            </a:pPr>
            <a:r>
              <a:rPr lang="en-US" sz="2800" dirty="0"/>
              <a:t>Inconsistent code practices </a:t>
            </a:r>
          </a:p>
          <a:p>
            <a:pPr marL="1143000" lvl="2" indent="-228600" algn="l" rtl="0">
              <a:lnSpc>
                <a:spcPct val="90000"/>
              </a:lnSpc>
              <a:spcBef>
                <a:spcPts val="0"/>
              </a:spcBef>
              <a:spcAft>
                <a:spcPts val="0"/>
              </a:spcAft>
              <a:buClr>
                <a:schemeClr val="lt1"/>
              </a:buClr>
              <a:buSzPts val="1800"/>
              <a:buChar char="•"/>
            </a:pPr>
            <a:endParaRPr lang="en-US" sz="1400" dirty="0"/>
          </a:p>
          <a:p>
            <a:pPr marL="914400" lvl="2" indent="0" algn="l" rtl="0">
              <a:lnSpc>
                <a:spcPct val="90000"/>
              </a:lnSpc>
              <a:spcBef>
                <a:spcPts val="0"/>
              </a:spcBef>
              <a:spcAft>
                <a:spcPts val="0"/>
              </a:spcAft>
              <a:buClr>
                <a:schemeClr val="lt1"/>
              </a:buClr>
              <a:buSzPts val="1800"/>
              <a:buNone/>
            </a:pPr>
            <a:endParaRPr sz="1400" dirty="0"/>
          </a:p>
        </p:txBody>
      </p:sp>
      <p:pic>
        <p:nvPicPr>
          <p:cNvPr id="225" name="Google Shape;225;p12"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3" name="Audio 2">
            <a:extLst>
              <a:ext uri="{FF2B5EF4-FFF2-40B4-BE49-F238E27FC236}">
                <a16:creationId xmlns:a16="http://schemas.microsoft.com/office/drawing/2014/main" id="{6B7507AC-D8D5-A2AF-B81E-FCD9B704A0F4}"/>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3274"/>
    </mc:Choice>
    <mc:Fallback xmlns="">
      <p:transition spd="slow" advTm="232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400" dirty="0"/>
              <a:t>Adopt SEI CERT C++ secure coding standards </a:t>
            </a:r>
          </a:p>
          <a:p>
            <a:pPr marL="228600" lvl="0" indent="-228600" algn="l" rtl="0">
              <a:lnSpc>
                <a:spcPct val="90000"/>
              </a:lnSpc>
              <a:spcBef>
                <a:spcPts val="0"/>
              </a:spcBef>
              <a:spcAft>
                <a:spcPts val="0"/>
              </a:spcAft>
              <a:buClr>
                <a:schemeClr val="lt1"/>
              </a:buClr>
              <a:buSzPts val="2200"/>
              <a:buChar char="•"/>
            </a:pPr>
            <a:endParaRPr lang="en-US" sz="2400" dirty="0"/>
          </a:p>
          <a:p>
            <a:pPr marL="228600" lvl="0" indent="-228600" algn="l" rtl="0">
              <a:lnSpc>
                <a:spcPct val="90000"/>
              </a:lnSpc>
              <a:spcBef>
                <a:spcPts val="0"/>
              </a:spcBef>
              <a:spcAft>
                <a:spcPts val="0"/>
              </a:spcAft>
              <a:buClr>
                <a:schemeClr val="lt1"/>
              </a:buClr>
              <a:buSzPts val="2200"/>
              <a:buChar char="•"/>
            </a:pPr>
            <a:r>
              <a:rPr lang="en-US" sz="2400" dirty="0"/>
              <a:t>Use automated and analysis tools </a:t>
            </a:r>
          </a:p>
          <a:p>
            <a:pPr marL="228600" lvl="0" indent="-228600" algn="l" rtl="0">
              <a:lnSpc>
                <a:spcPct val="90000"/>
              </a:lnSpc>
              <a:spcBef>
                <a:spcPts val="0"/>
              </a:spcBef>
              <a:spcAft>
                <a:spcPts val="0"/>
              </a:spcAft>
              <a:buClr>
                <a:schemeClr val="lt1"/>
              </a:buClr>
              <a:buSzPts val="2200"/>
              <a:buChar char="•"/>
            </a:pPr>
            <a:endParaRPr lang="en-US" sz="2400" dirty="0"/>
          </a:p>
          <a:p>
            <a:pPr marL="228600" lvl="0" indent="-228600" algn="l" rtl="0">
              <a:lnSpc>
                <a:spcPct val="90000"/>
              </a:lnSpc>
              <a:spcBef>
                <a:spcPts val="0"/>
              </a:spcBef>
              <a:spcAft>
                <a:spcPts val="0"/>
              </a:spcAft>
              <a:buClr>
                <a:schemeClr val="lt1"/>
              </a:buClr>
              <a:buSzPts val="2200"/>
              <a:buChar char="•"/>
            </a:pPr>
            <a:r>
              <a:rPr lang="en-US" sz="2400" dirty="0"/>
              <a:t>Implement </a:t>
            </a:r>
            <a:r>
              <a:rPr lang="en-US" sz="2400" dirty="0" err="1"/>
              <a:t>DevSecOps</a:t>
            </a:r>
            <a:r>
              <a:rPr lang="en-US" sz="2400" dirty="0"/>
              <a:t> through the pipeline </a:t>
            </a:r>
          </a:p>
          <a:p>
            <a:pPr marL="228600" lvl="0" indent="-228600" algn="l" rtl="0">
              <a:lnSpc>
                <a:spcPct val="90000"/>
              </a:lnSpc>
              <a:spcBef>
                <a:spcPts val="0"/>
              </a:spcBef>
              <a:spcAft>
                <a:spcPts val="0"/>
              </a:spcAft>
              <a:buClr>
                <a:schemeClr val="lt1"/>
              </a:buClr>
              <a:buSzPts val="2200"/>
              <a:buChar char="•"/>
            </a:pPr>
            <a:endParaRPr lang="en-US" sz="2400" dirty="0"/>
          </a:p>
          <a:p>
            <a:pPr marL="228600" lvl="0" indent="-228600" algn="l" rtl="0">
              <a:lnSpc>
                <a:spcPct val="90000"/>
              </a:lnSpc>
              <a:spcBef>
                <a:spcPts val="0"/>
              </a:spcBef>
              <a:spcAft>
                <a:spcPts val="0"/>
              </a:spcAft>
              <a:buClr>
                <a:schemeClr val="lt1"/>
              </a:buClr>
              <a:buSzPts val="2200"/>
              <a:buChar char="•"/>
            </a:pPr>
            <a:r>
              <a:rPr lang="en-US" sz="2400" dirty="0"/>
              <a:t>Conduct security and coding training for consistency amongst developers</a:t>
            </a:r>
          </a:p>
          <a:p>
            <a:pPr marL="228600" lvl="0" indent="-228600" algn="l" rtl="0">
              <a:lnSpc>
                <a:spcPct val="90000"/>
              </a:lnSpc>
              <a:spcBef>
                <a:spcPts val="0"/>
              </a:spcBef>
              <a:spcAft>
                <a:spcPts val="0"/>
              </a:spcAft>
              <a:buClr>
                <a:schemeClr val="lt1"/>
              </a:buClr>
              <a:buSzPts val="2200"/>
              <a:buChar char="•"/>
            </a:pP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3" name="Audio 2">
            <a:extLst>
              <a:ext uri="{FF2B5EF4-FFF2-40B4-BE49-F238E27FC236}">
                <a16:creationId xmlns:a16="http://schemas.microsoft.com/office/drawing/2014/main" id="{2523D990-6FD0-36B4-2ACB-2E4DD517CC34}"/>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6725"/>
    </mc:Choice>
    <mc:Fallback xmlns="">
      <p:transition spd="slow" advTm="167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r>
              <a:rPr lang="en-US" dirty="0"/>
              <a:t>CERT Division. (2023). </a:t>
            </a:r>
            <a:r>
              <a:rPr lang="en-US" i="1" dirty="0"/>
              <a:t>SEI CERT C++ Coding Standard</a:t>
            </a:r>
            <a:r>
              <a:rPr lang="en-US" dirty="0"/>
              <a:t>. Carnegie Mellon University. https://</a:t>
            </a:r>
            <a:r>
              <a:rPr lang="en-US" dirty="0" err="1"/>
              <a:t>resources.sei.cmu.edu</a:t>
            </a:r>
            <a:r>
              <a:rPr lang="en-US" dirty="0"/>
              <a:t>/library/subject-areas/c-</a:t>
            </a:r>
            <a:r>
              <a:rPr lang="en-US" dirty="0" err="1"/>
              <a:t>cpp</a:t>
            </a:r>
            <a:r>
              <a:rPr lang="en-US" dirty="0"/>
              <a:t>/</a:t>
            </a:r>
          </a:p>
          <a:p>
            <a:r>
              <a:rPr lang="en-US" dirty="0"/>
              <a:t>Google. (n.d.). </a:t>
            </a:r>
            <a:r>
              <a:rPr lang="en-US" i="1" dirty="0"/>
              <a:t>Google Test Documentation</a:t>
            </a:r>
            <a:r>
              <a:rPr lang="en-US" dirty="0"/>
              <a:t>. </a:t>
            </a:r>
            <a:r>
              <a:rPr lang="en-US" dirty="0">
                <a:hlinkClick r:id="rId6"/>
              </a:rPr>
              <a:t>https://github.com/google/googletest</a:t>
            </a:r>
            <a:endParaRPr lang="en-US" dirty="0"/>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pic>
        <p:nvPicPr>
          <p:cNvPr id="4" name="Audio 3">
            <a:extLst>
              <a:ext uri="{FF2B5EF4-FFF2-40B4-BE49-F238E27FC236}">
                <a16:creationId xmlns:a16="http://schemas.microsoft.com/office/drawing/2014/main" id="{4EB5C47F-7AE5-0C19-ED33-CE85FFA301A4}"/>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680"/>
    </mc:Choice>
    <mc:Fallback xmlns="">
      <p:transition spd="slow" advTm="26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security policy will be used to define secure coding principles, standards and encryption practice for all developers to follow within Green Pace. </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6">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pic>
        <p:nvPicPr>
          <p:cNvPr id="6" name="Audio 5">
            <a:extLst>
              <a:ext uri="{FF2B5EF4-FFF2-40B4-BE49-F238E27FC236}">
                <a16:creationId xmlns:a16="http://schemas.microsoft.com/office/drawing/2014/main" id="{190CB5D8-80E8-CCDE-ECBF-D6FC56EF5B51}"/>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3285"/>
    </mc:Choice>
    <mc:Fallback xmlns="">
      <p:transition spd="slow" advTm="232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567829377"/>
              </p:ext>
            </p:extLst>
          </p:nvPr>
        </p:nvGraphicFramePr>
        <p:xfrm>
          <a:off x="1667436" y="2075500"/>
          <a:ext cx="9339690" cy="4024200"/>
        </p:xfrm>
        <a:graphic>
          <a:graphicData uri="http://schemas.openxmlformats.org/drawingml/2006/table">
            <a:tbl>
              <a:tblPr firstRow="1" firstCol="1">
                <a:noFill/>
                <a:tableStyleId>{802198C4-3087-4945-87E3-76CBB3509B7E}</a:tableStyleId>
              </a:tblPr>
              <a:tblGrid>
                <a:gridCol w="4804319">
                  <a:extLst>
                    <a:ext uri="{9D8B030D-6E8A-4147-A177-3AD203B41FA5}">
                      <a16:colId xmlns:a16="http://schemas.microsoft.com/office/drawing/2014/main" val="20000"/>
                    </a:ext>
                  </a:extLst>
                </a:gridCol>
                <a:gridCol w="4535371">
                  <a:extLst>
                    <a:ext uri="{9D8B030D-6E8A-4147-A177-3AD203B41FA5}">
                      <a16:colId xmlns:a16="http://schemas.microsoft.com/office/drawing/2014/main" val="20001"/>
                    </a:ext>
                  </a:extLst>
                </a:gridCol>
              </a:tblGrid>
              <a:tr h="2012100">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Buffer overflow</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SQL Injection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012100">
                <a:tc>
                  <a:txBody>
                    <a:bodyPr/>
                    <a:lstStyle/>
                    <a:p>
                      <a:pPr marL="0" marR="0" lvl="0" indent="0" algn="ctr" rtl="0">
                        <a:lnSpc>
                          <a:spcPct val="100000"/>
                        </a:lnSpc>
                        <a:spcBef>
                          <a:spcPts val="0"/>
                        </a:spcBef>
                        <a:spcAft>
                          <a:spcPts val="0"/>
                        </a:spcAft>
                        <a:buClr>
                          <a:srgbClr val="000000"/>
                        </a:buClr>
                        <a:buSzPts val="3600"/>
                        <a:buFont typeface="Arial"/>
                        <a:buNone/>
                      </a:pPr>
                      <a:r>
                        <a:rPr lang="en-US" sz="4000" u="none" strike="noStrike" cap="none" dirty="0">
                          <a:solidFill>
                            <a:schemeClr val="tx1"/>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4000" u="none" strike="noStrike" cap="none" dirty="0">
                          <a:solidFill>
                            <a:schemeClr val="tx1"/>
                          </a:solidFill>
                        </a:rPr>
                        <a:t>Inconsistent code formatting </a:t>
                      </a:r>
                      <a:endParaRPr sz="4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Supply chain attack</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9" name="Audio 8">
            <a:extLst>
              <a:ext uri="{FF2B5EF4-FFF2-40B4-BE49-F238E27FC236}">
                <a16:creationId xmlns:a16="http://schemas.microsoft.com/office/drawing/2014/main" id="{F19A718A-6E2B-719C-9263-C458B1890E31}"/>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7525"/>
    </mc:Choice>
    <mc:Fallback xmlns="">
      <p:transition spd="slow" advTm="375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idx="1"/>
          </p:nvPr>
        </p:nvSpPr>
        <p:spPr>
          <a:xfrm>
            <a:off x="1371600" y="1959429"/>
            <a:ext cx="9601200" cy="3907971"/>
          </a:xfrm>
          <a:prstGeom prst="rect">
            <a:avLst/>
          </a:prstGeom>
          <a:noFill/>
          <a:ln>
            <a:noFill/>
          </a:ln>
        </p:spPr>
        <p:txBody>
          <a:bodyPr spcFirstLastPara="1" wrap="square" lIns="91425" tIns="45700" rIns="91425" bIns="45700" anchor="t" anchorCtr="0">
            <a:normAutofit/>
          </a:bodyPr>
          <a:lstStyle/>
          <a:p>
            <a:pPr marL="457200" lvl="0" indent="-457200">
              <a:spcBef>
                <a:spcPts val="0"/>
              </a:spcBef>
              <a:buSzPts val="2200"/>
              <a:buAutoNum type="arabicPeriod"/>
            </a:pPr>
            <a:r>
              <a:rPr lang="en-US" sz="2400" dirty="0">
                <a:solidFill>
                  <a:schemeClr val="tx1"/>
                </a:solidFill>
              </a:rPr>
              <a:t>Validate Input Data</a:t>
            </a:r>
          </a:p>
          <a:p>
            <a:pPr marL="457200" lvl="0" indent="-457200">
              <a:spcBef>
                <a:spcPts val="0"/>
              </a:spcBef>
              <a:buSzPts val="2200"/>
              <a:buAutoNum type="arabicPeriod"/>
            </a:pPr>
            <a:r>
              <a:rPr lang="en-US" sz="2400" dirty="0"/>
              <a:t>Heed Compiler Warnings </a:t>
            </a:r>
          </a:p>
          <a:p>
            <a:pPr marL="457200" lvl="0" indent="-457200">
              <a:spcBef>
                <a:spcPts val="0"/>
              </a:spcBef>
              <a:buSzPts val="2200"/>
              <a:buAutoNum type="arabicPeriod"/>
            </a:pPr>
            <a:r>
              <a:rPr lang="en-US" sz="2400" dirty="0"/>
              <a:t>Architect and Design for Security Policies </a:t>
            </a:r>
          </a:p>
          <a:p>
            <a:pPr marL="457200" lvl="0" indent="-457200">
              <a:spcBef>
                <a:spcPts val="0"/>
              </a:spcBef>
              <a:buSzPts val="2200"/>
              <a:buAutoNum type="arabicPeriod"/>
            </a:pPr>
            <a:r>
              <a:rPr lang="en-US" sz="2400" dirty="0"/>
              <a:t>Keep It Simple </a:t>
            </a:r>
          </a:p>
          <a:p>
            <a:pPr marL="457200" lvl="0" indent="-457200">
              <a:spcBef>
                <a:spcPts val="0"/>
              </a:spcBef>
              <a:buSzPts val="2200"/>
              <a:buAutoNum type="arabicPeriod"/>
            </a:pPr>
            <a:r>
              <a:rPr lang="en-US" sz="2400" dirty="0"/>
              <a:t>Default Deny </a:t>
            </a:r>
          </a:p>
          <a:p>
            <a:pPr marL="457200" lvl="0" indent="-457200">
              <a:spcBef>
                <a:spcPts val="0"/>
              </a:spcBef>
              <a:buSzPts val="2200"/>
              <a:buAutoNum type="arabicPeriod"/>
            </a:pPr>
            <a:r>
              <a:rPr lang="en-US" sz="2400" dirty="0"/>
              <a:t>Adhere to the Principle of Least Privilege </a:t>
            </a:r>
          </a:p>
          <a:p>
            <a:pPr marL="457200" lvl="0" indent="-457200">
              <a:spcBef>
                <a:spcPts val="0"/>
              </a:spcBef>
              <a:buSzPts val="2200"/>
              <a:buAutoNum type="arabicPeriod"/>
            </a:pPr>
            <a:r>
              <a:rPr lang="en-US" sz="2400" dirty="0"/>
              <a:t>Sanitize Data Sent to Other Systems </a:t>
            </a:r>
          </a:p>
          <a:p>
            <a:pPr marL="457200" lvl="0" indent="-457200">
              <a:spcBef>
                <a:spcPts val="0"/>
              </a:spcBef>
              <a:buSzPts val="2200"/>
              <a:buAutoNum type="arabicPeriod"/>
            </a:pPr>
            <a:r>
              <a:rPr lang="en-US" sz="2400" dirty="0"/>
              <a:t>Practice Defense in Depth </a:t>
            </a:r>
          </a:p>
          <a:p>
            <a:pPr marL="457200" lvl="0" indent="-457200">
              <a:spcBef>
                <a:spcPts val="0"/>
              </a:spcBef>
              <a:buSzPts val="2200"/>
              <a:buAutoNum type="arabicPeriod"/>
            </a:pPr>
            <a:r>
              <a:rPr lang="en-US" sz="2400" dirty="0"/>
              <a:t>Use Effective Quality Assurance Techniques </a:t>
            </a:r>
          </a:p>
          <a:p>
            <a:pPr marL="457200" lvl="0" indent="-457200">
              <a:spcBef>
                <a:spcPts val="0"/>
              </a:spcBef>
              <a:buSzPts val="2200"/>
              <a:buAutoNum type="arabicPeriod"/>
            </a:pPr>
            <a:r>
              <a:rPr lang="en-US" sz="2400" dirty="0"/>
              <a:t>Adopt a Secure Coding Standard </a:t>
            </a:r>
            <a:endParaRPr lang="en-US" sz="2400" dirty="0">
              <a:solidFill>
                <a:schemeClr val="tx1"/>
              </a:solidFill>
            </a:endParaRPr>
          </a:p>
        </p:txBody>
      </p:sp>
      <p:pic>
        <p:nvPicPr>
          <p:cNvPr id="169" name="Google Shape;169;p5"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11" name="Audio 10">
            <a:extLst>
              <a:ext uri="{FF2B5EF4-FFF2-40B4-BE49-F238E27FC236}">
                <a16:creationId xmlns:a16="http://schemas.microsoft.com/office/drawing/2014/main" id="{004C3D03-DC73-8A41-32A8-10CCDECB1521}"/>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0824"/>
    </mc:Choice>
    <mc:Fallback xmlns="">
      <p:transition spd="slow" advTm="108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9AB645DC-B746-0846-C648-1910B0DFF77A}"/>
              </a:ext>
            </a:extLst>
          </p:cNvPr>
          <p:cNvSpPr txBox="1"/>
          <p:nvPr/>
        </p:nvSpPr>
        <p:spPr>
          <a:xfrm>
            <a:off x="1371600" y="2043684"/>
            <a:ext cx="8375904" cy="3785652"/>
          </a:xfrm>
          <a:prstGeom prst="rect">
            <a:avLst/>
          </a:prstGeom>
          <a:noFill/>
        </p:spPr>
        <p:txBody>
          <a:bodyPr wrap="square" rtlCol="0">
            <a:spAutoFit/>
          </a:bodyPr>
          <a:lstStyle/>
          <a:p>
            <a:pPr marL="342900" indent="-342900">
              <a:buAutoNum type="arabicPeriod"/>
            </a:pPr>
            <a:r>
              <a:rPr lang="en-US" sz="2400" dirty="0"/>
              <a:t>Avoid reading uninitialized memory</a:t>
            </a:r>
          </a:p>
          <a:p>
            <a:pPr marL="342900" indent="-342900">
              <a:buAutoNum type="arabicPeriod"/>
            </a:pPr>
            <a:r>
              <a:rPr lang="en-US" sz="2400" dirty="0"/>
              <a:t>Ensure string storage has sufficient space </a:t>
            </a:r>
          </a:p>
          <a:p>
            <a:pPr marL="342900" indent="-342900">
              <a:buAutoNum type="arabicPeriod"/>
            </a:pPr>
            <a:r>
              <a:rPr lang="en-US" sz="2400" dirty="0"/>
              <a:t>Sanitize data to prevent SQL injection</a:t>
            </a:r>
          </a:p>
          <a:p>
            <a:pPr marL="342900" indent="-342900">
              <a:buAutoNum type="arabicPeriod"/>
            </a:pPr>
            <a:r>
              <a:rPr lang="en-US" sz="2400" dirty="0"/>
              <a:t>Avoid accessing freed memory </a:t>
            </a:r>
          </a:p>
          <a:p>
            <a:pPr marL="342900" indent="-342900">
              <a:buAutoNum type="arabicPeriod"/>
            </a:pPr>
            <a:r>
              <a:rPr lang="en-US" sz="2400" dirty="0"/>
              <a:t>Avoid using pointers to nonexistent members </a:t>
            </a:r>
          </a:p>
          <a:p>
            <a:pPr marL="342900" indent="-342900">
              <a:buAutoNum type="arabicPeriod"/>
            </a:pPr>
            <a:r>
              <a:rPr lang="en-US" sz="2400" dirty="0"/>
              <a:t>Use valid references, pointers, and iterators </a:t>
            </a:r>
          </a:p>
          <a:p>
            <a:pPr marL="342900" indent="-342900">
              <a:buAutoNum type="arabicPeriod"/>
            </a:pPr>
            <a:r>
              <a:rPr lang="en-US" sz="2400" dirty="0"/>
              <a:t>Avoid casting to out-of-range enumeration value </a:t>
            </a:r>
          </a:p>
          <a:p>
            <a:pPr marL="342900" indent="-342900">
              <a:buAutoNum type="arabicPeriod"/>
            </a:pPr>
            <a:r>
              <a:rPr lang="en-US" sz="2400" dirty="0"/>
              <a:t>Close files when they are no longer needed </a:t>
            </a:r>
          </a:p>
          <a:p>
            <a:pPr marL="342900" indent="-342900">
              <a:buAutoNum type="arabicPeriod"/>
            </a:pPr>
            <a:r>
              <a:rPr lang="en-US" sz="2400" dirty="0"/>
              <a:t>Avoid abruptly terminating the program </a:t>
            </a:r>
          </a:p>
          <a:p>
            <a:pPr marL="342900" indent="-342900">
              <a:buAutoNum type="arabicPeriod"/>
            </a:pPr>
            <a:r>
              <a:rPr lang="en-US" sz="2400" dirty="0"/>
              <a:t>Handle all exceptions</a:t>
            </a:r>
          </a:p>
        </p:txBody>
      </p:sp>
      <p:pic>
        <p:nvPicPr>
          <p:cNvPr id="9" name="Audio 8">
            <a:extLst>
              <a:ext uri="{FF2B5EF4-FFF2-40B4-BE49-F238E27FC236}">
                <a16:creationId xmlns:a16="http://schemas.microsoft.com/office/drawing/2014/main" id="{98EDC746-1514-807C-70A9-E895BA6B7040}"/>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6612"/>
    </mc:Choice>
    <mc:Fallback xmlns="">
      <p:transition spd="slow" advTm="166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88900">
              <a:lnSpc>
                <a:spcPct val="90000"/>
              </a:lnSpc>
              <a:spcAft>
                <a:spcPts val="0"/>
              </a:spcAft>
              <a:buClr>
                <a:schemeClr val="lt1"/>
              </a:buClr>
              <a:buSzPts val="2200"/>
              <a:buNone/>
            </a:pPr>
            <a:r>
              <a:rPr lang="en-US" sz="2800" dirty="0"/>
              <a:t>Encryption at Rest: Protects the stored data </a:t>
            </a:r>
          </a:p>
          <a:p>
            <a:pPr marL="228600" lvl="0" indent="-88900">
              <a:lnSpc>
                <a:spcPct val="90000"/>
              </a:lnSpc>
              <a:spcAft>
                <a:spcPts val="0"/>
              </a:spcAft>
              <a:buClr>
                <a:schemeClr val="lt1"/>
              </a:buClr>
              <a:buSzPts val="2200"/>
              <a:buNone/>
            </a:pPr>
            <a:endParaRPr lang="en-US" sz="2800" dirty="0"/>
          </a:p>
          <a:p>
            <a:pPr marL="228600" lvl="0" indent="-88900">
              <a:lnSpc>
                <a:spcPct val="90000"/>
              </a:lnSpc>
              <a:spcAft>
                <a:spcPts val="0"/>
              </a:spcAft>
              <a:buClr>
                <a:schemeClr val="lt1"/>
              </a:buClr>
              <a:buSzPts val="2200"/>
              <a:buNone/>
            </a:pPr>
            <a:r>
              <a:rPr lang="en-US" sz="2800" dirty="0"/>
              <a:t>Encryption in Flight: Protects data in transit</a:t>
            </a:r>
          </a:p>
          <a:p>
            <a:pPr marL="228600" lvl="0" indent="-88900">
              <a:lnSpc>
                <a:spcPct val="90000"/>
              </a:lnSpc>
              <a:spcAft>
                <a:spcPts val="0"/>
              </a:spcAft>
              <a:buClr>
                <a:schemeClr val="lt1"/>
              </a:buClr>
              <a:buSzPts val="2200"/>
              <a:buNone/>
            </a:pPr>
            <a:endParaRPr lang="en-US" sz="2800" dirty="0"/>
          </a:p>
          <a:p>
            <a:pPr marL="228600" lvl="0" indent="-88900">
              <a:lnSpc>
                <a:spcPct val="90000"/>
              </a:lnSpc>
              <a:spcAft>
                <a:spcPts val="0"/>
              </a:spcAft>
              <a:buClr>
                <a:schemeClr val="lt1"/>
              </a:buClr>
              <a:buSzPts val="2200"/>
              <a:buNone/>
            </a:pPr>
            <a:r>
              <a:rPr lang="en-US" sz="2800" dirty="0"/>
              <a:t>Encryption in Use: Protects data in active memory</a:t>
            </a:r>
          </a:p>
        </p:txBody>
      </p:sp>
      <p:pic>
        <p:nvPicPr>
          <p:cNvPr id="183" name="Google Shape;183;p7"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7" name="Audio 6">
            <a:extLst>
              <a:ext uri="{FF2B5EF4-FFF2-40B4-BE49-F238E27FC236}">
                <a16:creationId xmlns:a16="http://schemas.microsoft.com/office/drawing/2014/main" id="{AC66D73B-3A76-CD3E-7899-64A3FDB2DA9E}"/>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7980"/>
    </mc:Choice>
    <mc:Fallback xmlns="">
      <p:transition spd="slow" advTm="379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idx="1"/>
          </p:nvPr>
        </p:nvSpPr>
        <p:spPr>
          <a:xfrm>
            <a:off x="1371600" y="2171700"/>
            <a:ext cx="10040112" cy="3581400"/>
          </a:xfrm>
          <a:prstGeom prst="rect">
            <a:avLst/>
          </a:prstGeom>
          <a:noFill/>
          <a:ln>
            <a:noFill/>
          </a:ln>
        </p:spPr>
        <p:txBody>
          <a:bodyPr spcFirstLastPara="1" wrap="square" lIns="91425" tIns="45700" rIns="91425" bIns="45700" anchor="t" anchorCtr="0">
            <a:normAutofit/>
          </a:bodyPr>
          <a:lstStyle/>
          <a:p>
            <a:pPr marL="0" lvl="0" indent="0">
              <a:lnSpc>
                <a:spcPct val="90000"/>
              </a:lnSpc>
              <a:spcBef>
                <a:spcPts val="0"/>
              </a:spcBef>
              <a:spcAft>
                <a:spcPts val="0"/>
              </a:spcAft>
              <a:buClr>
                <a:schemeClr val="lt1"/>
              </a:buClr>
              <a:buSzPts val="2400"/>
              <a:buNone/>
            </a:pPr>
            <a:r>
              <a:rPr lang="en-US" sz="2800" dirty="0"/>
              <a:t>Authentication: Used to verify user identity. </a:t>
            </a:r>
          </a:p>
          <a:p>
            <a:pPr marL="0" lvl="0" indent="0" algn="l" rtl="0">
              <a:lnSpc>
                <a:spcPct val="90000"/>
              </a:lnSpc>
              <a:spcBef>
                <a:spcPts val="0"/>
              </a:spcBef>
              <a:spcAft>
                <a:spcPts val="0"/>
              </a:spcAft>
              <a:buClr>
                <a:schemeClr val="lt1"/>
              </a:buClr>
              <a:buSzPts val="2400"/>
              <a:buNone/>
            </a:pPr>
            <a:endParaRPr lang="en-US" sz="2800" dirty="0"/>
          </a:p>
          <a:p>
            <a:pPr marL="0" lvl="0" indent="0">
              <a:lnSpc>
                <a:spcPct val="90000"/>
              </a:lnSpc>
              <a:spcBef>
                <a:spcPts val="0"/>
              </a:spcBef>
              <a:spcAft>
                <a:spcPts val="0"/>
              </a:spcAft>
              <a:buClr>
                <a:schemeClr val="lt1"/>
              </a:buClr>
              <a:buSzPts val="2400"/>
              <a:buNone/>
            </a:pPr>
            <a:r>
              <a:rPr lang="en-US" sz="2800" dirty="0"/>
              <a:t>Authorization: Provides a user with specific access based on their authorization</a:t>
            </a:r>
          </a:p>
          <a:p>
            <a:pPr marL="0" lvl="0" indent="0">
              <a:lnSpc>
                <a:spcPct val="90000"/>
              </a:lnSpc>
              <a:spcBef>
                <a:spcPts val="0"/>
              </a:spcBef>
              <a:spcAft>
                <a:spcPts val="0"/>
              </a:spcAft>
              <a:buClr>
                <a:schemeClr val="lt1"/>
              </a:buClr>
              <a:buSzPts val="2400"/>
              <a:buNone/>
            </a:pPr>
            <a:endParaRPr lang="en-US" sz="2800" dirty="0"/>
          </a:p>
          <a:p>
            <a:pPr marL="0" lvl="0" indent="0">
              <a:lnSpc>
                <a:spcPct val="90000"/>
              </a:lnSpc>
              <a:spcBef>
                <a:spcPts val="0"/>
              </a:spcBef>
              <a:spcAft>
                <a:spcPts val="0"/>
              </a:spcAft>
              <a:buClr>
                <a:schemeClr val="lt1"/>
              </a:buClr>
              <a:buSzPts val="2400"/>
              <a:buNone/>
            </a:pPr>
            <a:r>
              <a:rPr lang="en-US" sz="2800" dirty="0"/>
              <a:t>Accounting: Keeps track of what a user does within the system. </a:t>
            </a:r>
            <a:endParaRPr sz="2800" dirty="0"/>
          </a:p>
        </p:txBody>
      </p:sp>
      <p:pic>
        <p:nvPicPr>
          <p:cNvPr id="190" name="Google Shape;190;p8"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7" name="Audio 6">
            <a:extLst>
              <a:ext uri="{FF2B5EF4-FFF2-40B4-BE49-F238E27FC236}">
                <a16:creationId xmlns:a16="http://schemas.microsoft.com/office/drawing/2014/main" id="{32D4C57C-05DD-182B-08C8-FEBE39DFF836}"/>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8399"/>
    </mc:Choice>
    <mc:Fallback xmlns="">
      <p:transition spd="slow" advTm="183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983000" y="287917"/>
            <a:ext cx="6489326" cy="1485900"/>
          </a:xfrm>
          <a:prstGeom prst="rect">
            <a:avLst/>
          </a:prstGeom>
        </p:spPr>
        <p:txBody>
          <a:bodyPr spcFirstLastPara="1" lIns="91425" tIns="45700" rIns="91425" bIns="45700" anchorCtr="0">
            <a:normAutofit/>
          </a:bodyPr>
          <a:lstStyle/>
          <a:p>
            <a:pPr marL="0" lvl="0" indent="0" rtl="0">
              <a:spcBef>
                <a:spcPts val="0"/>
              </a:spcBef>
              <a:spcAft>
                <a:spcPts val="0"/>
              </a:spcAft>
              <a:buSzPts val="1800"/>
              <a:buNone/>
            </a:pPr>
            <a:r>
              <a:rPr lang="en-US" sz="3700" dirty="0"/>
              <a:t>Is the collection empty after creation?</a:t>
            </a:r>
          </a:p>
        </p:txBody>
      </p:sp>
      <p:sp>
        <p:nvSpPr>
          <p:cNvPr id="196" name="Google Shape;196;g9504e29505_0_0"/>
          <p:cNvSpPr txBox="1">
            <a:spLocks noGrp="1"/>
          </p:cNvSpPr>
          <p:nvPr>
            <p:ph idx="1"/>
          </p:nvPr>
        </p:nvSpPr>
        <p:spPr>
          <a:xfrm>
            <a:off x="1069577" y="1830381"/>
            <a:ext cx="6637245" cy="3581400"/>
          </a:xfrm>
          <a:prstGeom prst="rect">
            <a:avLst/>
          </a:prstGeom>
        </p:spPr>
        <p:txBody>
          <a:bodyPr spcFirstLastPara="1" lIns="91425" tIns="45700" rIns="91425" bIns="45700" anchorCtr="0">
            <a:normAutofit/>
          </a:bodyPr>
          <a:lstStyle/>
          <a:p>
            <a:pPr lvl="0" rtl="0">
              <a:spcBef>
                <a:spcPts val="1000"/>
              </a:spcBef>
              <a:spcAft>
                <a:spcPts val="0"/>
              </a:spcAft>
              <a:buSzPts val="1800"/>
              <a:buFont typeface="Arial" panose="020B0604020202020204" pitchFamily="34" charset="0"/>
              <a:buChar char="•"/>
            </a:pPr>
            <a:r>
              <a:rPr lang="en-US" dirty="0"/>
              <a:t>Initialize a new collection</a:t>
            </a:r>
          </a:p>
          <a:p>
            <a:pPr lvl="0" rtl="0">
              <a:spcBef>
                <a:spcPts val="1000"/>
              </a:spcBef>
              <a:spcAft>
                <a:spcPts val="0"/>
              </a:spcAft>
              <a:buSzPts val="1800"/>
              <a:buFont typeface="Arial" panose="020B0604020202020204" pitchFamily="34" charset="0"/>
              <a:buChar char="•"/>
            </a:pPr>
            <a:r>
              <a:rPr lang="en-US" dirty="0"/>
              <a:t>Checks if collection is empty</a:t>
            </a:r>
          </a:p>
          <a:p>
            <a:pPr lvl="0" rtl="0">
              <a:spcBef>
                <a:spcPts val="1000"/>
              </a:spcBef>
              <a:spcAft>
                <a:spcPts val="0"/>
              </a:spcAft>
              <a:buSzPts val="1800"/>
              <a:buFont typeface="Arial" panose="020B0604020202020204" pitchFamily="34" charset="0"/>
              <a:buChar char="•"/>
            </a:pPr>
            <a:r>
              <a:rPr lang="en-US" dirty="0"/>
              <a:t>Verify the collection size is 0</a:t>
            </a:r>
          </a:p>
          <a:p>
            <a:pPr lvl="0" rtl="0">
              <a:spcBef>
                <a:spcPts val="1000"/>
              </a:spcBef>
              <a:spcAft>
                <a:spcPts val="0"/>
              </a:spcAft>
              <a:buSzPts val="1800"/>
              <a:buFont typeface="Arial" panose="020B0604020202020204" pitchFamily="34" charset="0"/>
              <a:buChar char="•"/>
            </a:pPr>
            <a:r>
              <a:rPr lang="en-US" dirty="0"/>
              <a:t>Expected result: Collection will be empty after creation (Positive test)</a:t>
            </a:r>
          </a:p>
          <a:p>
            <a:pPr marL="0" lvl="0" indent="0" rtl="0">
              <a:spcBef>
                <a:spcPts val="1000"/>
              </a:spcBef>
              <a:spcAft>
                <a:spcPts val="0"/>
              </a:spcAft>
              <a:buSzPts val="1800"/>
              <a:buNone/>
            </a:pPr>
            <a:br>
              <a:rPr lang="en-US" dirty="0"/>
            </a:br>
            <a:endParaRPr lang="en-US" dirty="0"/>
          </a:p>
        </p:txBody>
      </p:sp>
      <p:pic>
        <p:nvPicPr>
          <p:cNvPr id="197" name="Google Shape;197;g9504e29505_0_0" descr="Green Pace logo"/>
          <p:cNvPicPr preferRelativeResize="0"/>
          <p:nvPr/>
        </p:nvPicPr>
        <p:blipFill>
          <a:blip r:embed="rId6"/>
          <a:srcRect t="17856" r="-1" b="27999"/>
          <a:stretch>
            <a:fillRect/>
          </a:stretch>
        </p:blipFill>
        <p:spPr>
          <a:xfrm>
            <a:off x="7385748" y="385308"/>
            <a:ext cx="4806252" cy="3691392"/>
          </a:xfrm>
          <a:prstGeom prst="rect">
            <a:avLst/>
          </a:prstGeom>
          <a:noFill/>
        </p:spPr>
      </p:pic>
      <p:pic>
        <p:nvPicPr>
          <p:cNvPr id="3" name="Picture 2" descr="A screen shot of a computer code&#10;&#10;AI-generated content may be incorrect.">
            <a:extLst>
              <a:ext uri="{FF2B5EF4-FFF2-40B4-BE49-F238E27FC236}">
                <a16:creationId xmlns:a16="http://schemas.microsoft.com/office/drawing/2014/main" id="{A1FFAA57-8F0B-4EAD-88FD-BAB501076E89}"/>
              </a:ext>
            </a:extLst>
          </p:cNvPr>
          <p:cNvPicPr>
            <a:picLocks noChangeAspect="1"/>
          </p:cNvPicPr>
          <p:nvPr/>
        </p:nvPicPr>
        <p:blipFill>
          <a:blip r:embed="rId7"/>
          <a:srcRect r="11155" b="2"/>
          <a:stretch>
            <a:fillRect/>
          </a:stretch>
        </p:blipFill>
        <p:spPr>
          <a:xfrm>
            <a:off x="983000" y="4522420"/>
            <a:ext cx="10976493" cy="2047663"/>
          </a:xfrm>
          <a:prstGeom prst="rect">
            <a:avLst/>
          </a:prstGeom>
        </p:spPr>
      </p:pic>
      <p:pic>
        <p:nvPicPr>
          <p:cNvPr id="5" name="Audio 4">
            <a:extLst>
              <a:ext uri="{FF2B5EF4-FFF2-40B4-BE49-F238E27FC236}">
                <a16:creationId xmlns:a16="http://schemas.microsoft.com/office/drawing/2014/main" id="{74D95389-C360-B384-FB04-1B3101CB9AF8}"/>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2997"/>
    </mc:Choice>
    <mc:Fallback xmlns="">
      <p:transition spd="slow" advTm="229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AB6A-2EE0-3460-4BE7-91CA5C90C7B2}"/>
              </a:ext>
            </a:extLst>
          </p:cNvPr>
          <p:cNvSpPr>
            <a:spLocks noGrp="1"/>
          </p:cNvSpPr>
          <p:nvPr>
            <p:ph type="title"/>
          </p:nvPr>
        </p:nvSpPr>
        <p:spPr>
          <a:xfrm>
            <a:off x="1080622" y="685800"/>
            <a:ext cx="9892178" cy="1062318"/>
          </a:xfrm>
        </p:spPr>
        <p:txBody>
          <a:bodyPr>
            <a:normAutofit fontScale="90000"/>
          </a:bodyPr>
          <a:lstStyle/>
          <a:p>
            <a:r>
              <a:rPr lang="en-US" dirty="0"/>
              <a:t>Can a single value be added to an empty collection?</a:t>
            </a:r>
          </a:p>
        </p:txBody>
      </p:sp>
      <p:pic>
        <p:nvPicPr>
          <p:cNvPr id="5" name="Content Placeholder 4" descr="A screen shot of a computer program&#10;&#10;AI-generated content may be incorrect.">
            <a:extLst>
              <a:ext uri="{FF2B5EF4-FFF2-40B4-BE49-F238E27FC236}">
                <a16:creationId xmlns:a16="http://schemas.microsoft.com/office/drawing/2014/main" id="{AB8E4382-DC97-2EDB-1633-2ADB4202BE8F}"/>
              </a:ext>
            </a:extLst>
          </p:cNvPr>
          <p:cNvPicPr>
            <a:picLocks noGrp="1" noChangeAspect="1"/>
          </p:cNvPicPr>
          <p:nvPr>
            <p:ph idx="1"/>
          </p:nvPr>
        </p:nvPicPr>
        <p:blipFill>
          <a:blip r:embed="rId4"/>
          <a:stretch>
            <a:fillRect/>
          </a:stretch>
        </p:blipFill>
        <p:spPr>
          <a:xfrm>
            <a:off x="1080622" y="4572000"/>
            <a:ext cx="9080500" cy="2110816"/>
          </a:xfrm>
        </p:spPr>
      </p:pic>
      <p:sp>
        <p:nvSpPr>
          <p:cNvPr id="6" name="TextBox 5">
            <a:extLst>
              <a:ext uri="{FF2B5EF4-FFF2-40B4-BE49-F238E27FC236}">
                <a16:creationId xmlns:a16="http://schemas.microsoft.com/office/drawing/2014/main" id="{AC4A3B05-7EFB-5013-2663-28D878169916}"/>
              </a:ext>
            </a:extLst>
          </p:cNvPr>
          <p:cNvSpPr txBox="1"/>
          <p:nvPr/>
        </p:nvSpPr>
        <p:spPr>
          <a:xfrm>
            <a:off x="1080622" y="2030506"/>
            <a:ext cx="5656354"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Verify collection is empty</a:t>
            </a:r>
          </a:p>
          <a:p>
            <a:pPr marL="285750" indent="-285750">
              <a:buFont typeface="Arial" panose="020B0604020202020204" pitchFamily="34" charset="0"/>
              <a:buChar char="•"/>
            </a:pPr>
            <a:r>
              <a:rPr lang="en-US" sz="2000" dirty="0"/>
              <a:t>Confirm the size is 0</a:t>
            </a:r>
          </a:p>
          <a:p>
            <a:pPr marL="285750" indent="-285750">
              <a:buFont typeface="Arial" panose="020B0604020202020204" pitchFamily="34" charset="0"/>
              <a:buChar char="•"/>
            </a:pPr>
            <a:r>
              <a:rPr lang="en-US" sz="2000" dirty="0"/>
              <a:t>Insert a single value </a:t>
            </a:r>
          </a:p>
          <a:p>
            <a:pPr marL="285750" indent="-285750">
              <a:buFont typeface="Arial" panose="020B0604020202020204" pitchFamily="34" charset="0"/>
              <a:buChar char="•"/>
            </a:pPr>
            <a:r>
              <a:rPr lang="en-US" sz="2000" dirty="0"/>
              <a:t>Confirm the collection size is 1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Expected result: entry successfully accepts value (positive test) </a:t>
            </a:r>
          </a:p>
        </p:txBody>
      </p:sp>
      <p:pic>
        <p:nvPicPr>
          <p:cNvPr id="8" name="Audio 7">
            <a:extLst>
              <a:ext uri="{FF2B5EF4-FFF2-40B4-BE49-F238E27FC236}">
                <a16:creationId xmlns:a16="http://schemas.microsoft.com/office/drawing/2014/main" id="{18022173-851D-C0A4-B5AC-7F201284552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604859602"/>
      </p:ext>
    </p:extLst>
  </p:cSld>
  <p:clrMapOvr>
    <a:masterClrMapping/>
  </p:clrMapOvr>
  <mc:AlternateContent xmlns:mc="http://schemas.openxmlformats.org/markup-compatibility/2006" xmlns:p14="http://schemas.microsoft.com/office/powerpoint/2010/main">
    <mc:Choice Requires="p14">
      <p:transition spd="slow" p14:dur="2000" advTm="12992"/>
    </mc:Choice>
    <mc:Fallback xmlns="">
      <p:transition spd="slow" advTm="129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Crop</Template>
  <TotalTime>1430</TotalTime>
  <Words>516</Words>
  <Application>Microsoft Macintosh PowerPoint</Application>
  <PresentationFormat>Widescreen</PresentationFormat>
  <Paragraphs>110</Paragraphs>
  <Slides>17</Slides>
  <Notes>14</Notes>
  <HiddenSlides>0</HiddenSlides>
  <MMClips>17</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Franklin Gothic Book</vt:lpstr>
      <vt:lpstr>Arial</vt:lpstr>
      <vt:lpstr>Crop</vt:lpstr>
      <vt:lpstr>Green Pace</vt:lpstr>
      <vt:lpstr>OVERVIEW: DEFENSE IN DEPTH</vt:lpstr>
      <vt:lpstr>THREATS MATRIX</vt:lpstr>
      <vt:lpstr>10 PRINCIPLES</vt:lpstr>
      <vt:lpstr>CODING STANDARDS</vt:lpstr>
      <vt:lpstr>ENCRYPTION POLICIES</vt:lpstr>
      <vt:lpstr>TRIPLE-A POLICIES</vt:lpstr>
      <vt:lpstr>Is the collection empty after creation?</vt:lpstr>
      <vt:lpstr>Can a single value be added to an empty collection?</vt:lpstr>
      <vt:lpstr>Is max size greater than or equal to size</vt:lpstr>
      <vt:lpstr>Is the collection out of bounds?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Efferson, Shanine</cp:lastModifiedBy>
  <cp:revision>12</cp:revision>
  <dcterms:created xsi:type="dcterms:W3CDTF">2020-08-19T17:59:24Z</dcterms:created>
  <dcterms:modified xsi:type="dcterms:W3CDTF">2025-09-27T21:43:26Z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