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301" r:id="rId4"/>
    <p:sldId id="323" r:id="rId5"/>
    <p:sldId id="302" r:id="rId7"/>
    <p:sldId id="322" r:id="rId8"/>
    <p:sldId id="303" r:id="rId9"/>
    <p:sldId id="320" r:id="rId10"/>
    <p:sldId id="304" r:id="rId11"/>
    <p:sldId id="312" r:id="rId12"/>
    <p:sldId id="313" r:id="rId13"/>
    <p:sldId id="305" r:id="rId14"/>
    <p:sldId id="315" r:id="rId15"/>
    <p:sldId id="318" r:id="rId16"/>
    <p:sldId id="314" r:id="rId17"/>
    <p:sldId id="319" r:id="rId18"/>
    <p:sldId id="306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  <p:cmAuthor id="3" name="geekette" initials="g" lastIdx="8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-1410" y="-90"/>
      </p:cViewPr>
      <p:guideLst>
        <p:guide orient="horz" pos="2112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8C7A2-88E7-4BDD-B352-4B99BEEABE2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92D01-DEAD-4589-B717-D11B7C91E3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8402" name="Text Placeholder 998401"/>
          <p:cNvSpPr/>
          <p:nvPr>
            <p:ph type="body" idx="1"/>
          </p:nvPr>
        </p:nvSpPr>
        <p:spPr>
          <a:xfrm>
            <a:off x="903288" y="4710113"/>
            <a:ext cx="4972050" cy="4173537"/>
          </a:xfrm>
          <a:noFill/>
          <a:ln w="9525">
            <a:noFill/>
          </a:ln>
        </p:spPr>
        <p:txBody>
          <a:bodyPr vert="horz" wrap="square" lIns="93171" tIns="46586" rIns="93171" bIns="46586" anchor="t"/>
          <a:p>
            <a:pPr lvl="0"/>
          </a:p>
        </p:txBody>
      </p:sp>
      <p:sp>
        <p:nvSpPr>
          <p:cNvPr id="998403" name="Slide Image Placeholder 998402"/>
          <p:cNvSpPr/>
          <p:nvPr>
            <p:ph type="sldImg"/>
          </p:nvPr>
        </p:nvSpPr>
        <p:spPr>
          <a:xfrm>
            <a:off x="1073150" y="865188"/>
            <a:ext cx="4632325" cy="3473450"/>
          </a:xfr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4546" name="Text Placeholder 1004545"/>
          <p:cNvSpPr/>
          <p:nvPr>
            <p:ph type="body" idx="1"/>
          </p:nvPr>
        </p:nvSpPr>
        <p:spPr>
          <a:xfrm>
            <a:off x="903288" y="4710113"/>
            <a:ext cx="4972050" cy="4173537"/>
          </a:xfrm>
          <a:noFill/>
          <a:ln w="9525">
            <a:noFill/>
          </a:ln>
        </p:spPr>
        <p:txBody>
          <a:bodyPr vert="horz" wrap="square" lIns="93171" tIns="46586" rIns="93171" bIns="46586" anchor="t"/>
          <a:p>
            <a:pPr lvl="0"/>
            <a:endParaRPr lang="en-US" altLang="x-none"/>
          </a:p>
        </p:txBody>
      </p:sp>
      <p:sp>
        <p:nvSpPr>
          <p:cNvPr id="1004547" name="Slide Image Placeholder 1004546"/>
          <p:cNvSpPr/>
          <p:nvPr>
            <p:ph type="sldImg"/>
          </p:nvPr>
        </p:nvSpPr>
        <p:spPr>
          <a:xfrm>
            <a:off x="1073150" y="865188"/>
            <a:ext cx="4632325" cy="3473450"/>
          </a:xfr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3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6649" tIns="48325" rIns="96649" bIns="48325" anchor="b"/>
          <a:p>
            <a:pPr lvl="0" algn="r" defTabSz="96710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141314" name="Rectangle 2"/>
          <p:cNvSpPr>
            <a:spLocks noTextEdit="1"/>
          </p:cNvSpPr>
          <p:nvPr>
            <p:ph type="sldImg"/>
          </p:nvPr>
        </p:nvSpPr>
        <p:spPr/>
        <p:txBody>
          <a:bodyPr/>
          <a:p>
            <a:endParaRPr lang="en-US" altLang="en-US"/>
          </a:p>
        </p:txBody>
      </p:sp>
      <p:sp>
        <p:nvSpPr>
          <p:cNvPr id="141315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 w="9525">
            <a:miter/>
          </a:ln>
        </p:spPr>
        <p:txBody>
          <a:bodyPr wrap="square" lIns="96649" tIns="48325" rIns="96649" bIns="48325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1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6649" tIns="48325" rIns="96649" bIns="48325" anchor="b"/>
          <a:p>
            <a:pPr lvl="0" algn="r" defTabSz="96710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143362" name="Rectangle 2"/>
          <p:cNvSpPr>
            <a:spLocks noTextEdit="1"/>
          </p:cNvSpPr>
          <p:nvPr>
            <p:ph type="sldImg"/>
          </p:nvPr>
        </p:nvSpPr>
        <p:spPr/>
        <p:txBody>
          <a:bodyPr/>
          <a:p>
            <a:endParaRPr lang="en-US" altLang="en-US"/>
          </a:p>
        </p:txBody>
      </p:sp>
      <p:sp>
        <p:nvSpPr>
          <p:cNvPr id="143363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 w="9525">
            <a:miter/>
          </a:ln>
        </p:spPr>
        <p:txBody>
          <a:bodyPr wrap="square" lIns="96649" tIns="48325" rIns="96649" bIns="48325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267211-205D-47E8-9F29-7E4C01D43DC3}" type="slidenum">
              <a:rPr lang="en-US" altLang="en-US" sz="800" smtClean="0"/>
            </a:fld>
            <a:endParaRPr lang="en-US" altLang="en-US" sz="800" dirty="0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3.2 – Network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 Protocols and Standards</a:t>
            </a:r>
            <a:endParaRPr lang="en-US" sz="12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panose="020B0604020202020204" pitchFamily="34" charset="0"/>
              </a:rPr>
              <a:t>3.2.4 – </a:t>
            </a:r>
            <a:r>
              <a:rPr lang="en-US" altLang="en-US" sz="1200" dirty="0" smtClean="0"/>
              <a:t>Reference Models</a:t>
            </a:r>
            <a:endParaRPr lang="en-US" altLang="en-US" sz="1200" dirty="0" smtClean="0"/>
          </a:p>
          <a:p>
            <a:r>
              <a:rPr lang="en-US" dirty="0" smtClean="0">
                <a:latin typeface="Arial" panose="020B0604020202020204" pitchFamily="34" charset="0"/>
              </a:rPr>
              <a:t>3.2.4.4 </a:t>
            </a:r>
            <a:r>
              <a:rPr lang="en-US" baseline="0" dirty="0" smtClean="0">
                <a:latin typeface="Arial" panose="020B0604020202020204" pitchFamily="34" charset="0"/>
              </a:rPr>
              <a:t>– </a:t>
            </a:r>
            <a:r>
              <a:rPr lang="it-IT" b="0" dirty="0" smtClean="0"/>
              <a:t>OSI Model and TCP/IP Model Comparison</a:t>
            </a:r>
            <a:endParaRPr lang="en-US" b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267211-205D-47E8-9F29-7E4C01D43DC3}" type="slidenum">
              <a:rPr lang="en-US" altLang="en-US" sz="800" smtClean="0"/>
            </a:fld>
            <a:endParaRPr lang="en-US" altLang="en-US" sz="800" dirty="0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3.2 – Network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 Protocols and Standards</a:t>
            </a:r>
            <a:endParaRPr lang="en-US" sz="12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panose="020B0604020202020204" pitchFamily="34" charset="0"/>
              </a:rPr>
              <a:t>3.2.2 – </a:t>
            </a:r>
            <a:r>
              <a:rPr lang="en-US" altLang="en-US" sz="1200" dirty="0" smtClean="0"/>
              <a:t>Protocol</a:t>
            </a:r>
            <a:r>
              <a:rPr lang="en-US" altLang="en-US" sz="1200" baseline="0" dirty="0" smtClean="0"/>
              <a:t> Suites</a:t>
            </a:r>
            <a:endParaRPr lang="en-US" altLang="en-US" sz="1200" dirty="0" smtClean="0"/>
          </a:p>
          <a:p>
            <a:r>
              <a:rPr lang="en-US" dirty="0" smtClean="0">
                <a:latin typeface="Arial" panose="020B0604020202020204" pitchFamily="34" charset="0"/>
              </a:rPr>
              <a:t>3.2.2.3 </a:t>
            </a:r>
            <a:r>
              <a:rPr lang="en-US" baseline="0" dirty="0" smtClean="0">
                <a:latin typeface="Arial" panose="020B0604020202020204" pitchFamily="34" charset="0"/>
              </a:rPr>
              <a:t>–</a:t>
            </a:r>
            <a:r>
              <a:rPr lang="en-US" b="0" dirty="0" smtClean="0"/>
              <a:t>TCP/IP Protocol Suite</a:t>
            </a:r>
            <a:endParaRPr lang="en-US" b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6649" tIns="48325" rIns="96649" bIns="48325" anchor="b"/>
          <a:p>
            <a:pPr lvl="0" algn="r" defTabSz="96710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145410" name="Rectangle 2"/>
          <p:cNvSpPr>
            <a:spLocks noTextEdit="1"/>
          </p:cNvSpPr>
          <p:nvPr>
            <p:ph type="sldImg"/>
          </p:nvPr>
        </p:nvSpPr>
        <p:spPr/>
        <p:txBody>
          <a:bodyPr/>
          <a:p>
            <a:endParaRPr lang="en-US" altLang="en-US"/>
          </a:p>
        </p:txBody>
      </p:sp>
      <p:sp>
        <p:nvSpPr>
          <p:cNvPr id="145411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 w="9525">
            <a:miter/>
          </a:ln>
        </p:spPr>
        <p:txBody>
          <a:bodyPr wrap="square" lIns="96649" tIns="48325" rIns="96649" bIns="48325" anchor="t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8210" name="Slide Image Placeholder 1118209"/>
          <p:cNvSpPr>
            <a:spLocks noTextEdit="1"/>
          </p:cNvSpPr>
          <p:nvPr>
            <p:ph type="sldImg"/>
          </p:nvPr>
        </p:nvSpPr>
        <p:spPr/>
        <p:txBody>
          <a:bodyPr/>
          <a:p>
            <a:endParaRPr lang="en-US" altLang="en-US"/>
          </a:p>
        </p:txBody>
      </p:sp>
      <p:sp>
        <p:nvSpPr>
          <p:cNvPr id="1118211" name="Text Placeholder 1118210"/>
          <p:cNvSpPr>
            <a:spLocks noGrp="1"/>
          </p:cNvSpPr>
          <p:nvPr>
            <p:ph type="body" idx="1"/>
          </p:nvPr>
        </p:nvSpPr>
        <p:spPr/>
        <p:txBody>
          <a:bodyPr lIns="90452" tIns="44433" rIns="90452" bIns="44433"/>
          <a:p>
            <a:pPr lvl="0"/>
            <a:endParaRPr lang="en-US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91C9-1F66-458D-B2DE-34B4011DFFF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B636-7DF8-49A5-96A2-335637B7BA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91C9-1F66-458D-B2DE-34B4011DF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B636-7DF8-49A5-96A2-335637B7BA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91C9-1F66-458D-B2DE-34B4011DF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B636-7DF8-49A5-96A2-335637B7BA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91C9-1F66-458D-B2DE-34B4011DFFF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B636-7DF8-49A5-96A2-335637B7BA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91C9-1F66-458D-B2DE-34B4011DF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B636-7DF8-49A5-96A2-335637B7BA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91C9-1F66-458D-B2DE-34B4011DFF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B636-7DF8-49A5-96A2-335637B7BA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91C9-1F66-458D-B2DE-34B4011DFFF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B636-7DF8-49A5-96A2-335637B7BA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91C9-1F66-458D-B2DE-34B4011DFFF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B636-7DF8-49A5-96A2-335637B7BA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91C9-1F66-458D-B2DE-34B4011DFFF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B636-7DF8-49A5-96A2-335637B7BA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91C9-1F66-458D-B2DE-34B4011DFF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B636-7DF8-49A5-96A2-335637B7BA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91C9-1F66-458D-B2DE-34B4011DFF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B636-7DF8-49A5-96A2-335637B7BA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991C9-1F66-458D-B2DE-34B4011DF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CB636-7DF8-49A5-96A2-335637B7BAE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035" y="3048000"/>
            <a:ext cx="6952615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Class </a:t>
            </a:r>
            <a:r>
              <a:rPr lang="x-none" altLang="en-US" b="1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x-none" altLang="en-US" b="1" dirty="0" smtClean="0">
                <a:solidFill>
                  <a:schemeClr val="accent1">
                    <a:lumMod val="75000"/>
                  </a:schemeClr>
                </a:solidFill>
              </a:rPr>
              <a:t>Layered Protocol Architecture</a:t>
            </a:r>
            <a:endParaRPr lang="x-none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2590800" y="4876800"/>
            <a:ext cx="4038600" cy="1147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Khaled Mahmud Shahriar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Assistant Professor, Dept. of CSE, BUET 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khaledshahriar@cse.buet.ac.bd</a:t>
            </a: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09600" y="457200"/>
            <a:ext cx="77724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CSE 3</a:t>
            </a:r>
            <a:r>
              <a:rPr kumimoji="0" lang="x-none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x-none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Computer Networks</a:t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x-none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July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2018 Term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7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r>
              <a:rPr dirty="0">
                <a:latin typeface="Tahoma" panose="020B0604030504040204" pitchFamily="34" charset="0"/>
              </a:rPr>
              <a:t>Introduction</a:t>
            </a:r>
            <a:endParaRPr dirty="0">
              <a:latin typeface="Tahoma" panose="020B0604030504040204" pitchFamily="34" charset="0"/>
            </a:endParaRPr>
          </a:p>
        </p:txBody>
      </p:sp>
      <p:sp>
        <p:nvSpPr>
          <p:cNvPr id="142339" name="Rectangle 3"/>
          <p:cNvSpPr>
            <a:spLocks noGrp="1"/>
          </p:cNvSpPr>
          <p:nvPr>
            <p:ph type="title"/>
          </p:nvPr>
        </p:nvSpPr>
        <p:spPr>
          <a:xfrm>
            <a:off x="1752600" y="76200"/>
            <a:ext cx="6503988" cy="1143000"/>
          </a:xfrm>
        </p:spPr>
        <p:txBody>
          <a:bodyPr vert="horz" wrap="square" lIns="91440" tIns="45720" rIns="91440" bIns="45720" anchor="ctr"/>
          <a:p>
            <a:pPr lvl="0" algn="r" eaLnBrk="1" hangingPunct="1"/>
            <a:r>
              <a:rPr dirty="0">
                <a:solidFill>
                  <a:srgbClr val="FF0000"/>
                </a:solidFill>
              </a:rPr>
              <a:t>ISO/OSI reference model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42340" name="Rectangle 4"/>
          <p:cNvSpPr>
            <a:spLocks noGrp="1"/>
          </p:cNvSpPr>
          <p:nvPr>
            <p:ph type="body" sz="half"/>
          </p:nvPr>
        </p:nvSpPr>
        <p:spPr>
          <a:xfrm>
            <a:off x="584200" y="1422400"/>
            <a:ext cx="5154613" cy="4648200"/>
          </a:xfrm>
        </p:spPr>
        <p:txBody>
          <a:bodyPr vert="horz" wrap="square" lIns="91440" tIns="45720" rIns="91440" bIns="45720" anchor="t">
            <a:normAutofit fontScale="90000" lnSpcReduction="10000"/>
          </a:bodyPr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800" kern="1200"/>
            </a:lvl4pPr>
            <a:lvl5pPr lvl="4">
              <a:defRPr sz="1800" kern="1200"/>
            </a:lvl5pPr>
          </a:lstStyle>
          <a:p>
            <a:pPr lvl="0" eaLnBrk="1" hangingPunct="1">
              <a:buSzPct val="75000"/>
            </a:pPr>
            <a:r>
              <a:rPr sz="2800" i="1" dirty="0">
                <a:solidFill>
                  <a:srgbClr val="CC0000"/>
                </a:solidFill>
              </a:rPr>
              <a:t>presentation:</a:t>
            </a:r>
            <a:r>
              <a:rPr sz="2800" dirty="0"/>
              <a:t> allow applications to interpret meaning of data, e.g., encryption, compression, machine-specific conventions</a:t>
            </a:r>
            <a:endParaRPr sz="2800" dirty="0"/>
          </a:p>
          <a:p>
            <a:pPr lvl="0" eaLnBrk="1" hangingPunct="1">
              <a:buSzPct val="75000"/>
            </a:pPr>
            <a:r>
              <a:rPr sz="2800" i="1" dirty="0">
                <a:solidFill>
                  <a:srgbClr val="CC0000"/>
                </a:solidFill>
              </a:rPr>
              <a:t>session:</a:t>
            </a:r>
            <a:r>
              <a:rPr sz="2800" dirty="0"/>
              <a:t> synchronization, checkpointing, recovery of data exchange</a:t>
            </a:r>
            <a:endParaRPr sz="2800" dirty="0"/>
          </a:p>
          <a:p>
            <a:pPr lvl="0" eaLnBrk="1" hangingPunct="1">
              <a:buSzPct val="75000"/>
            </a:pPr>
            <a:r>
              <a:rPr sz="2800" dirty="0"/>
              <a:t>Internet stack </a:t>
            </a:r>
            <a:r>
              <a:rPr lang="ja-JP" altLang="en-US" sz="2800" dirty="0"/>
              <a:t>“</a:t>
            </a:r>
            <a:r>
              <a:rPr lang="en-US" altLang="ja-JP" sz="2800" dirty="0"/>
              <a:t>missing</a:t>
            </a:r>
            <a:r>
              <a:rPr lang="ja-JP" altLang="en-US" sz="2800" dirty="0"/>
              <a:t>”</a:t>
            </a:r>
            <a:r>
              <a:rPr lang="en-US" altLang="ja-JP" sz="2800" dirty="0"/>
              <a:t> these layers!</a:t>
            </a:r>
            <a:endParaRPr lang="en-US" altLang="ja-JP" sz="2800" dirty="0"/>
          </a:p>
          <a:p>
            <a:pPr lvl="1" eaLnBrk="1" hangingPunct="1"/>
            <a:r>
              <a:rPr sz="2400" dirty="0"/>
              <a:t>these services, </a:t>
            </a:r>
            <a:r>
              <a:rPr sz="2400" i="1" dirty="0"/>
              <a:t>if needed,</a:t>
            </a:r>
            <a:r>
              <a:rPr sz="2400" dirty="0"/>
              <a:t> must be implemented in application</a:t>
            </a:r>
            <a:endParaRPr sz="2400" dirty="0"/>
          </a:p>
          <a:p>
            <a:pPr lvl="1" eaLnBrk="1" hangingPunct="1"/>
            <a:r>
              <a:rPr sz="2400" dirty="0"/>
              <a:t>needed?</a:t>
            </a:r>
            <a:endParaRPr sz="2400" dirty="0"/>
          </a:p>
        </p:txBody>
      </p:sp>
      <p:sp>
        <p:nvSpPr>
          <p:cNvPr id="142350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r>
              <a:rPr sz="1200" dirty="0">
                <a:latin typeface="Tahoma" panose="020B0604030504040204" pitchFamily="34" charset="0"/>
              </a:rPr>
              <a:t>1-</a:t>
            </a:r>
            <a:fld id="{9A0DB2DC-4C9A-4742-B13C-FB6460FD3503}" type="slidenum">
              <a:rPr lang="en-US" sz="1200" dirty="0">
                <a:latin typeface="Tahoma" panose="020B0604030504040204" pitchFamily="34" charset="0"/>
              </a:rPr>
            </a:fld>
            <a:endParaRPr lang="en-US" sz="1200" dirty="0">
              <a:latin typeface="Tahoma" panose="020B0604030504040204" pitchFamily="34" charset="0"/>
            </a:endParaRPr>
          </a:p>
        </p:txBody>
      </p:sp>
      <p:pic>
        <p:nvPicPr>
          <p:cNvPr id="5" name="Picture 4" descr="Introduction to Networks - Mozilla Firefox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6" t="28057" r="68506" b="8827"/>
          <a:stretch>
            <a:fillRect/>
          </a:stretch>
        </p:blipFill>
        <p:spPr>
          <a:xfrm>
            <a:off x="5867400" y="1372235"/>
            <a:ext cx="2854960" cy="4340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94615" y="1558925"/>
            <a:ext cx="8891270" cy="4017010"/>
          </a:xfrm>
        </p:spPr>
        <p:txBody>
          <a:bodyPr/>
          <a:lstStyle/>
          <a:p>
            <a:r>
              <a:rPr lang="en-US" sz="2000" dirty="0"/>
              <a:t>In the OSI model, the network access layer and the application layer of the TCP/IP model are further divided to describe discrete functions that must occur at these layers. </a:t>
            </a:r>
            <a:endParaRPr lang="en-US" sz="2000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4950" y="274955"/>
            <a:ext cx="8573770" cy="1143000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OSI </a:t>
            </a:r>
            <a:r>
              <a:rPr lang="it-IT" dirty="0">
                <a:solidFill>
                  <a:srgbClr val="FF0000"/>
                </a:solidFill>
              </a:rPr>
              <a:t>Model and TCP/IP Model Comparison</a:t>
            </a:r>
            <a:endParaRPr lang="it-IT" altLang="en-US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 descr="Introduction to Networks - Mozilla Firefox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6" t="37815" r="41149" b="3844"/>
          <a:stretch>
            <a:fillRect/>
          </a:stretch>
        </p:blipFill>
        <p:spPr>
          <a:xfrm>
            <a:off x="1524000" y="2743200"/>
            <a:ext cx="6095365" cy="398335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troduction to Networks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9" t="32279" r="41112" b="13306"/>
          <a:stretch>
            <a:fillRect/>
          </a:stretch>
        </p:blipFill>
        <p:spPr>
          <a:xfrm>
            <a:off x="762000" y="1676400"/>
            <a:ext cx="7785100" cy="4674870"/>
          </a:xfrm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TCP/IP Protocol Suite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Title 4812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Example: File Transfer</a:t>
            </a:r>
          </a:p>
        </p:txBody>
      </p:sp>
      <p:graphicFrame>
        <p:nvGraphicFramePr>
          <p:cNvPr id="48131" name="Text Placeholder 48130"/>
          <p:cNvGraphicFramePr>
            <a:graphicFrameLocks noGrp="1"/>
          </p:cNvGraphicFramePr>
          <p:nvPr>
            <p:ph type="body" idx="1"/>
          </p:nvPr>
        </p:nvGraphicFramePr>
        <p:xfrm>
          <a:off x="609600" y="2928938"/>
          <a:ext cx="7877175" cy="392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8866505" imgH="4422775" progId="Visio.Drawing.4">
                  <p:embed/>
                </p:oleObj>
              </mc:Choice>
              <mc:Fallback>
                <p:oleObj name="" r:id="rId1" imgW="8866505" imgH="4422775" progId="Visio.Drawing.4">
                  <p:embed/>
                  <p:pic>
                    <p:nvPicPr>
                      <p:cNvPr id="0" name="Picture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2928938"/>
                        <a:ext cx="7877175" cy="3929062"/>
                      </a:xfrm>
                      <a:prstGeom prst="rect">
                        <a:avLst/>
                      </a:prstGeom>
                      <a:noFill/>
                      <a:ln w="38100"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Rectangle 48131"/>
          <p:cNvSpPr/>
          <p:nvPr/>
        </p:nvSpPr>
        <p:spPr>
          <a:xfrm>
            <a:off x="942975" y="2127250"/>
            <a:ext cx="1096963" cy="801688"/>
          </a:xfrm>
          <a:prstGeom prst="rect">
            <a:avLst/>
          </a:prstGeom>
          <a:solidFill>
            <a:srgbClr val="FFFF66"/>
          </a:solidFill>
          <a:ln w="12700" cap="flat" cmpd="sng">
            <a:prstDash val="solid"/>
            <a:miter/>
            <a:headEnd type="none" w="med" len="med"/>
            <a:tailEnd type="none" w="med" len="med"/>
          </a:ln>
          <a:scene3d>
            <a:camera prst="legacyObliqueTopRight">
              <a:rot lat="0" lon="0" rev="0"/>
            </a:camera>
            <a:lightRig rig="legacyFlat1" dir="t"/>
          </a:scene3d>
          <a:sp3d extrusionH="2270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lIns="91433" tIns="0" rIns="91433" bIns="0" anchor="ctr">
            <a:flatTx/>
          </a:bodyPr>
          <a:p>
            <a:pPr lvl="0" algn="ctr" eaLnBrk="0" hangingPunct="0">
              <a:spcBef>
                <a:spcPct val="50000"/>
              </a:spcBef>
              <a:spcAft>
                <a:spcPts val="1000"/>
              </a:spcAft>
            </a:pPr>
            <a:r>
              <a:rPr sz="2000" b="1">
                <a:latin typeface="PMingLiU" panose="02020500000000000000" pitchFamily="18" charset="-120"/>
                <a:ea typeface="Times New Roman" panose="02020603050405020304" pitchFamily="18" charset="0"/>
              </a:rPr>
              <a:t>Host A</a:t>
            </a:r>
            <a:endParaRPr sz="2000" b="1">
              <a:latin typeface="PMingLiU" panose="02020500000000000000" pitchFamily="18" charset="-120"/>
              <a:ea typeface="Times New Roman" panose="02020603050405020304" pitchFamily="18" charset="0"/>
            </a:endParaRPr>
          </a:p>
        </p:txBody>
      </p:sp>
      <p:sp>
        <p:nvSpPr>
          <p:cNvPr id="48133" name="Straight Connector 48132"/>
          <p:cNvSpPr/>
          <p:nvPr/>
        </p:nvSpPr>
        <p:spPr>
          <a:xfrm>
            <a:off x="2039938" y="2487613"/>
            <a:ext cx="1816100" cy="0"/>
          </a:xfrm>
          <a:prstGeom prst="line">
            <a:avLst/>
          </a:prstGeom>
          <a:ln w="12700" cap="flat" cmpd="sng">
            <a:solidFill>
              <a:srgbClr val="FFFF66"/>
            </a:solidFill>
            <a:prstDash val="solid"/>
            <a:headEnd type="none" w="med" len="med"/>
            <a:tailEnd type="none" w="med" len="med"/>
          </a:ln>
          <a:scene3d>
            <a:camera prst="legacyObliqueTopRight">
              <a:rot lat="0" lon="0" rev="0"/>
            </a:camera>
            <a:lightRig rig="legacyFlat1" dir="t"/>
          </a:scene3d>
          <a:sp3d extrusionH="2270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/>
          <a:p>
            <a:endParaRPr lang="en-US" altLang="en-US"/>
          </a:p>
        </p:txBody>
      </p:sp>
      <p:sp>
        <p:nvSpPr>
          <p:cNvPr id="48134" name="Straight Connector 48133"/>
          <p:cNvSpPr/>
          <p:nvPr/>
        </p:nvSpPr>
        <p:spPr>
          <a:xfrm>
            <a:off x="5108575" y="2487613"/>
            <a:ext cx="1816100" cy="0"/>
          </a:xfrm>
          <a:prstGeom prst="line">
            <a:avLst/>
          </a:prstGeom>
          <a:ln w="12700" cap="flat" cmpd="sng">
            <a:solidFill>
              <a:srgbClr val="FFFF66"/>
            </a:solidFill>
            <a:prstDash val="solid"/>
            <a:headEnd type="none" w="med" len="med"/>
            <a:tailEnd type="none" w="med" len="med"/>
          </a:ln>
          <a:scene3d>
            <a:camera prst="legacyObliqueTopRight">
              <a:rot lat="0" lon="0" rev="0"/>
            </a:camera>
            <a:lightRig rig="legacyFlat1" dir="t"/>
          </a:scene3d>
          <a:sp3d extrusionH="2270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/>
          <a:p>
            <a:endParaRPr lang="en-US" altLang="en-US"/>
          </a:p>
        </p:txBody>
      </p:sp>
      <p:sp>
        <p:nvSpPr>
          <p:cNvPr id="48135" name="Oval 48134"/>
          <p:cNvSpPr/>
          <p:nvPr/>
        </p:nvSpPr>
        <p:spPr>
          <a:xfrm>
            <a:off x="3856038" y="2127250"/>
            <a:ext cx="1228725" cy="801688"/>
          </a:xfrm>
          <a:prstGeom prst="ellipse">
            <a:avLst/>
          </a:prstGeom>
          <a:solidFill>
            <a:srgbClr val="7984ED"/>
          </a:solidFill>
          <a:ln w="12700" cap="flat" cmpd="sng">
            <a:prstDash val="solid"/>
            <a:headEnd type="none" w="med" len="med"/>
            <a:tailEnd type="none" w="med" len="med"/>
          </a:ln>
          <a:scene3d>
            <a:camera prst="legacyObliqueTopRight">
              <a:rot lat="0" lon="0" rev="0"/>
            </a:camera>
            <a:lightRig rig="legacyFlat1" dir="t"/>
          </a:scene3d>
          <a:sp3d extrusionH="227000" prstMaterial="legacyMatte">
            <a:bevelT w="13500" h="13500" prst="angle"/>
            <a:bevelB w="13500" h="13500" prst="angle"/>
            <a:extrusionClr>
              <a:srgbClr val="7984ED"/>
            </a:extrusionClr>
          </a:sp3d>
        </p:spPr>
        <p:txBody>
          <a:bodyPr wrap="none" lIns="91433" tIns="0" rIns="91433" bIns="0" anchor="ctr">
            <a:flatTx/>
          </a:bodyPr>
          <a:p>
            <a:pPr lvl="0" algn="ctr" eaLnBrk="0" hangingPunct="0">
              <a:spcBef>
                <a:spcPct val="50000"/>
              </a:spcBef>
              <a:spcAft>
                <a:spcPts val="1000"/>
              </a:spcAft>
            </a:pPr>
            <a:r>
              <a:rPr sz="2000" b="1">
                <a:latin typeface="PMingLiU" panose="02020500000000000000" pitchFamily="18" charset="-120"/>
                <a:ea typeface="Times New Roman" panose="02020603050405020304" pitchFamily="18" charset="0"/>
              </a:rPr>
              <a:t>Router</a:t>
            </a:r>
            <a:endParaRPr sz="1400" i="1">
              <a:latin typeface="PMingLiU" panose="02020500000000000000" pitchFamily="18" charset="-120"/>
              <a:ea typeface="Times New Roman" panose="02020603050405020304" pitchFamily="18" charset="0"/>
            </a:endParaRPr>
          </a:p>
        </p:txBody>
      </p:sp>
      <p:sp>
        <p:nvSpPr>
          <p:cNvPr id="48136" name="Rectangle 48135"/>
          <p:cNvSpPr/>
          <p:nvPr/>
        </p:nvSpPr>
        <p:spPr>
          <a:xfrm>
            <a:off x="6924675" y="2127250"/>
            <a:ext cx="1096963" cy="801688"/>
          </a:xfrm>
          <a:prstGeom prst="rect">
            <a:avLst/>
          </a:prstGeom>
          <a:solidFill>
            <a:srgbClr val="FFFF66"/>
          </a:solidFill>
          <a:ln w="12700" cap="flat" cmpd="sng">
            <a:prstDash val="solid"/>
            <a:miter/>
            <a:headEnd type="none" w="med" len="med"/>
            <a:tailEnd type="none" w="med" len="med"/>
          </a:ln>
          <a:scene3d>
            <a:camera prst="legacyObliqueTopRight">
              <a:rot lat="0" lon="0" rev="0"/>
            </a:camera>
            <a:lightRig rig="legacyFlat1" dir="t"/>
          </a:scene3d>
          <a:sp3d extrusionH="2270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lIns="91433" tIns="0" rIns="91433" bIns="0" anchor="ctr">
            <a:flatTx/>
          </a:bodyPr>
          <a:p>
            <a:pPr lvl="0" algn="ctr" eaLnBrk="0" hangingPunct="0">
              <a:spcBef>
                <a:spcPct val="50000"/>
              </a:spcBef>
              <a:spcAft>
                <a:spcPts val="1000"/>
              </a:spcAft>
            </a:pPr>
            <a:r>
              <a:rPr sz="2000" b="1">
                <a:latin typeface="PMingLiU" panose="02020500000000000000" pitchFamily="18" charset="-120"/>
                <a:ea typeface="Times New Roman" panose="02020603050405020304" pitchFamily="18" charset="0"/>
              </a:rPr>
              <a:t>Host B</a:t>
            </a:r>
            <a:endParaRPr sz="2000" b="1">
              <a:latin typeface="PMingLiU" panose="02020500000000000000" pitchFamily="18" charset="-120"/>
              <a:ea typeface="Times New Roman" panose="02020603050405020304" pitchFamily="18" charset="0"/>
            </a:endParaRPr>
          </a:p>
        </p:txBody>
      </p:sp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err="1"/>
              <a:t>Copyright by Jorg Liebeherr</a:t>
            </a:r>
            <a:r>
              <a:rPr sz="900">
                <a:latin typeface="Tahoma" panose="020B0604030504040204" pitchFamily="34" charset="0"/>
              </a:rPr>
              <a:t> 98, 99</a:t>
            </a:r>
            <a:endParaRPr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5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r>
              <a:rPr dirty="0">
                <a:latin typeface="Tahoma" panose="020B0604030504040204" pitchFamily="34" charset="0"/>
              </a:rPr>
              <a:t>Introduction</a:t>
            </a:r>
            <a:endParaRPr dirty="0">
              <a:latin typeface="Tahoma" panose="020B0604030504040204" pitchFamily="34" charset="0"/>
            </a:endParaRPr>
          </a:p>
        </p:txBody>
      </p:sp>
      <p:pic>
        <p:nvPicPr>
          <p:cNvPr id="144386" name="Picture 193" descr="underline_base"/>
          <p:cNvPicPr/>
          <p:nvPr/>
        </p:nvPicPr>
        <p:blipFill>
          <a:blip r:embed="rId1"/>
          <a:stretch>
            <a:fillRect/>
          </a:stretch>
        </p:blipFill>
        <p:spPr>
          <a:xfrm>
            <a:off x="5083175" y="795338"/>
            <a:ext cx="3370263" cy="1841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44387" name="Freeform 99"/>
          <p:cNvSpPr/>
          <p:nvPr/>
        </p:nvSpPr>
        <p:spPr>
          <a:xfrm>
            <a:off x="6978650" y="4156075"/>
            <a:ext cx="655638" cy="1135063"/>
          </a:xfrm>
          <a:custGeom>
            <a:avLst/>
            <a:gdLst>
              <a:gd name="txL" fmla="*/ 0 w 413"/>
              <a:gd name="txT" fmla="*/ 0 h 715"/>
              <a:gd name="txR" fmla="*/ 413 w 413"/>
              <a:gd name="txB" fmla="*/ 715 h 715"/>
            </a:gdLst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bg1">
                  <a:alpha val="100000"/>
                </a:scheme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en-US" altLang="en-US"/>
          </a:p>
        </p:txBody>
      </p:sp>
      <p:sp>
        <p:nvSpPr>
          <p:cNvPr id="144388" name="Freeform 3"/>
          <p:cNvSpPr/>
          <p:nvPr/>
        </p:nvSpPr>
        <p:spPr>
          <a:xfrm>
            <a:off x="7129463" y="2246313"/>
            <a:ext cx="638175" cy="852487"/>
          </a:xfrm>
          <a:custGeom>
            <a:avLst/>
            <a:gdLst>
              <a:gd name="txL" fmla="*/ 0 w 402"/>
              <a:gd name="txT" fmla="*/ 0 h 537"/>
              <a:gd name="txR" fmla="*/ 402 w 402"/>
              <a:gd name="txB" fmla="*/ 537 h 537"/>
            </a:gdLst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bg1">
                  <a:alpha val="100000"/>
                </a:scheme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en-US" altLang="en-US"/>
          </a:p>
        </p:txBody>
      </p:sp>
      <p:grpSp>
        <p:nvGrpSpPr>
          <p:cNvPr id="144389" name="Group 180"/>
          <p:cNvGrpSpPr/>
          <p:nvPr/>
        </p:nvGrpSpPr>
        <p:grpSpPr>
          <a:xfrm>
            <a:off x="7329488" y="2754313"/>
            <a:ext cx="1052512" cy="355600"/>
            <a:chOff x="4410" y="1365"/>
            <a:chExt cx="663" cy="224"/>
          </a:xfrm>
        </p:grpSpPr>
        <p:sp>
          <p:nvSpPr>
            <p:cNvPr id="144523" name="Rectangle 181"/>
            <p:cNvSpPr/>
            <p:nvPr/>
          </p:nvSpPr>
          <p:spPr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524" name="AutoShape 182"/>
            <p:cNvSpPr/>
            <p:nvPr/>
          </p:nvSpPr>
          <p:spPr>
            <a:xfrm>
              <a:off x="4410" y="1368"/>
              <a:ext cx="663" cy="135"/>
            </a:xfrm>
            <a:prstGeom prst="parallelogram">
              <a:avLst>
                <a:gd name="adj" fmla="val 122777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525" name="Freeform 183"/>
            <p:cNvSpPr/>
            <p:nvPr/>
          </p:nvSpPr>
          <p:spPr>
            <a:xfrm>
              <a:off x="4904" y="1365"/>
              <a:ext cx="169" cy="224"/>
            </a:xfrm>
            <a:custGeom>
              <a:avLst/>
              <a:gdLst>
                <a:gd name="txL" fmla="*/ 0 w 169"/>
                <a:gd name="txT" fmla="*/ 0 h 224"/>
                <a:gd name="txR" fmla="*/ 169 w 169"/>
                <a:gd name="txB" fmla="*/ 224 h 224"/>
              </a:gdLst>
              <a:ahLst/>
              <a:cxnLst>
                <a:cxn ang="0">
                  <a:pos x="0" y="138"/>
                </a:cxn>
                <a:cxn ang="0">
                  <a:pos x="0" y="224"/>
                </a:cxn>
                <a:cxn ang="0">
                  <a:pos x="169" y="77"/>
                </a:cxn>
                <a:cxn ang="0">
                  <a:pos x="169" y="0"/>
                </a:cxn>
                <a:cxn ang="0">
                  <a:pos x="0" y="138"/>
                </a:cxn>
              </a:cxnLst>
              <a:rect l="txL" t="txT" r="txR" b="txB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>
                <a:alpha val="100000"/>
              </a:srgbClr>
            </a:solidFill>
            <a:ln w="635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 altLang="en-US"/>
            </a:p>
          </p:txBody>
        </p:sp>
        <p:sp>
          <p:nvSpPr>
            <p:cNvPr id="144526" name="Freeform 184"/>
            <p:cNvSpPr/>
            <p:nvPr/>
          </p:nvSpPr>
          <p:spPr>
            <a:xfrm>
              <a:off x="4475" y="1395"/>
              <a:ext cx="506" cy="80"/>
            </a:xfrm>
            <a:custGeom>
              <a:avLst/>
              <a:gdLst>
                <a:gd name="txL" fmla="*/ 0 w 280"/>
                <a:gd name="txT" fmla="*/ 0 h 63"/>
                <a:gd name="txR" fmla="*/ 280 w 280"/>
                <a:gd name="txB" fmla="*/ 63 h 63"/>
              </a:gdLst>
              <a:ahLst/>
              <a:cxnLst>
                <a:cxn ang="0">
                  <a:pos x="0" y="693"/>
                </a:cxn>
                <a:cxn ang="0">
                  <a:pos x="13798" y="674"/>
                </a:cxn>
                <a:cxn ang="0">
                  <a:pos x="81432" y="0"/>
                </a:cxn>
                <a:cxn ang="0">
                  <a:pos x="103965" y="0"/>
                </a:cxn>
              </a:cxnLst>
              <a:rect l="txL" t="txT" r="txR" b="tx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 altLang="en-US"/>
            </a:p>
          </p:txBody>
        </p:sp>
        <p:sp>
          <p:nvSpPr>
            <p:cNvPr id="144527" name="Freeform 185"/>
            <p:cNvSpPr/>
            <p:nvPr/>
          </p:nvSpPr>
          <p:spPr>
            <a:xfrm>
              <a:off x="4593" y="1391"/>
              <a:ext cx="293" cy="93"/>
            </a:xfrm>
            <a:custGeom>
              <a:avLst/>
              <a:gdLst>
                <a:gd name="txL" fmla="*/ 0 w 293"/>
                <a:gd name="txT" fmla="*/ 0 h 93"/>
                <a:gd name="txR" fmla="*/ 293 w 293"/>
                <a:gd name="txB" fmla="*/ 93 h 93"/>
              </a:gdLst>
              <a:ahLst/>
              <a:cxnLst>
                <a:cxn ang="0">
                  <a:pos x="0" y="0"/>
                </a:cxn>
                <a:cxn ang="0">
                  <a:pos x="67" y="1"/>
                </a:cxn>
                <a:cxn ang="0">
                  <a:pos x="195" y="93"/>
                </a:cxn>
                <a:cxn ang="0">
                  <a:pos x="293" y="93"/>
                </a:cxn>
              </a:cxnLst>
              <a:rect l="txL" t="txT" r="txR" b="txB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 altLang="en-US"/>
            </a:p>
          </p:txBody>
        </p:sp>
      </p:grpSp>
      <p:grpSp>
        <p:nvGrpSpPr>
          <p:cNvPr id="144390" name="Group 170"/>
          <p:cNvGrpSpPr/>
          <p:nvPr/>
        </p:nvGrpSpPr>
        <p:grpSpPr>
          <a:xfrm>
            <a:off x="7392988" y="5013325"/>
            <a:ext cx="881062" cy="422275"/>
            <a:chOff x="2356" y="1300"/>
            <a:chExt cx="555" cy="194"/>
          </a:xfrm>
        </p:grpSpPr>
        <p:sp>
          <p:nvSpPr>
            <p:cNvPr id="144515" name="Oval 407"/>
            <p:cNvSpPr/>
            <p:nvPr/>
          </p:nvSpPr>
          <p:spPr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144516" name="Rectangle 410"/>
            <p:cNvSpPr/>
            <p:nvPr/>
          </p:nvSpPr>
          <p:spPr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  <a:miter/>
            </a:ln>
          </p:spPr>
          <p:txBody>
            <a:bodyPr wrap="none" anchor="ctr"/>
            <a:p>
              <a:pPr lvl="0" algn="ctr"/>
              <a:endParaRPr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144517" name="Oval 411"/>
            <p:cNvSpPr/>
            <p:nvPr/>
          </p:nvSpPr>
          <p:spPr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grpSp>
          <p:nvGrpSpPr>
            <p:cNvPr id="144518" name="Group 174"/>
            <p:cNvGrpSpPr/>
            <p:nvPr/>
          </p:nvGrpSpPr>
          <p:grpSpPr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44521" name="Freeform 175"/>
              <p:cNvSpPr/>
              <p:nvPr/>
            </p:nvSpPr>
            <p:spPr>
              <a:xfrm>
                <a:off x="2468" y="1332"/>
                <a:ext cx="310" cy="60"/>
              </a:xfrm>
              <a:custGeom>
                <a:avLst/>
                <a:gdLst>
                  <a:gd name="txL" fmla="*/ 0 w 310"/>
                  <a:gd name="txT" fmla="*/ 0 h 60"/>
                  <a:gd name="txR" fmla="*/ 310 w 310"/>
                  <a:gd name="txB" fmla="*/ 60 h 60"/>
                </a:gdLst>
                <a:ahLst/>
                <a:cxnLst>
                  <a:cxn ang="0">
                    <a:pos x="0" y="60"/>
                  </a:cxn>
                  <a:cxn ang="0">
                    <a:pos x="96" y="60"/>
                  </a:cxn>
                  <a:cxn ang="0">
                    <a:pos x="192" y="0"/>
                  </a:cxn>
                  <a:cxn ang="0">
                    <a:pos x="310" y="0"/>
                  </a:cxn>
                </a:cxnLst>
                <a:rect l="txL" t="txT" r="txR" b="tx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US" altLang="en-US"/>
              </a:p>
            </p:txBody>
          </p:sp>
          <p:sp>
            <p:nvSpPr>
              <p:cNvPr id="144522" name="Freeform 176"/>
              <p:cNvSpPr/>
              <p:nvPr/>
            </p:nvSpPr>
            <p:spPr>
              <a:xfrm>
                <a:off x="2482" y="1332"/>
                <a:ext cx="282" cy="60"/>
              </a:xfrm>
              <a:custGeom>
                <a:avLst/>
                <a:gdLst>
                  <a:gd name="txL" fmla="*/ 0 w 282"/>
                  <a:gd name="txT" fmla="*/ 0 h 60"/>
                  <a:gd name="txR" fmla="*/ 282 w 282"/>
                  <a:gd name="txB" fmla="*/ 60 h 60"/>
                </a:gdLst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192" y="60"/>
                  </a:cxn>
                  <a:cxn ang="0">
                    <a:pos x="282" y="60"/>
                  </a:cxn>
                </a:cxnLst>
                <a:rect l="txL" t="txT" r="txR" b="tx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US" altLang="en-US"/>
              </a:p>
            </p:txBody>
          </p:sp>
        </p:grpSp>
        <p:sp>
          <p:nvSpPr>
            <p:cNvPr id="144519" name="Line 177"/>
            <p:cNvSpPr/>
            <p:nvPr/>
          </p:nvSpPr>
          <p:spPr>
            <a:xfrm>
              <a:off x="2357" y="1361"/>
              <a:ext cx="0" cy="8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 altLang="en-US"/>
            </a:p>
          </p:txBody>
        </p:sp>
        <p:sp>
          <p:nvSpPr>
            <p:cNvPr id="144520" name="Line 178"/>
            <p:cNvSpPr/>
            <p:nvPr/>
          </p:nvSpPr>
          <p:spPr>
            <a:xfrm>
              <a:off x="2907" y="1363"/>
              <a:ext cx="0" cy="8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 altLang="en-US"/>
            </a:p>
          </p:txBody>
        </p:sp>
      </p:grpSp>
      <p:sp>
        <p:nvSpPr>
          <p:cNvPr id="144391" name="Freeform 2"/>
          <p:cNvSpPr/>
          <p:nvPr/>
        </p:nvSpPr>
        <p:spPr>
          <a:xfrm>
            <a:off x="3817938" y="1447800"/>
            <a:ext cx="4048125" cy="3833813"/>
          </a:xfrm>
          <a:custGeom>
            <a:avLst/>
            <a:gdLst>
              <a:gd name="txL" fmla="*/ 0 w 2550"/>
              <a:gd name="txT" fmla="*/ 0 h 2415"/>
              <a:gd name="txR" fmla="*/ 2550 w 2550"/>
              <a:gd name="txB" fmla="*/ 2415 h 2415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 cap="flat" cmpd="sng">
            <a:solidFill>
              <a:schemeClr val="bg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 altLang="en-US"/>
          </a:p>
        </p:txBody>
      </p:sp>
      <p:sp>
        <p:nvSpPr>
          <p:cNvPr id="144392" name="Text Box 8"/>
          <p:cNvSpPr txBox="1"/>
          <p:nvPr/>
        </p:nvSpPr>
        <p:spPr>
          <a:xfrm>
            <a:off x="2716213" y="223838"/>
            <a:ext cx="1100137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/>
            <a:r>
              <a:rPr i="1" dirty="0">
                <a:solidFill>
                  <a:srgbClr val="000099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source</a:t>
            </a:r>
            <a:endParaRPr i="1" dirty="0">
              <a:solidFill>
                <a:srgbClr val="000099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44393" name="Freeform 10"/>
          <p:cNvSpPr/>
          <p:nvPr/>
        </p:nvSpPr>
        <p:spPr>
          <a:xfrm>
            <a:off x="3868738" y="650875"/>
            <a:ext cx="360362" cy="1577975"/>
          </a:xfrm>
          <a:custGeom>
            <a:avLst/>
            <a:gdLst>
              <a:gd name="txL" fmla="*/ 0 w 267"/>
              <a:gd name="txT" fmla="*/ 0 h 1186"/>
              <a:gd name="txR" fmla="*/ 267 w 267"/>
              <a:gd name="txB" fmla="*/ 1186 h 1186"/>
            </a:gdLst>
            <a:ahLst/>
            <a:cxnLst>
              <a:cxn ang="0">
                <a:pos x="2147483647" y="2147483647"/>
              </a:cxn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bg1">
                  <a:alpha val="100000"/>
                </a:scheme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en-US" altLang="en-US"/>
          </a:p>
        </p:txBody>
      </p:sp>
      <p:sp>
        <p:nvSpPr>
          <p:cNvPr id="144394" name="Rectangle 23"/>
          <p:cNvSpPr/>
          <p:nvPr/>
        </p:nvSpPr>
        <p:spPr>
          <a:xfrm>
            <a:off x="2644775" y="660400"/>
            <a:ext cx="1296988" cy="1546225"/>
          </a:xfrm>
          <a:prstGeom prst="rect">
            <a:avLst/>
          </a:prstGeom>
          <a:solidFill>
            <a:srgbClr val="000099"/>
          </a:solidFill>
          <a:ln w="9525">
            <a:noFill/>
            <a:miter/>
          </a:ln>
        </p:spPr>
        <p:txBody>
          <a:bodyPr wrap="none" anchor="ctr"/>
          <a:p>
            <a:pPr lvl="0"/>
            <a:endParaRPr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44395" name="Rectangle 24"/>
          <p:cNvSpPr/>
          <p:nvPr/>
        </p:nvSpPr>
        <p:spPr>
          <a:xfrm>
            <a:off x="2597150" y="731838"/>
            <a:ext cx="1273175" cy="15367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44396" name="Line 25"/>
          <p:cNvSpPr/>
          <p:nvPr/>
        </p:nvSpPr>
        <p:spPr>
          <a:xfrm>
            <a:off x="2597150" y="1049338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 altLang="en-US"/>
          </a:p>
        </p:txBody>
      </p:sp>
      <p:sp>
        <p:nvSpPr>
          <p:cNvPr id="144397" name="Text Box 26"/>
          <p:cNvSpPr txBox="1"/>
          <p:nvPr/>
        </p:nvSpPr>
        <p:spPr>
          <a:xfrm>
            <a:off x="2554288" y="698500"/>
            <a:ext cx="1317625" cy="1600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>
              <a:lnSpc>
                <a:spcPct val="110000"/>
              </a:lnSpc>
            </a:pPr>
            <a:r>
              <a:rPr sz="1800" dirty="0">
                <a:latin typeface="Arial" panose="020B0604020202020204" pitchFamily="34" charset="0"/>
                <a:ea typeface="MS PGothic" panose="020B0600070205080204" pitchFamily="34" charset="-128"/>
              </a:rPr>
              <a:t>application</a:t>
            </a:r>
            <a:endParaRPr sz="1800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lvl="0" algn="ctr">
              <a:lnSpc>
                <a:spcPct val="110000"/>
              </a:lnSpc>
            </a:pPr>
            <a:r>
              <a:rPr sz="1800" dirty="0">
                <a:latin typeface="Arial" panose="020B0604020202020204" pitchFamily="34" charset="0"/>
                <a:ea typeface="MS PGothic" panose="020B0600070205080204" pitchFamily="34" charset="-128"/>
              </a:rPr>
              <a:t>transport</a:t>
            </a:r>
            <a:endParaRPr sz="1800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lvl="0" algn="ctr">
              <a:lnSpc>
                <a:spcPct val="110000"/>
              </a:lnSpc>
            </a:pPr>
            <a:r>
              <a:rPr sz="1800" dirty="0">
                <a:latin typeface="Arial" panose="020B0604020202020204" pitchFamily="34" charset="0"/>
                <a:ea typeface="MS PGothic" panose="020B0600070205080204" pitchFamily="34" charset="-128"/>
              </a:rPr>
              <a:t>network</a:t>
            </a:r>
            <a:endParaRPr sz="1800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lvl="0" algn="ctr">
              <a:lnSpc>
                <a:spcPct val="110000"/>
              </a:lnSpc>
            </a:pPr>
            <a:r>
              <a:rPr sz="1800" dirty="0">
                <a:latin typeface="Arial" panose="020B0604020202020204" pitchFamily="34" charset="0"/>
                <a:ea typeface="MS PGothic" panose="020B0600070205080204" pitchFamily="34" charset="-128"/>
              </a:rPr>
              <a:t>link</a:t>
            </a:r>
            <a:endParaRPr sz="1800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lvl="0" algn="ctr">
              <a:lnSpc>
                <a:spcPct val="110000"/>
              </a:lnSpc>
            </a:pPr>
            <a:r>
              <a:rPr sz="1800" dirty="0">
                <a:latin typeface="Arial" panose="020B0604020202020204" pitchFamily="34" charset="0"/>
                <a:ea typeface="MS PGothic" panose="020B0600070205080204" pitchFamily="34" charset="-128"/>
              </a:rPr>
              <a:t>physical</a:t>
            </a:r>
            <a:endParaRPr sz="18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44398" name="Line 27"/>
          <p:cNvSpPr/>
          <p:nvPr/>
        </p:nvSpPr>
        <p:spPr>
          <a:xfrm>
            <a:off x="2605088" y="1370013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 altLang="en-US"/>
          </a:p>
        </p:txBody>
      </p:sp>
      <p:sp>
        <p:nvSpPr>
          <p:cNvPr id="144399" name="Line 28"/>
          <p:cNvSpPr/>
          <p:nvPr/>
        </p:nvSpPr>
        <p:spPr>
          <a:xfrm>
            <a:off x="2609850" y="1651000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 altLang="en-US"/>
          </a:p>
        </p:txBody>
      </p:sp>
      <p:sp>
        <p:nvSpPr>
          <p:cNvPr id="144400" name="Line 29"/>
          <p:cNvSpPr/>
          <p:nvPr/>
        </p:nvSpPr>
        <p:spPr>
          <a:xfrm>
            <a:off x="2609850" y="1927225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 altLang="en-US"/>
          </a:p>
        </p:txBody>
      </p:sp>
      <p:grpSp>
        <p:nvGrpSpPr>
          <p:cNvPr id="5" name="Group 39"/>
          <p:cNvGrpSpPr/>
          <p:nvPr/>
        </p:nvGrpSpPr>
        <p:grpSpPr>
          <a:xfrm>
            <a:off x="1219200" y="1368425"/>
            <a:ext cx="1208088" cy="303213"/>
            <a:chOff x="501" y="1990"/>
            <a:chExt cx="761" cy="191"/>
          </a:xfrm>
        </p:grpSpPr>
        <p:sp>
          <p:nvSpPr>
            <p:cNvPr id="144509" name="Rectangle 40"/>
            <p:cNvSpPr/>
            <p:nvPr/>
          </p:nvSpPr>
          <p:spPr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510" name="Rectangle 41"/>
            <p:cNvSpPr/>
            <p:nvPr/>
          </p:nvSpPr>
          <p:spPr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/>
            <a:p>
              <a:pPr lvl="0" algn="ctr"/>
              <a:r>
                <a:rPr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H</a:t>
              </a:r>
              <a:r>
                <a:rPr sz="1800" baseline="-25000" dirty="0">
                  <a:latin typeface="Arial" panose="020B0604020202020204" pitchFamily="34" charset="0"/>
                  <a:ea typeface="MS PGothic" panose="020B0600070205080204" pitchFamily="34" charset="-128"/>
                </a:rPr>
                <a:t>t</a:t>
              </a:r>
              <a:endParaRPr sz="1800" baseline="-250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511" name="Rectangle 42"/>
            <p:cNvSpPr/>
            <p:nvPr/>
          </p:nvSpPr>
          <p:spPr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/>
            <a:p>
              <a:pPr lvl="0" algn="ctr"/>
              <a:r>
                <a:rPr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H</a:t>
              </a:r>
              <a:r>
                <a:rPr sz="1800" baseline="-25000" dirty="0">
                  <a:latin typeface="Arial" panose="020B0604020202020204" pitchFamily="34" charset="0"/>
                  <a:ea typeface="MS PGothic" panose="020B0600070205080204" pitchFamily="34" charset="-128"/>
                </a:rPr>
                <a:t>n</a:t>
              </a:r>
              <a:endParaRPr sz="1800" baseline="-250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512" name="Rectangle 43"/>
            <p:cNvSpPr/>
            <p:nvPr/>
          </p:nvSpPr>
          <p:spPr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/>
            <a:p>
              <a:pPr lvl="0" algn="ctr"/>
              <a:r>
                <a:rPr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M</a:t>
              </a:r>
              <a:endParaRPr sz="1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513" name="Line 44"/>
            <p:cNvSpPr/>
            <p:nvPr/>
          </p:nvSpPr>
          <p:spPr>
            <a:xfrm>
              <a:off x="688" y="2013"/>
              <a:ext cx="0" cy="1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 altLang="en-US"/>
            </a:p>
          </p:txBody>
        </p:sp>
        <p:sp>
          <p:nvSpPr>
            <p:cNvPr id="144514" name="Line 45"/>
            <p:cNvSpPr/>
            <p:nvPr/>
          </p:nvSpPr>
          <p:spPr>
            <a:xfrm>
              <a:off x="880" y="2010"/>
              <a:ext cx="0" cy="1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 altLang="en-US"/>
            </a:p>
          </p:txBody>
        </p:sp>
      </p:grpSp>
      <p:sp>
        <p:nvSpPr>
          <p:cNvPr id="112645" name="Text Box 5"/>
          <p:cNvSpPr txBox="1"/>
          <p:nvPr/>
        </p:nvSpPr>
        <p:spPr>
          <a:xfrm>
            <a:off x="395288" y="996950"/>
            <a:ext cx="963612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/>
            <a:r>
              <a:rPr sz="1600" dirty="0">
                <a:solidFill>
                  <a:srgbClr val="CC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segment</a:t>
            </a:r>
            <a:endParaRPr sz="1600" dirty="0">
              <a:solidFill>
                <a:srgbClr val="CC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6" name="Group 178"/>
          <p:cNvGrpSpPr/>
          <p:nvPr/>
        </p:nvGrpSpPr>
        <p:grpSpPr>
          <a:xfrm>
            <a:off x="1533525" y="1033463"/>
            <a:ext cx="301625" cy="292100"/>
            <a:chOff x="1962" y="2058"/>
            <a:chExt cx="190" cy="184"/>
          </a:xfrm>
        </p:grpSpPr>
        <p:sp>
          <p:nvSpPr>
            <p:cNvPr id="144507" name="Rectangle 47"/>
            <p:cNvSpPr/>
            <p:nvPr/>
          </p:nvSpPr>
          <p:spPr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508" name="Rectangle 48"/>
            <p:cNvSpPr/>
            <p:nvPr/>
          </p:nvSpPr>
          <p:spPr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/>
            <a:p>
              <a:pPr lvl="0" algn="ctr"/>
              <a:r>
                <a:rPr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H</a:t>
              </a:r>
              <a:r>
                <a:rPr sz="1800" baseline="-25000" dirty="0">
                  <a:latin typeface="Arial" panose="020B0604020202020204" pitchFamily="34" charset="0"/>
                  <a:ea typeface="MS PGothic" panose="020B0600070205080204" pitchFamily="34" charset="-128"/>
                </a:rPr>
                <a:t>t</a:t>
              </a:r>
              <a:endParaRPr sz="1800" baseline="-250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12644" name="Text Box 4"/>
          <p:cNvSpPr txBox="1"/>
          <p:nvPr/>
        </p:nvSpPr>
        <p:spPr>
          <a:xfrm>
            <a:off x="195263" y="1336675"/>
            <a:ext cx="1042987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/>
            <a:r>
              <a:rPr sz="1600" dirty="0">
                <a:solidFill>
                  <a:srgbClr val="CC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datagram</a:t>
            </a:r>
            <a:endParaRPr sz="1600" dirty="0">
              <a:solidFill>
                <a:srgbClr val="CC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44405" name="Text Box 54"/>
          <p:cNvSpPr txBox="1"/>
          <p:nvPr/>
        </p:nvSpPr>
        <p:spPr>
          <a:xfrm>
            <a:off x="1547813" y="4157663"/>
            <a:ext cx="1412875" cy="396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/>
            <a:r>
              <a:rPr sz="2000" i="1" dirty="0">
                <a:solidFill>
                  <a:srgbClr val="000099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destination</a:t>
            </a:r>
            <a:endParaRPr sz="2000" i="1" dirty="0">
              <a:solidFill>
                <a:srgbClr val="000099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44406" name="Freeform 56"/>
          <p:cNvSpPr/>
          <p:nvPr/>
        </p:nvSpPr>
        <p:spPr>
          <a:xfrm>
            <a:off x="2979738" y="4540250"/>
            <a:ext cx="360362" cy="1577975"/>
          </a:xfrm>
          <a:custGeom>
            <a:avLst/>
            <a:gdLst>
              <a:gd name="txL" fmla="*/ 0 w 267"/>
              <a:gd name="txT" fmla="*/ 0 h 1186"/>
              <a:gd name="txR" fmla="*/ 267 w 267"/>
              <a:gd name="txB" fmla="*/ 1186 h 1186"/>
            </a:gdLst>
            <a:ahLst/>
            <a:cxnLst>
              <a:cxn ang="0">
                <a:pos x="2147483647" y="2147483647"/>
              </a:cxn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bg1">
                  <a:alpha val="100000"/>
                </a:scheme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en-US" altLang="en-US"/>
          </a:p>
        </p:txBody>
      </p:sp>
      <p:sp>
        <p:nvSpPr>
          <p:cNvPr id="144407" name="Rectangle 57"/>
          <p:cNvSpPr/>
          <p:nvPr/>
        </p:nvSpPr>
        <p:spPr>
          <a:xfrm>
            <a:off x="1755775" y="4546600"/>
            <a:ext cx="1296988" cy="1546225"/>
          </a:xfrm>
          <a:prstGeom prst="rect">
            <a:avLst/>
          </a:prstGeom>
          <a:solidFill>
            <a:srgbClr val="000099"/>
          </a:solidFill>
          <a:ln w="9525">
            <a:noFill/>
            <a:miter/>
          </a:ln>
        </p:spPr>
        <p:txBody>
          <a:bodyPr wrap="none" anchor="ctr"/>
          <a:p>
            <a:pPr lvl="0"/>
            <a:endParaRPr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44408" name="Rectangle 58"/>
          <p:cNvSpPr/>
          <p:nvPr/>
        </p:nvSpPr>
        <p:spPr>
          <a:xfrm>
            <a:off x="1708150" y="4618038"/>
            <a:ext cx="1273175" cy="15367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44409" name="Line 59"/>
          <p:cNvSpPr/>
          <p:nvPr/>
        </p:nvSpPr>
        <p:spPr>
          <a:xfrm>
            <a:off x="1708150" y="4935538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 altLang="en-US"/>
          </a:p>
        </p:txBody>
      </p:sp>
      <p:sp>
        <p:nvSpPr>
          <p:cNvPr id="144410" name="Text Box 60"/>
          <p:cNvSpPr txBox="1"/>
          <p:nvPr/>
        </p:nvSpPr>
        <p:spPr>
          <a:xfrm>
            <a:off x="1665288" y="4584700"/>
            <a:ext cx="1317625" cy="1600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>
              <a:lnSpc>
                <a:spcPct val="110000"/>
              </a:lnSpc>
            </a:pPr>
            <a:r>
              <a:rPr sz="1800" dirty="0">
                <a:latin typeface="Arial" panose="020B0604020202020204" pitchFamily="34" charset="0"/>
                <a:ea typeface="MS PGothic" panose="020B0600070205080204" pitchFamily="34" charset="-128"/>
              </a:rPr>
              <a:t>application</a:t>
            </a:r>
            <a:endParaRPr sz="1800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lvl="0" algn="ctr">
              <a:lnSpc>
                <a:spcPct val="110000"/>
              </a:lnSpc>
            </a:pPr>
            <a:r>
              <a:rPr sz="1800" dirty="0">
                <a:latin typeface="Arial" panose="020B0604020202020204" pitchFamily="34" charset="0"/>
                <a:ea typeface="MS PGothic" panose="020B0600070205080204" pitchFamily="34" charset="-128"/>
              </a:rPr>
              <a:t>transport</a:t>
            </a:r>
            <a:endParaRPr sz="1800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lvl="0" algn="ctr">
              <a:lnSpc>
                <a:spcPct val="110000"/>
              </a:lnSpc>
            </a:pPr>
            <a:r>
              <a:rPr sz="1800" dirty="0">
                <a:latin typeface="Arial" panose="020B0604020202020204" pitchFamily="34" charset="0"/>
                <a:ea typeface="MS PGothic" panose="020B0600070205080204" pitchFamily="34" charset="-128"/>
              </a:rPr>
              <a:t>network</a:t>
            </a:r>
            <a:endParaRPr sz="1800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lvl="0" algn="ctr">
              <a:lnSpc>
                <a:spcPct val="110000"/>
              </a:lnSpc>
            </a:pPr>
            <a:r>
              <a:rPr sz="1800" dirty="0">
                <a:latin typeface="Arial" panose="020B0604020202020204" pitchFamily="34" charset="0"/>
                <a:ea typeface="MS PGothic" panose="020B0600070205080204" pitchFamily="34" charset="-128"/>
              </a:rPr>
              <a:t>link</a:t>
            </a:r>
            <a:endParaRPr sz="1800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lvl="0" algn="ctr">
              <a:lnSpc>
                <a:spcPct val="110000"/>
              </a:lnSpc>
            </a:pPr>
            <a:r>
              <a:rPr sz="1800" dirty="0">
                <a:latin typeface="Arial" panose="020B0604020202020204" pitchFamily="34" charset="0"/>
                <a:ea typeface="MS PGothic" panose="020B0600070205080204" pitchFamily="34" charset="-128"/>
              </a:rPr>
              <a:t>physical</a:t>
            </a:r>
            <a:endParaRPr sz="18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44411" name="Line 61"/>
          <p:cNvSpPr/>
          <p:nvPr/>
        </p:nvSpPr>
        <p:spPr>
          <a:xfrm>
            <a:off x="1716088" y="5256213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 altLang="en-US"/>
          </a:p>
        </p:txBody>
      </p:sp>
      <p:sp>
        <p:nvSpPr>
          <p:cNvPr id="144412" name="Line 62"/>
          <p:cNvSpPr/>
          <p:nvPr/>
        </p:nvSpPr>
        <p:spPr>
          <a:xfrm>
            <a:off x="1720850" y="5537200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 altLang="en-US"/>
          </a:p>
        </p:txBody>
      </p:sp>
      <p:sp>
        <p:nvSpPr>
          <p:cNvPr id="144413" name="Line 63"/>
          <p:cNvSpPr/>
          <p:nvPr/>
        </p:nvSpPr>
        <p:spPr>
          <a:xfrm>
            <a:off x="1720850" y="5813425"/>
            <a:ext cx="126365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 altLang="en-US"/>
          </a:p>
        </p:txBody>
      </p:sp>
      <p:grpSp>
        <p:nvGrpSpPr>
          <p:cNvPr id="144414" name="Group 64"/>
          <p:cNvGrpSpPr/>
          <p:nvPr/>
        </p:nvGrpSpPr>
        <p:grpSpPr>
          <a:xfrm>
            <a:off x="152400" y="5527675"/>
            <a:ext cx="1479550" cy="303213"/>
            <a:chOff x="332" y="2224"/>
            <a:chExt cx="932" cy="191"/>
          </a:xfrm>
        </p:grpSpPr>
        <p:sp>
          <p:nvSpPr>
            <p:cNvPr id="144499" name="Rectangle 65"/>
            <p:cNvSpPr/>
            <p:nvPr/>
          </p:nvSpPr>
          <p:spPr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500" name="Rectangle 66"/>
            <p:cNvSpPr/>
            <p:nvPr/>
          </p:nvSpPr>
          <p:spPr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/>
            <a:p>
              <a:pPr lvl="0" algn="ctr"/>
              <a:r>
                <a:rPr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H</a:t>
              </a:r>
              <a:r>
                <a:rPr sz="1800" baseline="-25000" dirty="0">
                  <a:latin typeface="Arial" panose="020B0604020202020204" pitchFamily="34" charset="0"/>
                  <a:ea typeface="MS PGothic" panose="020B0600070205080204" pitchFamily="34" charset="-128"/>
                </a:rPr>
                <a:t>t</a:t>
              </a:r>
              <a:endParaRPr sz="1800" baseline="-250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501" name="Rectangle 67"/>
            <p:cNvSpPr/>
            <p:nvPr/>
          </p:nvSpPr>
          <p:spPr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/>
            <a:p>
              <a:pPr lvl="0" algn="ctr"/>
              <a:r>
                <a:rPr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H</a:t>
              </a:r>
              <a:r>
                <a:rPr sz="1800" baseline="-25000" dirty="0">
                  <a:latin typeface="Arial" panose="020B0604020202020204" pitchFamily="34" charset="0"/>
                  <a:ea typeface="MS PGothic" panose="020B0600070205080204" pitchFamily="34" charset="-128"/>
                </a:rPr>
                <a:t>n</a:t>
              </a:r>
              <a:endParaRPr sz="1800" baseline="-250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502" name="Rectangle 68"/>
            <p:cNvSpPr/>
            <p:nvPr/>
          </p:nvSpPr>
          <p:spPr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/>
            <a:p>
              <a:pPr lvl="0" algn="ctr"/>
              <a:r>
                <a:rPr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H</a:t>
              </a:r>
              <a:r>
                <a:rPr sz="1800" baseline="-25000" dirty="0">
                  <a:latin typeface="Arial" panose="020B0604020202020204" pitchFamily="34" charset="0"/>
                  <a:ea typeface="MS PGothic" panose="020B0600070205080204" pitchFamily="34" charset="-128"/>
                </a:rPr>
                <a:t>l</a:t>
              </a:r>
              <a:endParaRPr sz="1800" baseline="-250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503" name="Rectangle 69"/>
            <p:cNvSpPr/>
            <p:nvPr/>
          </p:nvSpPr>
          <p:spPr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/>
            <a:p>
              <a:pPr lvl="0" algn="ctr"/>
              <a:r>
                <a:rPr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M</a:t>
              </a:r>
              <a:endParaRPr sz="1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504" name="Line 70"/>
            <p:cNvSpPr/>
            <p:nvPr/>
          </p:nvSpPr>
          <p:spPr>
            <a:xfrm>
              <a:off x="510" y="2241"/>
              <a:ext cx="0" cy="1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 altLang="en-US"/>
            </a:p>
          </p:txBody>
        </p:sp>
        <p:sp>
          <p:nvSpPr>
            <p:cNvPr id="144505" name="Line 71"/>
            <p:cNvSpPr/>
            <p:nvPr/>
          </p:nvSpPr>
          <p:spPr>
            <a:xfrm>
              <a:off x="690" y="2247"/>
              <a:ext cx="0" cy="1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 altLang="en-US"/>
            </a:p>
          </p:txBody>
        </p:sp>
        <p:sp>
          <p:nvSpPr>
            <p:cNvPr id="144506" name="Line 72"/>
            <p:cNvSpPr/>
            <p:nvPr/>
          </p:nvSpPr>
          <p:spPr>
            <a:xfrm>
              <a:off x="882" y="2244"/>
              <a:ext cx="0" cy="1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 altLang="en-US"/>
            </a:p>
          </p:txBody>
        </p:sp>
      </p:grpSp>
      <p:grpSp>
        <p:nvGrpSpPr>
          <p:cNvPr id="144415" name="Group 73"/>
          <p:cNvGrpSpPr/>
          <p:nvPr/>
        </p:nvGrpSpPr>
        <p:grpSpPr>
          <a:xfrm>
            <a:off x="420688" y="5229225"/>
            <a:ext cx="1208087" cy="303213"/>
            <a:chOff x="501" y="1990"/>
            <a:chExt cx="761" cy="191"/>
          </a:xfrm>
        </p:grpSpPr>
        <p:sp>
          <p:nvSpPr>
            <p:cNvPr id="144493" name="Rectangle 74"/>
            <p:cNvSpPr/>
            <p:nvPr/>
          </p:nvSpPr>
          <p:spPr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94" name="Rectangle 75"/>
            <p:cNvSpPr/>
            <p:nvPr/>
          </p:nvSpPr>
          <p:spPr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/>
            <a:p>
              <a:pPr lvl="0" algn="ctr"/>
              <a:r>
                <a:rPr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H</a:t>
              </a:r>
              <a:r>
                <a:rPr sz="1800" baseline="-25000" dirty="0">
                  <a:latin typeface="Arial" panose="020B0604020202020204" pitchFamily="34" charset="0"/>
                  <a:ea typeface="MS PGothic" panose="020B0600070205080204" pitchFamily="34" charset="-128"/>
                </a:rPr>
                <a:t>t</a:t>
              </a:r>
              <a:endParaRPr sz="1800" baseline="-250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95" name="Rectangle 76"/>
            <p:cNvSpPr/>
            <p:nvPr/>
          </p:nvSpPr>
          <p:spPr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/>
            <a:p>
              <a:pPr lvl="0" algn="ctr"/>
              <a:r>
                <a:rPr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H</a:t>
              </a:r>
              <a:r>
                <a:rPr sz="1800" baseline="-25000" dirty="0">
                  <a:latin typeface="Arial" panose="020B0604020202020204" pitchFamily="34" charset="0"/>
                  <a:ea typeface="MS PGothic" panose="020B0600070205080204" pitchFamily="34" charset="-128"/>
                </a:rPr>
                <a:t>n</a:t>
              </a:r>
              <a:endParaRPr sz="1800" baseline="-250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96" name="Rectangle 77"/>
            <p:cNvSpPr/>
            <p:nvPr/>
          </p:nvSpPr>
          <p:spPr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/>
            <a:p>
              <a:pPr lvl="0" algn="ctr"/>
              <a:r>
                <a:rPr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M</a:t>
              </a:r>
              <a:endParaRPr sz="1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97" name="Line 78"/>
            <p:cNvSpPr/>
            <p:nvPr/>
          </p:nvSpPr>
          <p:spPr>
            <a:xfrm>
              <a:off x="688" y="2013"/>
              <a:ext cx="0" cy="1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 altLang="en-US"/>
            </a:p>
          </p:txBody>
        </p:sp>
        <p:sp>
          <p:nvSpPr>
            <p:cNvPr id="144498" name="Line 79"/>
            <p:cNvSpPr/>
            <p:nvPr/>
          </p:nvSpPr>
          <p:spPr>
            <a:xfrm>
              <a:off x="880" y="2010"/>
              <a:ext cx="0" cy="1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 altLang="en-US"/>
            </a:p>
          </p:txBody>
        </p:sp>
      </p:grpSp>
      <p:grpSp>
        <p:nvGrpSpPr>
          <p:cNvPr id="144416" name="Group 80"/>
          <p:cNvGrpSpPr/>
          <p:nvPr/>
        </p:nvGrpSpPr>
        <p:grpSpPr>
          <a:xfrm>
            <a:off x="723900" y="4921250"/>
            <a:ext cx="890588" cy="303213"/>
            <a:chOff x="645" y="1734"/>
            <a:chExt cx="561" cy="191"/>
          </a:xfrm>
        </p:grpSpPr>
        <p:sp>
          <p:nvSpPr>
            <p:cNvPr id="144489" name="Rectangle 81"/>
            <p:cNvSpPr/>
            <p:nvPr/>
          </p:nvSpPr>
          <p:spPr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90" name="Rectangle 82"/>
            <p:cNvSpPr/>
            <p:nvPr/>
          </p:nvSpPr>
          <p:spPr>
            <a:xfrm>
              <a:off x="648" y="1734"/>
              <a:ext cx="187" cy="18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/>
            <a:p>
              <a:pPr lvl="0" algn="ctr"/>
              <a:r>
                <a:rPr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H</a:t>
              </a:r>
              <a:r>
                <a:rPr sz="1800" baseline="-25000" dirty="0">
                  <a:latin typeface="Arial" panose="020B0604020202020204" pitchFamily="34" charset="0"/>
                  <a:ea typeface="MS PGothic" panose="020B0600070205080204" pitchFamily="34" charset="-128"/>
                </a:rPr>
                <a:t>t</a:t>
              </a:r>
              <a:endParaRPr sz="1800" baseline="-250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91" name="Rectangle 83"/>
            <p:cNvSpPr/>
            <p:nvPr/>
          </p:nvSpPr>
          <p:spPr>
            <a:xfrm>
              <a:off x="778" y="1735"/>
              <a:ext cx="428" cy="190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/>
            <a:p>
              <a:pPr lvl="0" algn="ctr"/>
              <a:r>
                <a:rPr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M</a:t>
              </a:r>
              <a:endParaRPr sz="1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92" name="Line 84"/>
            <p:cNvSpPr/>
            <p:nvPr/>
          </p:nvSpPr>
          <p:spPr>
            <a:xfrm>
              <a:off x="824" y="1754"/>
              <a:ext cx="0" cy="1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 altLang="en-US"/>
            </a:p>
          </p:txBody>
        </p:sp>
      </p:grpSp>
      <p:grpSp>
        <p:nvGrpSpPr>
          <p:cNvPr id="144417" name="Group 85"/>
          <p:cNvGrpSpPr/>
          <p:nvPr/>
        </p:nvGrpSpPr>
        <p:grpSpPr>
          <a:xfrm>
            <a:off x="930275" y="4610100"/>
            <a:ext cx="679450" cy="301625"/>
            <a:chOff x="780" y="1553"/>
            <a:chExt cx="428" cy="190"/>
          </a:xfrm>
        </p:grpSpPr>
        <p:sp>
          <p:nvSpPr>
            <p:cNvPr id="144487" name="Rectangle 86"/>
            <p:cNvSpPr/>
            <p:nvPr/>
          </p:nvSpPr>
          <p:spPr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88" name="Rectangle 87"/>
            <p:cNvSpPr/>
            <p:nvPr/>
          </p:nvSpPr>
          <p:spPr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/>
            <a:p>
              <a:pPr lvl="0" algn="ctr"/>
              <a:r>
                <a:rPr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M</a:t>
              </a:r>
              <a:endParaRPr sz="1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44418" name="Group 88"/>
          <p:cNvGrpSpPr/>
          <p:nvPr/>
        </p:nvGrpSpPr>
        <p:grpSpPr>
          <a:xfrm>
            <a:off x="5654675" y="4164013"/>
            <a:ext cx="1387475" cy="1035050"/>
            <a:chOff x="3601" y="168"/>
            <a:chExt cx="874" cy="652"/>
          </a:xfrm>
        </p:grpSpPr>
        <p:sp>
          <p:nvSpPr>
            <p:cNvPr id="144482" name="Rectangle 89"/>
            <p:cNvSpPr/>
            <p:nvPr/>
          </p:nvSpPr>
          <p:spPr>
            <a:xfrm>
              <a:off x="3658" y="168"/>
              <a:ext cx="817" cy="596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/>
            </a:ln>
          </p:spPr>
          <p:txBody>
            <a:bodyPr wrap="none" anchor="ctr"/>
            <a:p>
              <a:pPr lvl="0"/>
              <a:endParaRPr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83" name="Rectangle 90"/>
            <p:cNvSpPr/>
            <p:nvPr/>
          </p:nvSpPr>
          <p:spPr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84" name="Line 91"/>
            <p:cNvSpPr/>
            <p:nvPr/>
          </p:nvSpPr>
          <p:spPr>
            <a:xfrm>
              <a:off x="3628" y="413"/>
              <a:ext cx="796" cy="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 altLang="en-US"/>
            </a:p>
          </p:txBody>
        </p:sp>
        <p:sp>
          <p:nvSpPr>
            <p:cNvPr id="144485" name="Text Box 92"/>
            <p:cNvSpPr txBox="1"/>
            <p:nvPr/>
          </p:nvSpPr>
          <p:spPr>
            <a:xfrm>
              <a:off x="3601" y="192"/>
              <a:ext cx="830" cy="62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p>
              <a:pPr lvl="0" algn="ctr">
                <a:lnSpc>
                  <a:spcPct val="110000"/>
                </a:lnSpc>
              </a:pPr>
              <a:r>
                <a:rPr sz="1800" dirty="0">
                  <a:latin typeface="Arial" panose="020B0604020202020204" pitchFamily="34" charset="0"/>
                  <a:ea typeface="MS PGothic" panose="020B0600070205080204" pitchFamily="34" charset="-128"/>
                </a:rPr>
                <a:t>network</a:t>
              </a:r>
              <a:endParaRPr sz="18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  <a:p>
              <a:pPr lvl="0" algn="ctr">
                <a:lnSpc>
                  <a:spcPct val="110000"/>
                </a:lnSpc>
              </a:pPr>
              <a:r>
                <a:rPr sz="1800" dirty="0">
                  <a:latin typeface="Arial" panose="020B0604020202020204" pitchFamily="34" charset="0"/>
                  <a:ea typeface="MS PGothic" panose="020B0600070205080204" pitchFamily="34" charset="-128"/>
                </a:rPr>
                <a:t>link</a:t>
              </a:r>
              <a:endParaRPr sz="18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  <a:p>
              <a:pPr lvl="0" algn="ctr">
                <a:lnSpc>
                  <a:spcPct val="110000"/>
                </a:lnSpc>
              </a:pPr>
              <a:r>
                <a:rPr sz="1800" dirty="0">
                  <a:latin typeface="Arial" panose="020B0604020202020204" pitchFamily="34" charset="0"/>
                  <a:ea typeface="MS PGothic" panose="020B0600070205080204" pitchFamily="34" charset="-128"/>
                </a:rPr>
                <a:t>physical</a:t>
              </a:r>
              <a:endParaRPr sz="18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86" name="Line 93"/>
            <p:cNvSpPr/>
            <p:nvPr/>
          </p:nvSpPr>
          <p:spPr>
            <a:xfrm>
              <a:off x="3633" y="615"/>
              <a:ext cx="796" cy="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 altLang="en-US"/>
            </a:p>
          </p:txBody>
        </p:sp>
      </p:grpSp>
      <p:grpSp>
        <p:nvGrpSpPr>
          <p:cNvPr id="144419" name="Group 94"/>
          <p:cNvGrpSpPr/>
          <p:nvPr/>
        </p:nvGrpSpPr>
        <p:grpSpPr>
          <a:xfrm>
            <a:off x="5821363" y="2271713"/>
            <a:ext cx="1387475" cy="733425"/>
            <a:chOff x="4696" y="597"/>
            <a:chExt cx="874" cy="462"/>
          </a:xfrm>
        </p:grpSpPr>
        <p:sp>
          <p:nvSpPr>
            <p:cNvPr id="144478" name="Rectangle 95"/>
            <p:cNvSpPr/>
            <p:nvPr/>
          </p:nvSpPr>
          <p:spPr>
            <a:xfrm>
              <a:off x="4753" y="597"/>
              <a:ext cx="817" cy="416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/>
            </a:ln>
          </p:spPr>
          <p:txBody>
            <a:bodyPr wrap="none" anchor="ctr"/>
            <a:p>
              <a:pPr lvl="0"/>
              <a:endParaRPr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79" name="Rectangle 96"/>
            <p:cNvSpPr/>
            <p:nvPr/>
          </p:nvSpPr>
          <p:spPr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80" name="Line 97"/>
            <p:cNvSpPr/>
            <p:nvPr/>
          </p:nvSpPr>
          <p:spPr>
            <a:xfrm>
              <a:off x="4723" y="842"/>
              <a:ext cx="796" cy="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 altLang="en-US"/>
            </a:p>
          </p:txBody>
        </p:sp>
        <p:sp>
          <p:nvSpPr>
            <p:cNvPr id="144481" name="Text Box 98"/>
            <p:cNvSpPr txBox="1"/>
            <p:nvPr/>
          </p:nvSpPr>
          <p:spPr>
            <a:xfrm>
              <a:off x="4696" y="621"/>
              <a:ext cx="830" cy="43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p>
              <a:pPr lvl="0" algn="ctr">
                <a:lnSpc>
                  <a:spcPct val="110000"/>
                </a:lnSpc>
              </a:pPr>
              <a:r>
                <a:rPr sz="1800" dirty="0">
                  <a:latin typeface="Arial" panose="020B0604020202020204" pitchFamily="34" charset="0"/>
                  <a:ea typeface="MS PGothic" panose="020B0600070205080204" pitchFamily="34" charset="-128"/>
                </a:rPr>
                <a:t>link</a:t>
              </a:r>
              <a:endParaRPr sz="18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  <a:p>
              <a:pPr lvl="0" algn="ctr">
                <a:lnSpc>
                  <a:spcPct val="110000"/>
                </a:lnSpc>
              </a:pPr>
              <a:r>
                <a:rPr sz="1800" dirty="0">
                  <a:latin typeface="Arial" panose="020B0604020202020204" pitchFamily="34" charset="0"/>
                  <a:ea typeface="MS PGothic" panose="020B0600070205080204" pitchFamily="34" charset="-128"/>
                </a:rPr>
                <a:t>physical</a:t>
              </a:r>
              <a:endParaRPr sz="18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44420" name="Freeform 114"/>
          <p:cNvSpPr/>
          <p:nvPr/>
        </p:nvSpPr>
        <p:spPr>
          <a:xfrm>
            <a:off x="1828800" y="533400"/>
            <a:ext cx="5264150" cy="5494338"/>
          </a:xfrm>
          <a:custGeom>
            <a:avLst/>
            <a:gdLst>
              <a:gd name="txL" fmla="*/ 0 w 3316"/>
              <a:gd name="txT" fmla="*/ 0 h 3461"/>
              <a:gd name="txR" fmla="*/ 3316 w 3316"/>
              <a:gd name="txB" fmla="*/ 3461 h 3461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</a:cxnLst>
            <a:rect l="txL" t="txT" r="txR" b="txB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 cap="flat" cmpd="sng">
            <a:solidFill>
              <a:srgbClr val="CC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en-US" altLang="en-US"/>
          </a:p>
        </p:txBody>
      </p:sp>
      <p:grpSp>
        <p:nvGrpSpPr>
          <p:cNvPr id="144421" name="Group 115"/>
          <p:cNvGrpSpPr/>
          <p:nvPr/>
        </p:nvGrpSpPr>
        <p:grpSpPr>
          <a:xfrm>
            <a:off x="4238625" y="4546600"/>
            <a:ext cx="1479550" cy="303213"/>
            <a:chOff x="332" y="2224"/>
            <a:chExt cx="932" cy="191"/>
          </a:xfrm>
        </p:grpSpPr>
        <p:sp>
          <p:nvSpPr>
            <p:cNvPr id="144470" name="Rectangle 116"/>
            <p:cNvSpPr/>
            <p:nvPr/>
          </p:nvSpPr>
          <p:spPr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71" name="Rectangle 117"/>
            <p:cNvSpPr/>
            <p:nvPr/>
          </p:nvSpPr>
          <p:spPr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/>
            <a:p>
              <a:pPr lvl="0" algn="ctr"/>
              <a:r>
                <a:rPr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H</a:t>
              </a:r>
              <a:r>
                <a:rPr sz="1800" baseline="-25000" dirty="0">
                  <a:latin typeface="Arial" panose="020B0604020202020204" pitchFamily="34" charset="0"/>
                  <a:ea typeface="MS PGothic" panose="020B0600070205080204" pitchFamily="34" charset="-128"/>
                </a:rPr>
                <a:t>t</a:t>
              </a:r>
              <a:endParaRPr sz="1800" baseline="-250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72" name="Rectangle 118"/>
            <p:cNvSpPr/>
            <p:nvPr/>
          </p:nvSpPr>
          <p:spPr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/>
            <a:p>
              <a:pPr lvl="0" algn="ctr"/>
              <a:r>
                <a:rPr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H</a:t>
              </a:r>
              <a:r>
                <a:rPr sz="1800" baseline="-25000" dirty="0">
                  <a:latin typeface="Arial" panose="020B0604020202020204" pitchFamily="34" charset="0"/>
                  <a:ea typeface="MS PGothic" panose="020B0600070205080204" pitchFamily="34" charset="-128"/>
                </a:rPr>
                <a:t>n</a:t>
              </a:r>
              <a:endParaRPr sz="1800" baseline="-250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73" name="Rectangle 119"/>
            <p:cNvSpPr/>
            <p:nvPr/>
          </p:nvSpPr>
          <p:spPr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/>
            <a:p>
              <a:pPr lvl="0" algn="ctr"/>
              <a:r>
                <a:rPr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H</a:t>
              </a:r>
              <a:r>
                <a:rPr sz="1800" baseline="-25000" dirty="0">
                  <a:latin typeface="Arial" panose="020B0604020202020204" pitchFamily="34" charset="0"/>
                  <a:ea typeface="MS PGothic" panose="020B0600070205080204" pitchFamily="34" charset="-128"/>
                </a:rPr>
                <a:t>l</a:t>
              </a:r>
              <a:endParaRPr sz="1800" baseline="-250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74" name="Rectangle 120"/>
            <p:cNvSpPr/>
            <p:nvPr/>
          </p:nvSpPr>
          <p:spPr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/>
            <a:p>
              <a:pPr lvl="0" algn="ctr"/>
              <a:r>
                <a:rPr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M</a:t>
              </a:r>
              <a:endParaRPr sz="1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75" name="Line 121"/>
            <p:cNvSpPr/>
            <p:nvPr/>
          </p:nvSpPr>
          <p:spPr>
            <a:xfrm>
              <a:off x="510" y="2241"/>
              <a:ext cx="0" cy="1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 altLang="en-US"/>
            </a:p>
          </p:txBody>
        </p:sp>
        <p:sp>
          <p:nvSpPr>
            <p:cNvPr id="144476" name="Line 122"/>
            <p:cNvSpPr/>
            <p:nvPr/>
          </p:nvSpPr>
          <p:spPr>
            <a:xfrm>
              <a:off x="690" y="2247"/>
              <a:ext cx="0" cy="1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 altLang="en-US"/>
            </a:p>
          </p:txBody>
        </p:sp>
        <p:sp>
          <p:nvSpPr>
            <p:cNvPr id="144477" name="Line 123"/>
            <p:cNvSpPr/>
            <p:nvPr/>
          </p:nvSpPr>
          <p:spPr>
            <a:xfrm>
              <a:off x="882" y="2244"/>
              <a:ext cx="0" cy="1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 altLang="en-US"/>
            </a:p>
          </p:txBody>
        </p:sp>
      </p:grpSp>
      <p:grpSp>
        <p:nvGrpSpPr>
          <p:cNvPr id="144422" name="Group 124"/>
          <p:cNvGrpSpPr/>
          <p:nvPr/>
        </p:nvGrpSpPr>
        <p:grpSpPr>
          <a:xfrm>
            <a:off x="4497388" y="4240213"/>
            <a:ext cx="1208087" cy="303212"/>
            <a:chOff x="501" y="1990"/>
            <a:chExt cx="761" cy="191"/>
          </a:xfrm>
        </p:grpSpPr>
        <p:sp>
          <p:nvSpPr>
            <p:cNvPr id="144464" name="Rectangle 125"/>
            <p:cNvSpPr/>
            <p:nvPr/>
          </p:nvSpPr>
          <p:spPr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65" name="Rectangle 126"/>
            <p:cNvSpPr/>
            <p:nvPr/>
          </p:nvSpPr>
          <p:spPr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/>
            <a:p>
              <a:pPr lvl="0" algn="ctr"/>
              <a:r>
                <a:rPr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H</a:t>
              </a:r>
              <a:r>
                <a:rPr sz="1800" baseline="-25000" dirty="0">
                  <a:latin typeface="Arial" panose="020B0604020202020204" pitchFamily="34" charset="0"/>
                  <a:ea typeface="MS PGothic" panose="020B0600070205080204" pitchFamily="34" charset="-128"/>
                </a:rPr>
                <a:t>t</a:t>
              </a:r>
              <a:endParaRPr sz="1800" baseline="-250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66" name="Rectangle 127"/>
            <p:cNvSpPr/>
            <p:nvPr/>
          </p:nvSpPr>
          <p:spPr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/>
            <a:p>
              <a:pPr lvl="0" algn="ctr"/>
              <a:r>
                <a:rPr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H</a:t>
              </a:r>
              <a:r>
                <a:rPr sz="1800" baseline="-25000" dirty="0">
                  <a:latin typeface="Arial" panose="020B0604020202020204" pitchFamily="34" charset="0"/>
                  <a:ea typeface="MS PGothic" panose="020B0600070205080204" pitchFamily="34" charset="-128"/>
                </a:rPr>
                <a:t>n</a:t>
              </a:r>
              <a:endParaRPr sz="1800" baseline="-250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67" name="Rectangle 128"/>
            <p:cNvSpPr/>
            <p:nvPr/>
          </p:nvSpPr>
          <p:spPr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/>
            <a:p>
              <a:pPr lvl="0" algn="ctr"/>
              <a:r>
                <a:rPr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M</a:t>
              </a:r>
              <a:endParaRPr sz="1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68" name="Line 129"/>
            <p:cNvSpPr/>
            <p:nvPr/>
          </p:nvSpPr>
          <p:spPr>
            <a:xfrm>
              <a:off x="688" y="2013"/>
              <a:ext cx="0" cy="1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 altLang="en-US"/>
            </a:p>
          </p:txBody>
        </p:sp>
        <p:sp>
          <p:nvSpPr>
            <p:cNvPr id="144469" name="Line 130"/>
            <p:cNvSpPr/>
            <p:nvPr/>
          </p:nvSpPr>
          <p:spPr>
            <a:xfrm>
              <a:off x="880" y="2010"/>
              <a:ext cx="0" cy="1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 altLang="en-US"/>
            </a:p>
          </p:txBody>
        </p:sp>
      </p:grpSp>
      <p:grpSp>
        <p:nvGrpSpPr>
          <p:cNvPr id="15" name="Group 140"/>
          <p:cNvGrpSpPr/>
          <p:nvPr/>
        </p:nvGrpSpPr>
        <p:grpSpPr>
          <a:xfrm>
            <a:off x="7269163" y="4606925"/>
            <a:ext cx="1208087" cy="303213"/>
            <a:chOff x="501" y="1990"/>
            <a:chExt cx="761" cy="191"/>
          </a:xfrm>
        </p:grpSpPr>
        <p:sp>
          <p:nvSpPr>
            <p:cNvPr id="144458" name="Rectangle 141"/>
            <p:cNvSpPr/>
            <p:nvPr/>
          </p:nvSpPr>
          <p:spPr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59" name="Rectangle 142"/>
            <p:cNvSpPr/>
            <p:nvPr/>
          </p:nvSpPr>
          <p:spPr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/>
            <a:p>
              <a:pPr lvl="0" algn="ctr"/>
              <a:r>
                <a:rPr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H</a:t>
              </a:r>
              <a:r>
                <a:rPr sz="1800" baseline="-25000" dirty="0">
                  <a:latin typeface="Arial" panose="020B0604020202020204" pitchFamily="34" charset="0"/>
                  <a:ea typeface="MS PGothic" panose="020B0600070205080204" pitchFamily="34" charset="-128"/>
                </a:rPr>
                <a:t>t</a:t>
              </a:r>
              <a:endParaRPr sz="1800" baseline="-250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60" name="Rectangle 143"/>
            <p:cNvSpPr/>
            <p:nvPr/>
          </p:nvSpPr>
          <p:spPr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/>
            <a:p>
              <a:pPr lvl="0" algn="ctr"/>
              <a:r>
                <a:rPr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H</a:t>
              </a:r>
              <a:r>
                <a:rPr sz="1800" baseline="-25000" dirty="0">
                  <a:latin typeface="Arial" panose="020B0604020202020204" pitchFamily="34" charset="0"/>
                  <a:ea typeface="MS PGothic" panose="020B0600070205080204" pitchFamily="34" charset="-128"/>
                </a:rPr>
                <a:t>n</a:t>
              </a:r>
              <a:endParaRPr sz="1800" baseline="-250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61" name="Rectangle 144"/>
            <p:cNvSpPr/>
            <p:nvPr/>
          </p:nvSpPr>
          <p:spPr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/>
            <a:p>
              <a:pPr lvl="0" algn="ctr"/>
              <a:r>
                <a:rPr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M</a:t>
              </a:r>
              <a:endParaRPr sz="1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62" name="Line 145"/>
            <p:cNvSpPr/>
            <p:nvPr/>
          </p:nvSpPr>
          <p:spPr>
            <a:xfrm>
              <a:off x="688" y="2013"/>
              <a:ext cx="0" cy="1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 altLang="en-US"/>
            </a:p>
          </p:txBody>
        </p:sp>
        <p:sp>
          <p:nvSpPr>
            <p:cNvPr id="144463" name="Line 146"/>
            <p:cNvSpPr/>
            <p:nvPr/>
          </p:nvSpPr>
          <p:spPr>
            <a:xfrm>
              <a:off x="880" y="2010"/>
              <a:ext cx="0" cy="1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 altLang="en-US"/>
            </a:p>
          </p:txBody>
        </p:sp>
      </p:grpSp>
      <p:grpSp>
        <p:nvGrpSpPr>
          <p:cNvPr id="16" name="Group 156"/>
          <p:cNvGrpSpPr/>
          <p:nvPr/>
        </p:nvGrpSpPr>
        <p:grpSpPr>
          <a:xfrm>
            <a:off x="938213" y="1665288"/>
            <a:ext cx="1479550" cy="303212"/>
            <a:chOff x="332" y="2224"/>
            <a:chExt cx="932" cy="191"/>
          </a:xfrm>
        </p:grpSpPr>
        <p:sp>
          <p:nvSpPr>
            <p:cNvPr id="144450" name="Rectangle 157"/>
            <p:cNvSpPr/>
            <p:nvPr/>
          </p:nvSpPr>
          <p:spPr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51" name="Rectangle 158"/>
            <p:cNvSpPr/>
            <p:nvPr/>
          </p:nvSpPr>
          <p:spPr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/>
            <a:p>
              <a:pPr lvl="0" algn="ctr"/>
              <a:r>
                <a:rPr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H</a:t>
              </a:r>
              <a:r>
                <a:rPr sz="1800" baseline="-25000" dirty="0">
                  <a:latin typeface="Arial" panose="020B0604020202020204" pitchFamily="34" charset="0"/>
                  <a:ea typeface="MS PGothic" panose="020B0600070205080204" pitchFamily="34" charset="-128"/>
                </a:rPr>
                <a:t>t</a:t>
              </a:r>
              <a:endParaRPr sz="1800" baseline="-250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52" name="Rectangle 159"/>
            <p:cNvSpPr/>
            <p:nvPr/>
          </p:nvSpPr>
          <p:spPr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/>
            <a:p>
              <a:pPr lvl="0" algn="ctr"/>
              <a:r>
                <a:rPr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H</a:t>
              </a:r>
              <a:r>
                <a:rPr sz="1800" baseline="-25000" dirty="0">
                  <a:latin typeface="Arial" panose="020B0604020202020204" pitchFamily="34" charset="0"/>
                  <a:ea typeface="MS PGothic" panose="020B0600070205080204" pitchFamily="34" charset="-128"/>
                </a:rPr>
                <a:t>n</a:t>
              </a:r>
              <a:endParaRPr sz="1800" baseline="-250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53" name="Rectangle 160"/>
            <p:cNvSpPr/>
            <p:nvPr/>
          </p:nvSpPr>
          <p:spPr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/>
            <a:p>
              <a:pPr lvl="0" algn="ctr"/>
              <a:r>
                <a:rPr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H</a:t>
              </a:r>
              <a:r>
                <a:rPr sz="1800" baseline="-25000" dirty="0">
                  <a:latin typeface="Arial" panose="020B0604020202020204" pitchFamily="34" charset="0"/>
                  <a:ea typeface="MS PGothic" panose="020B0600070205080204" pitchFamily="34" charset="-128"/>
                </a:rPr>
                <a:t>l</a:t>
              </a:r>
              <a:endParaRPr sz="1800" baseline="-250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54" name="Rectangle 161"/>
            <p:cNvSpPr/>
            <p:nvPr/>
          </p:nvSpPr>
          <p:spPr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/>
            <a:p>
              <a:pPr lvl="0" algn="ctr"/>
              <a:r>
                <a:rPr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M</a:t>
              </a:r>
              <a:endParaRPr sz="1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55" name="Line 162"/>
            <p:cNvSpPr/>
            <p:nvPr/>
          </p:nvSpPr>
          <p:spPr>
            <a:xfrm>
              <a:off x="510" y="2241"/>
              <a:ext cx="0" cy="1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 altLang="en-US"/>
            </a:p>
          </p:txBody>
        </p:sp>
        <p:sp>
          <p:nvSpPr>
            <p:cNvPr id="144456" name="Line 163"/>
            <p:cNvSpPr/>
            <p:nvPr/>
          </p:nvSpPr>
          <p:spPr>
            <a:xfrm>
              <a:off x="690" y="2247"/>
              <a:ext cx="0" cy="1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 altLang="en-US"/>
            </a:p>
          </p:txBody>
        </p:sp>
        <p:sp>
          <p:nvSpPr>
            <p:cNvPr id="144457" name="Line 164"/>
            <p:cNvSpPr/>
            <p:nvPr/>
          </p:nvSpPr>
          <p:spPr>
            <a:xfrm>
              <a:off x="882" y="2244"/>
              <a:ext cx="0" cy="1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 altLang="en-US"/>
            </a:p>
          </p:txBody>
        </p:sp>
      </p:grpSp>
      <p:sp>
        <p:nvSpPr>
          <p:cNvPr id="144425" name="Text Box 166"/>
          <p:cNvSpPr txBox="1"/>
          <p:nvPr/>
        </p:nvSpPr>
        <p:spPr>
          <a:xfrm>
            <a:off x="7921625" y="5411788"/>
            <a:ext cx="844550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sz="1800" b="1" dirty="0">
                <a:latin typeface="Arial" panose="020B0604020202020204" pitchFamily="34" charset="0"/>
                <a:ea typeface="MS PGothic" panose="020B0600070205080204" pitchFamily="34" charset="-128"/>
              </a:rPr>
              <a:t>router</a:t>
            </a:r>
            <a:endParaRPr sz="1800" b="1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44426" name="Text Box 167"/>
          <p:cNvSpPr txBox="1"/>
          <p:nvPr/>
        </p:nvSpPr>
        <p:spPr>
          <a:xfrm>
            <a:off x="7935913" y="3098800"/>
            <a:ext cx="89535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sz="1800" b="1" dirty="0">
                <a:latin typeface="Arial" panose="020B0604020202020204" pitchFamily="34" charset="0"/>
                <a:ea typeface="MS PGothic" panose="020B0600070205080204" pitchFamily="34" charset="-128"/>
              </a:rPr>
              <a:t>switch</a:t>
            </a:r>
            <a:endParaRPr sz="1800" b="1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44427" name="Rectangle 168"/>
          <p:cNvSpPr>
            <a:spLocks noGrp="1"/>
          </p:cNvSpPr>
          <p:nvPr>
            <p:ph type="title"/>
          </p:nvPr>
        </p:nvSpPr>
        <p:spPr>
          <a:xfrm>
            <a:off x="4995863" y="0"/>
            <a:ext cx="3805237" cy="1143000"/>
          </a:xfrm>
        </p:spPr>
        <p:txBody>
          <a:bodyPr vert="horz" wrap="square" lIns="91440" tIns="45720" rIns="91440" bIns="45720" anchor="ctr"/>
          <a:p>
            <a:pPr lvl="0" eaLnBrk="1" hangingPunct="1"/>
            <a:r>
              <a:rPr dirty="0"/>
              <a:t>Encapsulation</a:t>
            </a:r>
            <a:endParaRPr dirty="0"/>
          </a:p>
        </p:txBody>
      </p:sp>
      <p:sp>
        <p:nvSpPr>
          <p:cNvPr id="112814" name="Text Box 174"/>
          <p:cNvSpPr txBox="1"/>
          <p:nvPr/>
        </p:nvSpPr>
        <p:spPr>
          <a:xfrm>
            <a:off x="703263" y="692150"/>
            <a:ext cx="1008062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/>
            <a:r>
              <a:rPr sz="1600" dirty="0">
                <a:solidFill>
                  <a:srgbClr val="CC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message</a:t>
            </a:r>
            <a:endParaRPr sz="1600" dirty="0">
              <a:solidFill>
                <a:srgbClr val="CC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7" name="Group 175"/>
          <p:cNvGrpSpPr/>
          <p:nvPr/>
        </p:nvGrpSpPr>
        <p:grpSpPr>
          <a:xfrm>
            <a:off x="1763713" y="719138"/>
            <a:ext cx="679450" cy="301625"/>
            <a:chOff x="780" y="1553"/>
            <a:chExt cx="428" cy="190"/>
          </a:xfrm>
        </p:grpSpPr>
        <p:sp>
          <p:nvSpPr>
            <p:cNvPr id="144448" name="Rectangle 176"/>
            <p:cNvSpPr/>
            <p:nvPr/>
          </p:nvSpPr>
          <p:spPr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49" name="Rectangle 177"/>
            <p:cNvSpPr/>
            <p:nvPr/>
          </p:nvSpPr>
          <p:spPr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/>
            <a:p>
              <a:pPr lvl="0" algn="ctr"/>
              <a:r>
                <a:rPr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M</a:t>
              </a:r>
              <a:endParaRPr sz="14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8" name="Group 185"/>
          <p:cNvGrpSpPr/>
          <p:nvPr/>
        </p:nvGrpSpPr>
        <p:grpSpPr>
          <a:xfrm>
            <a:off x="1528763" y="1039813"/>
            <a:ext cx="903287" cy="301625"/>
            <a:chOff x="1851" y="2046"/>
            <a:chExt cx="569" cy="190"/>
          </a:xfrm>
        </p:grpSpPr>
        <p:grpSp>
          <p:nvGrpSpPr>
            <p:cNvPr id="144442" name="Group 179"/>
            <p:cNvGrpSpPr/>
            <p:nvPr/>
          </p:nvGrpSpPr>
          <p:grpSpPr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144446" name="Rectangle 180"/>
              <p:cNvSpPr/>
              <p:nvPr/>
            </p:nvSpPr>
            <p:spPr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/>
                <a:endParaRPr dirty="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44447" name="Rectangle 181"/>
              <p:cNvSpPr/>
              <p:nvPr/>
            </p:nvSpPr>
            <p:spPr>
              <a:xfrm>
                <a:off x="1965" y="2058"/>
                <a:ext cx="187" cy="184"/>
              </a:xfrm>
              <a:prstGeom prst="rect">
                <a:avLst/>
              </a:prstGeom>
              <a:noFill/>
              <a:ln w="19050">
                <a:noFill/>
                <a:miter/>
              </a:ln>
            </p:spPr>
            <p:txBody>
              <a:bodyPr wrap="none" anchor="ctr"/>
              <a:p>
                <a:pPr lvl="0" algn="ctr"/>
                <a:r>
                  <a:rPr sz="1400" dirty="0">
                    <a:latin typeface="Arial" panose="020B0604020202020204" pitchFamily="34" charset="0"/>
                    <a:ea typeface="MS PGothic" panose="020B0600070205080204" pitchFamily="34" charset="-128"/>
                  </a:rPr>
                  <a:t>H</a:t>
                </a:r>
                <a:r>
                  <a:rPr sz="1800" baseline="-25000" dirty="0">
                    <a:latin typeface="Arial" panose="020B0604020202020204" pitchFamily="34" charset="0"/>
                    <a:ea typeface="MS PGothic" panose="020B0600070205080204" pitchFamily="34" charset="-128"/>
                  </a:rPr>
                  <a:t>t</a:t>
                </a:r>
                <a:endParaRPr sz="1800" baseline="-25000" dirty="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44443" name="Group 182"/>
            <p:cNvGrpSpPr/>
            <p:nvPr/>
          </p:nvGrpSpPr>
          <p:grpSpPr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44444" name="Rectangle 183"/>
              <p:cNvSpPr/>
              <p:nvPr/>
            </p:nvSpPr>
            <p:spPr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/>
                <a:endParaRPr dirty="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44445" name="Rectangle 184"/>
              <p:cNvSpPr/>
              <p:nvPr/>
            </p:nvSpPr>
            <p:spPr>
              <a:xfrm>
                <a:off x="780" y="1553"/>
                <a:ext cx="428" cy="190"/>
              </a:xfrm>
              <a:prstGeom prst="rect">
                <a:avLst/>
              </a:prstGeom>
              <a:noFill/>
              <a:ln w="19050">
                <a:noFill/>
                <a:miter/>
              </a:ln>
            </p:spPr>
            <p:txBody>
              <a:bodyPr wrap="none" anchor="ctr"/>
              <a:p>
                <a:pPr lvl="0" algn="ctr"/>
                <a:r>
                  <a:rPr sz="1400" dirty="0">
                    <a:latin typeface="Arial" panose="020B0604020202020204" pitchFamily="34" charset="0"/>
                    <a:ea typeface="MS PGothic" panose="020B0600070205080204" pitchFamily="34" charset="-128"/>
                  </a:rPr>
                  <a:t>M</a:t>
                </a:r>
                <a:endParaRPr sz="1400" dirty="0"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grpSp>
        <p:nvGrpSpPr>
          <p:cNvPr id="21" name="Group 187"/>
          <p:cNvGrpSpPr/>
          <p:nvPr/>
        </p:nvGrpSpPr>
        <p:grpSpPr>
          <a:xfrm>
            <a:off x="1235075" y="1363663"/>
            <a:ext cx="301625" cy="292100"/>
            <a:chOff x="1962" y="2058"/>
            <a:chExt cx="190" cy="184"/>
          </a:xfrm>
        </p:grpSpPr>
        <p:sp>
          <p:nvSpPr>
            <p:cNvPr id="144440" name="Rectangle 188"/>
            <p:cNvSpPr/>
            <p:nvPr/>
          </p:nvSpPr>
          <p:spPr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4441" name="Rectangle 189"/>
            <p:cNvSpPr/>
            <p:nvPr/>
          </p:nvSpPr>
          <p:spPr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/>
            </a:ln>
          </p:spPr>
          <p:txBody>
            <a:bodyPr wrap="none" anchor="ctr"/>
            <a:p>
              <a:pPr lvl="0" algn="ctr"/>
              <a:r>
                <a:rPr sz="1400" dirty="0">
                  <a:latin typeface="Arial" panose="020B0604020202020204" pitchFamily="34" charset="0"/>
                  <a:ea typeface="MS PGothic" panose="020B0600070205080204" pitchFamily="34" charset="-128"/>
                </a:rPr>
                <a:t>H</a:t>
              </a:r>
              <a:r>
                <a:rPr sz="1800" baseline="-25000" dirty="0">
                  <a:latin typeface="Arial" panose="020B0604020202020204" pitchFamily="34" charset="0"/>
                  <a:ea typeface="MS PGothic" panose="020B0600070205080204" pitchFamily="34" charset="-128"/>
                </a:rPr>
                <a:t>n</a:t>
              </a:r>
              <a:endParaRPr sz="1800" baseline="-250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12647" name="Text Box 7"/>
          <p:cNvSpPr txBox="1"/>
          <p:nvPr/>
        </p:nvSpPr>
        <p:spPr>
          <a:xfrm>
            <a:off x="157163" y="1643063"/>
            <a:ext cx="704850" cy="336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/>
            <a:r>
              <a:rPr sz="1600" dirty="0">
                <a:solidFill>
                  <a:srgbClr val="CC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frame</a:t>
            </a:r>
            <a:endParaRPr sz="1600" dirty="0">
              <a:solidFill>
                <a:srgbClr val="CC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44433" name="Group 187"/>
          <p:cNvGrpSpPr/>
          <p:nvPr/>
        </p:nvGrpSpPr>
        <p:grpSpPr>
          <a:xfrm flipH="1">
            <a:off x="3178175" y="4970463"/>
            <a:ext cx="803275" cy="771525"/>
            <a:chOff x="-44" y="1473"/>
            <a:chExt cx="981" cy="1105"/>
          </a:xfrm>
        </p:grpSpPr>
        <p:pic>
          <p:nvPicPr>
            <p:cNvPr id="144438" name="Picture 188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144439" name="Freeform 189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>
                <a:gd name="txL" fmla="*/ 0 w 356"/>
                <a:gd name="txT" fmla="*/ 0 h 368"/>
                <a:gd name="txR" fmla="*/ 356 w 356"/>
                <a:gd name="txB" fmla="*/ 368 h 368"/>
              </a:gdLst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rect l="txL" t="txT" r="txR" b="tx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>
                    <a:alpha val="100000"/>
                  </a:srgbClr>
                </a:gs>
                <a:gs pos="100000">
                  <a:schemeClr val="bg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altLang="en-US"/>
            </a:p>
          </p:txBody>
        </p:sp>
      </p:grpSp>
      <p:grpSp>
        <p:nvGrpSpPr>
          <p:cNvPr id="144434" name="Group 190"/>
          <p:cNvGrpSpPr/>
          <p:nvPr/>
        </p:nvGrpSpPr>
        <p:grpSpPr>
          <a:xfrm flipH="1">
            <a:off x="4140200" y="1087438"/>
            <a:ext cx="803275" cy="771525"/>
            <a:chOff x="-44" y="1473"/>
            <a:chExt cx="981" cy="1105"/>
          </a:xfrm>
        </p:grpSpPr>
        <p:pic>
          <p:nvPicPr>
            <p:cNvPr id="144436" name="Picture 191" descr="desktop_computer_stylized_medi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144437" name="Freeform 192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>
                <a:gd name="txL" fmla="*/ 0 w 356"/>
                <a:gd name="txT" fmla="*/ 0 h 368"/>
                <a:gd name="txR" fmla="*/ 356 w 356"/>
                <a:gd name="txB" fmla="*/ 368 h 368"/>
              </a:gdLst>
              <a:ahLst/>
              <a:cxnLst>
                <a:cxn ang="0">
                  <a:pos x="0" y="0"/>
                </a:cxn>
                <a:cxn ang="0">
                  <a:pos x="5595" y="341"/>
                </a:cxn>
                <a:cxn ang="0">
                  <a:pos x="6638" y="7113"/>
                </a:cxn>
                <a:cxn ang="0">
                  <a:pos x="1463" y="8895"/>
                </a:cxn>
                <a:cxn ang="0">
                  <a:pos x="0" y="0"/>
                </a:cxn>
              </a:cxnLst>
              <a:rect l="txL" t="txT" r="txR" b="tx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>
                    <a:alpha val="100000"/>
                  </a:srgbClr>
                </a:gs>
                <a:gs pos="100000">
                  <a:schemeClr val="bg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altLang="en-US"/>
            </a:p>
          </p:txBody>
        </p:sp>
      </p:grpSp>
      <p:sp>
        <p:nvSpPr>
          <p:cNvPr id="144435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r>
              <a:rPr sz="1200" dirty="0">
                <a:latin typeface="Tahoma" panose="020B0604030504040204" pitchFamily="34" charset="0"/>
              </a:rPr>
              <a:t>1-</a:t>
            </a:r>
            <a:fld id="{9A0DB2DC-4C9A-4742-B13C-FB6460FD3503}" type="slidenum">
              <a:rPr lang="en-US" sz="1200" dirty="0">
                <a:latin typeface="Tahoma" panose="020B0604030504040204" pitchFamily="34" charset="0"/>
              </a:rPr>
            </a:fld>
            <a:endParaRPr lang="en-US" sz="12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37 L -4.72222E-6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12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926 L -3.05556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3.05556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3.05556E-6 0.13889 L 0.40295 0.13889 L 0.40295 0.09885 L 0.57152 0.10093 L 0.57152 0.57709 L 0.66371 0.50857 L 0.66371 0.42848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0" y="2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5" grpId="1"/>
      <p:bldP spid="112644" grpId="0"/>
      <p:bldP spid="112644" grpId="1"/>
      <p:bldP spid="112814" grpId="0"/>
      <p:bldP spid="112647" grpId="0"/>
      <p:bldP spid="11264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Title 4915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t>Encapsulation in the TCP/IP Suite</a:t>
            </a:r>
          </a:p>
        </p:txBody>
      </p:sp>
      <p:graphicFrame>
        <p:nvGraphicFramePr>
          <p:cNvPr id="49155" name="Object 49154"/>
          <p:cNvGraphicFramePr/>
          <p:nvPr/>
        </p:nvGraphicFramePr>
        <p:xfrm>
          <a:off x="633413" y="2284413"/>
          <a:ext cx="7877175" cy="419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8866505" imgH="4580890" progId="Visio.Drawing.4">
                  <p:embed/>
                </p:oleObj>
              </mc:Choice>
              <mc:Fallback>
                <p:oleObj name="" r:id="rId1" imgW="8866505" imgH="4580890" progId="Visio.Drawing.4">
                  <p:embed/>
                  <p:pic>
                    <p:nvPicPr>
                      <p:cNvPr id="0" name="Picture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3413" y="2284413"/>
                        <a:ext cx="7877175" cy="419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r>
              <a:rPr err="1"/>
              <a:t>Copyright by Jorg Liebeherr</a:t>
            </a:r>
            <a:r>
              <a:rPr sz="900">
                <a:latin typeface="Tahoma" panose="020B0604030504040204" pitchFamily="34" charset="0"/>
              </a:rPr>
              <a:t> 98, 99</a:t>
            </a:r>
            <a:endParaRPr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7186" name="Title 11171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sz="2800">
                <a:solidFill>
                  <a:srgbClr val="FF0000"/>
                </a:solidFill>
              </a:rPr>
              <a:t>Example: Web Browsing </a:t>
            </a:r>
            <a:endParaRPr lang="x-none" sz="2800">
              <a:solidFill>
                <a:srgbClr val="FF0000"/>
              </a:solidFill>
            </a:endParaRPr>
          </a:p>
        </p:txBody>
      </p:sp>
      <p:sp>
        <p:nvSpPr>
          <p:cNvPr id="1117187" name="Rectangle 1117186"/>
          <p:cNvSpPr/>
          <p:nvPr/>
        </p:nvSpPr>
        <p:spPr>
          <a:xfrm>
            <a:off x="533400" y="1905000"/>
            <a:ext cx="2057400" cy="4572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pPr lvl="0" algn="ctr"/>
            <a:r>
              <a:rPr lang="en-US" altLang="x-none" sz="2000" b="0">
                <a:latin typeface="Arial" panose="020B0604020202020204" pitchFamily="34" charset="0"/>
                <a:ea typeface="Times New Roman" panose="02020603050405020304" pitchFamily="18" charset="0"/>
              </a:rPr>
              <a:t>Application Layer</a:t>
            </a:r>
            <a:endParaRPr lang="en-US" altLang="x-none" sz="2000" b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17188" name="Rectangle 1117187"/>
          <p:cNvSpPr/>
          <p:nvPr/>
        </p:nvSpPr>
        <p:spPr>
          <a:xfrm>
            <a:off x="533400" y="2921000"/>
            <a:ext cx="2057400" cy="431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pPr lvl="0" algn="ctr"/>
            <a:r>
              <a:rPr lang="en-US" altLang="x-none" sz="2000" b="0">
                <a:latin typeface="Arial" panose="020B0604020202020204" pitchFamily="34" charset="0"/>
                <a:ea typeface="Times New Roman" panose="02020603050405020304" pitchFamily="18" charset="0"/>
              </a:rPr>
              <a:t>Transport Layer</a:t>
            </a:r>
            <a:endParaRPr lang="en-US" altLang="x-none" sz="2000" b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17189" name="Rectangle 1117188"/>
          <p:cNvSpPr/>
          <p:nvPr/>
        </p:nvSpPr>
        <p:spPr>
          <a:xfrm>
            <a:off x="533400" y="3886200"/>
            <a:ext cx="2057400" cy="4572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pPr lvl="0" algn="ctr"/>
            <a:r>
              <a:rPr lang="en-US" altLang="x-none" sz="2000" b="0">
                <a:latin typeface="Arial" panose="020B0604020202020204" pitchFamily="34" charset="0"/>
                <a:ea typeface="Times New Roman" panose="02020603050405020304" pitchFamily="18" charset="0"/>
              </a:rPr>
              <a:t>Internet Layer</a:t>
            </a:r>
            <a:endParaRPr lang="en-US" altLang="x-none" sz="2000" b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17190" name="Rectangle 1117189"/>
          <p:cNvSpPr/>
          <p:nvPr/>
        </p:nvSpPr>
        <p:spPr>
          <a:xfrm>
            <a:off x="533400" y="4876800"/>
            <a:ext cx="2057400" cy="4572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pPr lvl="0" algn="ctr"/>
            <a:r>
              <a:rPr lang="en-US" altLang="x-none" sz="2000" b="0">
                <a:latin typeface="Arial" panose="020B0604020202020204" pitchFamily="34" charset="0"/>
                <a:ea typeface="Times New Roman" panose="02020603050405020304" pitchFamily="18" charset="0"/>
              </a:rPr>
              <a:t>Network Layer</a:t>
            </a:r>
            <a:endParaRPr lang="en-US" altLang="x-none" sz="2000" b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17191" name="Oval 1117190"/>
          <p:cNvSpPr/>
          <p:nvPr/>
        </p:nvSpPr>
        <p:spPr>
          <a:xfrm>
            <a:off x="2133600" y="5791200"/>
            <a:ext cx="2057400" cy="5334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pPr lvl="0" algn="ctr"/>
            <a:r>
              <a:rPr lang="en-US" altLang="x-none" sz="2000" b="0">
                <a:latin typeface="Arial" panose="020B0604020202020204" pitchFamily="34" charset="0"/>
                <a:ea typeface="Times New Roman" panose="02020603050405020304" pitchFamily="18" charset="0"/>
              </a:rPr>
              <a:t>Physical Network</a:t>
            </a:r>
            <a:endParaRPr lang="en-US" altLang="x-none" sz="2000" b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17192" name="Straight Connector 1117191"/>
          <p:cNvSpPr/>
          <p:nvPr/>
        </p:nvSpPr>
        <p:spPr>
          <a:xfrm>
            <a:off x="1600200" y="2362200"/>
            <a:ext cx="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en-US" altLang="en-US"/>
          </a:p>
        </p:txBody>
      </p:sp>
      <p:sp>
        <p:nvSpPr>
          <p:cNvPr id="1117193" name="Straight Connector 1117192"/>
          <p:cNvSpPr/>
          <p:nvPr/>
        </p:nvSpPr>
        <p:spPr>
          <a:xfrm>
            <a:off x="1600200" y="3352800"/>
            <a:ext cx="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en-US" altLang="en-US"/>
          </a:p>
        </p:txBody>
      </p:sp>
      <p:sp>
        <p:nvSpPr>
          <p:cNvPr id="1117194" name="Straight Connector 1117193"/>
          <p:cNvSpPr/>
          <p:nvPr/>
        </p:nvSpPr>
        <p:spPr>
          <a:xfrm>
            <a:off x="1600200" y="4343400"/>
            <a:ext cx="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en-US" altLang="en-US"/>
          </a:p>
        </p:txBody>
      </p:sp>
      <p:sp>
        <p:nvSpPr>
          <p:cNvPr id="1117195" name="Straight Connector 1117194"/>
          <p:cNvSpPr/>
          <p:nvPr/>
        </p:nvSpPr>
        <p:spPr>
          <a:xfrm>
            <a:off x="1600200" y="5334000"/>
            <a:ext cx="7620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en-US" altLang="en-US"/>
          </a:p>
        </p:txBody>
      </p:sp>
      <p:sp>
        <p:nvSpPr>
          <p:cNvPr id="1117196" name="Rectangle 1117195"/>
          <p:cNvSpPr/>
          <p:nvPr/>
        </p:nvSpPr>
        <p:spPr>
          <a:xfrm>
            <a:off x="6553200" y="1905000"/>
            <a:ext cx="2057400" cy="4572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pPr lvl="0" algn="ctr"/>
            <a:r>
              <a:rPr lang="en-US" altLang="x-none" sz="2000" b="0">
                <a:latin typeface="Arial" panose="020B0604020202020204" pitchFamily="34" charset="0"/>
                <a:ea typeface="Times New Roman" panose="02020603050405020304" pitchFamily="18" charset="0"/>
              </a:rPr>
              <a:t>Application Layer</a:t>
            </a:r>
            <a:endParaRPr lang="en-US" altLang="x-none" sz="2000" b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17197" name="Rectangle 1117196"/>
          <p:cNvSpPr/>
          <p:nvPr/>
        </p:nvSpPr>
        <p:spPr>
          <a:xfrm>
            <a:off x="6553200" y="2921000"/>
            <a:ext cx="2057400" cy="4318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pPr lvl="0" algn="ctr"/>
            <a:r>
              <a:rPr lang="en-US" altLang="x-none" sz="2000" b="0">
                <a:latin typeface="Arial" panose="020B0604020202020204" pitchFamily="34" charset="0"/>
                <a:ea typeface="Times New Roman" panose="02020603050405020304" pitchFamily="18" charset="0"/>
              </a:rPr>
              <a:t>Transport Layer</a:t>
            </a:r>
            <a:endParaRPr lang="en-US" altLang="x-none" sz="2000" b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17198" name="Rectangle 1117197"/>
          <p:cNvSpPr/>
          <p:nvPr/>
        </p:nvSpPr>
        <p:spPr>
          <a:xfrm>
            <a:off x="6553200" y="3886200"/>
            <a:ext cx="2057400" cy="4572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pPr lvl="0" algn="ctr"/>
            <a:r>
              <a:rPr lang="en-US" altLang="x-none" sz="2000" b="0">
                <a:latin typeface="Arial" panose="020B0604020202020204" pitchFamily="34" charset="0"/>
                <a:ea typeface="Times New Roman" panose="02020603050405020304" pitchFamily="18" charset="0"/>
              </a:rPr>
              <a:t>Internet Layer</a:t>
            </a:r>
            <a:endParaRPr lang="en-US" altLang="x-none" sz="2000" b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17199" name="Rectangle 1117198"/>
          <p:cNvSpPr/>
          <p:nvPr/>
        </p:nvSpPr>
        <p:spPr>
          <a:xfrm>
            <a:off x="6553200" y="4876800"/>
            <a:ext cx="2057400" cy="4572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pPr lvl="0" algn="ctr"/>
            <a:r>
              <a:rPr lang="en-US" altLang="x-none" sz="2000" b="0">
                <a:latin typeface="Arial" panose="020B0604020202020204" pitchFamily="34" charset="0"/>
                <a:ea typeface="Times New Roman" panose="02020603050405020304" pitchFamily="18" charset="0"/>
              </a:rPr>
              <a:t>Network Layer</a:t>
            </a:r>
            <a:endParaRPr lang="en-US" altLang="x-none" sz="2000" b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17200" name="Straight Connector 1117199"/>
          <p:cNvSpPr/>
          <p:nvPr/>
        </p:nvSpPr>
        <p:spPr>
          <a:xfrm>
            <a:off x="7620000" y="2362200"/>
            <a:ext cx="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en-US" altLang="en-US"/>
          </a:p>
        </p:txBody>
      </p:sp>
      <p:sp>
        <p:nvSpPr>
          <p:cNvPr id="1117201" name="Straight Connector 1117200"/>
          <p:cNvSpPr/>
          <p:nvPr/>
        </p:nvSpPr>
        <p:spPr>
          <a:xfrm>
            <a:off x="7620000" y="3352800"/>
            <a:ext cx="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en-US" altLang="en-US"/>
          </a:p>
        </p:txBody>
      </p:sp>
      <p:sp>
        <p:nvSpPr>
          <p:cNvPr id="1117202" name="Straight Connector 1117201"/>
          <p:cNvSpPr/>
          <p:nvPr/>
        </p:nvSpPr>
        <p:spPr>
          <a:xfrm>
            <a:off x="7620000" y="4343400"/>
            <a:ext cx="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en-US" altLang="en-US"/>
          </a:p>
        </p:txBody>
      </p:sp>
      <p:sp>
        <p:nvSpPr>
          <p:cNvPr id="1117203" name="Straight Connector 1117202"/>
          <p:cNvSpPr/>
          <p:nvPr/>
        </p:nvSpPr>
        <p:spPr>
          <a:xfrm flipH="1">
            <a:off x="6934200" y="5334000"/>
            <a:ext cx="685800" cy="558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en-US" altLang="en-US"/>
          </a:p>
        </p:txBody>
      </p:sp>
      <p:sp>
        <p:nvSpPr>
          <p:cNvPr id="1117204" name="Straight Connector 1117203"/>
          <p:cNvSpPr/>
          <p:nvPr/>
        </p:nvSpPr>
        <p:spPr>
          <a:xfrm>
            <a:off x="1752600" y="2590800"/>
            <a:ext cx="5715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txBody>
          <a:bodyPr/>
          <a:p>
            <a:endParaRPr lang="en-US" altLang="en-US"/>
          </a:p>
        </p:txBody>
      </p:sp>
      <p:sp>
        <p:nvSpPr>
          <p:cNvPr id="1117205" name="Straight Connector 1117204"/>
          <p:cNvSpPr/>
          <p:nvPr/>
        </p:nvSpPr>
        <p:spPr>
          <a:xfrm flipV="1">
            <a:off x="1828800" y="3352800"/>
            <a:ext cx="236220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txBody>
          <a:bodyPr/>
          <a:p>
            <a:endParaRPr lang="en-US" altLang="en-US"/>
          </a:p>
        </p:txBody>
      </p:sp>
      <p:sp>
        <p:nvSpPr>
          <p:cNvPr id="1117206" name="Straight Connector 1117205"/>
          <p:cNvSpPr/>
          <p:nvPr/>
        </p:nvSpPr>
        <p:spPr>
          <a:xfrm>
            <a:off x="1752600" y="4648200"/>
            <a:ext cx="2057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txBody>
          <a:bodyPr/>
          <a:p>
            <a:endParaRPr lang="en-US" altLang="en-US"/>
          </a:p>
        </p:txBody>
      </p:sp>
      <p:sp>
        <p:nvSpPr>
          <p:cNvPr id="1117207" name="Straight Connector 1117206"/>
          <p:cNvSpPr/>
          <p:nvPr/>
        </p:nvSpPr>
        <p:spPr>
          <a:xfrm>
            <a:off x="2133600" y="5562600"/>
            <a:ext cx="1676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txBody>
          <a:bodyPr/>
          <a:p>
            <a:endParaRPr lang="en-US" altLang="en-US"/>
          </a:p>
        </p:txBody>
      </p:sp>
      <p:sp>
        <p:nvSpPr>
          <p:cNvPr id="1117208" name="TextBox 1117207"/>
          <p:cNvSpPr txBox="1"/>
          <p:nvPr/>
        </p:nvSpPr>
        <p:spPr>
          <a:xfrm>
            <a:off x="3767138" y="2284413"/>
            <a:ext cx="1593850" cy="33655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 anchor="t">
            <a:spAutoFit/>
          </a:bodyPr>
          <a:p>
            <a:pPr lvl="0" algn="ctr"/>
            <a:r>
              <a:rPr lang="en-US" altLang="x-none" sz="1600" b="0">
                <a:latin typeface="Arial" panose="020B0604020202020204" pitchFamily="34" charset="0"/>
                <a:ea typeface="Times New Roman" panose="02020603050405020304" pitchFamily="18" charset="0"/>
              </a:rPr>
              <a:t>HTTP Message</a:t>
            </a:r>
            <a:endParaRPr lang="en-US" altLang="x-none" sz="1600" b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17209" name="TextBox 1117208"/>
          <p:cNvSpPr txBox="1"/>
          <p:nvPr/>
        </p:nvSpPr>
        <p:spPr>
          <a:xfrm>
            <a:off x="3922713" y="3122613"/>
            <a:ext cx="1266825" cy="33655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 anchor="t">
            <a:spAutoFit/>
          </a:bodyPr>
          <a:p>
            <a:pPr lvl="0" algn="ctr"/>
            <a:r>
              <a:rPr lang="en-US" altLang="x-none" sz="1600" b="0">
                <a:latin typeface="Arial" panose="020B0604020202020204" pitchFamily="34" charset="0"/>
                <a:ea typeface="Times New Roman" panose="02020603050405020304" pitchFamily="18" charset="0"/>
              </a:rPr>
              <a:t>TCP Packet</a:t>
            </a:r>
            <a:endParaRPr lang="en-US" altLang="x-none" sz="1600" b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17210" name="Straight Connector 1117209"/>
          <p:cNvSpPr/>
          <p:nvPr/>
        </p:nvSpPr>
        <p:spPr>
          <a:xfrm>
            <a:off x="5486400" y="5562600"/>
            <a:ext cx="1752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txBody>
          <a:bodyPr/>
          <a:p>
            <a:endParaRPr lang="en-US" altLang="en-US"/>
          </a:p>
        </p:txBody>
      </p:sp>
      <p:sp>
        <p:nvSpPr>
          <p:cNvPr id="1117211" name="TextBox 1117210"/>
          <p:cNvSpPr txBox="1"/>
          <p:nvPr/>
        </p:nvSpPr>
        <p:spPr>
          <a:xfrm>
            <a:off x="2601913" y="5027613"/>
            <a:ext cx="952500" cy="581025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 anchor="t">
            <a:spAutoFit/>
          </a:bodyPr>
          <a:p>
            <a:pPr lvl="0" algn="ctr"/>
            <a:r>
              <a:rPr sz="1600" b="0">
                <a:latin typeface="Arial" panose="020B0604020202020204" pitchFamily="34" charset="0"/>
                <a:ea typeface="Times New Roman" panose="02020603050405020304" pitchFamily="18" charset="0"/>
              </a:rPr>
              <a:t>Ethernet</a:t>
            </a:r>
            <a:endParaRPr sz="1600" b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x-none" sz="1600" b="0">
                <a:latin typeface="Arial" panose="020B0604020202020204" pitchFamily="34" charset="0"/>
                <a:ea typeface="Times New Roman" panose="02020603050405020304" pitchFamily="18" charset="0"/>
              </a:rPr>
              <a:t>Frame</a:t>
            </a:r>
            <a:endParaRPr lang="en-US" altLang="x-none" sz="1600" b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17212" name="TextBox 1117211"/>
          <p:cNvSpPr txBox="1"/>
          <p:nvPr/>
        </p:nvSpPr>
        <p:spPr>
          <a:xfrm>
            <a:off x="5626100" y="5027613"/>
            <a:ext cx="952500" cy="581025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 anchor="t">
            <a:spAutoFit/>
          </a:bodyPr>
          <a:p>
            <a:pPr lvl="0" algn="ctr"/>
            <a:r>
              <a:rPr sz="1600" b="0">
                <a:latin typeface="Arial" panose="020B0604020202020204" pitchFamily="34" charset="0"/>
                <a:ea typeface="Times New Roman" panose="02020603050405020304" pitchFamily="18" charset="0"/>
              </a:rPr>
              <a:t>Ethernet</a:t>
            </a:r>
            <a:endParaRPr sz="1600" b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x-none" sz="1600" b="0">
                <a:latin typeface="Arial" panose="020B0604020202020204" pitchFamily="34" charset="0"/>
                <a:ea typeface="Times New Roman" panose="02020603050405020304" pitchFamily="18" charset="0"/>
              </a:rPr>
              <a:t>Frame</a:t>
            </a:r>
            <a:endParaRPr lang="en-US" altLang="x-none" sz="1600" b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17213" name="TextBox 1117212"/>
          <p:cNvSpPr txBox="1"/>
          <p:nvPr/>
        </p:nvSpPr>
        <p:spPr>
          <a:xfrm>
            <a:off x="2403475" y="4341813"/>
            <a:ext cx="1325563" cy="33655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 anchor="t">
            <a:spAutoFit/>
          </a:bodyPr>
          <a:p>
            <a:pPr lvl="0" algn="ctr"/>
            <a:r>
              <a:rPr lang="en-US" altLang="x-none" sz="1600" b="0">
                <a:latin typeface="Arial" panose="020B0604020202020204" pitchFamily="34" charset="0"/>
                <a:ea typeface="Times New Roman" panose="02020603050405020304" pitchFamily="18" charset="0"/>
              </a:rPr>
              <a:t>IP Datagram</a:t>
            </a:r>
            <a:endParaRPr lang="en-US" altLang="x-none" sz="1600" b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17214" name="TextBox 1117213"/>
          <p:cNvSpPr txBox="1"/>
          <p:nvPr/>
        </p:nvSpPr>
        <p:spPr>
          <a:xfrm>
            <a:off x="5527675" y="4341813"/>
            <a:ext cx="1325563" cy="33655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 anchor="t">
            <a:spAutoFit/>
          </a:bodyPr>
          <a:p>
            <a:pPr lvl="0" algn="ctr"/>
            <a:r>
              <a:rPr lang="en-US" altLang="x-none" sz="1600" b="0">
                <a:latin typeface="Arial" panose="020B0604020202020204" pitchFamily="34" charset="0"/>
                <a:ea typeface="Times New Roman" panose="02020603050405020304" pitchFamily="18" charset="0"/>
              </a:rPr>
              <a:t>IP Datagram</a:t>
            </a:r>
            <a:endParaRPr lang="en-US" altLang="x-none" sz="1600" b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17215" name="Rectangle 1117214"/>
          <p:cNvSpPr/>
          <p:nvPr/>
        </p:nvSpPr>
        <p:spPr>
          <a:xfrm>
            <a:off x="3581400" y="3886200"/>
            <a:ext cx="2057400" cy="4572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pPr lvl="0" algn="ctr"/>
            <a:r>
              <a:rPr lang="en-US" altLang="x-none" sz="2000" b="0">
                <a:latin typeface="Arial" panose="020B0604020202020204" pitchFamily="34" charset="0"/>
                <a:ea typeface="Times New Roman" panose="02020603050405020304" pitchFamily="18" charset="0"/>
              </a:rPr>
              <a:t>Internet Layer</a:t>
            </a:r>
            <a:endParaRPr lang="en-US" altLang="x-none" sz="2000" b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17216" name="Rectangle 1117215"/>
          <p:cNvSpPr/>
          <p:nvPr/>
        </p:nvSpPr>
        <p:spPr>
          <a:xfrm>
            <a:off x="3581400" y="4876800"/>
            <a:ext cx="2057400" cy="4572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pPr lvl="0" algn="ctr"/>
            <a:r>
              <a:rPr lang="en-US" altLang="x-none" sz="2000" b="0">
                <a:latin typeface="Arial" panose="020B0604020202020204" pitchFamily="34" charset="0"/>
                <a:ea typeface="Times New Roman" panose="02020603050405020304" pitchFamily="18" charset="0"/>
              </a:rPr>
              <a:t>Network Layer</a:t>
            </a:r>
            <a:endParaRPr lang="en-US" altLang="x-none" sz="2000" b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17217" name="Straight Connector 1117216"/>
          <p:cNvSpPr/>
          <p:nvPr/>
        </p:nvSpPr>
        <p:spPr>
          <a:xfrm>
            <a:off x="4114800" y="4343400"/>
            <a:ext cx="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en-US" altLang="en-US"/>
          </a:p>
        </p:txBody>
      </p:sp>
      <p:sp>
        <p:nvSpPr>
          <p:cNvPr id="1117218" name="Straight Connector 1117217"/>
          <p:cNvSpPr/>
          <p:nvPr/>
        </p:nvSpPr>
        <p:spPr>
          <a:xfrm flipH="1">
            <a:off x="3886200" y="5334000"/>
            <a:ext cx="2286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en-US" altLang="en-US"/>
          </a:p>
        </p:txBody>
      </p:sp>
      <p:sp>
        <p:nvSpPr>
          <p:cNvPr id="1117219" name="Oval 1117218"/>
          <p:cNvSpPr/>
          <p:nvPr/>
        </p:nvSpPr>
        <p:spPr>
          <a:xfrm>
            <a:off x="5181600" y="5791200"/>
            <a:ext cx="2057400" cy="5334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pPr lvl="0" algn="ctr"/>
            <a:r>
              <a:rPr lang="en-US" altLang="x-none" sz="2000" b="0">
                <a:latin typeface="Arial" panose="020B0604020202020204" pitchFamily="34" charset="0"/>
                <a:ea typeface="Times New Roman" panose="02020603050405020304" pitchFamily="18" charset="0"/>
              </a:rPr>
              <a:t>Physical Network</a:t>
            </a:r>
            <a:endParaRPr lang="en-US" altLang="x-none" sz="2000" b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17220" name="Straight Connector 1117219"/>
          <p:cNvSpPr/>
          <p:nvPr/>
        </p:nvSpPr>
        <p:spPr>
          <a:xfrm flipH="1" flipV="1">
            <a:off x="5181600" y="5334000"/>
            <a:ext cx="22860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en-US" altLang="en-US"/>
          </a:p>
        </p:txBody>
      </p:sp>
      <p:sp>
        <p:nvSpPr>
          <p:cNvPr id="1117221" name="Straight Connector 1117220"/>
          <p:cNvSpPr/>
          <p:nvPr/>
        </p:nvSpPr>
        <p:spPr>
          <a:xfrm>
            <a:off x="5410200" y="4648200"/>
            <a:ext cx="2057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txBody>
          <a:bodyPr/>
          <a:p>
            <a:endParaRPr lang="en-US" altLang="en-US"/>
          </a:p>
        </p:txBody>
      </p:sp>
      <p:sp>
        <p:nvSpPr>
          <p:cNvPr id="1117222" name="TextBox 1117221"/>
          <p:cNvSpPr txBox="1"/>
          <p:nvPr/>
        </p:nvSpPr>
        <p:spPr>
          <a:xfrm>
            <a:off x="7162800" y="1520825"/>
            <a:ext cx="946150" cy="396875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x-none" sz="2000" b="0">
                <a:latin typeface="Arial" panose="020B0604020202020204" pitchFamily="34" charset="0"/>
                <a:ea typeface="Times New Roman" panose="02020603050405020304" pitchFamily="18" charset="0"/>
              </a:rPr>
              <a:t>Host B</a:t>
            </a:r>
            <a:endParaRPr lang="en-US" altLang="x-none" sz="2000" b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17223" name="TextBox 1117222"/>
          <p:cNvSpPr txBox="1"/>
          <p:nvPr/>
        </p:nvSpPr>
        <p:spPr>
          <a:xfrm>
            <a:off x="1066800" y="1520825"/>
            <a:ext cx="946150" cy="396875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x-none" sz="2000" b="0">
                <a:latin typeface="Arial" panose="020B0604020202020204" pitchFamily="34" charset="0"/>
                <a:ea typeface="Times New Roman" panose="02020603050405020304" pitchFamily="18" charset="0"/>
              </a:rPr>
              <a:t>Host A</a:t>
            </a:r>
            <a:endParaRPr lang="en-US" altLang="x-none" sz="2000" b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17224" name="TextBox 1117223"/>
          <p:cNvSpPr txBox="1"/>
          <p:nvPr/>
        </p:nvSpPr>
        <p:spPr>
          <a:xfrm>
            <a:off x="4219575" y="3578225"/>
            <a:ext cx="946150" cy="396875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x-none" sz="2000" b="0">
                <a:latin typeface="Arial" panose="020B0604020202020204" pitchFamily="34" charset="0"/>
                <a:ea typeface="Times New Roman" panose="02020603050405020304" pitchFamily="18" charset="0"/>
              </a:rPr>
              <a:t>Router</a:t>
            </a:r>
            <a:endParaRPr lang="en-US" altLang="x-none" sz="2000" b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17225" name="Straight Connector 1117224"/>
          <p:cNvSpPr/>
          <p:nvPr/>
        </p:nvSpPr>
        <p:spPr>
          <a:xfrm>
            <a:off x="5029200" y="3352800"/>
            <a:ext cx="2438400" cy="2286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txBody>
          <a:bodyPr/>
          <a:p>
            <a:endParaRPr lang="en-US" altLang="en-US"/>
          </a:p>
        </p:txBody>
      </p:sp>
      <p:sp>
        <p:nvSpPr>
          <p:cNvPr id="1117226" name="Straight Connector 1117225"/>
          <p:cNvSpPr/>
          <p:nvPr/>
        </p:nvSpPr>
        <p:spPr>
          <a:xfrm>
            <a:off x="5181600" y="4343400"/>
            <a:ext cx="0" cy="533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16600" dirty="0" smtClean="0"/>
              <a:t>Thank You</a:t>
            </a:r>
            <a:endParaRPr lang="en-US" sz="1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959"/>
            <a:ext cx="7886700" cy="994172"/>
          </a:xfrm>
        </p:spPr>
        <p:txBody>
          <a:bodyPr/>
          <a:p>
            <a:r>
              <a:rPr lang="x-none" altLang="en-US">
                <a:solidFill>
                  <a:srgbClr val="FF0000"/>
                </a:solidFill>
              </a:rPr>
              <a:t>Why Layering</a:t>
            </a:r>
            <a:endParaRPr lang="x-none" altLang="en-US">
              <a:solidFill>
                <a:srgbClr val="FF0000"/>
              </a:solidFill>
            </a:endParaRPr>
          </a:p>
        </p:txBody>
      </p:sp>
      <p:sp>
        <p:nvSpPr>
          <p:cNvPr id="159747" name="Text Placeholder 159746"/>
          <p:cNvSpPr>
            <a:spLocks noGrp="1"/>
          </p:cNvSpPr>
          <p:nvPr>
            <p:ph type="body" idx="1"/>
          </p:nvPr>
        </p:nvSpPr>
        <p:spPr>
          <a:xfrm>
            <a:off x="381635" y="1308100"/>
            <a:ext cx="8381365" cy="5006340"/>
          </a:xfrm>
          <a:ln w="9525">
            <a:noFill/>
            <a:miter/>
          </a:ln>
        </p:spPr>
        <p:txBody>
          <a:bodyPr>
            <a:noAutofit/>
          </a:bodyPr>
          <a:p>
            <a:r>
              <a:rPr lang="en-GB" altLang="zh-CN" sz="2000">
                <a:ea typeface="SimSun" panose="02010600030101010101" pitchFamily="2" charset="-122"/>
              </a:rPr>
              <a:t>A complex t</a:t>
            </a:r>
            <a:r>
              <a:rPr lang="en-GB" altLang="x-none" sz="2000"/>
              <a:t>ask </a:t>
            </a:r>
            <a:r>
              <a:rPr lang="en-GB" altLang="zh-CN" sz="2000">
                <a:ea typeface="SimSun" panose="02010600030101010101" pitchFamily="2" charset="-122"/>
              </a:rPr>
              <a:t>is </a:t>
            </a:r>
            <a:r>
              <a:rPr lang="en-GB" altLang="x-none" sz="2000"/>
              <a:t>broken into subtasks: </a:t>
            </a:r>
            <a:r>
              <a:rPr lang="en-GB" altLang="x-none" sz="2000" b="1">
                <a:solidFill>
                  <a:srgbClr val="FF0000"/>
                </a:solidFill>
              </a:rPr>
              <a:t>modular design</a:t>
            </a:r>
            <a:endParaRPr lang="en-GB" altLang="x-none" sz="2000" b="1">
              <a:solidFill>
                <a:srgbClr val="FF0000"/>
              </a:solidFill>
            </a:endParaRPr>
          </a:p>
          <a:p>
            <a:pPr lvl="1"/>
            <a:r>
              <a:rPr lang="en-GB" altLang="zh-CN" sz="2000">
                <a:ea typeface="SimSun" panose="02010600030101010101" pitchFamily="2" charset="-122"/>
              </a:rPr>
              <a:t>Each subtask is i</a:t>
            </a:r>
            <a:r>
              <a:rPr lang="en-GB" altLang="x-none" sz="2000"/>
              <a:t>mplemented separately</a:t>
            </a:r>
            <a:r>
              <a:rPr lang="en-GB" altLang="zh-CN" sz="2000">
                <a:ea typeface="SimSun" panose="02010600030101010101" pitchFamily="2" charset="-122"/>
              </a:rPr>
              <a:t> as a </a:t>
            </a:r>
            <a:r>
              <a:rPr lang="en-GB" altLang="zh-CN" sz="2000" b="1">
                <a:solidFill>
                  <a:srgbClr val="FF0000"/>
                </a:solidFill>
                <a:ea typeface="SimSun" panose="02010600030101010101" pitchFamily="2" charset="-122"/>
              </a:rPr>
              <a:t>layer</a:t>
            </a:r>
            <a:r>
              <a:rPr lang="en-GB" altLang="zh-CN" sz="2000">
                <a:ea typeface="SimSun" panose="02010600030101010101" pitchFamily="2" charset="-122"/>
              </a:rPr>
              <a:t>, arranged in a </a:t>
            </a:r>
            <a:r>
              <a:rPr lang="en-GB" altLang="zh-CN" sz="2000" b="1">
                <a:solidFill>
                  <a:srgbClr val="FF0000"/>
                </a:solidFill>
                <a:ea typeface="SimSun" panose="02010600030101010101" pitchFamily="2" charset="-122"/>
              </a:rPr>
              <a:t>vertical stack</a:t>
            </a:r>
            <a:endParaRPr lang="en-GB" altLang="zh-CN" sz="2000" b="1">
              <a:solidFill>
                <a:srgbClr val="FF0000"/>
              </a:solidFill>
              <a:ea typeface="SimSun" panose="02010600030101010101" pitchFamily="2" charset="-122"/>
            </a:endParaRPr>
          </a:p>
          <a:p>
            <a:r>
              <a:rPr lang="en-GB" altLang="zh-CN" sz="2000">
                <a:ea typeface="SimSun" panose="02010600030101010101" pitchFamily="2" charset="-122"/>
              </a:rPr>
              <a:t>Each layer performs a related subset of the f</a:t>
            </a:r>
            <a:r>
              <a:rPr lang="en-GB" altLang="x-none" sz="2000"/>
              <a:t>unctions</a:t>
            </a:r>
            <a:r>
              <a:rPr lang="en-GB" altLang="zh-CN" sz="2000">
                <a:ea typeface="SimSun" panose="02010600030101010101" pitchFamily="2" charset="-122"/>
              </a:rPr>
              <a:t> required to communicate with another system. </a:t>
            </a:r>
            <a:endParaRPr lang="en-GB" altLang="zh-CN" sz="2000">
              <a:ea typeface="SimSun" panose="02010600030101010101" pitchFamily="2" charset="-122"/>
            </a:endParaRPr>
          </a:p>
          <a:p>
            <a:pPr lvl="1"/>
            <a:r>
              <a:rPr lang="en-GB" altLang="zh-CN" sz="2000">
                <a:ea typeface="SimSun" panose="02010600030101010101" pitchFamily="2" charset="-122"/>
              </a:rPr>
              <a:t>It relies on the next lower layer to perform more primitive functions and to conceal the details of those functions. </a:t>
            </a:r>
            <a:endParaRPr lang="en-GB" altLang="zh-CN" sz="2000">
              <a:ea typeface="SimSun" panose="02010600030101010101" pitchFamily="2" charset="-122"/>
            </a:endParaRPr>
          </a:p>
          <a:p>
            <a:pPr lvl="1"/>
            <a:r>
              <a:rPr lang="en-GB" altLang="zh-CN" sz="2000">
                <a:ea typeface="SimSun" panose="02010600030101010101" pitchFamily="2" charset="-122"/>
              </a:rPr>
              <a:t>It provides services to the next higher layer.</a:t>
            </a:r>
            <a:endParaRPr lang="en-GB" altLang="zh-CN" sz="2000">
              <a:ea typeface="SimSun" panose="02010600030101010101" pitchFamily="2" charset="-122"/>
            </a:endParaRPr>
          </a:p>
          <a:p>
            <a:pPr lvl="1"/>
            <a:r>
              <a:rPr lang="en-GB" altLang="zh-CN" sz="2000">
                <a:ea typeface="SimSun" panose="02010600030101010101" pitchFamily="2" charset="-122"/>
              </a:rPr>
              <a:t>Layers should be defined so that changes in one layer do not require changes in other layers.</a:t>
            </a:r>
            <a:endParaRPr lang="en-GB" altLang="zh-CN" sz="2000">
              <a:ea typeface="SimSun" panose="02010600030101010101" pitchFamily="2" charset="-122"/>
            </a:endParaRPr>
          </a:p>
          <a:p>
            <a:r>
              <a:rPr lang="en-GB" altLang="zh-CN" sz="2000">
                <a:ea typeface="SimSun" panose="02010600030101010101" pitchFamily="2" charset="-122"/>
              </a:rPr>
              <a:t>So, instead of using a single complex protocol, it’s more flexible to implement a stack of protocols!</a:t>
            </a:r>
            <a:endParaRPr lang="en-GB" altLang="zh-CN" sz="2000">
              <a:ea typeface="SimSun" panose="02010600030101010101" pitchFamily="2" charset="-122"/>
            </a:endParaRPr>
          </a:p>
          <a:p>
            <a:pPr lvl="1"/>
            <a:r>
              <a:rPr lang="en-GB" altLang="zh-CN" sz="2000">
                <a:ea typeface="SimSun" panose="02010600030101010101" pitchFamily="2" charset="-122"/>
              </a:rPr>
              <a:t>Reduce the design and development workload significantly!</a:t>
            </a:r>
            <a:endParaRPr lang="en-GB" altLang="zh-CN" sz="2000"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charRg st="5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charRg st="135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charRg st="235" end="3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charRg st="353" end="4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charRg st="400" end="4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charRg st="494" end="5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charRg st="596" end="6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7378" name="Title 9973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>
                <a:solidFill>
                  <a:srgbClr val="FF0000"/>
                </a:solidFill>
              </a:rPr>
              <a:t>Protocol Hierarchies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97379" name="Text Placeholder 99737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Protocols are stacked vertically as series of ‘layers’.</a:t>
            </a:r>
          </a:p>
          <a:p>
            <a:r>
              <a:t>Each layer offers </a:t>
            </a:r>
            <a:r>
              <a:rPr i="1"/>
              <a:t>services</a:t>
            </a:r>
            <a:r>
              <a:t> to layer above, shielding implementation details.</a:t>
            </a:r>
          </a:p>
          <a:p>
            <a:r>
              <a:t>Layer n on one machine communicates with layer n on another machine (they are </a:t>
            </a:r>
            <a:r>
              <a:rPr i="1"/>
              <a:t>peer processes/entities</a:t>
            </a:r>
            <a:r>
              <a:t>) using Layer n Protocol.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sz="36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Protocol Hierarchies</a:t>
            </a:r>
            <a:endParaRPr sz="3600" dirty="0">
              <a:solidFill>
                <a:srgbClr val="FF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287338" y="6019800"/>
            <a:ext cx="8856662" cy="533400"/>
          </a:xfrm>
        </p:spPr>
        <p:txBody>
          <a:bodyPr vert="horz" wrap="square" lIns="91440" tIns="45720" rIns="91440" bIns="45720" anchor="t"/>
          <a:p>
            <a:pPr algn="ctr" eaLnBrk="1" hangingPunct="1">
              <a:buNone/>
            </a:pPr>
            <a:r>
              <a:rPr dirty="0">
                <a:latin typeface="Arial" panose="020B0604020202020204" pitchFamily="34" charset="0"/>
                <a:ea typeface="Arial" panose="020B0604020202020204" pitchFamily="34" charset="0"/>
              </a:rPr>
              <a:t>Layers,</a:t>
            </a:r>
            <a:r>
              <a:rPr dirty="0"/>
              <a:t> </a:t>
            </a:r>
            <a:r>
              <a:rPr dirty="0">
                <a:latin typeface="Arial" panose="020B0604020202020204" pitchFamily="34" charset="0"/>
                <a:ea typeface="Arial" panose="020B0604020202020204" pitchFamily="34" charset="0"/>
              </a:rPr>
              <a:t>protocols, and interfaces.</a:t>
            </a:r>
            <a:endParaRPr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150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066800"/>
            <a:ext cx="5829300" cy="47910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1509" name="Rectangle 5"/>
          <p:cNvSpPr txBox="1">
            <a:spLocks noGrp="1"/>
          </p:cNvSpPr>
          <p:nvPr>
            <p:ph type="ftr" sz="quarter" idx="11"/>
          </p:nvPr>
        </p:nvSpPr>
        <p:spPr>
          <a:xfrm>
            <a:off x="304800" y="6629400"/>
            <a:ext cx="8610600" cy="2286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algn="ctr" eaLnBrk="1" hangingPunct="1"/>
            <a:r>
              <a:rPr sz="1000" i="1" dirty="0"/>
              <a:t>Computer Networks</a:t>
            </a:r>
            <a:r>
              <a:rPr sz="1000" dirty="0"/>
              <a:t>, Fifth Edition by Andrew Tanenbaum and David Wetherall, © Pearson Education-Prentice Hall, 2011</a:t>
            </a:r>
            <a:endParaRPr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22" name="Title 10035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>
                <a:solidFill>
                  <a:srgbClr val="FF0000"/>
                </a:solidFill>
              </a:rPr>
              <a:t>Virtual &amp; Actual Communications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03523" name="Text Placeholder 100352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2400"/>
              <a:t>Important to understand difference between:</a:t>
            </a:r>
            <a:endParaRPr sz="2400"/>
          </a:p>
          <a:p>
            <a:pPr lvl="1"/>
            <a:r>
              <a:rPr sz="2000"/>
              <a:t>virtual and actual communications,</a:t>
            </a:r>
            <a:endParaRPr sz="2000"/>
          </a:p>
          <a:p>
            <a:pPr lvl="1"/>
            <a:r>
              <a:rPr sz="2000"/>
              <a:t>protocols and interfaces.</a:t>
            </a:r>
            <a:endParaRPr sz="2000"/>
          </a:p>
          <a:p>
            <a:r>
              <a:rPr sz="2400"/>
              <a:t>Peer processes ‘think’ of communications as being ‘horizontal’ using protocol.</a:t>
            </a:r>
            <a:endParaRPr sz="2400"/>
          </a:p>
          <a:p>
            <a:r>
              <a:rPr sz="2400"/>
              <a:t>Actual communications is via interfaces (and the physical communications medium).</a:t>
            </a:r>
            <a:endParaRPr sz="2400"/>
          </a:p>
          <a:p>
            <a:r>
              <a:rPr sz="2400"/>
              <a:t>Peer process idea is key to network design.</a:t>
            </a:r>
            <a:endParaRPr sz="24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sz="36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The Relationship of Services to Protocols</a:t>
            </a:r>
            <a:endParaRPr sz="3600" dirty="0">
              <a:solidFill>
                <a:srgbClr val="FF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 vert="horz" wrap="square" lIns="91440" tIns="45720" rIns="91440" bIns="45720" anchor="t"/>
          <a:p>
            <a:pPr algn="ctr" eaLnBrk="1" hangingPunct="1">
              <a:buNone/>
            </a:pPr>
            <a:r>
              <a:rPr dirty="0">
                <a:latin typeface="Arial" panose="020B0604020202020204" pitchFamily="34" charset="0"/>
                <a:ea typeface="Arial" panose="020B0604020202020204" pitchFamily="34" charset="0"/>
              </a:rPr>
              <a:t>The relationship between a service and a protocol.</a:t>
            </a:r>
            <a:endParaRPr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765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063" y="1600200"/>
            <a:ext cx="7805737" cy="32766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7653" name="Rectangle 5"/>
          <p:cNvSpPr txBox="1">
            <a:spLocks noGrp="1"/>
          </p:cNvSpPr>
          <p:nvPr>
            <p:ph type="ftr" sz="quarter" idx="11"/>
          </p:nvPr>
        </p:nvSpPr>
        <p:spPr>
          <a:xfrm>
            <a:off x="304800" y="6629400"/>
            <a:ext cx="8610600" cy="2286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algn="ctr" eaLnBrk="1" hangingPunct="1"/>
            <a:r>
              <a:rPr sz="1000" i="1" dirty="0"/>
              <a:t>Computer Networks</a:t>
            </a:r>
            <a:r>
              <a:rPr sz="1000" dirty="0"/>
              <a:t>, Fifth Edition by Andrew Tanenbaum and David Wetherall, © Pearson Education-Prentice Hall, 2011</a:t>
            </a:r>
            <a:endParaRPr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z="4000" dirty="0" smtClean="0">
                <a:solidFill>
                  <a:srgbClr val="FF0000"/>
                </a:solidFill>
              </a:rPr>
              <a:t>Examples of Service</a:t>
            </a:r>
            <a:endParaRPr lang="x-none" sz="4000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334000"/>
          </a:xfrm>
        </p:spPr>
        <p:txBody>
          <a:bodyPr>
            <a:normAutofit fontScale="85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Addressing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Routing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Error control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Reliability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Flow Control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Multiplexing</a:t>
            </a:r>
            <a:endParaRPr lang="en-US" alt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Fault tolerance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Scalability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Quality of service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Security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80226" name="Title 180225"/>
          <p:cNvSpPr>
            <a:spLocks noGrp="1"/>
          </p:cNvSpPr>
          <p:nvPr>
            <p:ph type="title"/>
          </p:nvPr>
        </p:nvSpPr>
        <p:spPr>
          <a:xfrm>
            <a:off x="640556" y="1012984"/>
            <a:ext cx="7886700" cy="994172"/>
          </a:xfrm>
        </p:spPr>
        <p:txBody>
          <a:bodyPr anchor="b"/>
          <a:p>
            <a:r>
              <a:rPr lang="en-US" altLang="zh-CN">
                <a:ea typeface="PMingLiU" panose="02020500000000000000" pitchFamily="18" charset="-120"/>
              </a:rPr>
              <a:t>Vertical Stack</a:t>
            </a:r>
            <a:endParaRPr>
              <a:ea typeface="PMingLiU" panose="02020500000000000000" pitchFamily="18" charset="-120"/>
            </a:endParaRPr>
          </a:p>
        </p:txBody>
      </p:sp>
      <p:sp>
        <p:nvSpPr>
          <p:cNvPr id="180228" name="TextBox 180227"/>
          <p:cNvSpPr txBox="1"/>
          <p:nvPr/>
        </p:nvSpPr>
        <p:spPr>
          <a:xfrm>
            <a:off x="1600200" y="2114550"/>
            <a:ext cx="1200150" cy="25273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67500" tIns="35100" rIns="67500" bIns="35100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Application A</a:t>
            </a:r>
            <a:endParaRPr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0229" name="TextBox 180228"/>
          <p:cNvSpPr txBox="1"/>
          <p:nvPr/>
        </p:nvSpPr>
        <p:spPr>
          <a:xfrm>
            <a:off x="1543050" y="2514600"/>
            <a:ext cx="1200150" cy="28321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7500" tIns="35100" rIns="67500" bIns="35100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1350">
                <a:latin typeface="Times New Roman" panose="02020603050405020304" pitchFamily="18" charset="0"/>
                <a:ea typeface="SimSun" panose="02010600030101010101" pitchFamily="2" charset="-122"/>
              </a:rPr>
              <a:t>Module A</a:t>
            </a:r>
            <a:endParaRPr sz="135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0230" name="TextBox 180229"/>
          <p:cNvSpPr txBox="1"/>
          <p:nvPr/>
        </p:nvSpPr>
        <p:spPr>
          <a:xfrm>
            <a:off x="2857500" y="3479006"/>
            <a:ext cx="1200150" cy="28321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7500" tIns="35100" rIns="67500" bIns="35100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1350">
                <a:latin typeface="Times New Roman" panose="02020603050405020304" pitchFamily="18" charset="0"/>
                <a:ea typeface="SimSun" panose="02010600030101010101" pitchFamily="2" charset="-122"/>
              </a:rPr>
              <a:t>Module T</a:t>
            </a:r>
            <a:endParaRPr sz="135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0231" name="TextBox 180230"/>
          <p:cNvSpPr txBox="1"/>
          <p:nvPr/>
        </p:nvSpPr>
        <p:spPr>
          <a:xfrm>
            <a:off x="2857500" y="3952875"/>
            <a:ext cx="1200150" cy="28321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7500" tIns="35100" rIns="67500" bIns="35100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1350">
                <a:latin typeface="Times New Roman" panose="02020603050405020304" pitchFamily="18" charset="0"/>
                <a:ea typeface="SimSun" panose="02010600030101010101" pitchFamily="2" charset="-122"/>
              </a:rPr>
              <a:t>Module I</a:t>
            </a:r>
            <a:endParaRPr sz="135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0232" name="TextBox 180231"/>
          <p:cNvSpPr txBox="1"/>
          <p:nvPr/>
        </p:nvSpPr>
        <p:spPr>
          <a:xfrm>
            <a:off x="2857500" y="4457700"/>
            <a:ext cx="1200150" cy="28321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7500" tIns="35100" rIns="67500" bIns="35100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1350">
                <a:latin typeface="Times New Roman" panose="02020603050405020304" pitchFamily="18" charset="0"/>
                <a:ea typeface="SimSun" panose="02010600030101010101" pitchFamily="2" charset="-122"/>
              </a:rPr>
              <a:t>Module N</a:t>
            </a:r>
            <a:endParaRPr sz="135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0233" name="TextBox 180232"/>
          <p:cNvSpPr txBox="1"/>
          <p:nvPr/>
        </p:nvSpPr>
        <p:spPr>
          <a:xfrm>
            <a:off x="2857500" y="4923235"/>
            <a:ext cx="1200150" cy="28321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7500" tIns="35100" rIns="67500" bIns="35100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1350">
                <a:latin typeface="Times New Roman" panose="02020603050405020304" pitchFamily="18" charset="0"/>
                <a:ea typeface="SimSun" panose="02010600030101010101" pitchFamily="2" charset="-122"/>
              </a:rPr>
              <a:t>Module P</a:t>
            </a:r>
            <a:endParaRPr sz="135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0235" name="TextBox 180234"/>
          <p:cNvSpPr txBox="1"/>
          <p:nvPr/>
        </p:nvSpPr>
        <p:spPr>
          <a:xfrm>
            <a:off x="2914650" y="2114550"/>
            <a:ext cx="1200150" cy="25273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67500" tIns="35100" rIns="67500" bIns="35100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Application B</a:t>
            </a:r>
            <a:endParaRPr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0236" name="TextBox 180235"/>
          <p:cNvSpPr txBox="1"/>
          <p:nvPr/>
        </p:nvSpPr>
        <p:spPr>
          <a:xfrm>
            <a:off x="2857500" y="2514600"/>
            <a:ext cx="1200150" cy="28321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7500" tIns="35100" rIns="67500" bIns="35100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1350">
                <a:latin typeface="Times New Roman" panose="02020603050405020304" pitchFamily="18" charset="0"/>
                <a:ea typeface="SimSun" panose="02010600030101010101" pitchFamily="2" charset="-122"/>
              </a:rPr>
              <a:t>Module B</a:t>
            </a:r>
            <a:endParaRPr sz="135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0237" name="TextBox 180236"/>
          <p:cNvSpPr txBox="1"/>
          <p:nvPr/>
        </p:nvSpPr>
        <p:spPr>
          <a:xfrm>
            <a:off x="4171950" y="2514600"/>
            <a:ext cx="1200150" cy="28321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7500" tIns="35100" rIns="67500" bIns="35100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1350">
                <a:latin typeface="Times New Roman" panose="02020603050405020304" pitchFamily="18" charset="0"/>
                <a:ea typeface="SimSun" panose="02010600030101010101" pitchFamily="2" charset="-122"/>
              </a:rPr>
              <a:t>Module C</a:t>
            </a:r>
            <a:endParaRPr sz="135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0238" name="TextBox 180237"/>
          <p:cNvSpPr txBox="1"/>
          <p:nvPr/>
        </p:nvSpPr>
        <p:spPr>
          <a:xfrm>
            <a:off x="4229100" y="2114550"/>
            <a:ext cx="1200150" cy="25273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67500" tIns="35100" rIns="67500" bIns="35100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1200">
                <a:latin typeface="Times New Roman" panose="02020603050405020304" pitchFamily="18" charset="0"/>
                <a:ea typeface="SimSun" panose="02010600030101010101" pitchFamily="2" charset="-122"/>
              </a:rPr>
              <a:t>Application C</a:t>
            </a:r>
            <a:endParaRPr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0239" name="Down Arrow 180238"/>
          <p:cNvSpPr/>
          <p:nvPr/>
        </p:nvSpPr>
        <p:spPr>
          <a:xfrm rot="-3546668">
            <a:off x="2483644" y="2658666"/>
            <a:ext cx="175022" cy="1028700"/>
          </a:xfrm>
          <a:prstGeom prst="downArrow">
            <a:avLst>
              <a:gd name="adj1" fmla="val 50000"/>
              <a:gd name="adj2" fmla="val 14693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en-US" sz="1350"/>
          </a:p>
        </p:txBody>
      </p:sp>
      <p:sp>
        <p:nvSpPr>
          <p:cNvPr id="180240" name="Down Arrow 180239"/>
          <p:cNvSpPr/>
          <p:nvPr/>
        </p:nvSpPr>
        <p:spPr>
          <a:xfrm rot="3528319">
            <a:off x="4198144" y="2658666"/>
            <a:ext cx="175022" cy="1028700"/>
          </a:xfrm>
          <a:prstGeom prst="downArrow">
            <a:avLst>
              <a:gd name="adj1" fmla="val 50000"/>
              <a:gd name="adj2" fmla="val 14693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en-US" sz="1350"/>
          </a:p>
        </p:txBody>
      </p:sp>
      <p:sp>
        <p:nvSpPr>
          <p:cNvPr id="180241" name="Down Arrow 180240"/>
          <p:cNvSpPr/>
          <p:nvPr/>
        </p:nvSpPr>
        <p:spPr>
          <a:xfrm>
            <a:off x="3351610" y="2865835"/>
            <a:ext cx="175022" cy="597694"/>
          </a:xfrm>
          <a:prstGeom prst="downArrow">
            <a:avLst>
              <a:gd name="adj1" fmla="val 50000"/>
              <a:gd name="adj2" fmla="val 8537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en-US" sz="1350"/>
          </a:p>
        </p:txBody>
      </p:sp>
      <p:sp>
        <p:nvSpPr>
          <p:cNvPr id="180242" name="Curved Right Arrow 180241"/>
          <p:cNvSpPr/>
          <p:nvPr/>
        </p:nvSpPr>
        <p:spPr>
          <a:xfrm>
            <a:off x="2514600" y="3657600"/>
            <a:ext cx="228600" cy="457200"/>
          </a:xfrm>
          <a:prstGeom prst="curvedRightArrow">
            <a:avLst>
              <a:gd name="adj1" fmla="val 40000"/>
              <a:gd name="adj2" fmla="val 80000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en-US" sz="1350"/>
          </a:p>
        </p:txBody>
      </p:sp>
      <p:sp>
        <p:nvSpPr>
          <p:cNvPr id="180243" name="Curved Right Arrow 180242"/>
          <p:cNvSpPr/>
          <p:nvPr/>
        </p:nvSpPr>
        <p:spPr>
          <a:xfrm>
            <a:off x="2514600" y="4171950"/>
            <a:ext cx="228600" cy="457200"/>
          </a:xfrm>
          <a:prstGeom prst="curvedRightArrow">
            <a:avLst>
              <a:gd name="adj1" fmla="val 40000"/>
              <a:gd name="adj2" fmla="val 80000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en-US" sz="1350"/>
          </a:p>
        </p:txBody>
      </p:sp>
      <p:sp>
        <p:nvSpPr>
          <p:cNvPr id="180244" name="Curved Right Arrow 180243"/>
          <p:cNvSpPr/>
          <p:nvPr/>
        </p:nvSpPr>
        <p:spPr>
          <a:xfrm>
            <a:off x="2514600" y="4686300"/>
            <a:ext cx="228600" cy="457200"/>
          </a:xfrm>
          <a:prstGeom prst="curvedRightArrow">
            <a:avLst>
              <a:gd name="adj1" fmla="val 40000"/>
              <a:gd name="adj2" fmla="val 80000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en-US" sz="1350"/>
          </a:p>
        </p:txBody>
      </p:sp>
      <p:grpSp>
        <p:nvGrpSpPr>
          <p:cNvPr id="180262" name="Group 180261"/>
          <p:cNvGrpSpPr/>
          <p:nvPr/>
        </p:nvGrpSpPr>
        <p:grpSpPr>
          <a:xfrm>
            <a:off x="4171950" y="4682729"/>
            <a:ext cx="2514600" cy="515541"/>
            <a:chOff x="2544" y="3213"/>
            <a:chExt cx="2112" cy="433"/>
          </a:xfrm>
        </p:grpSpPr>
        <p:sp>
          <p:nvSpPr>
            <p:cNvPr id="180245" name="TextBox 180244"/>
            <p:cNvSpPr txBox="1"/>
            <p:nvPr/>
          </p:nvSpPr>
          <p:spPr>
            <a:xfrm>
              <a:off x="3648" y="3408"/>
              <a:ext cx="1008" cy="23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7500" tIns="35100" rIns="67500" bIns="35100"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1350">
                  <a:latin typeface="Times New Roman" panose="02020603050405020304" pitchFamily="18" charset="0"/>
                  <a:ea typeface="SimSun" panose="02010600030101010101" pitchFamily="2" charset="-122"/>
                </a:rPr>
                <a:t>Module W</a:t>
              </a:r>
              <a:endParaRPr sz="135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0246" name="Straight Connector 180245"/>
            <p:cNvSpPr/>
            <p:nvPr/>
          </p:nvSpPr>
          <p:spPr>
            <a:xfrm flipV="1">
              <a:off x="2544" y="3586"/>
              <a:ext cx="1056" cy="14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p>
              <a:endParaRPr lang="en-US" altLang="en-US" sz="1350"/>
            </a:p>
          </p:txBody>
        </p:sp>
        <p:sp>
          <p:nvSpPr>
            <p:cNvPr id="180247" name="TextBox 180246"/>
            <p:cNvSpPr txBox="1"/>
            <p:nvPr/>
          </p:nvSpPr>
          <p:spPr>
            <a:xfrm>
              <a:off x="2623" y="3213"/>
              <a:ext cx="1257" cy="36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67500" tIns="35100" rIns="67500" bIns="35100">
              <a:spAutoFit/>
            </a:bodyPr>
            <a:p>
              <a:pPr lvl="0"/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can be replaced by other modules</a:t>
              </a:r>
              <a:endParaRPr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80258" name="Group 180257"/>
          <p:cNvGrpSpPr/>
          <p:nvPr/>
        </p:nvGrpSpPr>
        <p:grpSpPr>
          <a:xfrm>
            <a:off x="1428750" y="1943100"/>
            <a:ext cx="6362700" cy="1257300"/>
            <a:chOff x="240" y="912"/>
            <a:chExt cx="5344" cy="1056"/>
          </a:xfrm>
        </p:grpSpPr>
        <p:sp>
          <p:nvSpPr>
            <p:cNvPr id="180249" name="Rectangle 180248"/>
            <p:cNvSpPr/>
            <p:nvPr/>
          </p:nvSpPr>
          <p:spPr>
            <a:xfrm>
              <a:off x="240" y="912"/>
              <a:ext cx="3456" cy="105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 altLang="en-US" sz="1350"/>
            </a:p>
          </p:txBody>
        </p:sp>
        <p:sp>
          <p:nvSpPr>
            <p:cNvPr id="180250" name="Down Arrow 180249"/>
            <p:cNvSpPr/>
            <p:nvPr/>
          </p:nvSpPr>
          <p:spPr>
            <a:xfrm rot="16200000">
              <a:off x="3921" y="1166"/>
              <a:ext cx="147" cy="502"/>
            </a:xfrm>
            <a:prstGeom prst="downArrow">
              <a:avLst>
                <a:gd name="adj1" fmla="val 50000"/>
                <a:gd name="adj2" fmla="val 85374"/>
              </a:avLst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 altLang="en-US" sz="1350"/>
            </a:p>
          </p:txBody>
        </p:sp>
        <p:sp>
          <p:nvSpPr>
            <p:cNvPr id="180251" name="TextBox 180250"/>
            <p:cNvSpPr txBox="1"/>
            <p:nvPr/>
          </p:nvSpPr>
          <p:spPr>
            <a:xfrm>
              <a:off x="4278" y="1289"/>
              <a:ext cx="1306" cy="21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67500" tIns="35100" rIns="67500" bIns="35100" anchor="t">
              <a:spAutoFit/>
            </a:bodyPr>
            <a:p>
              <a:pPr lvl="0"/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Application developers</a:t>
              </a:r>
              <a:endParaRPr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80261" name="Group 180260"/>
          <p:cNvGrpSpPr/>
          <p:nvPr/>
        </p:nvGrpSpPr>
        <p:grpSpPr>
          <a:xfrm>
            <a:off x="1428750" y="3371850"/>
            <a:ext cx="6090047" cy="971550"/>
            <a:chOff x="240" y="2112"/>
            <a:chExt cx="5115" cy="816"/>
          </a:xfrm>
        </p:grpSpPr>
        <p:sp>
          <p:nvSpPr>
            <p:cNvPr id="180252" name="Rectangle 180251"/>
            <p:cNvSpPr/>
            <p:nvPr/>
          </p:nvSpPr>
          <p:spPr>
            <a:xfrm>
              <a:off x="240" y="2112"/>
              <a:ext cx="3456" cy="81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 altLang="en-US" sz="1350"/>
            </a:p>
          </p:txBody>
        </p:sp>
        <p:grpSp>
          <p:nvGrpSpPr>
            <p:cNvPr id="180259" name="Group 180258"/>
            <p:cNvGrpSpPr/>
            <p:nvPr/>
          </p:nvGrpSpPr>
          <p:grpSpPr>
            <a:xfrm>
              <a:off x="3722" y="2352"/>
              <a:ext cx="1633" cy="212"/>
              <a:chOff x="3722" y="2352"/>
              <a:chExt cx="1633" cy="212"/>
            </a:xfrm>
          </p:grpSpPr>
          <p:sp>
            <p:nvSpPr>
              <p:cNvPr id="180253" name="Down Arrow 180252"/>
              <p:cNvSpPr/>
              <p:nvPr/>
            </p:nvSpPr>
            <p:spPr>
              <a:xfrm rot="16200000">
                <a:off x="3899" y="2229"/>
                <a:ext cx="147" cy="502"/>
              </a:xfrm>
              <a:prstGeom prst="downArrow">
                <a:avLst>
                  <a:gd name="adj1" fmla="val 50000"/>
                  <a:gd name="adj2" fmla="val 85374"/>
                </a:avLst>
              </a:prstGeom>
              <a:solidFill>
                <a:srgbClr val="0000FF"/>
              </a:solidFill>
              <a:ln w="9525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en-US" altLang="en-US" sz="1350"/>
              </a:p>
            </p:txBody>
          </p:sp>
          <p:sp>
            <p:nvSpPr>
              <p:cNvPr id="180254" name="TextBox 180253"/>
              <p:cNvSpPr txBox="1"/>
              <p:nvPr/>
            </p:nvSpPr>
            <p:spPr>
              <a:xfrm>
                <a:off x="4320" y="2352"/>
                <a:ext cx="1035" cy="21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67500" tIns="35100" rIns="67500" bIns="35100" anchor="t">
                <a:spAutoFit/>
              </a:bodyPr>
              <a:p>
                <a:pPr lvl="0"/>
                <a:r>
                  <a:rPr lang="en-US" altLang="zh-CN" sz="120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Operating System</a:t>
                </a:r>
                <a:endParaRPr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0260" name="Group 180259"/>
          <p:cNvGrpSpPr/>
          <p:nvPr/>
        </p:nvGrpSpPr>
        <p:grpSpPr>
          <a:xfrm>
            <a:off x="1428750" y="4400550"/>
            <a:ext cx="6222206" cy="1143000"/>
            <a:chOff x="240" y="2976"/>
            <a:chExt cx="5226" cy="960"/>
          </a:xfrm>
        </p:grpSpPr>
        <p:sp>
          <p:nvSpPr>
            <p:cNvPr id="180255" name="Rectangle 180254"/>
            <p:cNvSpPr/>
            <p:nvPr/>
          </p:nvSpPr>
          <p:spPr>
            <a:xfrm>
              <a:off x="240" y="2976"/>
              <a:ext cx="4464" cy="9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 altLang="en-US" sz="1350"/>
            </a:p>
          </p:txBody>
        </p:sp>
        <p:sp>
          <p:nvSpPr>
            <p:cNvPr id="180256" name="Down Arrow 180255"/>
            <p:cNvSpPr/>
            <p:nvPr/>
          </p:nvSpPr>
          <p:spPr>
            <a:xfrm rot="16200000">
              <a:off x="4545" y="2942"/>
              <a:ext cx="147" cy="502"/>
            </a:xfrm>
            <a:prstGeom prst="downArrow">
              <a:avLst>
                <a:gd name="adj1" fmla="val 50000"/>
                <a:gd name="adj2" fmla="val 85374"/>
              </a:avLst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 altLang="en-US" sz="1350"/>
            </a:p>
          </p:txBody>
        </p:sp>
        <p:sp>
          <p:nvSpPr>
            <p:cNvPr id="180257" name="TextBox 180256"/>
            <p:cNvSpPr txBox="1"/>
            <p:nvPr/>
          </p:nvSpPr>
          <p:spPr>
            <a:xfrm>
              <a:off x="4848" y="3072"/>
              <a:ext cx="618" cy="21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67500" tIns="35100" rIns="67500" bIns="35100" anchor="t">
              <a:spAutoFit/>
            </a:bodyPr>
            <a:p>
              <a:pPr lvl="0"/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</a:rPr>
                <a:t>Hardware</a:t>
              </a:r>
              <a:endParaRPr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en-GB" altLang="x-none" sz="900"/>
            </a:fld>
            <a:endParaRPr lang="en-GB" altLang="x-none" sz="9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89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r>
              <a:rPr dirty="0">
                <a:latin typeface="Tahoma" panose="020B0604030504040204" pitchFamily="34" charset="0"/>
              </a:rPr>
              <a:t>Introduction</a:t>
            </a:r>
            <a:endParaRPr dirty="0">
              <a:latin typeface="Tahoma" panose="020B0604030504040204" pitchFamily="34" charset="0"/>
            </a:endParaRPr>
          </a:p>
        </p:txBody>
      </p:sp>
      <p:sp>
        <p:nvSpPr>
          <p:cNvPr id="140292" name="Rectangle 3"/>
          <p:cNvSpPr>
            <a:spLocks noGrp="1"/>
          </p:cNvSpPr>
          <p:nvPr>
            <p:ph type="title"/>
          </p:nvPr>
        </p:nvSpPr>
        <p:spPr>
          <a:xfrm>
            <a:off x="433388" y="114300"/>
            <a:ext cx="7772400" cy="1028700"/>
          </a:xfrm>
        </p:spPr>
        <p:txBody>
          <a:bodyPr vert="horz" wrap="square" lIns="91440" tIns="45720" rIns="91440" bIns="45720" anchor="ctr"/>
          <a:p>
            <a:pPr lvl="0" eaLnBrk="1" hangingPunct="1"/>
            <a:r>
              <a:rPr lang="x-none" dirty="0">
                <a:solidFill>
                  <a:srgbClr val="FF0000"/>
                </a:solidFill>
              </a:rPr>
              <a:t>TCP/IP</a:t>
            </a:r>
            <a:r>
              <a:rPr dirty="0">
                <a:solidFill>
                  <a:srgbClr val="FF0000"/>
                </a:solidFill>
              </a:rPr>
              <a:t> protocol stack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40293" name="Rectangle 4"/>
          <p:cNvSpPr>
            <a:spLocks noGrp="1"/>
          </p:cNvSpPr>
          <p:nvPr>
            <p:ph type="body" sz="half"/>
          </p:nvPr>
        </p:nvSpPr>
        <p:spPr>
          <a:xfrm>
            <a:off x="527050" y="1333500"/>
            <a:ext cx="5554663" cy="4648200"/>
          </a:xfrm>
        </p:spPr>
        <p:txBody>
          <a:bodyPr vert="horz" wrap="square" lIns="91440" tIns="45720" rIns="91440" bIns="45720" anchor="t">
            <a:normAutofit lnSpcReduction="10000"/>
          </a:bodyPr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800" kern="1200"/>
            </a:lvl4pPr>
            <a:lvl5pPr lvl="4">
              <a:defRPr sz="1800" kern="1200"/>
            </a:lvl5pPr>
          </a:lstStyle>
          <a:p>
            <a:pPr lvl="0" eaLnBrk="1" hangingPunct="1">
              <a:lnSpc>
                <a:spcPct val="80000"/>
              </a:lnSpc>
              <a:buSzPct val="75000"/>
            </a:pPr>
            <a:r>
              <a:rPr sz="2800" i="1" dirty="0">
                <a:solidFill>
                  <a:srgbClr val="CC0000"/>
                </a:solidFill>
              </a:rPr>
              <a:t>application:</a:t>
            </a:r>
            <a:r>
              <a:rPr sz="2800" dirty="0"/>
              <a:t> supporting network applications</a:t>
            </a:r>
            <a:endParaRPr sz="2800" dirty="0"/>
          </a:p>
          <a:p>
            <a:pPr lvl="1" eaLnBrk="1" hangingPunct="1">
              <a:lnSpc>
                <a:spcPct val="80000"/>
              </a:lnSpc>
            </a:pPr>
            <a:r>
              <a:rPr sz="2400" dirty="0"/>
              <a:t>FTP, SMTP, HTTP</a:t>
            </a:r>
            <a:endParaRPr sz="2400" dirty="0"/>
          </a:p>
          <a:p>
            <a:pPr lvl="0" eaLnBrk="1" hangingPunct="1">
              <a:lnSpc>
                <a:spcPct val="80000"/>
              </a:lnSpc>
              <a:buSzPct val="75000"/>
            </a:pPr>
            <a:r>
              <a:rPr sz="2800" i="1" dirty="0">
                <a:solidFill>
                  <a:srgbClr val="CC0000"/>
                </a:solidFill>
              </a:rPr>
              <a:t>transport:</a:t>
            </a:r>
            <a:r>
              <a:rPr sz="2800" dirty="0"/>
              <a:t> process-process data transfer</a:t>
            </a:r>
            <a:endParaRPr sz="2800" dirty="0"/>
          </a:p>
          <a:p>
            <a:pPr lvl="1" eaLnBrk="1" hangingPunct="1">
              <a:lnSpc>
                <a:spcPct val="80000"/>
              </a:lnSpc>
            </a:pPr>
            <a:r>
              <a:rPr sz="2400" dirty="0"/>
              <a:t>TCP, UDP</a:t>
            </a:r>
            <a:endParaRPr sz="2400" dirty="0"/>
          </a:p>
          <a:p>
            <a:pPr lvl="0" eaLnBrk="1" hangingPunct="1">
              <a:lnSpc>
                <a:spcPct val="80000"/>
              </a:lnSpc>
              <a:buSzPct val="75000"/>
            </a:pPr>
            <a:r>
              <a:rPr sz="2800" i="1" dirty="0">
                <a:solidFill>
                  <a:srgbClr val="CC0000"/>
                </a:solidFill>
              </a:rPr>
              <a:t>network:</a:t>
            </a:r>
            <a:r>
              <a:rPr sz="2800" dirty="0"/>
              <a:t> routing of datagrams from source to destination</a:t>
            </a:r>
            <a:endParaRPr sz="2800" dirty="0"/>
          </a:p>
          <a:p>
            <a:pPr lvl="1" eaLnBrk="1" hangingPunct="1">
              <a:lnSpc>
                <a:spcPct val="80000"/>
              </a:lnSpc>
            </a:pPr>
            <a:r>
              <a:rPr sz="2400" dirty="0"/>
              <a:t>IP, routing protocols</a:t>
            </a:r>
            <a:endParaRPr sz="2400" dirty="0"/>
          </a:p>
          <a:p>
            <a:pPr lvl="0" eaLnBrk="1" hangingPunct="1">
              <a:lnSpc>
                <a:spcPct val="80000"/>
              </a:lnSpc>
              <a:buSzPct val="75000"/>
            </a:pPr>
            <a:r>
              <a:rPr sz="2800" i="1" dirty="0">
                <a:solidFill>
                  <a:srgbClr val="CC0000"/>
                </a:solidFill>
              </a:rPr>
              <a:t>link:</a:t>
            </a:r>
            <a:r>
              <a:rPr sz="2800" dirty="0"/>
              <a:t> data transfer between neighboring  network elements</a:t>
            </a:r>
            <a:endParaRPr sz="2800" dirty="0"/>
          </a:p>
          <a:p>
            <a:pPr lvl="1" eaLnBrk="1" hangingPunct="1">
              <a:lnSpc>
                <a:spcPct val="80000"/>
              </a:lnSpc>
            </a:pPr>
            <a:r>
              <a:rPr sz="2400" dirty="0"/>
              <a:t>Ethernet, 802.111 (WiFi), PPP</a:t>
            </a:r>
            <a:endParaRPr sz="2400" dirty="0"/>
          </a:p>
          <a:p>
            <a:pPr lvl="0" eaLnBrk="1" hangingPunct="1">
              <a:lnSpc>
                <a:spcPct val="80000"/>
              </a:lnSpc>
              <a:buSzPct val="75000"/>
            </a:pPr>
            <a:r>
              <a:rPr sz="2800" i="1" dirty="0">
                <a:solidFill>
                  <a:srgbClr val="CC0000"/>
                </a:solidFill>
              </a:rPr>
              <a:t>physical:</a:t>
            </a:r>
            <a:r>
              <a:rPr sz="2800" dirty="0"/>
              <a:t> bits </a:t>
            </a:r>
            <a:r>
              <a:rPr lang="ja-JP" altLang="en-US" sz="2800" dirty="0"/>
              <a:t>“</a:t>
            </a:r>
            <a:r>
              <a:rPr lang="en-US" altLang="ja-JP" sz="2800" dirty="0"/>
              <a:t>on the wire</a:t>
            </a:r>
            <a:r>
              <a:rPr lang="ja-JP" altLang="en-US" sz="2800" dirty="0"/>
              <a:t>”</a:t>
            </a:r>
            <a:endParaRPr lang="en-US" altLang="ja-JP" sz="2800" dirty="0"/>
          </a:p>
          <a:p>
            <a:pPr lvl="0" eaLnBrk="1" hangingPunct="1">
              <a:lnSpc>
                <a:spcPct val="80000"/>
              </a:lnSpc>
            </a:pPr>
            <a:endParaRPr sz="2800" dirty="0"/>
          </a:p>
        </p:txBody>
      </p:sp>
      <p:sp>
        <p:nvSpPr>
          <p:cNvPr id="140300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r>
              <a:rPr sz="1200" dirty="0">
                <a:latin typeface="Tahoma" panose="020B0604030504040204" pitchFamily="34" charset="0"/>
              </a:rPr>
              <a:t>1-</a:t>
            </a:r>
            <a:fld id="{9A0DB2DC-4C9A-4742-B13C-FB6460FD3503}" type="slidenum">
              <a:rPr lang="en-US" sz="1200" dirty="0">
                <a:latin typeface="Tahoma" panose="020B0604030504040204" pitchFamily="34" charset="0"/>
              </a:rPr>
            </a:fld>
            <a:endParaRPr lang="en-US" sz="1200" dirty="0">
              <a:latin typeface="Tahoma" panose="020B0604030504040204" pitchFamily="34" charset="0"/>
            </a:endParaRPr>
          </a:p>
        </p:txBody>
      </p:sp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5" t="43006" r="73924" b="7373"/>
          <a:stretch>
            <a:fillRect/>
          </a:stretch>
        </p:blipFill>
        <p:spPr>
          <a:xfrm>
            <a:off x="6324600" y="1372235"/>
            <a:ext cx="2574290" cy="39350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3722</Words>
  <Application>WPS Presentation</Application>
  <PresentationFormat>On-screen Show (4:3)</PresentationFormat>
  <Paragraphs>296</Paragraphs>
  <Slides>17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SimSun</vt:lpstr>
      <vt:lpstr>Wingdings</vt:lpstr>
      <vt:lpstr>PMingLiU</vt:lpstr>
      <vt:lpstr>Times New Roman</vt:lpstr>
      <vt:lpstr>Tahoma</vt:lpstr>
      <vt:lpstr>MS PGothic</vt:lpstr>
      <vt:lpstr>Calibri</vt:lpstr>
      <vt:lpstr>Microsoft YaHei</vt:lpstr>
      <vt:lpstr>Arial Unicode MS</vt:lpstr>
      <vt:lpstr>Office Theme</vt:lpstr>
      <vt:lpstr>Visio.Drawing.4</vt:lpstr>
      <vt:lpstr>Visio.Drawing.4</vt:lpstr>
      <vt:lpstr>PowerPoint 演示文稿</vt:lpstr>
      <vt:lpstr>Why Layering</vt:lpstr>
      <vt:lpstr>Protocol Hierarchies</vt:lpstr>
      <vt:lpstr>Protocol Hierarchies</vt:lpstr>
      <vt:lpstr>Virtual &amp; Actual Communications</vt:lpstr>
      <vt:lpstr>The Relationship of Services to Protocols</vt:lpstr>
      <vt:lpstr>Examples of Service</vt:lpstr>
      <vt:lpstr>Vertical Stack</vt:lpstr>
      <vt:lpstr>TCP/IP protocol stack</vt:lpstr>
      <vt:lpstr>ISO/OSI reference model</vt:lpstr>
      <vt:lpstr>OSI Model and TCP/IP Model Comparison</vt:lpstr>
      <vt:lpstr>TCP/IP Protocol Suite</vt:lpstr>
      <vt:lpstr>Example: File Transfer</vt:lpstr>
      <vt:lpstr>Encapsulation</vt:lpstr>
      <vt:lpstr>Encapsulation in the TCP/IP Suite</vt:lpstr>
      <vt:lpstr>Example: Web Browsing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samsung</cp:lastModifiedBy>
  <cp:revision>67</cp:revision>
  <dcterms:created xsi:type="dcterms:W3CDTF">2018-11-03T02:55:00Z</dcterms:created>
  <dcterms:modified xsi:type="dcterms:W3CDTF">2018-11-16T05:08:29Z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1033-10.2.0.7549</vt:lpwstr>
  </property>
</Properties>
</file>