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1"/>
  </p:notesMasterIdLst>
  <p:sldIdLst>
    <p:sldId id="256" r:id="rId2"/>
    <p:sldId id="33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411" r:id="rId17"/>
    <p:sldId id="425" r:id="rId18"/>
    <p:sldId id="426" r:id="rId19"/>
    <p:sldId id="427" r:id="rId20"/>
    <p:sldId id="428" r:id="rId21"/>
    <p:sldId id="429" r:id="rId22"/>
    <p:sldId id="430" r:id="rId23"/>
    <p:sldId id="432" r:id="rId24"/>
    <p:sldId id="433" r:id="rId25"/>
    <p:sldId id="314" r:id="rId26"/>
    <p:sldId id="480" r:id="rId27"/>
    <p:sldId id="479" r:id="rId28"/>
    <p:sldId id="388" r:id="rId29"/>
    <p:sldId id="482" r:id="rId30"/>
    <p:sldId id="483" r:id="rId31"/>
    <p:sldId id="434" r:id="rId32"/>
    <p:sldId id="481" r:id="rId33"/>
    <p:sldId id="484" r:id="rId34"/>
    <p:sldId id="485" r:id="rId35"/>
    <p:sldId id="396" r:id="rId36"/>
    <p:sldId id="486" r:id="rId37"/>
    <p:sldId id="400" r:id="rId38"/>
    <p:sldId id="488" r:id="rId39"/>
    <p:sldId id="402" r:id="rId40"/>
    <p:sldId id="403" r:id="rId41"/>
    <p:sldId id="537" r:id="rId42"/>
    <p:sldId id="490" r:id="rId43"/>
    <p:sldId id="489" r:id="rId44"/>
    <p:sldId id="487" r:id="rId45"/>
    <p:sldId id="491" r:id="rId46"/>
    <p:sldId id="492" r:id="rId47"/>
    <p:sldId id="439" r:id="rId48"/>
    <p:sldId id="379" r:id="rId49"/>
    <p:sldId id="493" r:id="rId50"/>
    <p:sldId id="494" r:id="rId51"/>
    <p:sldId id="495" r:id="rId52"/>
    <p:sldId id="496" r:id="rId53"/>
    <p:sldId id="497" r:id="rId54"/>
    <p:sldId id="407" r:id="rId55"/>
    <p:sldId id="409" r:id="rId56"/>
    <p:sldId id="467" r:id="rId57"/>
    <p:sldId id="499" r:id="rId58"/>
    <p:sldId id="412" r:id="rId59"/>
    <p:sldId id="413" r:id="rId60"/>
    <p:sldId id="414" r:id="rId61"/>
    <p:sldId id="500" r:id="rId62"/>
    <p:sldId id="498" r:id="rId63"/>
    <p:sldId id="501" r:id="rId64"/>
    <p:sldId id="544" r:id="rId65"/>
    <p:sldId id="354" r:id="rId66"/>
    <p:sldId id="503" r:id="rId67"/>
    <p:sldId id="502" r:id="rId68"/>
    <p:sldId id="504" r:id="rId69"/>
    <p:sldId id="505" r:id="rId70"/>
    <p:sldId id="508" r:id="rId71"/>
    <p:sldId id="506" r:id="rId72"/>
    <p:sldId id="538" r:id="rId73"/>
    <p:sldId id="539" r:id="rId74"/>
    <p:sldId id="540" r:id="rId75"/>
    <p:sldId id="541" r:id="rId76"/>
    <p:sldId id="271" r:id="rId77"/>
    <p:sldId id="272" r:id="rId78"/>
    <p:sldId id="542" r:id="rId79"/>
    <p:sldId id="545" r:id="rId80"/>
    <p:sldId id="543" r:id="rId81"/>
    <p:sldId id="509" r:id="rId82"/>
    <p:sldId id="515" r:id="rId83"/>
    <p:sldId id="516" r:id="rId84"/>
    <p:sldId id="552" r:id="rId85"/>
    <p:sldId id="553" r:id="rId86"/>
    <p:sldId id="554" r:id="rId87"/>
    <p:sldId id="518" r:id="rId88"/>
    <p:sldId id="511" r:id="rId89"/>
    <p:sldId id="546" r:id="rId90"/>
    <p:sldId id="275" r:id="rId91"/>
    <p:sldId id="547" r:id="rId92"/>
    <p:sldId id="519" r:id="rId93"/>
    <p:sldId id="276" r:id="rId94"/>
    <p:sldId id="510" r:id="rId95"/>
    <p:sldId id="274" r:id="rId96"/>
    <p:sldId id="507" r:id="rId97"/>
    <p:sldId id="513" r:id="rId98"/>
    <p:sldId id="512" r:id="rId99"/>
    <p:sldId id="278" r:id="rId100"/>
    <p:sldId id="548" r:id="rId101"/>
    <p:sldId id="549" r:id="rId102"/>
    <p:sldId id="273" r:id="rId103"/>
    <p:sldId id="520" r:id="rId104"/>
    <p:sldId id="279" r:id="rId105"/>
    <p:sldId id="514" r:id="rId106"/>
    <p:sldId id="550" r:id="rId107"/>
    <p:sldId id="551" r:id="rId108"/>
    <p:sldId id="522" r:id="rId109"/>
    <p:sldId id="521" r:id="rId1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2" autoAdjust="0"/>
    <p:restoredTop sz="72976" autoAdjust="0"/>
  </p:normalViewPr>
  <p:slideViewPr>
    <p:cSldViewPr snapToGrid="0">
      <p:cViewPr varScale="1">
        <p:scale>
          <a:sx n="63" d="100"/>
          <a:sy n="63" d="100"/>
        </p:scale>
        <p:origin x="166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B73927-0E4E-400B-8F35-7F62F5164D3A}" type="datetimeFigureOut">
              <a:rPr lang="en-US" smtClean="0"/>
              <a:t>7/17/2019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290424-6AAD-4A17-BD6A-C484B50395A1}" type="slidenum">
              <a:rPr lang="en-US" smtClean="0"/>
              <a:t>‹#›</a:t>
            </a:fld>
            <a:endParaRPr lang="en-US"/>
          </a:p>
        </p:txBody>
      </p:sp>
    </p:spTree>
    <p:extLst>
      <p:ext uri="{BB962C8B-B14F-4D97-AF65-F5344CB8AC3E}">
        <p14:creationId xmlns:p14="http://schemas.microsoft.com/office/powerpoint/2010/main" val="180439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Interestingly, Windows does not delete the hibernation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file after resuming execution, so it may persist even after the computer is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rebooted several times.</a:t>
            </a: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E9290424-6AAD-4A17-BD6A-C484B50395A1}" type="slidenum">
              <a:rPr lang="en-US" smtClean="0"/>
              <a:t>7</a:t>
            </a:fld>
            <a:endParaRPr lang="en-US"/>
          </a:p>
        </p:txBody>
      </p:sp>
    </p:spTree>
    <p:extLst>
      <p:ext uri="{BB962C8B-B14F-4D97-AF65-F5344CB8AC3E}">
        <p14:creationId xmlns:p14="http://schemas.microsoft.com/office/powerpoint/2010/main" val="2754328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The two challenges faced when running the malicious code are :</a:t>
            </a:r>
          </a:p>
          <a:p>
            <a:pPr marL="457200" lvl="0" indent="-298450" rtl="0">
              <a:spcBef>
                <a:spcPts val="0"/>
              </a:spcBef>
              <a:spcAft>
                <a:spcPts val="0"/>
              </a:spcAft>
              <a:buSzPts val="1100"/>
              <a:buFont typeface="+mj-lt"/>
              <a:buAutoNum type="alphaUcPeriod"/>
            </a:pPr>
            <a:r>
              <a:rPr lang="en-US" dirty="0"/>
              <a:t>Find the offset distance between the base of the buffer and return address so that we can modify the return with address of the code.</a:t>
            </a:r>
          </a:p>
          <a:p>
            <a:pPr marL="457200" lvl="0" indent="-298450" rtl="0">
              <a:spcBef>
                <a:spcPts val="0"/>
              </a:spcBef>
              <a:buSzPts val="1100"/>
              <a:buAutoNum type="alphaUcPeriod"/>
            </a:pPr>
            <a:r>
              <a:rPr lang="en-US" dirty="0"/>
              <a:t>Find the address of the malicious code. If we don’t handle this, our malicious code will be stored in some random memory location to which we have control to. In that case we cannot modify the return address with the address of our code. Hence, we will put our malicious code in the function stack itself.</a:t>
            </a:r>
          </a:p>
          <a:p>
            <a:pPr marL="0" lvl="0" indent="0" rtl="0">
              <a:spcBef>
                <a:spcPts val="0"/>
              </a:spcBef>
              <a:buNone/>
            </a:pPr>
            <a:endParaRPr dirty="0"/>
          </a:p>
          <a:p>
            <a:pPr marL="0" lvl="0" indent="0" rtl="0">
              <a:spcBef>
                <a:spcPts val="0"/>
              </a:spcBef>
              <a:buNone/>
            </a:pPr>
            <a:r>
              <a:rPr lang="en-US" dirty="0" err="1"/>
              <a:t>So,we</a:t>
            </a:r>
            <a:r>
              <a:rPr lang="en-US" dirty="0"/>
              <a:t> need do the following on our </a:t>
            </a:r>
            <a:r>
              <a:rPr lang="en-US" dirty="0" err="1"/>
              <a:t>badfile</a:t>
            </a:r>
            <a:r>
              <a:rPr lang="en-US" dirty="0"/>
              <a:t> :</a:t>
            </a:r>
          </a:p>
          <a:p>
            <a:pPr marL="0" lvl="0" indent="0" rtl="0">
              <a:spcBef>
                <a:spcPts val="0"/>
              </a:spcBef>
              <a:buNone/>
            </a:pPr>
            <a:endParaRPr dirty="0"/>
          </a:p>
          <a:p>
            <a:pPr marL="457200" lvl="0" indent="-298450" rtl="0">
              <a:spcBef>
                <a:spcPts val="0"/>
              </a:spcBef>
              <a:spcAft>
                <a:spcPts val="0"/>
              </a:spcAft>
              <a:buSzPts val="1100"/>
              <a:buAutoNum type="arabicParenR"/>
            </a:pPr>
            <a:r>
              <a:rPr lang="en-US" dirty="0"/>
              <a:t>Write the malicious code (</a:t>
            </a:r>
            <a:r>
              <a:rPr lang="en-US" dirty="0" err="1"/>
              <a:t>shellcode</a:t>
            </a:r>
            <a:r>
              <a:rPr lang="en-US" dirty="0"/>
              <a:t> : discussed in later slides)</a:t>
            </a:r>
          </a:p>
          <a:p>
            <a:pPr marL="457200" lvl="0" indent="-298450" rtl="0">
              <a:spcBef>
                <a:spcPts val="0"/>
              </a:spcBef>
              <a:spcAft>
                <a:spcPts val="0"/>
              </a:spcAft>
              <a:buSzPts val="1100"/>
              <a:buAutoNum type="arabicParenR"/>
            </a:pPr>
            <a:r>
              <a:rPr lang="en-US" dirty="0"/>
              <a:t>Place the malicious code in our stack ( At the lowest address above return address or at the end of the of the buffer)</a:t>
            </a:r>
          </a:p>
          <a:p>
            <a:pPr marL="457200" lvl="0" indent="-298450">
              <a:spcBef>
                <a:spcPts val="0"/>
              </a:spcBef>
              <a:buSzPts val="1100"/>
              <a:buAutoNum type="arabicParenR"/>
            </a:pPr>
            <a:r>
              <a:rPr lang="en-US" dirty="0"/>
              <a:t>Modify return address with address of the shell code</a:t>
            </a:r>
          </a:p>
        </p:txBody>
      </p:sp>
    </p:spTree>
    <p:extLst>
      <p:ext uri="{BB962C8B-B14F-4D97-AF65-F5344CB8AC3E}">
        <p14:creationId xmlns:p14="http://schemas.microsoft.com/office/powerpoint/2010/main" val="1509504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To find the distance between the base of the buffer and the return address, we need to use a gdb debugging tool. given that we have access to the vulnerable code, we can use gdb to the base address of the buffer, address of the frame pointer (ebp) and return address ($ebp + 4) </a:t>
            </a:r>
          </a:p>
        </p:txBody>
      </p:sp>
    </p:spTree>
    <p:extLst>
      <p:ext uri="{BB962C8B-B14F-4D97-AF65-F5344CB8AC3E}">
        <p14:creationId xmlns:p14="http://schemas.microsoft.com/office/powerpoint/2010/main" val="971645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42645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290424-6AAD-4A17-BD6A-C484B50395A1}" type="slidenum">
              <a:rPr lang="en-US" smtClean="0"/>
              <a:t>88</a:t>
            </a:fld>
            <a:endParaRPr lang="en-US"/>
          </a:p>
        </p:txBody>
      </p:sp>
    </p:spTree>
    <p:extLst>
      <p:ext uri="{BB962C8B-B14F-4D97-AF65-F5344CB8AC3E}">
        <p14:creationId xmlns:p14="http://schemas.microsoft.com/office/powerpoint/2010/main" val="2807807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The above C code gives the shell prompt to execute more commands. We can compile the above C code into binary and store it into the </a:t>
            </a:r>
            <a:r>
              <a:rPr lang="en-US" dirty="0" err="1"/>
              <a:t>badfile</a:t>
            </a:r>
            <a:r>
              <a:rPr lang="en-US" dirty="0"/>
              <a:t> with modified return address field to the address of main(). But there are issues with this solution :</a:t>
            </a:r>
          </a:p>
          <a:p>
            <a:pPr marL="457200" lvl="0" indent="-298450" rtl="0">
              <a:spcBef>
                <a:spcPts val="0"/>
              </a:spcBef>
              <a:spcAft>
                <a:spcPts val="0"/>
              </a:spcAft>
              <a:buSzPts val="1100"/>
              <a:buAutoNum type="arabicParenR"/>
            </a:pPr>
            <a:r>
              <a:rPr lang="en-US" dirty="0"/>
              <a:t>Loader Issue : OS loader is responsible for setting up the memory, copying the program to the memory and invoking dynamic linker to link libraries etc to set up the running environment of the </a:t>
            </a:r>
            <a:r>
              <a:rPr lang="en-US" dirty="0" err="1"/>
              <a:t>program.After</a:t>
            </a:r>
            <a:r>
              <a:rPr lang="en-US" dirty="0"/>
              <a:t> the initializations steps are completed, main() is called. If any of the steps are missing, program won’t be loaded to the memory. In buffer flow program, we are copying the code using memory copy. Therefore all the initialization steps are missing and hence, our shell code won’t be executed.</a:t>
            </a:r>
          </a:p>
          <a:p>
            <a:pPr marL="457200" lvl="0" indent="-298450" rtl="0">
              <a:spcBef>
                <a:spcPts val="0"/>
              </a:spcBef>
              <a:buSzPts val="1100"/>
              <a:buAutoNum type="arabicParenR"/>
            </a:pPr>
            <a:r>
              <a:rPr lang="en-US" dirty="0"/>
              <a:t>Zeros in the code : </a:t>
            </a:r>
            <a:r>
              <a:rPr lang="en-US" dirty="0" err="1"/>
              <a:t>strcpy</a:t>
            </a:r>
            <a:r>
              <a:rPr lang="en-US" dirty="0"/>
              <a:t>() stops copying when a zero is found in the source string. When the C code is compiled </a:t>
            </a:r>
            <a:r>
              <a:rPr lang="en-US" dirty="0" err="1"/>
              <a:t>ot</a:t>
            </a:r>
            <a:r>
              <a:rPr lang="en-US" dirty="0"/>
              <a:t> binary, there will be zeros in the binary code which will stop copying the </a:t>
            </a:r>
            <a:r>
              <a:rPr lang="en-US" dirty="0" err="1"/>
              <a:t>badfile</a:t>
            </a:r>
            <a:r>
              <a:rPr lang="en-US" dirty="0"/>
              <a:t> further.</a:t>
            </a:r>
          </a:p>
        </p:txBody>
      </p:sp>
    </p:spTree>
    <p:extLst>
      <p:ext uri="{BB962C8B-B14F-4D97-AF65-F5344CB8AC3E}">
        <p14:creationId xmlns:p14="http://schemas.microsoft.com/office/powerpoint/2010/main" val="2680958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5162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658442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Animated cursor</a:t>
            </a:r>
            <a:r>
              <a:rPr lang="en-US" baseline="0" dirty="0"/>
              <a:t> on web page or email message would result in arbitrary code execution.   Used for rendering cursors, animated cursors, and icons.</a:t>
            </a:r>
          </a:p>
          <a:p>
            <a:r>
              <a:rPr lang="en-US" baseline="0" dirty="0"/>
              <a:t>Symantec:  https://</a:t>
            </a:r>
            <a:r>
              <a:rPr lang="en-US" baseline="0" dirty="0" err="1"/>
              <a:t>bugs.chromium.org</a:t>
            </a:r>
            <a:r>
              <a:rPr lang="en-US" baseline="0" dirty="0"/>
              <a:t>/p/project-zero/issues/</a:t>
            </a:r>
            <a:r>
              <a:rPr lang="en-US" baseline="0" dirty="0" err="1"/>
              <a:t>detail?id</a:t>
            </a:r>
            <a:r>
              <a:rPr lang="en-US" baseline="0" dirty="0"/>
              <a:t>=820</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97</a:t>
            </a:fld>
            <a:endParaRPr lang="en-US" dirty="0"/>
          </a:p>
        </p:txBody>
      </p:sp>
    </p:spTree>
    <p:extLst>
      <p:ext uri="{BB962C8B-B14F-4D97-AF65-F5344CB8AC3E}">
        <p14:creationId xmlns:p14="http://schemas.microsoft.com/office/powerpoint/2010/main" val="3978494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One solution is to make the buffer dynamically allocated </a:t>
            </a:r>
          </a:p>
          <a:p>
            <a:r>
              <a:rPr lang="en-US" dirty="0"/>
              <a:t>Another solution is using safe functions while copying strings in buffer</a:t>
            </a:r>
          </a:p>
          <a:p>
            <a:pPr lvl="1"/>
            <a:r>
              <a:rPr lang="en-US" altLang="en-US" dirty="0"/>
              <a:t>An alternative is to install a kernel patch that dynamically substitutes calls to unsafe library functions for safe versions of those</a:t>
            </a:r>
            <a:endParaRPr lang="en-US" dirty="0"/>
          </a:p>
          <a:p>
            <a:r>
              <a:rPr lang="en-US" dirty="0"/>
              <a:t>Use </a:t>
            </a:r>
            <a:r>
              <a:rPr lang="en-US" b="1" dirty="0"/>
              <a:t>canary guard</a:t>
            </a:r>
          </a:p>
          <a:p>
            <a:endParaRPr lang="en-US" dirty="0"/>
          </a:p>
        </p:txBody>
      </p:sp>
      <p:sp>
        <p:nvSpPr>
          <p:cNvPr id="4" name="Slide Number Placeholder 3"/>
          <p:cNvSpPr>
            <a:spLocks noGrp="1"/>
          </p:cNvSpPr>
          <p:nvPr>
            <p:ph type="sldNum" sz="quarter" idx="5"/>
          </p:nvPr>
        </p:nvSpPr>
        <p:spPr/>
        <p:txBody>
          <a:bodyPr/>
          <a:lstStyle/>
          <a:p>
            <a:fld id="{E9290424-6AAD-4A17-BD6A-C484B50395A1}" type="slidenum">
              <a:rPr lang="en-US" smtClean="0"/>
              <a:t>98</a:t>
            </a:fld>
            <a:endParaRPr lang="en-US"/>
          </a:p>
        </p:txBody>
      </p:sp>
    </p:spTree>
    <p:extLst>
      <p:ext uri="{BB962C8B-B14F-4D97-AF65-F5344CB8AC3E}">
        <p14:creationId xmlns:p14="http://schemas.microsoft.com/office/powerpoint/2010/main" val="3832272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107642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point to make here is that in ACL based System, on adding / removing a user, there may be a changed required in the ACL of existing object. On the other hand, similarity, in the capability system, there may be a change required in the Capability list of existing user on addition or removal of an object.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 system has fewer user centric operations (ex. add user, remove user, change in user’s privilege label) and more object centric operation (ex. add object, remove object) ACL is good for it, because in this case ACL required less change than its corresponding Capability list.</a:t>
            </a:r>
          </a:p>
          <a:p>
            <a:endParaRPr lang="en-US" dirty="0"/>
          </a:p>
        </p:txBody>
      </p:sp>
      <p:sp>
        <p:nvSpPr>
          <p:cNvPr id="4" name="Slide Number Placeholder 3"/>
          <p:cNvSpPr>
            <a:spLocks noGrp="1"/>
          </p:cNvSpPr>
          <p:nvPr>
            <p:ph type="sldNum" sz="quarter" idx="5"/>
          </p:nvPr>
        </p:nvSpPr>
        <p:spPr/>
        <p:txBody>
          <a:bodyPr/>
          <a:lstStyle/>
          <a:p>
            <a:fld id="{E9290424-6AAD-4A17-BD6A-C484B50395A1}" type="slidenum">
              <a:rPr lang="en-US" smtClean="0"/>
              <a:t>31</a:t>
            </a:fld>
            <a:endParaRPr lang="en-US"/>
          </a:p>
        </p:txBody>
      </p:sp>
    </p:spTree>
    <p:extLst>
      <p:ext uri="{BB962C8B-B14F-4D97-AF65-F5344CB8AC3E}">
        <p14:creationId xmlns:p14="http://schemas.microsoft.com/office/powerpoint/2010/main" val="176204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05135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3" name="Shape 3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Stackguard is a compiler approach to defeat buffer overflow.  A random secret value is generated and stored in a memory location (not on stack) and is assigned to a local variable of the function which gets stored in the stack. After the copy function is function, it is checked if the value of the local variable is changed. If yes, buffer overflow has taken place and the program exits without returning.</a:t>
            </a:r>
          </a:p>
        </p:txBody>
      </p:sp>
    </p:spTree>
    <p:extLst>
      <p:ext uri="{BB962C8B-B14F-4D97-AF65-F5344CB8AC3E}">
        <p14:creationId xmlns:p14="http://schemas.microsoft.com/office/powerpoint/2010/main" val="3072489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07054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r>
              <a:rPr lang="en-US" sz="1100"/>
              <a:t>Global variables are stored in Data segment.</a:t>
            </a:r>
          </a:p>
          <a:p>
            <a:pPr marL="0" lvl="0" indent="0">
              <a:spcBef>
                <a:spcPts val="0"/>
              </a:spcBef>
              <a:buNone/>
            </a:pPr>
            <a:r>
              <a:rPr lang="en-US" sz="1100"/>
              <a:t>Uninitialized static variables are stored in BSS.</a:t>
            </a:r>
          </a:p>
          <a:p>
            <a:pPr marL="0" lvl="0" indent="0">
              <a:spcBef>
                <a:spcPts val="0"/>
              </a:spcBef>
              <a:buNone/>
            </a:pPr>
            <a:r>
              <a:rPr lang="en-US" sz="1100"/>
              <a:t>Dynamic memory is allocated in heap.</a:t>
            </a:r>
          </a:p>
          <a:p>
            <a:pPr marL="0" lvl="0" indent="0">
              <a:spcBef>
                <a:spcPts val="0"/>
              </a:spcBef>
              <a:buNone/>
            </a:pPr>
            <a:r>
              <a:rPr lang="en-US" sz="1100"/>
              <a:t>Local variables are stored in Stack.</a:t>
            </a:r>
          </a:p>
          <a:p>
            <a:pPr marL="0" lvl="0" indent="0">
              <a:spcBef>
                <a:spcPts val="0"/>
              </a:spcBef>
              <a:buNone/>
            </a:pPr>
            <a:endParaRPr sz="1100"/>
          </a:p>
        </p:txBody>
      </p:sp>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45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The local variables and function arguments are stored in the stack with reference to ebp.  The argument ‘b’ is stored at a higher address and hence is pushed into the stack before. The function arguments are pushed into the stack in reverse order.</a:t>
            </a:r>
          </a:p>
        </p:txBody>
      </p:sp>
    </p:spTree>
    <p:extLst>
      <p:ext uri="{BB962C8B-B14F-4D97-AF65-F5344CB8AC3E}">
        <p14:creationId xmlns:p14="http://schemas.microsoft.com/office/powerpoint/2010/main" val="1811846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Main function calls f() with arguments a and b. f function stack frame is created below the main function stack. The returns address in the f() stack frame points to the next instruction address after the function is executed and returned. Here, it points to the </a:t>
            </a:r>
            <a:r>
              <a:rPr lang="en-US" dirty="0" err="1"/>
              <a:t>printf</a:t>
            </a:r>
            <a:r>
              <a:rPr lang="en-US" dirty="0"/>
              <a:t>() instruction.</a:t>
            </a:r>
          </a:p>
        </p:txBody>
      </p:sp>
    </p:spTree>
    <p:extLst>
      <p:ext uri="{BB962C8B-B14F-4D97-AF65-F5344CB8AC3E}">
        <p14:creationId xmlns:p14="http://schemas.microsoft.com/office/powerpoint/2010/main" val="3097084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The figure shows how functions are pushed into the stack. The return address in every function stack points to the next instruction that will be executed after the return. The</a:t>
            </a:r>
            <a:r>
              <a:rPr lang="en-US" baseline="0" dirty="0"/>
              <a:t> f</a:t>
            </a:r>
            <a:r>
              <a:rPr lang="en-US" dirty="0"/>
              <a:t>rame pointer (</a:t>
            </a:r>
            <a:r>
              <a:rPr lang="en-US" dirty="0" err="1"/>
              <a:t>ebp</a:t>
            </a:r>
            <a:r>
              <a:rPr lang="en-US" dirty="0"/>
              <a:t>) of the caller</a:t>
            </a:r>
            <a:r>
              <a:rPr lang="en-US" baseline="0" dirty="0"/>
              <a:t> function </a:t>
            </a:r>
            <a:r>
              <a:rPr lang="en-US" dirty="0"/>
              <a:t>is stored in the</a:t>
            </a:r>
            <a:r>
              <a:rPr lang="en-US" baseline="0" dirty="0"/>
              <a:t> </a:t>
            </a:r>
            <a:r>
              <a:rPr lang="en-US" baseline="0" dirty="0" err="1"/>
              <a:t>callee’s</a:t>
            </a:r>
            <a:r>
              <a:rPr lang="en-US" dirty="0"/>
              <a:t> function stack,</a:t>
            </a:r>
            <a:r>
              <a:rPr lang="en-US" baseline="0" dirty="0"/>
              <a:t> so when the </a:t>
            </a:r>
            <a:r>
              <a:rPr lang="en-US" baseline="0" dirty="0" err="1"/>
              <a:t>callee</a:t>
            </a:r>
            <a:r>
              <a:rPr lang="en-US" baseline="0" dirty="0"/>
              <a:t> returns, the </a:t>
            </a:r>
            <a:r>
              <a:rPr lang="en-US" baseline="0" dirty="0" err="1"/>
              <a:t>ebp</a:t>
            </a:r>
            <a:r>
              <a:rPr lang="en-US" baseline="0" dirty="0"/>
              <a:t> register can point to the caller’s function stack.</a:t>
            </a:r>
            <a:r>
              <a:rPr lang="en-US" dirty="0"/>
              <a:t>  </a:t>
            </a:r>
          </a:p>
        </p:txBody>
      </p:sp>
    </p:spTree>
    <p:extLst>
      <p:ext uri="{BB962C8B-B14F-4D97-AF65-F5344CB8AC3E}">
        <p14:creationId xmlns:p14="http://schemas.microsoft.com/office/powerpoint/2010/main" val="2455639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6894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805232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To run malicious code, we need to find a place in the function stack which will point to our code, jump to it and execute it. As we had seen that, when a function is executed it jumps to the return address (the instruction after the function was called in the caller function) , we can modify the return address with the address of the malicious code so that it jumps to the code and executes it. </a:t>
            </a:r>
          </a:p>
        </p:txBody>
      </p:sp>
    </p:spTree>
    <p:extLst>
      <p:ext uri="{BB962C8B-B14F-4D97-AF65-F5344CB8AC3E}">
        <p14:creationId xmlns:p14="http://schemas.microsoft.com/office/powerpoint/2010/main" val="592138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58A2D64-E509-44F8-AB94-4A91F8DE2D27}" type="datetimeFigureOut">
              <a:rPr lang="en-US" smtClean="0"/>
              <a:t>7/17/2019</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3EC28C8-F4BA-405B-B3BF-F27BC7AA7496}"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598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A2D64-E509-44F8-AB94-4A91F8DE2D27}"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C28C8-F4BA-405B-B3BF-F27BC7AA7496}" type="slidenum">
              <a:rPr lang="en-US" smtClean="0"/>
              <a:t>‹#›</a:t>
            </a:fld>
            <a:endParaRPr lang="en-US"/>
          </a:p>
        </p:txBody>
      </p:sp>
    </p:spTree>
    <p:extLst>
      <p:ext uri="{BB962C8B-B14F-4D97-AF65-F5344CB8AC3E}">
        <p14:creationId xmlns:p14="http://schemas.microsoft.com/office/powerpoint/2010/main" val="936339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A2D64-E509-44F8-AB94-4A91F8DE2D27}"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C28C8-F4BA-405B-B3BF-F27BC7AA7496}" type="slidenum">
              <a:rPr lang="en-US" smtClean="0"/>
              <a:t>‹#›</a:t>
            </a:fld>
            <a:endParaRPr lang="en-US"/>
          </a:p>
        </p:txBody>
      </p:sp>
    </p:spTree>
    <p:extLst>
      <p:ext uri="{BB962C8B-B14F-4D97-AF65-F5344CB8AC3E}">
        <p14:creationId xmlns:p14="http://schemas.microsoft.com/office/powerpoint/2010/main" val="3844224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BAB17-C5AD-42F0-8DE4-CDA648CE2DFD}"/>
              </a:ext>
            </a:extLst>
          </p:cNvPr>
          <p:cNvSpPr>
            <a:spLocks noGrp="1"/>
          </p:cNvSpPr>
          <p:nvPr>
            <p:ph type="title"/>
          </p:nvPr>
        </p:nvSpPr>
        <p:spPr>
          <a:xfrm>
            <a:off x="541867" y="228600"/>
            <a:ext cx="10363200" cy="9144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21A3C526-32EB-4AC9-916D-C8348ECDA0EE}"/>
              </a:ext>
            </a:extLst>
          </p:cNvPr>
          <p:cNvSpPr>
            <a:spLocks noGrp="1"/>
          </p:cNvSpPr>
          <p:nvPr>
            <p:ph type="tbl" idx="1"/>
          </p:nvPr>
        </p:nvSpPr>
        <p:spPr>
          <a:xfrm>
            <a:off x="711200" y="1524000"/>
            <a:ext cx="10464800" cy="4419600"/>
          </a:xfrm>
        </p:spPr>
        <p:txBody>
          <a:bodyPr/>
          <a:lstStyle/>
          <a:p>
            <a:endParaRPr lang="en-US"/>
          </a:p>
        </p:txBody>
      </p:sp>
      <p:sp>
        <p:nvSpPr>
          <p:cNvPr id="4" name="Date Placeholder 3">
            <a:extLst>
              <a:ext uri="{FF2B5EF4-FFF2-40B4-BE49-F238E27FC236}">
                <a16:creationId xmlns:a16="http://schemas.microsoft.com/office/drawing/2014/main" id="{D556C1CF-AD5A-40B8-95E5-2DE6A80FD1BA}"/>
              </a:ext>
            </a:extLst>
          </p:cNvPr>
          <p:cNvSpPr>
            <a:spLocks noGrp="1"/>
          </p:cNvSpPr>
          <p:nvPr>
            <p:ph type="dt" sz="half" idx="10"/>
          </p:nvPr>
        </p:nvSpPr>
        <p:spPr>
          <a:xfrm>
            <a:off x="575733" y="6229350"/>
            <a:ext cx="2540000" cy="45720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2EB0B07-AD4F-4ACD-AECD-4B62746A3FB7}"/>
              </a:ext>
            </a:extLst>
          </p:cNvPr>
          <p:cNvSpPr>
            <a:spLocks noGrp="1"/>
          </p:cNvSpPr>
          <p:nvPr>
            <p:ph type="ftr" sz="quarter" idx="11"/>
          </p:nvPr>
        </p:nvSpPr>
        <p:spPr>
          <a:xfrm>
            <a:off x="4165600" y="6229350"/>
            <a:ext cx="38608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5A3907B-2830-4235-9A4A-A48ABA9A115A}"/>
              </a:ext>
            </a:extLst>
          </p:cNvPr>
          <p:cNvSpPr>
            <a:spLocks noGrp="1"/>
          </p:cNvSpPr>
          <p:nvPr>
            <p:ph type="sldNum" sz="quarter" idx="12"/>
          </p:nvPr>
        </p:nvSpPr>
        <p:spPr>
          <a:xfrm>
            <a:off x="8974667" y="6229350"/>
            <a:ext cx="2540000" cy="457200"/>
          </a:xfrm>
        </p:spPr>
        <p:txBody>
          <a:bodyPr/>
          <a:lstStyle>
            <a:lvl1pPr>
              <a:defRPr/>
            </a:lvl1pPr>
          </a:lstStyle>
          <a:p>
            <a:fld id="{8CA42E39-075E-495E-82DB-2E0C99F37482}" type="slidenum">
              <a:rPr lang="en-US" altLang="en-US"/>
              <a:pPr/>
              <a:t>‹#›</a:t>
            </a:fld>
            <a:endParaRPr lang="en-US" altLang="en-US"/>
          </a:p>
        </p:txBody>
      </p:sp>
    </p:spTree>
    <p:extLst>
      <p:ext uri="{BB962C8B-B14F-4D97-AF65-F5344CB8AC3E}">
        <p14:creationId xmlns:p14="http://schemas.microsoft.com/office/powerpoint/2010/main" val="349226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812800" y="76200"/>
            <a:ext cx="10363200" cy="914400"/>
          </a:xfrm>
        </p:spPr>
        <p:txBody>
          <a:bodyPr/>
          <a:lstStyle/>
          <a:p>
            <a:r>
              <a:rPr lang="en-US"/>
              <a:t>Click to edit Master title style</a:t>
            </a:r>
          </a:p>
        </p:txBody>
      </p:sp>
      <p:sp>
        <p:nvSpPr>
          <p:cNvPr id="3" name="Text Placeholder 2"/>
          <p:cNvSpPr>
            <a:spLocks noGrp="1"/>
          </p:cNvSpPr>
          <p:nvPr>
            <p:ph type="body" sz="half" idx="1"/>
          </p:nvPr>
        </p:nvSpPr>
        <p:spPr>
          <a:xfrm>
            <a:off x="609600" y="1371600"/>
            <a:ext cx="50800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5892800" y="1371600"/>
            <a:ext cx="5080000" cy="5029200"/>
          </a:xfrm>
        </p:spPr>
        <p:txBody>
          <a:bodyPr/>
          <a:lstStyle/>
          <a:p>
            <a:pPr lvl="0"/>
            <a:endParaRPr lang="en-US" noProof="0"/>
          </a:p>
        </p:txBody>
      </p:sp>
    </p:spTree>
    <p:extLst>
      <p:ext uri="{BB962C8B-B14F-4D97-AF65-F5344CB8AC3E}">
        <p14:creationId xmlns:p14="http://schemas.microsoft.com/office/powerpoint/2010/main" val="269813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A2D64-E509-44F8-AB94-4A91F8DE2D27}"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C28C8-F4BA-405B-B3BF-F27BC7AA7496}" type="slidenum">
              <a:rPr lang="en-US" smtClean="0"/>
              <a:t>‹#›</a:t>
            </a:fld>
            <a:endParaRPr lang="en-US"/>
          </a:p>
        </p:txBody>
      </p:sp>
    </p:spTree>
    <p:extLst>
      <p:ext uri="{BB962C8B-B14F-4D97-AF65-F5344CB8AC3E}">
        <p14:creationId xmlns:p14="http://schemas.microsoft.com/office/powerpoint/2010/main" val="330401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8A2D64-E509-44F8-AB94-4A91F8DE2D27}"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C28C8-F4BA-405B-B3BF-F27BC7AA7496}"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412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8A2D64-E509-44F8-AB94-4A91F8DE2D27}" type="datetimeFigureOut">
              <a:rPr lang="en-US" smtClean="0"/>
              <a:t>7/17/2019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C28C8-F4BA-405B-B3BF-F27BC7AA7496}" type="slidenum">
              <a:rPr lang="en-US" smtClean="0"/>
              <a:t>‹#›</a:t>
            </a:fld>
            <a:endParaRPr lang="en-US"/>
          </a:p>
        </p:txBody>
      </p:sp>
    </p:spTree>
    <p:extLst>
      <p:ext uri="{BB962C8B-B14F-4D97-AF65-F5344CB8AC3E}">
        <p14:creationId xmlns:p14="http://schemas.microsoft.com/office/powerpoint/2010/main" val="1781262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8A2D64-E509-44F8-AB94-4A91F8DE2D27}" type="datetimeFigureOut">
              <a:rPr lang="en-US" smtClean="0"/>
              <a:t>7/17/2019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EC28C8-F4BA-405B-B3BF-F27BC7AA7496}" type="slidenum">
              <a:rPr lang="en-US" smtClean="0"/>
              <a:t>‹#›</a:t>
            </a:fld>
            <a:endParaRPr lang="en-US"/>
          </a:p>
        </p:txBody>
      </p:sp>
    </p:spTree>
    <p:extLst>
      <p:ext uri="{BB962C8B-B14F-4D97-AF65-F5344CB8AC3E}">
        <p14:creationId xmlns:p14="http://schemas.microsoft.com/office/powerpoint/2010/main" val="259521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8A2D64-E509-44F8-AB94-4A91F8DE2D27}" type="datetimeFigureOut">
              <a:rPr lang="en-US" smtClean="0"/>
              <a:t>7/17/2019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EC28C8-F4BA-405B-B3BF-F27BC7AA7496}" type="slidenum">
              <a:rPr lang="en-US" smtClean="0"/>
              <a:t>‹#›</a:t>
            </a:fld>
            <a:endParaRPr lang="en-US"/>
          </a:p>
        </p:txBody>
      </p:sp>
    </p:spTree>
    <p:extLst>
      <p:ext uri="{BB962C8B-B14F-4D97-AF65-F5344CB8AC3E}">
        <p14:creationId xmlns:p14="http://schemas.microsoft.com/office/powerpoint/2010/main" val="457078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A2D64-E509-44F8-AB94-4A91F8DE2D27}" type="datetimeFigureOut">
              <a:rPr lang="en-US" smtClean="0"/>
              <a:t>7/17/2019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EC28C8-F4BA-405B-B3BF-F27BC7AA7496}" type="slidenum">
              <a:rPr lang="en-US" smtClean="0"/>
              <a:t>‹#›</a:t>
            </a:fld>
            <a:endParaRPr lang="en-US"/>
          </a:p>
        </p:txBody>
      </p:sp>
    </p:spTree>
    <p:extLst>
      <p:ext uri="{BB962C8B-B14F-4D97-AF65-F5344CB8AC3E}">
        <p14:creationId xmlns:p14="http://schemas.microsoft.com/office/powerpoint/2010/main" val="1022359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8A2D64-E509-44F8-AB94-4A91F8DE2D27}" type="datetimeFigureOut">
              <a:rPr lang="en-US" smtClean="0"/>
              <a:t>7/17/2019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C28C8-F4BA-405B-B3BF-F27BC7AA7496}" type="slidenum">
              <a:rPr lang="en-US" smtClean="0"/>
              <a:t>‹#›</a:t>
            </a:fld>
            <a:endParaRPr lang="en-US"/>
          </a:p>
        </p:txBody>
      </p:sp>
    </p:spTree>
    <p:extLst>
      <p:ext uri="{BB962C8B-B14F-4D97-AF65-F5344CB8AC3E}">
        <p14:creationId xmlns:p14="http://schemas.microsoft.com/office/powerpoint/2010/main" val="387717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8A2D64-E509-44F8-AB94-4A91F8DE2D27}" type="datetimeFigureOut">
              <a:rPr lang="en-US" smtClean="0"/>
              <a:t>7/17/2019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C28C8-F4BA-405B-B3BF-F27BC7AA7496}" type="slidenum">
              <a:rPr lang="en-US" smtClean="0"/>
              <a:t>‹#›</a:t>
            </a:fld>
            <a:endParaRPr lang="en-US"/>
          </a:p>
        </p:txBody>
      </p:sp>
    </p:spTree>
    <p:extLst>
      <p:ext uri="{BB962C8B-B14F-4D97-AF65-F5344CB8AC3E}">
        <p14:creationId xmlns:p14="http://schemas.microsoft.com/office/powerpoint/2010/main" val="2610695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58A2D64-E509-44F8-AB94-4A91F8DE2D27}" type="datetimeFigureOut">
              <a:rPr lang="en-US" smtClean="0"/>
              <a:t>7/17/2019</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3EC28C8-F4BA-405B-B3BF-F27BC7AA7496}" type="slidenum">
              <a:rPr lang="en-US" smtClean="0"/>
              <a:t>‹#›</a:t>
            </a:fld>
            <a:endParaRPr lang="en-US"/>
          </a:p>
        </p:txBody>
      </p:sp>
    </p:spTree>
    <p:extLst>
      <p:ext uri="{BB962C8B-B14F-4D97-AF65-F5344CB8AC3E}">
        <p14:creationId xmlns:p14="http://schemas.microsoft.com/office/powerpoint/2010/main" val="18542971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0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92DA-BAD1-491B-A756-EE7F1B21273C}"/>
              </a:ext>
            </a:extLst>
          </p:cNvPr>
          <p:cNvSpPr>
            <a:spLocks noGrp="1"/>
          </p:cNvSpPr>
          <p:nvPr>
            <p:ph type="ctrTitle"/>
          </p:nvPr>
        </p:nvSpPr>
        <p:spPr/>
        <p:txBody>
          <a:bodyPr/>
          <a:lstStyle/>
          <a:p>
            <a:r>
              <a:rPr lang="en-US" dirty="0"/>
              <a:t>OS Security</a:t>
            </a:r>
          </a:p>
        </p:txBody>
      </p:sp>
      <p:sp>
        <p:nvSpPr>
          <p:cNvPr id="3" name="Subtitle 2">
            <a:extLst>
              <a:ext uri="{FF2B5EF4-FFF2-40B4-BE49-F238E27FC236}">
                <a16:creationId xmlns:a16="http://schemas.microsoft.com/office/drawing/2014/main" id="{EAFA7EA2-2F92-4DE9-A249-DD69C09D855C}"/>
              </a:ext>
            </a:extLst>
          </p:cNvPr>
          <p:cNvSpPr>
            <a:spLocks noGrp="1"/>
          </p:cNvSpPr>
          <p:nvPr>
            <p:ph type="subTitle" idx="1"/>
          </p:nvPr>
        </p:nvSpPr>
        <p:spPr/>
        <p:txBody>
          <a:bodyPr/>
          <a:lstStyle/>
          <a:p>
            <a:r>
              <a:rPr lang="en-US" dirty="0"/>
              <a:t>Goodrich and </a:t>
            </a:r>
            <a:r>
              <a:rPr lang="en-US" dirty="0" err="1"/>
              <a:t>Tamassia</a:t>
            </a:r>
            <a:r>
              <a:rPr lang="en-US" dirty="0"/>
              <a:t> Chapter 3</a:t>
            </a:r>
          </a:p>
        </p:txBody>
      </p:sp>
      <p:sp>
        <p:nvSpPr>
          <p:cNvPr id="4" name="TextBox 3">
            <a:extLst>
              <a:ext uri="{FF2B5EF4-FFF2-40B4-BE49-F238E27FC236}">
                <a16:creationId xmlns:a16="http://schemas.microsoft.com/office/drawing/2014/main" id="{C7CEC3D1-38A5-4170-891E-FC93771E93F6}"/>
              </a:ext>
            </a:extLst>
          </p:cNvPr>
          <p:cNvSpPr txBox="1"/>
          <p:nvPr/>
        </p:nvSpPr>
        <p:spPr>
          <a:xfrm>
            <a:off x="7707086" y="5673012"/>
            <a:ext cx="3303036" cy="646331"/>
          </a:xfrm>
          <a:prstGeom prst="rect">
            <a:avLst/>
          </a:prstGeom>
          <a:noFill/>
        </p:spPr>
        <p:txBody>
          <a:bodyPr wrap="square" rtlCol="0">
            <a:spAutoFit/>
          </a:bodyPr>
          <a:lstStyle/>
          <a:p>
            <a:r>
              <a:rPr lang="en-US" dirty="0">
                <a:solidFill>
                  <a:srgbClr val="FFFF00"/>
                </a:solidFill>
              </a:rPr>
              <a:t>Prepared by Nafis Irtiza Tripto</a:t>
            </a:r>
          </a:p>
          <a:p>
            <a:r>
              <a:rPr lang="en-US" dirty="0">
                <a:solidFill>
                  <a:srgbClr val="FFFF00"/>
                </a:solidFill>
              </a:rPr>
              <a:t>Lecturer, CSE BUET</a:t>
            </a:r>
          </a:p>
        </p:txBody>
      </p:sp>
    </p:spTree>
    <p:extLst>
      <p:ext uri="{BB962C8B-B14F-4D97-AF65-F5344CB8AC3E}">
        <p14:creationId xmlns:p14="http://schemas.microsoft.com/office/powerpoint/2010/main" val="2015865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C9D54-C644-41F3-B913-3B23933FAEC2}"/>
              </a:ext>
            </a:extLst>
          </p:cNvPr>
          <p:cNvSpPr>
            <a:spLocks noGrp="1"/>
          </p:cNvSpPr>
          <p:nvPr>
            <p:ph type="title"/>
          </p:nvPr>
        </p:nvSpPr>
        <p:spPr/>
        <p:txBody>
          <a:bodyPr/>
          <a:lstStyle/>
          <a:p>
            <a:r>
              <a:rPr lang="en-US" dirty="0"/>
              <a:t>Process Monitoring</a:t>
            </a:r>
          </a:p>
        </p:txBody>
      </p:sp>
      <p:sp>
        <p:nvSpPr>
          <p:cNvPr id="4" name="Text Placeholder 3">
            <a:extLst>
              <a:ext uri="{FF2B5EF4-FFF2-40B4-BE49-F238E27FC236}">
                <a16:creationId xmlns:a16="http://schemas.microsoft.com/office/drawing/2014/main" id="{2FF4E7DC-8267-43FD-B3B2-932405E00B8F}"/>
              </a:ext>
            </a:extLst>
          </p:cNvPr>
          <p:cNvSpPr>
            <a:spLocks noGrp="1"/>
          </p:cNvSpPr>
          <p:nvPr>
            <p:ph type="body" idx="1"/>
          </p:nvPr>
        </p:nvSpPr>
        <p:spPr/>
        <p:txBody>
          <a:bodyPr/>
          <a:lstStyle/>
          <a:p>
            <a:r>
              <a:rPr lang="en-US" dirty="0"/>
              <a:t>Why?</a:t>
            </a:r>
          </a:p>
        </p:txBody>
      </p:sp>
      <p:sp>
        <p:nvSpPr>
          <p:cNvPr id="5" name="Content Placeholder 4">
            <a:extLst>
              <a:ext uri="{FF2B5EF4-FFF2-40B4-BE49-F238E27FC236}">
                <a16:creationId xmlns:a16="http://schemas.microsoft.com/office/drawing/2014/main" id="{BD41C85F-F250-4800-B05C-EA804DD1B337}"/>
              </a:ext>
            </a:extLst>
          </p:cNvPr>
          <p:cNvSpPr>
            <a:spLocks noGrp="1"/>
          </p:cNvSpPr>
          <p:nvPr>
            <p:ph sz="half" idx="2"/>
          </p:nvPr>
        </p:nvSpPr>
        <p:spPr/>
        <p:txBody>
          <a:bodyPr/>
          <a:lstStyle/>
          <a:p>
            <a:r>
              <a:rPr lang="en-US" dirty="0"/>
              <a:t>our computer might be sluggish and we want to identify an application using up lots of CPU cycles or memory.</a:t>
            </a:r>
          </a:p>
          <a:p>
            <a:r>
              <a:rPr lang="en-US" dirty="0"/>
              <a:t>our computer has been compromised by a virus and we want to check for suspicious processes.</a:t>
            </a:r>
            <a:br>
              <a:rPr lang="en-US" dirty="0"/>
            </a:br>
            <a:br>
              <a:rPr lang="en-US" dirty="0"/>
            </a:br>
            <a:endParaRPr lang="en-US" dirty="0"/>
          </a:p>
        </p:txBody>
      </p:sp>
      <p:sp>
        <p:nvSpPr>
          <p:cNvPr id="6" name="Text Placeholder 5">
            <a:extLst>
              <a:ext uri="{FF2B5EF4-FFF2-40B4-BE49-F238E27FC236}">
                <a16:creationId xmlns:a16="http://schemas.microsoft.com/office/drawing/2014/main" id="{94AEF2CA-E092-42A6-81C5-4B4894EA0FDC}"/>
              </a:ext>
            </a:extLst>
          </p:cNvPr>
          <p:cNvSpPr>
            <a:spLocks noGrp="1"/>
          </p:cNvSpPr>
          <p:nvPr>
            <p:ph type="body" sz="quarter" idx="3"/>
          </p:nvPr>
        </p:nvSpPr>
        <p:spPr/>
        <p:txBody>
          <a:bodyPr/>
          <a:lstStyle/>
          <a:p>
            <a:r>
              <a:rPr lang="en-US" dirty="0"/>
              <a:t>How?</a:t>
            </a:r>
          </a:p>
        </p:txBody>
      </p:sp>
      <p:sp>
        <p:nvSpPr>
          <p:cNvPr id="7" name="Content Placeholder 6">
            <a:extLst>
              <a:ext uri="{FF2B5EF4-FFF2-40B4-BE49-F238E27FC236}">
                <a16:creationId xmlns:a16="http://schemas.microsoft.com/office/drawing/2014/main" id="{5BFBDD77-1449-4456-8B2D-2446409F0350}"/>
              </a:ext>
            </a:extLst>
          </p:cNvPr>
          <p:cNvSpPr>
            <a:spLocks noGrp="1"/>
          </p:cNvSpPr>
          <p:nvPr>
            <p:ph sz="quarter" idx="4"/>
          </p:nvPr>
        </p:nvSpPr>
        <p:spPr/>
        <p:txBody>
          <a:bodyPr/>
          <a:lstStyle/>
          <a:p>
            <a:r>
              <a:rPr lang="en-US" b="1" dirty="0"/>
              <a:t>Windows </a:t>
            </a:r>
            <a:r>
              <a:rPr lang="en-US" dirty="0"/>
              <a:t>include</a:t>
            </a:r>
            <a:br>
              <a:rPr lang="en-US" dirty="0"/>
            </a:br>
            <a:r>
              <a:rPr lang="en-US" dirty="0"/>
              <a:t>the </a:t>
            </a:r>
            <a:r>
              <a:rPr lang="en-US" b="1" i="1" dirty="0"/>
              <a:t>task manager </a:t>
            </a:r>
            <a:r>
              <a:rPr lang="en-US" dirty="0"/>
              <a:t>application </a:t>
            </a:r>
          </a:p>
          <a:p>
            <a:r>
              <a:rPr lang="en-US" b="1" dirty="0"/>
              <a:t>Linux </a:t>
            </a:r>
            <a:r>
              <a:rPr lang="en-US" dirty="0"/>
              <a:t>has </a:t>
            </a:r>
            <a:r>
              <a:rPr lang="en-US" b="1" dirty="0" err="1"/>
              <a:t>ps</a:t>
            </a:r>
            <a:r>
              <a:rPr lang="en-US" b="1" dirty="0"/>
              <a:t>, top, </a:t>
            </a:r>
            <a:r>
              <a:rPr lang="en-US" b="1" dirty="0" err="1"/>
              <a:t>pstree</a:t>
            </a:r>
            <a:r>
              <a:rPr lang="en-US" b="1" dirty="0"/>
              <a:t>, and kill</a:t>
            </a:r>
            <a:br>
              <a:rPr lang="en-US" dirty="0"/>
            </a:br>
            <a:r>
              <a:rPr lang="en-US" dirty="0"/>
              <a:t>commands</a:t>
            </a:r>
            <a:br>
              <a:rPr lang="en-US" dirty="0"/>
            </a:br>
            <a:br>
              <a:rPr lang="en-US" dirty="0"/>
            </a:br>
            <a:endParaRPr lang="en-US" dirty="0"/>
          </a:p>
        </p:txBody>
      </p:sp>
    </p:spTree>
    <p:extLst>
      <p:ext uri="{BB962C8B-B14F-4D97-AF65-F5344CB8AC3E}">
        <p14:creationId xmlns:p14="http://schemas.microsoft.com/office/powerpoint/2010/main" val="16136444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39305-F7E1-40AB-8890-97768B88E8A5}"/>
              </a:ext>
            </a:extLst>
          </p:cNvPr>
          <p:cNvSpPr>
            <a:spLocks noGrp="1"/>
          </p:cNvSpPr>
          <p:nvPr>
            <p:ph type="title"/>
          </p:nvPr>
        </p:nvSpPr>
        <p:spPr/>
        <p:txBody>
          <a:bodyPr/>
          <a:lstStyle/>
          <a:p>
            <a:r>
              <a:rPr lang="en-US" dirty="0"/>
              <a:t>Use safer library function</a:t>
            </a:r>
          </a:p>
        </p:txBody>
      </p:sp>
      <p:sp>
        <p:nvSpPr>
          <p:cNvPr id="3" name="Content Placeholder 2">
            <a:extLst>
              <a:ext uri="{FF2B5EF4-FFF2-40B4-BE49-F238E27FC236}">
                <a16:creationId xmlns:a16="http://schemas.microsoft.com/office/drawing/2014/main" id="{963A6235-3CCD-4031-8378-E146C06ACF08}"/>
              </a:ext>
            </a:extLst>
          </p:cNvPr>
          <p:cNvSpPr>
            <a:spLocks noGrp="1"/>
          </p:cNvSpPr>
          <p:nvPr>
            <p:ph idx="1"/>
          </p:nvPr>
        </p:nvSpPr>
        <p:spPr>
          <a:xfrm>
            <a:off x="1143000" y="2057400"/>
            <a:ext cx="10756392" cy="5135880"/>
          </a:xfrm>
        </p:spPr>
        <p:txBody>
          <a:bodyPr>
            <a:normAutofit/>
          </a:bodyPr>
          <a:lstStyle/>
          <a:p>
            <a:r>
              <a:rPr lang="en-US" sz="2400" dirty="0"/>
              <a:t>Some unsafe C string functions.</a:t>
            </a:r>
          </a:p>
          <a:p>
            <a:pPr>
              <a:buFont typeface="Wingdings" pitchFamily="2" charset="2"/>
              <a:buNone/>
            </a:pPr>
            <a:r>
              <a:rPr lang="en-US" dirty="0"/>
              <a:t>	</a:t>
            </a:r>
            <a:r>
              <a:rPr lang="en-US" dirty="0" err="1">
                <a:solidFill>
                  <a:srgbClr val="000090"/>
                </a:solidFill>
              </a:rPr>
              <a:t>strcpy</a:t>
            </a:r>
            <a:r>
              <a:rPr lang="en-US" dirty="0">
                <a:solidFill>
                  <a:srgbClr val="000090"/>
                </a:solidFill>
              </a:rPr>
              <a:t> </a:t>
            </a:r>
            <a:r>
              <a:rPr lang="en-US" dirty="0"/>
              <a:t>(char *</a:t>
            </a:r>
            <a:r>
              <a:rPr lang="en-US" dirty="0" err="1"/>
              <a:t>dest</a:t>
            </a:r>
            <a:r>
              <a:rPr lang="en-US" dirty="0"/>
              <a:t>,  const char *</a:t>
            </a:r>
            <a:r>
              <a:rPr lang="en-US" dirty="0" err="1"/>
              <a:t>src</a:t>
            </a:r>
            <a:r>
              <a:rPr lang="en-US" dirty="0"/>
              <a:t>)</a:t>
            </a:r>
          </a:p>
          <a:p>
            <a:pPr>
              <a:buFont typeface="Wingdings" pitchFamily="2" charset="2"/>
              <a:buNone/>
            </a:pPr>
            <a:r>
              <a:rPr lang="en-US" dirty="0"/>
              <a:t>	</a:t>
            </a:r>
            <a:r>
              <a:rPr lang="en-US" dirty="0" err="1">
                <a:solidFill>
                  <a:srgbClr val="000090"/>
                </a:solidFill>
              </a:rPr>
              <a:t>strcat</a:t>
            </a:r>
            <a:r>
              <a:rPr lang="en-US" dirty="0">
                <a:solidFill>
                  <a:srgbClr val="000090"/>
                </a:solidFill>
              </a:rPr>
              <a:t> </a:t>
            </a:r>
            <a:r>
              <a:rPr lang="en-US" dirty="0"/>
              <a:t>(char *</a:t>
            </a:r>
            <a:r>
              <a:rPr lang="en-US" dirty="0" err="1"/>
              <a:t>dest</a:t>
            </a:r>
            <a:r>
              <a:rPr lang="en-US" dirty="0"/>
              <a:t>, const char *</a:t>
            </a:r>
            <a:r>
              <a:rPr lang="en-US" dirty="0" err="1"/>
              <a:t>src</a:t>
            </a:r>
            <a:r>
              <a:rPr lang="en-US" dirty="0"/>
              <a:t>)</a:t>
            </a:r>
          </a:p>
          <a:p>
            <a:pPr>
              <a:buFont typeface="Wingdings" pitchFamily="2" charset="2"/>
              <a:buNone/>
            </a:pPr>
            <a:r>
              <a:rPr lang="en-US" dirty="0"/>
              <a:t>	</a:t>
            </a:r>
            <a:r>
              <a:rPr lang="en-US" dirty="0">
                <a:solidFill>
                  <a:srgbClr val="000090"/>
                </a:solidFill>
              </a:rPr>
              <a:t>gets</a:t>
            </a:r>
            <a:r>
              <a:rPr lang="en-US" dirty="0">
                <a:solidFill>
                  <a:srgbClr val="4F81BD"/>
                </a:solidFill>
              </a:rPr>
              <a:t> </a:t>
            </a:r>
            <a:r>
              <a:rPr lang="en-US" dirty="0"/>
              <a:t>(char *s)</a:t>
            </a:r>
          </a:p>
          <a:p>
            <a:pPr>
              <a:buFont typeface="Wingdings" pitchFamily="2" charset="2"/>
              <a:buNone/>
            </a:pPr>
            <a:r>
              <a:rPr lang="en-US" dirty="0"/>
              <a:t>	</a:t>
            </a:r>
            <a:r>
              <a:rPr lang="en-US" dirty="0" err="1">
                <a:solidFill>
                  <a:srgbClr val="000090"/>
                </a:solidFill>
              </a:rPr>
              <a:t>scanf</a:t>
            </a:r>
            <a:r>
              <a:rPr lang="en-US" dirty="0">
                <a:solidFill>
                  <a:srgbClr val="000090"/>
                </a:solidFill>
              </a:rPr>
              <a:t> </a:t>
            </a:r>
            <a:r>
              <a:rPr lang="en-US" dirty="0"/>
              <a:t>( const char *format, … )           and many more.</a:t>
            </a:r>
            <a:endParaRPr lang="en-US" sz="2200" dirty="0"/>
          </a:p>
          <a:p>
            <a:r>
              <a:rPr lang="en-US" sz="2400" dirty="0"/>
              <a:t>Use of safer functions like </a:t>
            </a:r>
            <a:r>
              <a:rPr lang="en-US" sz="2400" b="1" dirty="0" err="1"/>
              <a:t>strncpy</a:t>
            </a:r>
            <a:r>
              <a:rPr lang="en-US" sz="2400" b="1" dirty="0"/>
              <a:t>(</a:t>
            </a:r>
            <a:r>
              <a:rPr lang="en-US" sz="2400" b="1" dirty="0" err="1"/>
              <a:t>dest</a:t>
            </a:r>
            <a:r>
              <a:rPr lang="en-US" sz="2400" b="1" dirty="0"/>
              <a:t>, </a:t>
            </a:r>
            <a:r>
              <a:rPr lang="en-US" sz="2400" b="1" dirty="0" err="1"/>
              <a:t>src</a:t>
            </a:r>
            <a:r>
              <a:rPr lang="en-US" sz="2400" b="1" dirty="0"/>
              <a:t>, n), </a:t>
            </a:r>
            <a:r>
              <a:rPr lang="en-US" sz="2400" b="1" dirty="0" err="1"/>
              <a:t>strncat</a:t>
            </a:r>
            <a:r>
              <a:rPr lang="en-US" sz="2400" b="1" dirty="0"/>
              <a:t>() </a:t>
            </a:r>
            <a:r>
              <a:rPr lang="en-US" sz="2400" dirty="0"/>
              <a:t>etc. </a:t>
            </a:r>
            <a:r>
              <a:rPr lang="en-US" sz="2400" dirty="0" err="1"/>
              <a:t>dest</a:t>
            </a:r>
            <a:r>
              <a:rPr lang="en-US" sz="2400" dirty="0"/>
              <a:t>[n] = ‘\0’</a:t>
            </a:r>
          </a:p>
          <a:p>
            <a:r>
              <a:rPr lang="en-US" sz="2400" dirty="0"/>
              <a:t>safer dynamic link libraries that check the length of the data before copying.</a:t>
            </a:r>
          </a:p>
          <a:p>
            <a:r>
              <a:rPr lang="en-US" altLang="en-US" sz="2400" dirty="0"/>
              <a:t>install a kernel patch that dynamically substitutes calls to unsafe library functions for safe versions of those</a:t>
            </a:r>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4416201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3137-836F-4C1F-97E8-FFB00780A09B}"/>
              </a:ext>
            </a:extLst>
          </p:cNvPr>
          <p:cNvSpPr>
            <a:spLocks noGrp="1"/>
          </p:cNvSpPr>
          <p:nvPr>
            <p:ph type="title"/>
          </p:nvPr>
        </p:nvSpPr>
        <p:spPr/>
        <p:txBody>
          <a:bodyPr/>
          <a:lstStyle/>
          <a:p>
            <a:r>
              <a:rPr lang="en-US" dirty="0"/>
              <a:t>Static code analyzer</a:t>
            </a:r>
          </a:p>
        </p:txBody>
      </p:sp>
      <p:sp>
        <p:nvSpPr>
          <p:cNvPr id="3" name="Content Placeholder 2">
            <a:extLst>
              <a:ext uri="{FF2B5EF4-FFF2-40B4-BE49-F238E27FC236}">
                <a16:creationId xmlns:a16="http://schemas.microsoft.com/office/drawing/2014/main" id="{F30E7D0B-9F52-42F4-BB05-1F068779A652}"/>
              </a:ext>
            </a:extLst>
          </p:cNvPr>
          <p:cNvSpPr>
            <a:spLocks noGrp="1"/>
          </p:cNvSpPr>
          <p:nvPr>
            <p:ph idx="1"/>
          </p:nvPr>
        </p:nvSpPr>
        <p:spPr/>
        <p:txBody>
          <a:bodyPr/>
          <a:lstStyle/>
          <a:p>
            <a:r>
              <a:rPr lang="en-US" altLang="en-US" sz="2800" dirty="0"/>
              <a:t>Use a code analyzer to detect buffer overflows</a:t>
            </a:r>
          </a:p>
          <a:p>
            <a:pPr lvl="1"/>
            <a:r>
              <a:rPr lang="en-US" altLang="en-US" sz="2400" dirty="0"/>
              <a:t>Since checking that arbitrary code does not overflow is an </a:t>
            </a:r>
            <a:r>
              <a:rPr lang="en-US" altLang="en-US" sz="2400" i="1" dirty="0"/>
              <a:t>undecidable</a:t>
            </a:r>
            <a:r>
              <a:rPr lang="en-US" altLang="en-US" sz="2400" dirty="0"/>
              <a:t> problem, the code must be </a:t>
            </a:r>
            <a:r>
              <a:rPr lang="en-US" altLang="en-US" sz="2400" i="1" dirty="0"/>
              <a:t>annotated</a:t>
            </a:r>
            <a:r>
              <a:rPr lang="en-US" altLang="en-US" sz="2400" dirty="0"/>
              <a:t> in order for this to work</a:t>
            </a:r>
          </a:p>
          <a:p>
            <a:pPr lvl="2"/>
            <a:r>
              <a:rPr lang="en-US" altLang="en-US" sz="2000" dirty="0"/>
              <a:t>Depends on programmer expertise (costly)</a:t>
            </a:r>
          </a:p>
          <a:p>
            <a:pPr lvl="2"/>
            <a:r>
              <a:rPr lang="en-US" altLang="en-US" sz="2000" dirty="0"/>
              <a:t>Some common and useful programming techniques are prohibited (performance and engineering costs)</a:t>
            </a:r>
          </a:p>
          <a:p>
            <a:pPr lvl="1"/>
            <a:r>
              <a:rPr lang="en-US" altLang="en-US" sz="2400" dirty="0"/>
              <a:t>Advantage is that the compiled code does not suffer from performance deterioration</a:t>
            </a:r>
          </a:p>
          <a:p>
            <a:endParaRPr lang="en-US" dirty="0"/>
          </a:p>
        </p:txBody>
      </p:sp>
    </p:spTree>
    <p:extLst>
      <p:ext uri="{BB962C8B-B14F-4D97-AF65-F5344CB8AC3E}">
        <p14:creationId xmlns:p14="http://schemas.microsoft.com/office/powerpoint/2010/main" val="32549925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06400" y="279400"/>
            <a:ext cx="10972800" cy="1143000"/>
          </a:xfrm>
        </p:spPr>
        <p:txBody>
          <a:bodyPr/>
          <a:lstStyle/>
          <a:p>
            <a:r>
              <a:rPr lang="en-US" sz="5867" dirty="0"/>
              <a:t>Many unsafe </a:t>
            </a:r>
            <a:r>
              <a:rPr lang="en-US" sz="5867" dirty="0" err="1"/>
              <a:t>libc</a:t>
            </a:r>
            <a:r>
              <a:rPr lang="en-US" sz="5867" dirty="0"/>
              <a:t> functions</a:t>
            </a:r>
          </a:p>
        </p:txBody>
      </p:sp>
      <p:sp>
        <p:nvSpPr>
          <p:cNvPr id="11267" name="Rectangle 3" descr="Rectangle: Click to edit Master text styles&#10;Second level&#10;Third level&#10;Fourth level&#10;Fifth level"/>
          <p:cNvSpPr>
            <a:spLocks noGrp="1" noChangeArrowheads="1"/>
          </p:cNvSpPr>
          <p:nvPr>
            <p:ph type="body" idx="1"/>
          </p:nvPr>
        </p:nvSpPr>
        <p:spPr>
          <a:xfrm>
            <a:off x="406400" y="1422400"/>
            <a:ext cx="11277600" cy="5664200"/>
          </a:xfrm>
        </p:spPr>
        <p:txBody>
          <a:bodyPr>
            <a:normAutofit/>
          </a:bodyPr>
          <a:lstStyle/>
          <a:p>
            <a:pPr>
              <a:buFont typeface="Wingdings" pitchFamily="2" charset="2"/>
              <a:buNone/>
            </a:pPr>
            <a:r>
              <a:rPr lang="en-US" sz="3200" dirty="0"/>
              <a:t>	</a:t>
            </a:r>
            <a:r>
              <a:rPr lang="en-US" sz="3200" dirty="0" err="1">
                <a:solidFill>
                  <a:srgbClr val="000090"/>
                </a:solidFill>
              </a:rPr>
              <a:t>strcpy</a:t>
            </a:r>
            <a:r>
              <a:rPr lang="en-US" sz="3200" dirty="0">
                <a:solidFill>
                  <a:srgbClr val="000090"/>
                </a:solidFill>
              </a:rPr>
              <a:t> </a:t>
            </a:r>
            <a:r>
              <a:rPr lang="en-US" sz="3200" dirty="0"/>
              <a:t>(char *</a:t>
            </a:r>
            <a:r>
              <a:rPr lang="en-US" sz="3200" dirty="0" err="1"/>
              <a:t>dest</a:t>
            </a:r>
            <a:r>
              <a:rPr lang="en-US" sz="3200" dirty="0"/>
              <a:t>,  </a:t>
            </a:r>
            <a:r>
              <a:rPr lang="en-US" sz="3200" dirty="0" err="1"/>
              <a:t>const</a:t>
            </a:r>
            <a:r>
              <a:rPr lang="en-US" sz="3200" dirty="0"/>
              <a:t> char *</a:t>
            </a:r>
            <a:r>
              <a:rPr lang="en-US" sz="3200" dirty="0" err="1"/>
              <a:t>src</a:t>
            </a:r>
            <a:r>
              <a:rPr lang="en-US" sz="3200" dirty="0"/>
              <a:t>)</a:t>
            </a:r>
          </a:p>
          <a:p>
            <a:pPr>
              <a:buFont typeface="Wingdings" pitchFamily="2" charset="2"/>
              <a:buNone/>
            </a:pPr>
            <a:r>
              <a:rPr lang="en-US" sz="3200" dirty="0"/>
              <a:t>	</a:t>
            </a:r>
            <a:r>
              <a:rPr lang="en-US" sz="3200" dirty="0" err="1">
                <a:solidFill>
                  <a:srgbClr val="000090"/>
                </a:solidFill>
              </a:rPr>
              <a:t>strcat</a:t>
            </a:r>
            <a:r>
              <a:rPr lang="en-US" sz="3200" dirty="0">
                <a:solidFill>
                  <a:srgbClr val="000090"/>
                </a:solidFill>
              </a:rPr>
              <a:t> </a:t>
            </a:r>
            <a:r>
              <a:rPr lang="en-US" sz="3200" dirty="0"/>
              <a:t>(char *</a:t>
            </a:r>
            <a:r>
              <a:rPr lang="en-US" sz="3200" dirty="0" err="1"/>
              <a:t>dest</a:t>
            </a:r>
            <a:r>
              <a:rPr lang="en-US" sz="3200" dirty="0"/>
              <a:t>, </a:t>
            </a:r>
            <a:r>
              <a:rPr lang="en-US" sz="3200" dirty="0" err="1"/>
              <a:t>const</a:t>
            </a:r>
            <a:r>
              <a:rPr lang="en-US" sz="3200" dirty="0"/>
              <a:t> char *</a:t>
            </a:r>
            <a:r>
              <a:rPr lang="en-US" sz="3200" dirty="0" err="1"/>
              <a:t>src</a:t>
            </a:r>
            <a:r>
              <a:rPr lang="en-US" sz="3200" dirty="0"/>
              <a:t>)</a:t>
            </a:r>
          </a:p>
          <a:p>
            <a:pPr>
              <a:buFont typeface="Wingdings" pitchFamily="2" charset="2"/>
              <a:buNone/>
            </a:pPr>
            <a:r>
              <a:rPr lang="en-US" sz="3200" dirty="0"/>
              <a:t>	</a:t>
            </a:r>
            <a:r>
              <a:rPr lang="en-US" sz="3200" dirty="0">
                <a:solidFill>
                  <a:srgbClr val="000090"/>
                </a:solidFill>
              </a:rPr>
              <a:t>gets</a:t>
            </a:r>
            <a:r>
              <a:rPr lang="en-US" sz="3200" dirty="0">
                <a:solidFill>
                  <a:srgbClr val="4F81BD"/>
                </a:solidFill>
              </a:rPr>
              <a:t> </a:t>
            </a:r>
            <a:r>
              <a:rPr lang="en-US" sz="3200" dirty="0"/>
              <a:t>(char *s)</a:t>
            </a:r>
          </a:p>
          <a:p>
            <a:pPr>
              <a:buFont typeface="Wingdings" pitchFamily="2" charset="2"/>
              <a:buNone/>
            </a:pPr>
            <a:r>
              <a:rPr lang="en-US" sz="3200" dirty="0"/>
              <a:t>	</a:t>
            </a:r>
            <a:r>
              <a:rPr lang="en-US" sz="3200" dirty="0" err="1">
                <a:solidFill>
                  <a:srgbClr val="000090"/>
                </a:solidFill>
              </a:rPr>
              <a:t>scanf</a:t>
            </a:r>
            <a:r>
              <a:rPr lang="en-US" sz="3200" dirty="0">
                <a:solidFill>
                  <a:srgbClr val="000090"/>
                </a:solidFill>
              </a:rPr>
              <a:t> </a:t>
            </a:r>
            <a:r>
              <a:rPr lang="en-US" sz="3200" dirty="0"/>
              <a:t>( </a:t>
            </a:r>
            <a:r>
              <a:rPr lang="en-US" sz="3200" dirty="0" err="1"/>
              <a:t>const</a:t>
            </a:r>
            <a:r>
              <a:rPr lang="en-US" sz="3200" dirty="0"/>
              <a:t> char *format, … )           and many more.</a:t>
            </a:r>
          </a:p>
          <a:p>
            <a:pPr>
              <a:spcBef>
                <a:spcPts val="2560"/>
              </a:spcBef>
            </a:pPr>
            <a:r>
              <a:rPr lang="en-US" sz="3200" dirty="0"/>
              <a:t>“Safe” </a:t>
            </a:r>
            <a:r>
              <a:rPr lang="en-US" sz="3200" dirty="0" err="1"/>
              <a:t>libc</a:t>
            </a:r>
            <a:r>
              <a:rPr lang="en-US" sz="3200" dirty="0"/>
              <a:t> versions  </a:t>
            </a:r>
            <a:r>
              <a:rPr lang="en-US" sz="3200" dirty="0" err="1">
                <a:solidFill>
                  <a:srgbClr val="000090"/>
                </a:solidFill>
              </a:rPr>
              <a:t>strncpy</a:t>
            </a:r>
            <a:r>
              <a:rPr lang="en-US" sz="3200" dirty="0">
                <a:solidFill>
                  <a:srgbClr val="000090"/>
                </a:solidFill>
              </a:rPr>
              <a:t>(), </a:t>
            </a:r>
            <a:r>
              <a:rPr lang="en-US" sz="3200" dirty="0" err="1">
                <a:solidFill>
                  <a:srgbClr val="000090"/>
                </a:solidFill>
              </a:rPr>
              <a:t>strncat</a:t>
            </a:r>
            <a:r>
              <a:rPr lang="en-US" sz="3200" dirty="0">
                <a:solidFill>
                  <a:srgbClr val="000090"/>
                </a:solidFill>
              </a:rPr>
              <a:t>()  </a:t>
            </a:r>
            <a:r>
              <a:rPr lang="en-US" sz="3200" dirty="0"/>
              <a:t>are misleading</a:t>
            </a:r>
          </a:p>
          <a:p>
            <a:pPr lvl="1"/>
            <a:r>
              <a:rPr lang="en-US" sz="3200" dirty="0"/>
              <a:t>e.g.  </a:t>
            </a:r>
            <a:r>
              <a:rPr lang="en-US" sz="3200" dirty="0" err="1">
                <a:solidFill>
                  <a:srgbClr val="000090"/>
                </a:solidFill>
              </a:rPr>
              <a:t>strncpy</a:t>
            </a:r>
            <a:r>
              <a:rPr lang="en-US" sz="3200" dirty="0">
                <a:solidFill>
                  <a:srgbClr val="000090"/>
                </a:solidFill>
              </a:rPr>
              <a:t>()   </a:t>
            </a:r>
            <a:r>
              <a:rPr lang="en-US" sz="3200" dirty="0"/>
              <a:t>may leave string </a:t>
            </a:r>
            <a:r>
              <a:rPr lang="en-US" sz="3200" dirty="0" err="1"/>
              <a:t>unterminated</a:t>
            </a:r>
            <a:r>
              <a:rPr lang="en-US" sz="3200" dirty="0"/>
              <a:t>.</a:t>
            </a:r>
          </a:p>
          <a:p>
            <a:pPr>
              <a:spcBef>
                <a:spcPts val="3232"/>
              </a:spcBef>
            </a:pPr>
            <a:r>
              <a:rPr lang="en-US" sz="3200" dirty="0"/>
              <a:t>Windows C run time  (CRT):</a:t>
            </a:r>
          </a:p>
          <a:p>
            <a:pPr lvl="1">
              <a:spcBef>
                <a:spcPts val="832"/>
              </a:spcBef>
            </a:pPr>
            <a:r>
              <a:rPr lang="en-US" sz="3200" dirty="0" err="1">
                <a:solidFill>
                  <a:srgbClr val="000090"/>
                </a:solidFill>
              </a:rPr>
              <a:t>strcpy_s</a:t>
            </a:r>
            <a:r>
              <a:rPr lang="en-US" sz="3200" dirty="0">
                <a:solidFill>
                  <a:srgbClr val="000090"/>
                </a:solidFill>
              </a:rPr>
              <a:t> (*</a:t>
            </a:r>
            <a:r>
              <a:rPr lang="en-US" sz="3200" dirty="0" err="1">
                <a:solidFill>
                  <a:srgbClr val="000090"/>
                </a:solidFill>
              </a:rPr>
              <a:t>dest</a:t>
            </a:r>
            <a:r>
              <a:rPr lang="en-US" sz="3200" dirty="0">
                <a:solidFill>
                  <a:srgbClr val="000090"/>
                </a:solidFill>
              </a:rPr>
              <a:t>, </a:t>
            </a:r>
            <a:r>
              <a:rPr lang="en-US" sz="3200" dirty="0" err="1">
                <a:solidFill>
                  <a:srgbClr val="000090"/>
                </a:solidFill>
              </a:rPr>
              <a:t>DestSize</a:t>
            </a:r>
            <a:r>
              <a:rPr lang="en-US" sz="3200" dirty="0">
                <a:solidFill>
                  <a:srgbClr val="000090"/>
                </a:solidFill>
              </a:rPr>
              <a:t>, *</a:t>
            </a:r>
            <a:r>
              <a:rPr lang="en-US" sz="3200" dirty="0" err="1">
                <a:solidFill>
                  <a:srgbClr val="000090"/>
                </a:solidFill>
              </a:rPr>
              <a:t>src</a:t>
            </a:r>
            <a:r>
              <a:rPr lang="en-US" sz="3200" dirty="0">
                <a:solidFill>
                  <a:srgbClr val="000090"/>
                </a:solidFill>
              </a:rPr>
              <a:t>)</a:t>
            </a:r>
            <a:r>
              <a:rPr lang="en-US" sz="3200" dirty="0"/>
              <a:t>:   ensures proper termination</a:t>
            </a:r>
            <a:endParaRPr lang="en-US" sz="3200" dirty="0">
              <a:solidFill>
                <a:srgbClr val="3366FF"/>
              </a:solidFill>
            </a:endParaRPr>
          </a:p>
        </p:txBody>
      </p:sp>
      <p:cxnSp>
        <p:nvCxnSpPr>
          <p:cNvPr id="3" name="Straight Connector 2"/>
          <p:cNvCxnSpPr/>
          <p:nvPr/>
        </p:nvCxnSpPr>
        <p:spPr>
          <a:xfrm>
            <a:off x="304800" y="3903133"/>
            <a:ext cx="1158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04800" y="5325533"/>
            <a:ext cx="11582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06436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3DBE-C116-443E-ACCC-76C47FA4ED86}"/>
              </a:ext>
            </a:extLst>
          </p:cNvPr>
          <p:cNvSpPr>
            <a:spLocks noGrp="1"/>
          </p:cNvSpPr>
          <p:nvPr>
            <p:ph type="title"/>
          </p:nvPr>
        </p:nvSpPr>
        <p:spPr/>
        <p:txBody>
          <a:bodyPr/>
          <a:lstStyle/>
          <a:p>
            <a:r>
              <a:rPr lang="en-US" dirty="0"/>
              <a:t>Buffer Overflow Mitigation</a:t>
            </a:r>
          </a:p>
        </p:txBody>
      </p:sp>
      <p:sp>
        <p:nvSpPr>
          <p:cNvPr id="3" name="Content Placeholder 2">
            <a:extLst>
              <a:ext uri="{FF2B5EF4-FFF2-40B4-BE49-F238E27FC236}">
                <a16:creationId xmlns:a16="http://schemas.microsoft.com/office/drawing/2014/main" id="{89B0B242-B14A-4219-A8EE-C9A4C8CE25B3}"/>
              </a:ext>
            </a:extLst>
          </p:cNvPr>
          <p:cNvSpPr>
            <a:spLocks noGrp="1"/>
          </p:cNvSpPr>
          <p:nvPr>
            <p:ph idx="1"/>
          </p:nvPr>
        </p:nvSpPr>
        <p:spPr>
          <a:xfrm>
            <a:off x="1143000" y="2057400"/>
            <a:ext cx="10293096" cy="4800600"/>
          </a:xfrm>
        </p:spPr>
        <p:txBody>
          <a:bodyPr>
            <a:normAutofit fontScale="92500" lnSpcReduction="20000"/>
          </a:bodyPr>
          <a:lstStyle/>
          <a:p>
            <a:r>
              <a:rPr lang="en-US" altLang="en-US" sz="2800" dirty="0"/>
              <a:t>Use a code analyzer to detect buffer overflows</a:t>
            </a:r>
          </a:p>
          <a:p>
            <a:pPr lvl="1"/>
            <a:r>
              <a:rPr lang="en-US" altLang="en-US" sz="2400" dirty="0"/>
              <a:t>Since checking that arbitrary code does not overflow is an </a:t>
            </a:r>
            <a:r>
              <a:rPr lang="en-US" altLang="en-US" sz="2400" i="1" dirty="0"/>
              <a:t>undecidable</a:t>
            </a:r>
            <a:r>
              <a:rPr lang="en-US" altLang="en-US" sz="2400" dirty="0"/>
              <a:t> problem, the code must be </a:t>
            </a:r>
            <a:r>
              <a:rPr lang="en-US" altLang="en-US" sz="2400" i="1" dirty="0"/>
              <a:t>annotated</a:t>
            </a:r>
            <a:r>
              <a:rPr lang="en-US" altLang="en-US" sz="2400" dirty="0"/>
              <a:t> in order for this to work</a:t>
            </a:r>
          </a:p>
          <a:p>
            <a:pPr lvl="2"/>
            <a:r>
              <a:rPr lang="en-US" altLang="en-US" sz="2000" dirty="0"/>
              <a:t>Depends on programmer expertise (costly)</a:t>
            </a:r>
          </a:p>
          <a:p>
            <a:pPr lvl="2"/>
            <a:r>
              <a:rPr lang="en-US" altLang="en-US" sz="2000" dirty="0"/>
              <a:t>Some common and useful programming techniques are prohibited (performance and engineering costs)</a:t>
            </a:r>
          </a:p>
          <a:p>
            <a:pPr lvl="1"/>
            <a:r>
              <a:rPr lang="en-US" altLang="en-US" sz="2400" dirty="0"/>
              <a:t>Advantage is that the compiled code does not suffer from performance deterioration</a:t>
            </a:r>
          </a:p>
          <a:p>
            <a:pPr lvl="1"/>
            <a:endParaRPr lang="en-US" altLang="en-US" sz="2800" dirty="0"/>
          </a:p>
          <a:p>
            <a:r>
              <a:rPr lang="en-US" altLang="en-US" sz="2800" dirty="0"/>
              <a:t>Patch at the kernel level, changing the memory mapping</a:t>
            </a:r>
          </a:p>
          <a:p>
            <a:pPr lvl="1"/>
            <a:r>
              <a:rPr lang="en-US" altLang="en-US" sz="2400" dirty="0"/>
              <a:t>Small performance penalty, by extra memory lookups (actually, extra cache lookups)</a:t>
            </a:r>
          </a:p>
          <a:p>
            <a:pPr lvl="1"/>
            <a:r>
              <a:rPr lang="en-US" altLang="en-US" sz="2800" dirty="0"/>
              <a:t>Makes it very difficult to perform a useful buffer overflow</a:t>
            </a:r>
          </a:p>
          <a:p>
            <a:pPr lvl="1"/>
            <a:r>
              <a:rPr lang="en-US" altLang="en-US" sz="2400" dirty="0"/>
              <a:t>However, unlike some other strategies, does not improve robustness (liveness) properties</a:t>
            </a:r>
          </a:p>
          <a:p>
            <a:endParaRPr lang="en-US" dirty="0"/>
          </a:p>
        </p:txBody>
      </p:sp>
      <p:sp>
        <p:nvSpPr>
          <p:cNvPr id="4" name="TextBox 3">
            <a:extLst>
              <a:ext uri="{FF2B5EF4-FFF2-40B4-BE49-F238E27FC236}">
                <a16:creationId xmlns:a16="http://schemas.microsoft.com/office/drawing/2014/main" id="{5236B607-12E6-4CA6-B252-6BA87567CEFD}"/>
              </a:ext>
            </a:extLst>
          </p:cNvPr>
          <p:cNvSpPr txBox="1"/>
          <p:nvPr/>
        </p:nvSpPr>
        <p:spPr>
          <a:xfrm>
            <a:off x="646176" y="1534180"/>
            <a:ext cx="3730752" cy="523220"/>
          </a:xfrm>
          <a:prstGeom prst="rect">
            <a:avLst/>
          </a:prstGeom>
          <a:noFill/>
        </p:spPr>
        <p:txBody>
          <a:bodyPr wrap="square" rtlCol="0">
            <a:spAutoFit/>
          </a:bodyPr>
          <a:lstStyle/>
          <a:p>
            <a:r>
              <a:rPr lang="en-US" sz="2800" b="1" dirty="0">
                <a:solidFill>
                  <a:srgbClr val="C00000"/>
                </a:solidFill>
              </a:rPr>
              <a:t>Static Code Analyzer</a:t>
            </a:r>
          </a:p>
        </p:txBody>
      </p:sp>
      <p:sp>
        <p:nvSpPr>
          <p:cNvPr id="5" name="TextBox 4">
            <a:extLst>
              <a:ext uri="{FF2B5EF4-FFF2-40B4-BE49-F238E27FC236}">
                <a16:creationId xmlns:a16="http://schemas.microsoft.com/office/drawing/2014/main" id="{4F920EE8-A6DE-4FED-8294-E688D7974A3E}"/>
              </a:ext>
            </a:extLst>
          </p:cNvPr>
          <p:cNvSpPr txBox="1"/>
          <p:nvPr/>
        </p:nvSpPr>
        <p:spPr>
          <a:xfrm>
            <a:off x="646176" y="4104650"/>
            <a:ext cx="5644896" cy="523220"/>
          </a:xfrm>
          <a:prstGeom prst="rect">
            <a:avLst/>
          </a:prstGeom>
          <a:noFill/>
        </p:spPr>
        <p:txBody>
          <a:bodyPr wrap="square" rtlCol="0">
            <a:spAutoFit/>
          </a:bodyPr>
          <a:lstStyle/>
          <a:p>
            <a:r>
              <a:rPr lang="en-US" sz="2800" b="1" dirty="0">
                <a:solidFill>
                  <a:srgbClr val="C00000"/>
                </a:solidFill>
              </a:rPr>
              <a:t>Memory Address Randomization</a:t>
            </a:r>
          </a:p>
        </p:txBody>
      </p:sp>
    </p:spTree>
    <p:extLst>
      <p:ext uri="{BB962C8B-B14F-4D97-AF65-F5344CB8AC3E}">
        <p14:creationId xmlns:p14="http://schemas.microsoft.com/office/powerpoint/2010/main" val="14732199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latin typeface="Arial"/>
                <a:ea typeface="Arial"/>
                <a:cs typeface="Arial"/>
                <a:sym typeface="Arial"/>
              </a:rPr>
              <a:t>Principle of ASLR</a:t>
            </a:r>
          </a:p>
        </p:txBody>
      </p:sp>
      <p:sp>
        <p:nvSpPr>
          <p:cNvPr id="276" name="Shape 276"/>
          <p:cNvSpPr txBox="1"/>
          <p:nvPr/>
        </p:nvSpPr>
        <p:spPr>
          <a:xfrm>
            <a:off x="1090600" y="5103400"/>
            <a:ext cx="9731100" cy="755100"/>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0" rtl="0">
              <a:spcBef>
                <a:spcPts val="0"/>
              </a:spcBef>
              <a:buNone/>
            </a:pPr>
            <a:r>
              <a:rPr lang="en-US" sz="2400">
                <a:solidFill>
                  <a:schemeClr val="dk1"/>
                </a:solidFill>
              </a:rPr>
              <a:t>Difficult to guess %ebp address and address of the malicious code </a:t>
            </a:r>
          </a:p>
        </p:txBody>
      </p:sp>
      <p:sp>
        <p:nvSpPr>
          <p:cNvPr id="277" name="Shape 277"/>
          <p:cNvSpPr txBox="1"/>
          <p:nvPr/>
        </p:nvSpPr>
        <p:spPr>
          <a:xfrm>
            <a:off x="1090600" y="3803000"/>
            <a:ext cx="9731100" cy="755100"/>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0">
              <a:spcBef>
                <a:spcPts val="0"/>
              </a:spcBef>
              <a:buNone/>
            </a:pPr>
            <a:r>
              <a:rPr lang="en-US" sz="2400">
                <a:solidFill>
                  <a:schemeClr val="dk1"/>
                </a:solidFill>
              </a:rPr>
              <a:t>Difficult to guess the stack address in the memory.</a:t>
            </a:r>
          </a:p>
        </p:txBody>
      </p:sp>
      <p:sp>
        <p:nvSpPr>
          <p:cNvPr id="278" name="Shape 278"/>
          <p:cNvSpPr txBox="1"/>
          <p:nvPr/>
        </p:nvSpPr>
        <p:spPr>
          <a:xfrm>
            <a:off x="1069600" y="2125200"/>
            <a:ext cx="9773100" cy="1132500"/>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69850" rtl="0">
              <a:lnSpc>
                <a:spcPct val="90000"/>
              </a:lnSpc>
              <a:spcBef>
                <a:spcPts val="1000"/>
              </a:spcBef>
              <a:buClr>
                <a:schemeClr val="dk1"/>
              </a:buClr>
              <a:buSzPts val="1100"/>
              <a:buFont typeface="Arial"/>
              <a:buNone/>
            </a:pPr>
            <a:r>
              <a:rPr lang="en-US" sz="2400" dirty="0">
                <a:solidFill>
                  <a:schemeClr val="dk1"/>
                </a:solidFill>
              </a:rPr>
              <a:t>To randomize the start location of the stack that is every time the code is loaded in  the memory, the stack address changes.</a:t>
            </a:r>
          </a:p>
        </p:txBody>
      </p:sp>
      <p:sp>
        <p:nvSpPr>
          <p:cNvPr id="279" name="Shape 279"/>
          <p:cNvSpPr/>
          <p:nvPr/>
        </p:nvSpPr>
        <p:spPr>
          <a:xfrm>
            <a:off x="5557700" y="3257725"/>
            <a:ext cx="167700" cy="545400"/>
          </a:xfrm>
          <a:prstGeom prst="down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80" name="Shape 280"/>
          <p:cNvSpPr/>
          <p:nvPr/>
        </p:nvSpPr>
        <p:spPr>
          <a:xfrm>
            <a:off x="5557700" y="4558100"/>
            <a:ext cx="167700" cy="545400"/>
          </a:xfrm>
          <a:prstGeom prst="down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8883-47FE-45CB-8DF8-49AE8095F1D0}"/>
              </a:ext>
            </a:extLst>
          </p:cNvPr>
          <p:cNvSpPr>
            <a:spLocks noGrp="1"/>
          </p:cNvSpPr>
          <p:nvPr>
            <p:ph type="title"/>
          </p:nvPr>
        </p:nvSpPr>
        <p:spPr>
          <a:xfrm>
            <a:off x="1036320" y="192160"/>
            <a:ext cx="9875520" cy="1356360"/>
          </a:xfrm>
        </p:spPr>
        <p:txBody>
          <a:bodyPr/>
          <a:lstStyle/>
          <a:p>
            <a:r>
              <a:rPr lang="en-US" dirty="0"/>
              <a:t>Canary Guard</a:t>
            </a:r>
          </a:p>
        </p:txBody>
      </p:sp>
      <p:sp>
        <p:nvSpPr>
          <p:cNvPr id="3" name="Content Placeholder 2">
            <a:extLst>
              <a:ext uri="{FF2B5EF4-FFF2-40B4-BE49-F238E27FC236}">
                <a16:creationId xmlns:a16="http://schemas.microsoft.com/office/drawing/2014/main" id="{F48F355C-4AE6-4523-AF5F-7B1FA351E82E}"/>
              </a:ext>
            </a:extLst>
          </p:cNvPr>
          <p:cNvSpPr>
            <a:spLocks noGrp="1"/>
          </p:cNvSpPr>
          <p:nvPr>
            <p:ph idx="1"/>
          </p:nvPr>
        </p:nvSpPr>
        <p:spPr>
          <a:xfrm>
            <a:off x="1036320" y="1292308"/>
            <a:ext cx="5672327" cy="3208978"/>
          </a:xfrm>
        </p:spPr>
        <p:txBody>
          <a:bodyPr>
            <a:normAutofit/>
          </a:bodyPr>
          <a:lstStyle/>
          <a:p>
            <a:r>
              <a:rPr lang="en-US" altLang="en-US" sz="2400" dirty="0"/>
              <a:t>Like the legendary canary-in-the-mine, it detects stack smash attacks.</a:t>
            </a:r>
          </a:p>
          <a:p>
            <a:r>
              <a:rPr lang="en-US" altLang="en-US" sz="2400" dirty="0"/>
              <a:t>Inserts a “</a:t>
            </a:r>
            <a:r>
              <a:rPr lang="en-US" altLang="en-US" sz="2400" b="1" dirty="0"/>
              <a:t>Canary value</a:t>
            </a:r>
            <a:r>
              <a:rPr lang="en-US" altLang="en-US" sz="2400" dirty="0"/>
              <a:t>” just below the return address (Stack Guard) or just below the previous frame pointer (Stack Smashing Protector).  This value gets checked right before a function returns.</a:t>
            </a:r>
          </a:p>
          <a:p>
            <a:pPr marL="45720" indent="0">
              <a:buNone/>
            </a:pPr>
            <a:endParaRPr lang="en-US" sz="2400" dirty="0"/>
          </a:p>
        </p:txBody>
      </p:sp>
      <p:pic>
        <p:nvPicPr>
          <p:cNvPr id="4" name="Picture 3">
            <a:extLst>
              <a:ext uri="{FF2B5EF4-FFF2-40B4-BE49-F238E27FC236}">
                <a16:creationId xmlns:a16="http://schemas.microsoft.com/office/drawing/2014/main" id="{BA34F8C7-7179-42C1-9B69-FA8CF6B7E863}"/>
              </a:ext>
            </a:extLst>
          </p:cNvPr>
          <p:cNvPicPr>
            <a:picLocks noChangeAspect="1"/>
          </p:cNvPicPr>
          <p:nvPr/>
        </p:nvPicPr>
        <p:blipFill>
          <a:blip r:embed="rId2"/>
          <a:stretch>
            <a:fillRect/>
          </a:stretch>
        </p:blipFill>
        <p:spPr>
          <a:xfrm>
            <a:off x="7661258" y="1384921"/>
            <a:ext cx="3616341" cy="2772551"/>
          </a:xfrm>
          <a:prstGeom prst="rect">
            <a:avLst/>
          </a:prstGeom>
        </p:spPr>
      </p:pic>
      <p:pic>
        <p:nvPicPr>
          <p:cNvPr id="5" name="Picture 4">
            <a:extLst>
              <a:ext uri="{FF2B5EF4-FFF2-40B4-BE49-F238E27FC236}">
                <a16:creationId xmlns:a16="http://schemas.microsoft.com/office/drawing/2014/main" id="{9974E6F2-D499-412A-BCE4-0AA3B62F1968}"/>
              </a:ext>
            </a:extLst>
          </p:cNvPr>
          <p:cNvPicPr>
            <a:picLocks noChangeAspect="1"/>
          </p:cNvPicPr>
          <p:nvPr/>
        </p:nvPicPr>
        <p:blipFill>
          <a:blip r:embed="rId3"/>
          <a:stretch>
            <a:fillRect/>
          </a:stretch>
        </p:blipFill>
        <p:spPr>
          <a:xfrm>
            <a:off x="1161342" y="4283857"/>
            <a:ext cx="8877300" cy="1000125"/>
          </a:xfrm>
          <a:prstGeom prst="rect">
            <a:avLst/>
          </a:prstGeom>
        </p:spPr>
      </p:pic>
      <p:sp>
        <p:nvSpPr>
          <p:cNvPr id="6" name="TextBox 5">
            <a:extLst>
              <a:ext uri="{FF2B5EF4-FFF2-40B4-BE49-F238E27FC236}">
                <a16:creationId xmlns:a16="http://schemas.microsoft.com/office/drawing/2014/main" id="{58285080-1FCA-4ABD-A501-03896AD3FE22}"/>
              </a:ext>
            </a:extLst>
          </p:cNvPr>
          <p:cNvSpPr txBox="1"/>
          <p:nvPr/>
        </p:nvSpPr>
        <p:spPr>
          <a:xfrm>
            <a:off x="792534" y="3802477"/>
            <a:ext cx="4231386" cy="461665"/>
          </a:xfrm>
          <a:prstGeom prst="rect">
            <a:avLst/>
          </a:prstGeom>
          <a:noFill/>
        </p:spPr>
        <p:txBody>
          <a:bodyPr wrap="square" rtlCol="0">
            <a:spAutoFit/>
          </a:bodyPr>
          <a:lstStyle/>
          <a:p>
            <a:r>
              <a:rPr lang="en-US" sz="2400" b="1" dirty="0">
                <a:solidFill>
                  <a:srgbClr val="C00000"/>
                </a:solidFill>
              </a:rPr>
              <a:t>Normal Stack Configuration</a:t>
            </a:r>
          </a:p>
        </p:txBody>
      </p:sp>
      <p:sp>
        <p:nvSpPr>
          <p:cNvPr id="7" name="TextBox 6">
            <a:extLst>
              <a:ext uri="{FF2B5EF4-FFF2-40B4-BE49-F238E27FC236}">
                <a16:creationId xmlns:a16="http://schemas.microsoft.com/office/drawing/2014/main" id="{D367498D-5900-448A-812C-A92CEE9013A3}"/>
              </a:ext>
            </a:extLst>
          </p:cNvPr>
          <p:cNvSpPr txBox="1"/>
          <p:nvPr/>
        </p:nvSpPr>
        <p:spPr>
          <a:xfrm>
            <a:off x="854256" y="5334859"/>
            <a:ext cx="4745736" cy="461665"/>
          </a:xfrm>
          <a:prstGeom prst="rect">
            <a:avLst/>
          </a:prstGeom>
          <a:noFill/>
        </p:spPr>
        <p:txBody>
          <a:bodyPr wrap="square" rtlCol="0">
            <a:spAutoFit/>
          </a:bodyPr>
          <a:lstStyle/>
          <a:p>
            <a:r>
              <a:rPr lang="en-US" sz="2400" b="1" dirty="0">
                <a:solidFill>
                  <a:srgbClr val="C00000"/>
                </a:solidFill>
              </a:rPr>
              <a:t>Buffer Overflow Attack Attempt</a:t>
            </a:r>
          </a:p>
        </p:txBody>
      </p:sp>
      <p:pic>
        <p:nvPicPr>
          <p:cNvPr id="8" name="Picture 7">
            <a:extLst>
              <a:ext uri="{FF2B5EF4-FFF2-40B4-BE49-F238E27FC236}">
                <a16:creationId xmlns:a16="http://schemas.microsoft.com/office/drawing/2014/main" id="{B921378E-C228-4FAB-B7EB-758B215543E7}"/>
              </a:ext>
            </a:extLst>
          </p:cNvPr>
          <p:cNvPicPr>
            <a:picLocks noChangeAspect="1"/>
          </p:cNvPicPr>
          <p:nvPr/>
        </p:nvPicPr>
        <p:blipFill>
          <a:blip r:embed="rId4"/>
          <a:stretch>
            <a:fillRect/>
          </a:stretch>
        </p:blipFill>
        <p:spPr>
          <a:xfrm>
            <a:off x="1151817" y="5694047"/>
            <a:ext cx="8886825" cy="942975"/>
          </a:xfrm>
          <a:prstGeom prst="rect">
            <a:avLst/>
          </a:prstGeom>
        </p:spPr>
      </p:pic>
    </p:spTree>
    <p:extLst>
      <p:ext uri="{BB962C8B-B14F-4D97-AF65-F5344CB8AC3E}">
        <p14:creationId xmlns:p14="http://schemas.microsoft.com/office/powerpoint/2010/main" val="235069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Stack guard</a:t>
            </a:r>
          </a:p>
        </p:txBody>
      </p:sp>
      <p:pic>
        <p:nvPicPr>
          <p:cNvPr id="326" name="Shape 326"/>
          <p:cNvPicPr preferRelativeResize="0"/>
          <p:nvPr/>
        </p:nvPicPr>
        <p:blipFill>
          <a:blip r:embed="rId3">
            <a:alphaModFix/>
          </a:blip>
          <a:stretch>
            <a:fillRect/>
          </a:stretch>
        </p:blipFill>
        <p:spPr>
          <a:xfrm>
            <a:off x="6531876" y="1690825"/>
            <a:ext cx="5087100" cy="4351200"/>
          </a:xfrm>
          <a:prstGeom prst="rect">
            <a:avLst/>
          </a:prstGeom>
          <a:noFill/>
          <a:ln>
            <a:noFill/>
          </a:ln>
        </p:spPr>
      </p:pic>
      <p:pic>
        <p:nvPicPr>
          <p:cNvPr id="327" name="Shape 327"/>
          <p:cNvPicPr preferRelativeResize="0"/>
          <p:nvPr/>
        </p:nvPicPr>
        <p:blipFill>
          <a:blip r:embed="rId4">
            <a:alphaModFix/>
          </a:blip>
          <a:stretch>
            <a:fillRect/>
          </a:stretch>
        </p:blipFill>
        <p:spPr>
          <a:xfrm>
            <a:off x="1003951" y="1709525"/>
            <a:ext cx="4905974" cy="4583400"/>
          </a:xfrm>
          <a:prstGeom prst="rect">
            <a:avLst/>
          </a:prstGeom>
          <a:noFill/>
          <a:ln>
            <a:noFill/>
          </a:ln>
        </p:spPr>
      </p:pic>
      <p:sp>
        <p:nvSpPr>
          <p:cNvPr id="328" name="Shape 328"/>
          <p:cNvSpPr/>
          <p:nvPr/>
        </p:nvSpPr>
        <p:spPr>
          <a:xfrm>
            <a:off x="1450325" y="2803975"/>
            <a:ext cx="2776200" cy="4557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Non-executable stack</a:t>
            </a:r>
          </a:p>
        </p:txBody>
      </p:sp>
      <p:sp>
        <p:nvSpPr>
          <p:cNvPr id="344" name="Shape 344"/>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457200" lvl="0" indent="-406400">
              <a:spcBef>
                <a:spcPts val="0"/>
              </a:spcBef>
              <a:buSzPts val="2800"/>
              <a:buFont typeface="Arial"/>
              <a:buChar char="•"/>
            </a:pPr>
            <a:r>
              <a:rPr lang="en-US" dirty="0">
                <a:latin typeface="Arial"/>
                <a:ea typeface="Arial"/>
                <a:cs typeface="Arial"/>
                <a:sym typeface="Arial"/>
              </a:rPr>
              <a:t>NX bit, standing for No-</a:t>
            </a:r>
            <a:r>
              <a:rPr lang="en-US" dirty="0" err="1">
                <a:latin typeface="Arial"/>
                <a:ea typeface="Arial"/>
                <a:cs typeface="Arial"/>
                <a:sym typeface="Arial"/>
              </a:rPr>
              <a:t>eXecute</a:t>
            </a:r>
            <a:r>
              <a:rPr lang="en-US" dirty="0">
                <a:latin typeface="Arial"/>
                <a:ea typeface="Arial"/>
                <a:cs typeface="Arial"/>
                <a:sym typeface="Arial"/>
              </a:rPr>
              <a:t> feature in CPU separates code from data which marks certain areas of the memory as non-executable.</a:t>
            </a:r>
          </a:p>
          <a:p>
            <a:pPr marL="0" lvl="0" indent="0">
              <a:spcBef>
                <a:spcPts val="0"/>
              </a:spcBef>
              <a:buNone/>
            </a:pPr>
            <a:endParaRPr dirty="0">
              <a:latin typeface="Arial"/>
              <a:ea typeface="Arial"/>
              <a:cs typeface="Arial"/>
              <a:sym typeface="Arial"/>
            </a:endParaRPr>
          </a:p>
          <a:p>
            <a:pPr marL="457200" lvl="0" indent="-406400">
              <a:spcBef>
                <a:spcPts val="0"/>
              </a:spcBef>
              <a:buSzPts val="2800"/>
              <a:buFont typeface="Arial"/>
              <a:buChar char="•"/>
            </a:pPr>
            <a:r>
              <a:rPr lang="en-US" dirty="0">
                <a:latin typeface="Arial"/>
                <a:ea typeface="Arial"/>
                <a:cs typeface="Arial"/>
                <a:sym typeface="Arial"/>
              </a:rPr>
              <a:t>This countermeasure can be defeated using a different technique called </a:t>
            </a:r>
            <a:r>
              <a:rPr lang="en-US" b="1" dirty="0">
                <a:solidFill>
                  <a:srgbClr val="FF0000"/>
                </a:solidFill>
                <a:latin typeface="Arial"/>
                <a:ea typeface="Arial"/>
                <a:cs typeface="Arial"/>
                <a:sym typeface="Arial"/>
              </a:rPr>
              <a:t>Return-to-</a:t>
            </a:r>
            <a:r>
              <a:rPr lang="en-US" b="1" dirty="0" err="1">
                <a:solidFill>
                  <a:srgbClr val="FF0000"/>
                </a:solidFill>
                <a:latin typeface="Arial"/>
                <a:ea typeface="Arial"/>
                <a:cs typeface="Arial"/>
                <a:sym typeface="Arial"/>
              </a:rPr>
              <a:t>libc</a:t>
            </a:r>
            <a:r>
              <a:rPr lang="en-US" dirty="0">
                <a:latin typeface="Arial"/>
                <a:ea typeface="Arial"/>
                <a:cs typeface="Arial"/>
                <a:sym typeface="Arial"/>
              </a:rPr>
              <a:t> attack (see later)</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2294-3C8B-4C56-B412-CE158B4420D1}"/>
              </a:ext>
            </a:extLst>
          </p:cNvPr>
          <p:cNvSpPr>
            <a:spLocks noGrp="1"/>
          </p:cNvSpPr>
          <p:nvPr>
            <p:ph type="title"/>
          </p:nvPr>
        </p:nvSpPr>
        <p:spPr/>
        <p:txBody>
          <a:bodyPr/>
          <a:lstStyle/>
          <a:p>
            <a:r>
              <a:rPr lang="en-US" dirty="0"/>
              <a:t>Heap based Buffer Overflow Attack</a:t>
            </a:r>
          </a:p>
        </p:txBody>
      </p:sp>
      <p:sp>
        <p:nvSpPr>
          <p:cNvPr id="3" name="Content Placeholder 2">
            <a:extLst>
              <a:ext uri="{FF2B5EF4-FFF2-40B4-BE49-F238E27FC236}">
                <a16:creationId xmlns:a16="http://schemas.microsoft.com/office/drawing/2014/main" id="{361156F9-A3C1-4562-A8EF-A7122FB07C3F}"/>
              </a:ext>
            </a:extLst>
          </p:cNvPr>
          <p:cNvSpPr>
            <a:spLocks noGrp="1"/>
          </p:cNvSpPr>
          <p:nvPr>
            <p:ph sz="half" idx="1"/>
          </p:nvPr>
        </p:nvSpPr>
        <p:spPr/>
        <p:txBody>
          <a:bodyPr>
            <a:normAutofit lnSpcReduction="10000"/>
          </a:bodyPr>
          <a:lstStyle/>
          <a:p>
            <a:r>
              <a:rPr lang="en-US" sz="2400" dirty="0"/>
              <a:t>Dynamically allocated  memory is stored in a large portion of unused memory known as the </a:t>
            </a:r>
            <a:r>
              <a:rPr lang="en-US" sz="2400" b="1" i="1" dirty="0"/>
              <a:t>heap </a:t>
            </a:r>
            <a:r>
              <a:rPr lang="en-US" sz="2400" dirty="0"/>
              <a:t>in memory. </a:t>
            </a:r>
          </a:p>
          <a:p>
            <a:r>
              <a:rPr lang="en-US" dirty="0"/>
              <a:t>A program that copies user-supplied data into a block of memory</a:t>
            </a:r>
            <a:br>
              <a:rPr lang="en-US" dirty="0"/>
            </a:br>
            <a:r>
              <a:rPr lang="en-US" dirty="0"/>
              <a:t>allocated on the heap in an unsafe way can result in overflow conditions,</a:t>
            </a:r>
            <a:br>
              <a:rPr lang="en-US" dirty="0"/>
            </a:br>
            <a:br>
              <a:rPr lang="en-US" b="1" dirty="0"/>
            </a:br>
            <a:endParaRPr lang="en-US" dirty="0"/>
          </a:p>
        </p:txBody>
      </p:sp>
      <p:sp>
        <p:nvSpPr>
          <p:cNvPr id="5" name="Content Placeholder 4">
            <a:extLst>
              <a:ext uri="{FF2B5EF4-FFF2-40B4-BE49-F238E27FC236}">
                <a16:creationId xmlns:a16="http://schemas.microsoft.com/office/drawing/2014/main" id="{56CCFD5A-2759-427A-90FB-75A8152AF20B}"/>
              </a:ext>
            </a:extLst>
          </p:cNvPr>
          <p:cNvSpPr>
            <a:spLocks noGrp="1"/>
          </p:cNvSpPr>
          <p:nvPr>
            <p:ph sz="half" idx="2"/>
          </p:nvPr>
        </p:nvSpPr>
        <p:spPr/>
        <p:txBody>
          <a:bodyPr>
            <a:normAutofit lnSpcReduction="10000"/>
          </a:bodyPr>
          <a:lstStyle/>
          <a:p>
            <a:r>
              <a:rPr lang="en-US" b="1" dirty="0"/>
              <a:t>int </a:t>
            </a:r>
            <a:r>
              <a:rPr lang="en-US" dirty="0"/>
              <a:t>main(</a:t>
            </a:r>
            <a:r>
              <a:rPr lang="en-US" b="1" dirty="0"/>
              <a:t>int </a:t>
            </a:r>
            <a:r>
              <a:rPr lang="en-US" dirty="0" err="1"/>
              <a:t>argc</a:t>
            </a:r>
            <a:r>
              <a:rPr lang="en-US" dirty="0"/>
              <a:t>, </a:t>
            </a:r>
            <a:r>
              <a:rPr lang="en-US" b="1" dirty="0"/>
              <a:t>char </a:t>
            </a:r>
            <a:r>
              <a:rPr lang="en-US" dirty="0"/>
              <a:t>*</a:t>
            </a:r>
            <a:r>
              <a:rPr lang="en-US" dirty="0" err="1"/>
              <a:t>argv</a:t>
            </a:r>
            <a:r>
              <a:rPr lang="en-US" dirty="0"/>
              <a:t>[ ])</a:t>
            </a:r>
            <a:br>
              <a:rPr lang="en-US" dirty="0"/>
            </a:br>
            <a:r>
              <a:rPr lang="en-US" i="1" dirty="0"/>
              <a:t>{</a:t>
            </a:r>
            <a:br>
              <a:rPr lang="en-US" dirty="0"/>
            </a:br>
            <a:r>
              <a:rPr lang="en-US" b="1" dirty="0"/>
              <a:t>char </a:t>
            </a:r>
            <a:r>
              <a:rPr lang="en-US" dirty="0"/>
              <a:t>*</a:t>
            </a:r>
            <a:r>
              <a:rPr lang="en-US" dirty="0" err="1"/>
              <a:t>buf</a:t>
            </a:r>
            <a:r>
              <a:rPr lang="en-US" dirty="0"/>
              <a:t> = malloc(256);</a:t>
            </a:r>
            <a:br>
              <a:rPr lang="en-US" dirty="0"/>
            </a:br>
            <a:r>
              <a:rPr lang="en-US" b="1" dirty="0"/>
              <a:t>char </a:t>
            </a:r>
            <a:r>
              <a:rPr lang="en-US" dirty="0"/>
              <a:t>*buf2 = malloc(16);</a:t>
            </a:r>
            <a:br>
              <a:rPr lang="en-US" dirty="0"/>
            </a:br>
            <a:br>
              <a:rPr lang="en-US" dirty="0"/>
            </a:br>
            <a:r>
              <a:rPr lang="en-US" dirty="0" err="1"/>
              <a:t>strcpy</a:t>
            </a:r>
            <a:r>
              <a:rPr lang="en-US" dirty="0"/>
              <a:t>(</a:t>
            </a:r>
            <a:r>
              <a:rPr lang="en-US" dirty="0" err="1"/>
              <a:t>buf</a:t>
            </a:r>
            <a:r>
              <a:rPr lang="en-US" dirty="0"/>
              <a:t>, </a:t>
            </a:r>
            <a:r>
              <a:rPr lang="en-US" dirty="0" err="1"/>
              <a:t>argv</a:t>
            </a:r>
            <a:r>
              <a:rPr lang="en-US" dirty="0"/>
              <a:t>[1]);</a:t>
            </a:r>
            <a:br>
              <a:rPr lang="en-US" dirty="0"/>
            </a:br>
            <a:br>
              <a:rPr lang="en-US" dirty="0"/>
            </a:br>
            <a:r>
              <a:rPr lang="en-US" dirty="0" err="1"/>
              <a:t>printf</a:t>
            </a:r>
            <a:r>
              <a:rPr lang="en-US" dirty="0"/>
              <a:t>("Argument: %s\n", </a:t>
            </a:r>
            <a:r>
              <a:rPr lang="en-US" dirty="0" err="1"/>
              <a:t>buf</a:t>
            </a:r>
            <a:r>
              <a:rPr lang="en-US" dirty="0"/>
              <a:t>);</a:t>
            </a:r>
            <a:br>
              <a:rPr lang="en-US" dirty="0"/>
            </a:br>
            <a:br>
              <a:rPr lang="en-US" dirty="0"/>
            </a:br>
            <a:r>
              <a:rPr lang="en-US" dirty="0"/>
              <a:t>free(</a:t>
            </a:r>
            <a:r>
              <a:rPr lang="en-US" dirty="0" err="1"/>
              <a:t>buf</a:t>
            </a:r>
            <a:r>
              <a:rPr lang="en-US" dirty="0"/>
              <a:t>);</a:t>
            </a:r>
            <a:br>
              <a:rPr lang="en-US" dirty="0"/>
            </a:br>
            <a:r>
              <a:rPr lang="en-US" dirty="0"/>
              <a:t>free(buf2);</a:t>
            </a:r>
            <a:br>
              <a:rPr lang="en-US" dirty="0"/>
            </a:br>
            <a:r>
              <a:rPr lang="en-US" b="1" dirty="0"/>
              <a:t>return </a:t>
            </a:r>
            <a:r>
              <a:rPr lang="en-US" dirty="0"/>
              <a:t>1;</a:t>
            </a:r>
            <a:br>
              <a:rPr lang="en-US" dirty="0"/>
            </a:br>
            <a:r>
              <a:rPr lang="en-US" i="1" dirty="0"/>
              <a:t>}</a:t>
            </a:r>
            <a:br>
              <a:rPr lang="en-US" dirty="0"/>
            </a:br>
            <a:endParaRPr lang="en-US" dirty="0"/>
          </a:p>
        </p:txBody>
      </p:sp>
    </p:spTree>
    <p:extLst>
      <p:ext uri="{BB962C8B-B14F-4D97-AF65-F5344CB8AC3E}">
        <p14:creationId xmlns:p14="http://schemas.microsoft.com/office/powerpoint/2010/main" val="213726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4577-0EED-4BF9-98DA-CC15678E3744}"/>
              </a:ext>
            </a:extLst>
          </p:cNvPr>
          <p:cNvSpPr>
            <a:spLocks noGrp="1"/>
          </p:cNvSpPr>
          <p:nvPr>
            <p:ph type="title"/>
          </p:nvPr>
        </p:nvSpPr>
        <p:spPr/>
        <p:txBody>
          <a:bodyPr/>
          <a:lstStyle/>
          <a:p>
            <a:r>
              <a:rPr lang="en-US" dirty="0"/>
              <a:t>Prevention</a:t>
            </a:r>
          </a:p>
        </p:txBody>
      </p:sp>
      <p:sp>
        <p:nvSpPr>
          <p:cNvPr id="3" name="Content Placeholder 2">
            <a:extLst>
              <a:ext uri="{FF2B5EF4-FFF2-40B4-BE49-F238E27FC236}">
                <a16:creationId xmlns:a16="http://schemas.microsoft.com/office/drawing/2014/main" id="{F15D062A-A456-4E0B-BFF4-4095F2880520}"/>
              </a:ext>
            </a:extLst>
          </p:cNvPr>
          <p:cNvSpPr>
            <a:spLocks noGrp="1"/>
          </p:cNvSpPr>
          <p:nvPr>
            <p:ph idx="1"/>
          </p:nvPr>
        </p:nvSpPr>
        <p:spPr/>
        <p:txBody>
          <a:bodyPr/>
          <a:lstStyle/>
          <a:p>
            <a:r>
              <a:rPr lang="en-US" sz="2800" dirty="0"/>
              <a:t>Address space randomization prevents the attacker from reliably guessing memory locations, making the attack more difficult.</a:t>
            </a:r>
          </a:p>
          <a:p>
            <a:r>
              <a:rPr lang="en-US" sz="2800" dirty="0"/>
              <a:t>make the heap nonexecutable, making it more difficult to place shellcode. </a:t>
            </a:r>
          </a:p>
          <a:p>
            <a:r>
              <a:rPr lang="en-US" sz="2800" dirty="0"/>
              <a:t>the single most important preventive measure is safe programming</a:t>
            </a:r>
            <a:br>
              <a:rPr lang="en-US" dirty="0"/>
            </a:br>
            <a:br>
              <a:rPr lang="en-US" dirty="0"/>
            </a:br>
            <a:br>
              <a:rPr lang="en-US" dirty="0"/>
            </a:br>
            <a:endParaRPr lang="en-US" dirty="0"/>
          </a:p>
        </p:txBody>
      </p:sp>
    </p:spTree>
    <p:extLst>
      <p:ext uri="{BB962C8B-B14F-4D97-AF65-F5344CB8AC3E}">
        <p14:creationId xmlns:p14="http://schemas.microsoft.com/office/powerpoint/2010/main" val="3381446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05EB9B1-2AFB-46F6-986A-6843CE75D5E5}"/>
              </a:ext>
            </a:extLst>
          </p:cNvPr>
          <p:cNvSpPr>
            <a:spLocks noGrp="1"/>
          </p:cNvSpPr>
          <p:nvPr>
            <p:ph type="title"/>
          </p:nvPr>
        </p:nvSpPr>
        <p:spPr/>
        <p:txBody>
          <a:bodyPr/>
          <a:lstStyle/>
          <a:p>
            <a:r>
              <a:rPr lang="en-US" dirty="0"/>
              <a:t>Memory and file system security</a:t>
            </a:r>
          </a:p>
        </p:txBody>
      </p:sp>
      <p:sp>
        <p:nvSpPr>
          <p:cNvPr id="10" name="Text Placeholder 9">
            <a:extLst>
              <a:ext uri="{FF2B5EF4-FFF2-40B4-BE49-F238E27FC236}">
                <a16:creationId xmlns:a16="http://schemas.microsoft.com/office/drawing/2014/main" id="{BF038902-B2E7-4EA7-87D2-E02F16B2273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578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5D6D94-DF33-4FC8-8349-6938E5D4D4A5}"/>
              </a:ext>
            </a:extLst>
          </p:cNvPr>
          <p:cNvSpPr>
            <a:spLocks noGrp="1"/>
          </p:cNvSpPr>
          <p:nvPr>
            <p:ph type="title"/>
          </p:nvPr>
        </p:nvSpPr>
        <p:spPr/>
        <p:txBody>
          <a:bodyPr/>
          <a:lstStyle/>
          <a:p>
            <a:r>
              <a:rPr lang="en-US" dirty="0"/>
              <a:t>Motivation</a:t>
            </a:r>
          </a:p>
        </p:txBody>
      </p:sp>
      <p:sp>
        <p:nvSpPr>
          <p:cNvPr id="5" name="Content Placeholder 4">
            <a:extLst>
              <a:ext uri="{FF2B5EF4-FFF2-40B4-BE49-F238E27FC236}">
                <a16:creationId xmlns:a16="http://schemas.microsoft.com/office/drawing/2014/main" id="{133F8BA4-D702-418C-AABC-1A0F74CE1C10}"/>
              </a:ext>
            </a:extLst>
          </p:cNvPr>
          <p:cNvSpPr>
            <a:spLocks noGrp="1"/>
          </p:cNvSpPr>
          <p:nvPr>
            <p:ph idx="1"/>
          </p:nvPr>
        </p:nvSpPr>
        <p:spPr/>
        <p:txBody>
          <a:bodyPr/>
          <a:lstStyle/>
          <a:p>
            <a:r>
              <a:rPr lang="en-US" dirty="0"/>
              <a:t>The contents of a computer are encapsulated in its memory and filesystem.</a:t>
            </a:r>
          </a:p>
          <a:p>
            <a:r>
              <a:rPr lang="en-US" dirty="0"/>
              <a:t>protection of a computer’s content has to start with the protection of</a:t>
            </a:r>
            <a:br>
              <a:rPr lang="en-US" dirty="0"/>
            </a:br>
            <a:r>
              <a:rPr lang="en-US" dirty="0"/>
              <a:t>its memory and its filesystem.</a:t>
            </a:r>
            <a:br>
              <a:rPr lang="en-US" dirty="0"/>
            </a:br>
            <a:br>
              <a:rPr lang="en-US" dirty="0"/>
            </a:br>
            <a:endParaRPr lang="en-US" dirty="0"/>
          </a:p>
        </p:txBody>
      </p:sp>
    </p:spTree>
    <p:extLst>
      <p:ext uri="{BB962C8B-B14F-4D97-AF65-F5344CB8AC3E}">
        <p14:creationId xmlns:p14="http://schemas.microsoft.com/office/powerpoint/2010/main" val="996023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B576-05BA-40D6-9549-419585CF0915}"/>
              </a:ext>
            </a:extLst>
          </p:cNvPr>
          <p:cNvSpPr>
            <a:spLocks noGrp="1"/>
          </p:cNvSpPr>
          <p:nvPr>
            <p:ph type="title"/>
          </p:nvPr>
        </p:nvSpPr>
        <p:spPr/>
        <p:txBody>
          <a:bodyPr/>
          <a:lstStyle/>
          <a:p>
            <a:r>
              <a:rPr lang="en-US" dirty="0"/>
              <a:t>Virtual Memory Security</a:t>
            </a:r>
          </a:p>
        </p:txBody>
      </p:sp>
      <p:sp>
        <p:nvSpPr>
          <p:cNvPr id="3" name="Content Placeholder 2">
            <a:extLst>
              <a:ext uri="{FF2B5EF4-FFF2-40B4-BE49-F238E27FC236}">
                <a16:creationId xmlns:a16="http://schemas.microsoft.com/office/drawing/2014/main" id="{F658AF29-518E-4490-8E3F-8676D75DB8DF}"/>
              </a:ext>
            </a:extLst>
          </p:cNvPr>
          <p:cNvSpPr>
            <a:spLocks noGrp="1"/>
          </p:cNvSpPr>
          <p:nvPr>
            <p:ph idx="1"/>
          </p:nvPr>
        </p:nvSpPr>
        <p:spPr/>
        <p:txBody>
          <a:bodyPr>
            <a:normAutofit/>
          </a:bodyPr>
          <a:lstStyle/>
          <a:p>
            <a:r>
              <a:rPr lang="en-US" dirty="0"/>
              <a:t>On </a:t>
            </a:r>
            <a:r>
              <a:rPr lang="en-US" b="1" dirty="0"/>
              <a:t>Windows</a:t>
            </a:r>
            <a:r>
              <a:rPr lang="en-US" dirty="0"/>
              <a:t>, virtual memory pages that have been written to the hard</a:t>
            </a:r>
            <a:br>
              <a:rPr lang="en-US" dirty="0"/>
            </a:br>
            <a:r>
              <a:rPr lang="en-US" dirty="0"/>
              <a:t>disk are actually contained in what is known as the </a:t>
            </a:r>
            <a:r>
              <a:rPr lang="en-US" b="1" i="1" dirty="0"/>
              <a:t>page file</a:t>
            </a:r>
            <a:r>
              <a:rPr lang="en-US" b="1" dirty="0"/>
              <a:t>, </a:t>
            </a:r>
            <a:r>
              <a:rPr lang="en-US" dirty="0"/>
              <a:t>located at</a:t>
            </a:r>
            <a:br>
              <a:rPr lang="en-US" dirty="0"/>
            </a:br>
            <a:r>
              <a:rPr lang="en-US" b="1" dirty="0"/>
              <a:t>C:</a:t>
            </a:r>
            <a:r>
              <a:rPr lang="en-US" b="1" i="1" dirty="0"/>
              <a:t>\</a:t>
            </a:r>
            <a:r>
              <a:rPr lang="en-US" b="1" dirty="0"/>
              <a:t>pagefile.sys</a:t>
            </a:r>
          </a:p>
          <a:p>
            <a:r>
              <a:rPr lang="en-US" dirty="0"/>
              <a:t>Linux, on the other hand, typically requires users to set up an entire partition of their hard disk, known as the </a:t>
            </a:r>
            <a:r>
              <a:rPr lang="en-US" b="1" i="1" dirty="0"/>
              <a:t>swap partition</a:t>
            </a:r>
            <a:r>
              <a:rPr lang="en-US" b="1" dirty="0"/>
              <a:t>, </a:t>
            </a:r>
            <a:r>
              <a:rPr lang="en-US" dirty="0"/>
              <a:t>to contain these memory pages. </a:t>
            </a:r>
          </a:p>
          <a:p>
            <a:r>
              <a:rPr lang="en-US" dirty="0"/>
              <a:t>Each operating system enforce rules preventing users from viewing the contents of virtual memory files while the OS is running, </a:t>
            </a:r>
          </a:p>
          <a:p>
            <a:r>
              <a:rPr lang="en-US" dirty="0"/>
              <a:t>It may be configured such that they are deleted when the machine is shut down.</a:t>
            </a:r>
            <a:br>
              <a:rPr lang="en-US" dirty="0"/>
            </a:br>
            <a:br>
              <a:rPr lang="en-US" b="1" dirty="0"/>
            </a:br>
            <a:br>
              <a:rPr lang="en-US" b="1" dirty="0"/>
            </a:br>
            <a:endParaRPr lang="en-US" dirty="0"/>
          </a:p>
        </p:txBody>
      </p:sp>
    </p:spTree>
    <p:extLst>
      <p:ext uri="{BB962C8B-B14F-4D97-AF65-F5344CB8AC3E}">
        <p14:creationId xmlns:p14="http://schemas.microsoft.com/office/powerpoint/2010/main" val="2210749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BE84-0889-4A0B-9AE2-F967172E2A41}"/>
              </a:ext>
            </a:extLst>
          </p:cNvPr>
          <p:cNvSpPr>
            <a:spLocks noGrp="1"/>
          </p:cNvSpPr>
          <p:nvPr>
            <p:ph type="title"/>
          </p:nvPr>
        </p:nvSpPr>
        <p:spPr/>
        <p:txBody>
          <a:bodyPr/>
          <a:lstStyle/>
          <a:p>
            <a:r>
              <a:rPr lang="en-US" dirty="0"/>
              <a:t>Attack on virtual memory</a:t>
            </a:r>
          </a:p>
        </p:txBody>
      </p:sp>
      <p:sp>
        <p:nvSpPr>
          <p:cNvPr id="3" name="Content Placeholder 2">
            <a:extLst>
              <a:ext uri="{FF2B5EF4-FFF2-40B4-BE49-F238E27FC236}">
                <a16:creationId xmlns:a16="http://schemas.microsoft.com/office/drawing/2014/main" id="{825EA8D1-049A-4D0A-9FAE-CA5B6B284011}"/>
              </a:ext>
            </a:extLst>
          </p:cNvPr>
          <p:cNvSpPr>
            <a:spLocks noGrp="1"/>
          </p:cNvSpPr>
          <p:nvPr>
            <p:ph idx="1"/>
          </p:nvPr>
        </p:nvSpPr>
        <p:spPr/>
        <p:txBody>
          <a:bodyPr/>
          <a:lstStyle/>
          <a:p>
            <a:r>
              <a:rPr lang="en-US" dirty="0"/>
              <a:t>However, if an attacker suddenly powered off the machine without properly shutting down and booted to another operating system via external</a:t>
            </a:r>
            <a:br>
              <a:rPr lang="en-US" dirty="0"/>
            </a:br>
            <a:r>
              <a:rPr lang="en-US" dirty="0"/>
              <a:t>media, it may be possible to view these files and reconstruct portions</a:t>
            </a:r>
            <a:br>
              <a:rPr lang="en-US" dirty="0"/>
            </a:br>
            <a:r>
              <a:rPr lang="en-US" dirty="0"/>
              <a:t>of memory, potentially exposing sensitive information</a:t>
            </a:r>
          </a:p>
          <a:p>
            <a:endParaRPr lang="en-US" dirty="0"/>
          </a:p>
          <a:p>
            <a:r>
              <a:rPr lang="en-US" dirty="0"/>
              <a:t>To mitigate these risks, hard disk encryption should be used in all cases where potentially untrusted parties have physical access to a machine.</a:t>
            </a:r>
            <a:br>
              <a:rPr lang="en-US" dirty="0"/>
            </a:br>
            <a:br>
              <a:rPr lang="en-US" dirty="0"/>
            </a:br>
            <a:endParaRPr lang="en-US" dirty="0"/>
          </a:p>
        </p:txBody>
      </p:sp>
    </p:spTree>
    <p:extLst>
      <p:ext uri="{BB962C8B-B14F-4D97-AF65-F5344CB8AC3E}">
        <p14:creationId xmlns:p14="http://schemas.microsoft.com/office/powerpoint/2010/main" val="3555383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7B64-37B4-4F68-BB2F-8D77461459BE}"/>
              </a:ext>
            </a:extLst>
          </p:cNvPr>
          <p:cNvSpPr>
            <a:spLocks noGrp="1"/>
          </p:cNvSpPr>
          <p:nvPr>
            <p:ph type="title"/>
          </p:nvPr>
        </p:nvSpPr>
        <p:spPr/>
        <p:txBody>
          <a:bodyPr/>
          <a:lstStyle/>
          <a:p>
            <a:r>
              <a:rPr lang="en-US" dirty="0"/>
              <a:t>Password </a:t>
            </a:r>
            <a:r>
              <a:rPr lang="en-US" dirty="0" err="1"/>
              <a:t>Authetication</a:t>
            </a:r>
            <a:endParaRPr lang="en-US" dirty="0"/>
          </a:p>
        </p:txBody>
      </p:sp>
      <p:sp>
        <p:nvSpPr>
          <p:cNvPr id="3" name="Content Placeholder 2">
            <a:extLst>
              <a:ext uri="{FF2B5EF4-FFF2-40B4-BE49-F238E27FC236}">
                <a16:creationId xmlns:a16="http://schemas.microsoft.com/office/drawing/2014/main" id="{AE5ED222-28A1-4E9F-9549-325F1503735E}"/>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E4A2F259-2838-4D55-A77E-347AF8B44610}"/>
              </a:ext>
            </a:extLst>
          </p:cNvPr>
          <p:cNvSpPr txBox="1">
            <a:spLocks noChangeArrowheads="1"/>
          </p:cNvSpPr>
          <p:nvPr/>
        </p:nvSpPr>
        <p:spPr>
          <a:xfrm>
            <a:off x="5994400" y="1981200"/>
            <a:ext cx="3149600" cy="5334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a:buFont typeface="Monotype Sorts" charset="2"/>
              <a:buNone/>
            </a:pPr>
            <a:r>
              <a:rPr lang="en-US" altLang="en-US" dirty="0"/>
              <a:t>Password file</a:t>
            </a:r>
          </a:p>
        </p:txBody>
      </p:sp>
      <p:grpSp>
        <p:nvGrpSpPr>
          <p:cNvPr id="5" name="Group 4">
            <a:extLst>
              <a:ext uri="{FF2B5EF4-FFF2-40B4-BE49-F238E27FC236}">
                <a16:creationId xmlns:a16="http://schemas.microsoft.com/office/drawing/2014/main" id="{8AF3AC33-518E-4502-9F83-2C99339A7F52}"/>
              </a:ext>
            </a:extLst>
          </p:cNvPr>
          <p:cNvGrpSpPr>
            <a:grpSpLocks/>
          </p:cNvGrpSpPr>
          <p:nvPr/>
        </p:nvGrpSpPr>
        <p:grpSpPr bwMode="auto">
          <a:xfrm>
            <a:off x="762000" y="3505200"/>
            <a:ext cx="1765300" cy="2374900"/>
            <a:chOff x="719" y="2073"/>
            <a:chExt cx="1112" cy="1496"/>
          </a:xfrm>
        </p:grpSpPr>
        <p:grpSp>
          <p:nvGrpSpPr>
            <p:cNvPr id="6" name="Group 5">
              <a:extLst>
                <a:ext uri="{FF2B5EF4-FFF2-40B4-BE49-F238E27FC236}">
                  <a16:creationId xmlns:a16="http://schemas.microsoft.com/office/drawing/2014/main" id="{A4C882D5-F0A7-4937-A5D6-D2635351C12F}"/>
                </a:ext>
              </a:extLst>
            </p:cNvPr>
            <p:cNvGrpSpPr>
              <a:grpSpLocks/>
            </p:cNvGrpSpPr>
            <p:nvPr/>
          </p:nvGrpSpPr>
          <p:grpSpPr bwMode="auto">
            <a:xfrm>
              <a:off x="966" y="2582"/>
              <a:ext cx="792" cy="661"/>
              <a:chOff x="966" y="2582"/>
              <a:chExt cx="792" cy="661"/>
            </a:xfrm>
          </p:grpSpPr>
          <p:sp>
            <p:nvSpPr>
              <p:cNvPr id="60" name="Freeform 6">
                <a:extLst>
                  <a:ext uri="{FF2B5EF4-FFF2-40B4-BE49-F238E27FC236}">
                    <a16:creationId xmlns:a16="http://schemas.microsoft.com/office/drawing/2014/main" id="{4F08AE82-D752-499D-9527-A8C5D9B5422D}"/>
                  </a:ext>
                </a:extLst>
              </p:cNvPr>
              <p:cNvSpPr>
                <a:spLocks/>
              </p:cNvSpPr>
              <p:nvPr/>
            </p:nvSpPr>
            <p:spPr bwMode="auto">
              <a:xfrm>
                <a:off x="966" y="2582"/>
                <a:ext cx="514" cy="412"/>
              </a:xfrm>
              <a:custGeom>
                <a:avLst/>
                <a:gdLst>
                  <a:gd name="T0" fmla="*/ 353 w 514"/>
                  <a:gd name="T1" fmla="*/ 163 h 412"/>
                  <a:gd name="T2" fmla="*/ 425 w 514"/>
                  <a:gd name="T3" fmla="*/ 197 h 412"/>
                  <a:gd name="T4" fmla="*/ 446 w 514"/>
                  <a:gd name="T5" fmla="*/ 227 h 412"/>
                  <a:gd name="T6" fmla="*/ 463 w 514"/>
                  <a:gd name="T7" fmla="*/ 304 h 412"/>
                  <a:gd name="T8" fmla="*/ 491 w 514"/>
                  <a:gd name="T9" fmla="*/ 360 h 412"/>
                  <a:gd name="T10" fmla="*/ 514 w 514"/>
                  <a:gd name="T11" fmla="*/ 412 h 412"/>
                  <a:gd name="T12" fmla="*/ 458 w 514"/>
                  <a:gd name="T13" fmla="*/ 365 h 412"/>
                  <a:gd name="T14" fmla="*/ 413 w 514"/>
                  <a:gd name="T15" fmla="*/ 342 h 412"/>
                  <a:gd name="T16" fmla="*/ 348 w 514"/>
                  <a:gd name="T17" fmla="*/ 295 h 412"/>
                  <a:gd name="T18" fmla="*/ 322 w 514"/>
                  <a:gd name="T19" fmla="*/ 250 h 412"/>
                  <a:gd name="T20" fmla="*/ 306 w 514"/>
                  <a:gd name="T21" fmla="*/ 186 h 412"/>
                  <a:gd name="T22" fmla="*/ 72 w 514"/>
                  <a:gd name="T23" fmla="*/ 91 h 412"/>
                  <a:gd name="T24" fmla="*/ 0 w 514"/>
                  <a:gd name="T25" fmla="*/ 3 h 412"/>
                  <a:gd name="T26" fmla="*/ 35 w 514"/>
                  <a:gd name="T27" fmla="*/ 0 h 412"/>
                  <a:gd name="T28" fmla="*/ 112 w 514"/>
                  <a:gd name="T29" fmla="*/ 28 h 412"/>
                  <a:gd name="T30" fmla="*/ 353 w 514"/>
                  <a:gd name="T31" fmla="*/ 163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4" h="412">
                    <a:moveTo>
                      <a:pt x="353" y="163"/>
                    </a:moveTo>
                    <a:lnTo>
                      <a:pt x="425" y="197"/>
                    </a:lnTo>
                    <a:lnTo>
                      <a:pt x="446" y="227"/>
                    </a:lnTo>
                    <a:lnTo>
                      <a:pt x="463" y="304"/>
                    </a:lnTo>
                    <a:lnTo>
                      <a:pt x="491" y="360"/>
                    </a:lnTo>
                    <a:lnTo>
                      <a:pt x="514" y="412"/>
                    </a:lnTo>
                    <a:lnTo>
                      <a:pt x="458" y="365"/>
                    </a:lnTo>
                    <a:lnTo>
                      <a:pt x="413" y="342"/>
                    </a:lnTo>
                    <a:lnTo>
                      <a:pt x="348" y="295"/>
                    </a:lnTo>
                    <a:lnTo>
                      <a:pt x="322" y="250"/>
                    </a:lnTo>
                    <a:lnTo>
                      <a:pt x="306" y="186"/>
                    </a:lnTo>
                    <a:lnTo>
                      <a:pt x="72" y="91"/>
                    </a:lnTo>
                    <a:lnTo>
                      <a:pt x="0" y="3"/>
                    </a:lnTo>
                    <a:lnTo>
                      <a:pt x="35" y="0"/>
                    </a:lnTo>
                    <a:lnTo>
                      <a:pt x="112" y="28"/>
                    </a:lnTo>
                    <a:lnTo>
                      <a:pt x="353" y="163"/>
                    </a:lnTo>
                    <a:close/>
                  </a:path>
                </a:pathLst>
              </a:custGeom>
              <a:solidFill>
                <a:srgbClr val="E040A0"/>
              </a:solidFill>
              <a:ln w="11113">
                <a:solidFill>
                  <a:srgbClr val="000000"/>
                </a:solidFill>
                <a:prstDash val="solid"/>
                <a:round/>
                <a:headEnd/>
                <a:tailEnd/>
              </a:ln>
            </p:spPr>
            <p:txBody>
              <a:bodyPr/>
              <a:lstStyle/>
              <a:p>
                <a:endParaRPr lang="en-US"/>
              </a:p>
            </p:txBody>
          </p:sp>
          <p:grpSp>
            <p:nvGrpSpPr>
              <p:cNvPr id="61" name="Group 7">
                <a:extLst>
                  <a:ext uri="{FF2B5EF4-FFF2-40B4-BE49-F238E27FC236}">
                    <a16:creationId xmlns:a16="http://schemas.microsoft.com/office/drawing/2014/main" id="{FD2B382A-7215-4CF9-A326-5A264338A1D2}"/>
                  </a:ext>
                </a:extLst>
              </p:cNvPr>
              <p:cNvGrpSpPr>
                <a:grpSpLocks/>
              </p:cNvGrpSpPr>
              <p:nvPr/>
            </p:nvGrpSpPr>
            <p:grpSpPr bwMode="auto">
              <a:xfrm>
                <a:off x="1334" y="2818"/>
                <a:ext cx="424" cy="425"/>
                <a:chOff x="1334" y="2818"/>
                <a:chExt cx="424" cy="425"/>
              </a:xfrm>
            </p:grpSpPr>
            <p:sp>
              <p:nvSpPr>
                <p:cNvPr id="62" name="Freeform 8">
                  <a:extLst>
                    <a:ext uri="{FF2B5EF4-FFF2-40B4-BE49-F238E27FC236}">
                      <a16:creationId xmlns:a16="http://schemas.microsoft.com/office/drawing/2014/main" id="{60F62398-BE8B-4A47-B9F2-E5AFB3E38777}"/>
                    </a:ext>
                  </a:extLst>
                </p:cNvPr>
                <p:cNvSpPr>
                  <a:spLocks/>
                </p:cNvSpPr>
                <p:nvPr/>
              </p:nvSpPr>
              <p:spPr bwMode="auto">
                <a:xfrm>
                  <a:off x="1334" y="2818"/>
                  <a:ext cx="424" cy="425"/>
                </a:xfrm>
                <a:custGeom>
                  <a:avLst/>
                  <a:gdLst>
                    <a:gd name="T0" fmla="*/ 0 w 424"/>
                    <a:gd name="T1" fmla="*/ 345 h 425"/>
                    <a:gd name="T2" fmla="*/ 57 w 424"/>
                    <a:gd name="T3" fmla="*/ 321 h 425"/>
                    <a:gd name="T4" fmla="*/ 73 w 424"/>
                    <a:gd name="T5" fmla="*/ 284 h 425"/>
                    <a:gd name="T6" fmla="*/ 87 w 424"/>
                    <a:gd name="T7" fmla="*/ 250 h 425"/>
                    <a:gd name="T8" fmla="*/ 89 w 424"/>
                    <a:gd name="T9" fmla="*/ 208 h 425"/>
                    <a:gd name="T10" fmla="*/ 78 w 424"/>
                    <a:gd name="T11" fmla="*/ 155 h 425"/>
                    <a:gd name="T12" fmla="*/ 68 w 424"/>
                    <a:gd name="T13" fmla="*/ 100 h 425"/>
                    <a:gd name="T14" fmla="*/ 83 w 424"/>
                    <a:gd name="T15" fmla="*/ 90 h 425"/>
                    <a:gd name="T16" fmla="*/ 102 w 424"/>
                    <a:gd name="T17" fmla="*/ 88 h 425"/>
                    <a:gd name="T18" fmla="*/ 125 w 424"/>
                    <a:gd name="T19" fmla="*/ 100 h 425"/>
                    <a:gd name="T20" fmla="*/ 148 w 424"/>
                    <a:gd name="T21" fmla="*/ 130 h 425"/>
                    <a:gd name="T22" fmla="*/ 174 w 424"/>
                    <a:gd name="T23" fmla="*/ 193 h 425"/>
                    <a:gd name="T24" fmla="*/ 197 w 424"/>
                    <a:gd name="T25" fmla="*/ 140 h 425"/>
                    <a:gd name="T26" fmla="*/ 232 w 424"/>
                    <a:gd name="T27" fmla="*/ 98 h 425"/>
                    <a:gd name="T28" fmla="*/ 266 w 424"/>
                    <a:gd name="T29" fmla="*/ 71 h 425"/>
                    <a:gd name="T30" fmla="*/ 313 w 424"/>
                    <a:gd name="T31" fmla="*/ 29 h 425"/>
                    <a:gd name="T32" fmla="*/ 348 w 424"/>
                    <a:gd name="T33" fmla="*/ 2 h 425"/>
                    <a:gd name="T34" fmla="*/ 371 w 424"/>
                    <a:gd name="T35" fmla="*/ 0 h 425"/>
                    <a:gd name="T36" fmla="*/ 386 w 424"/>
                    <a:gd name="T37" fmla="*/ 14 h 425"/>
                    <a:gd name="T38" fmla="*/ 379 w 424"/>
                    <a:gd name="T39" fmla="*/ 35 h 425"/>
                    <a:gd name="T40" fmla="*/ 359 w 424"/>
                    <a:gd name="T41" fmla="*/ 71 h 425"/>
                    <a:gd name="T42" fmla="*/ 330 w 424"/>
                    <a:gd name="T43" fmla="*/ 115 h 425"/>
                    <a:gd name="T44" fmla="*/ 293 w 424"/>
                    <a:gd name="T45" fmla="*/ 161 h 425"/>
                    <a:gd name="T46" fmla="*/ 344 w 424"/>
                    <a:gd name="T47" fmla="*/ 149 h 425"/>
                    <a:gd name="T48" fmla="*/ 385 w 424"/>
                    <a:gd name="T49" fmla="*/ 150 h 425"/>
                    <a:gd name="T50" fmla="*/ 406 w 424"/>
                    <a:gd name="T51" fmla="*/ 161 h 425"/>
                    <a:gd name="T52" fmla="*/ 406 w 424"/>
                    <a:gd name="T53" fmla="*/ 183 h 425"/>
                    <a:gd name="T54" fmla="*/ 395 w 424"/>
                    <a:gd name="T55" fmla="*/ 203 h 425"/>
                    <a:gd name="T56" fmla="*/ 374 w 424"/>
                    <a:gd name="T57" fmla="*/ 224 h 425"/>
                    <a:gd name="T58" fmla="*/ 339 w 424"/>
                    <a:gd name="T59" fmla="*/ 236 h 425"/>
                    <a:gd name="T60" fmla="*/ 379 w 424"/>
                    <a:gd name="T61" fmla="*/ 233 h 425"/>
                    <a:gd name="T62" fmla="*/ 412 w 424"/>
                    <a:gd name="T63" fmla="*/ 243 h 425"/>
                    <a:gd name="T64" fmla="*/ 424 w 424"/>
                    <a:gd name="T65" fmla="*/ 271 h 425"/>
                    <a:gd name="T66" fmla="*/ 413 w 424"/>
                    <a:gd name="T67" fmla="*/ 294 h 425"/>
                    <a:gd name="T68" fmla="*/ 387 w 424"/>
                    <a:gd name="T69" fmla="*/ 306 h 425"/>
                    <a:gd name="T70" fmla="*/ 319 w 424"/>
                    <a:gd name="T71" fmla="*/ 302 h 425"/>
                    <a:gd name="T72" fmla="*/ 352 w 424"/>
                    <a:gd name="T73" fmla="*/ 314 h 425"/>
                    <a:gd name="T74" fmla="*/ 368 w 424"/>
                    <a:gd name="T75" fmla="*/ 327 h 425"/>
                    <a:gd name="T76" fmla="*/ 380 w 424"/>
                    <a:gd name="T77" fmla="*/ 345 h 425"/>
                    <a:gd name="T78" fmla="*/ 376 w 424"/>
                    <a:gd name="T79" fmla="*/ 372 h 425"/>
                    <a:gd name="T80" fmla="*/ 356 w 424"/>
                    <a:gd name="T81" fmla="*/ 388 h 425"/>
                    <a:gd name="T82" fmla="*/ 334 w 424"/>
                    <a:gd name="T83" fmla="*/ 387 h 425"/>
                    <a:gd name="T84" fmla="*/ 304 w 424"/>
                    <a:gd name="T85" fmla="*/ 378 h 425"/>
                    <a:gd name="T86" fmla="*/ 275 w 424"/>
                    <a:gd name="T87" fmla="*/ 363 h 425"/>
                    <a:gd name="T88" fmla="*/ 257 w 424"/>
                    <a:gd name="T89" fmla="*/ 390 h 425"/>
                    <a:gd name="T90" fmla="*/ 238 w 424"/>
                    <a:gd name="T91" fmla="*/ 410 h 425"/>
                    <a:gd name="T92" fmla="*/ 216 w 424"/>
                    <a:gd name="T93" fmla="*/ 420 h 425"/>
                    <a:gd name="T94" fmla="*/ 188 w 424"/>
                    <a:gd name="T95" fmla="*/ 425 h 425"/>
                    <a:gd name="T96" fmla="*/ 71 w 424"/>
                    <a:gd name="T97" fmla="*/ 396 h 425"/>
                    <a:gd name="T98" fmla="*/ 0 w 424"/>
                    <a:gd name="T99" fmla="*/ 34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4" h="425">
                      <a:moveTo>
                        <a:pt x="0" y="345"/>
                      </a:moveTo>
                      <a:lnTo>
                        <a:pt x="57" y="321"/>
                      </a:lnTo>
                      <a:lnTo>
                        <a:pt x="73" y="284"/>
                      </a:lnTo>
                      <a:lnTo>
                        <a:pt x="87" y="250"/>
                      </a:lnTo>
                      <a:lnTo>
                        <a:pt x="89" y="208"/>
                      </a:lnTo>
                      <a:lnTo>
                        <a:pt x="78" y="155"/>
                      </a:lnTo>
                      <a:lnTo>
                        <a:pt x="68" y="100"/>
                      </a:lnTo>
                      <a:lnTo>
                        <a:pt x="83" y="90"/>
                      </a:lnTo>
                      <a:lnTo>
                        <a:pt x="102" y="88"/>
                      </a:lnTo>
                      <a:lnTo>
                        <a:pt x="125" y="100"/>
                      </a:lnTo>
                      <a:lnTo>
                        <a:pt x="148" y="130"/>
                      </a:lnTo>
                      <a:lnTo>
                        <a:pt x="174" y="193"/>
                      </a:lnTo>
                      <a:lnTo>
                        <a:pt x="197" y="140"/>
                      </a:lnTo>
                      <a:lnTo>
                        <a:pt x="232" y="98"/>
                      </a:lnTo>
                      <a:lnTo>
                        <a:pt x="266" y="71"/>
                      </a:lnTo>
                      <a:lnTo>
                        <a:pt x="313" y="29"/>
                      </a:lnTo>
                      <a:lnTo>
                        <a:pt x="348" y="2"/>
                      </a:lnTo>
                      <a:lnTo>
                        <a:pt x="371" y="0"/>
                      </a:lnTo>
                      <a:lnTo>
                        <a:pt x="386" y="14"/>
                      </a:lnTo>
                      <a:lnTo>
                        <a:pt x="379" y="35"/>
                      </a:lnTo>
                      <a:lnTo>
                        <a:pt x="359" y="71"/>
                      </a:lnTo>
                      <a:lnTo>
                        <a:pt x="330" y="115"/>
                      </a:lnTo>
                      <a:lnTo>
                        <a:pt x="293" y="161"/>
                      </a:lnTo>
                      <a:lnTo>
                        <a:pt x="344" y="149"/>
                      </a:lnTo>
                      <a:lnTo>
                        <a:pt x="385" y="150"/>
                      </a:lnTo>
                      <a:lnTo>
                        <a:pt x="406" y="161"/>
                      </a:lnTo>
                      <a:lnTo>
                        <a:pt x="406" y="183"/>
                      </a:lnTo>
                      <a:lnTo>
                        <a:pt x="395" y="203"/>
                      </a:lnTo>
                      <a:lnTo>
                        <a:pt x="374" y="224"/>
                      </a:lnTo>
                      <a:lnTo>
                        <a:pt x="339" y="236"/>
                      </a:lnTo>
                      <a:lnTo>
                        <a:pt x="379" y="233"/>
                      </a:lnTo>
                      <a:lnTo>
                        <a:pt x="412" y="243"/>
                      </a:lnTo>
                      <a:lnTo>
                        <a:pt x="424" y="271"/>
                      </a:lnTo>
                      <a:lnTo>
                        <a:pt x="413" y="294"/>
                      </a:lnTo>
                      <a:lnTo>
                        <a:pt x="387" y="306"/>
                      </a:lnTo>
                      <a:lnTo>
                        <a:pt x="319" y="302"/>
                      </a:lnTo>
                      <a:lnTo>
                        <a:pt x="352" y="314"/>
                      </a:lnTo>
                      <a:lnTo>
                        <a:pt x="368" y="327"/>
                      </a:lnTo>
                      <a:lnTo>
                        <a:pt x="380" y="345"/>
                      </a:lnTo>
                      <a:lnTo>
                        <a:pt x="376" y="372"/>
                      </a:lnTo>
                      <a:lnTo>
                        <a:pt x="356" y="388"/>
                      </a:lnTo>
                      <a:lnTo>
                        <a:pt x="334" y="387"/>
                      </a:lnTo>
                      <a:lnTo>
                        <a:pt x="304" y="378"/>
                      </a:lnTo>
                      <a:lnTo>
                        <a:pt x="275" y="363"/>
                      </a:lnTo>
                      <a:lnTo>
                        <a:pt x="257" y="390"/>
                      </a:lnTo>
                      <a:lnTo>
                        <a:pt x="238" y="410"/>
                      </a:lnTo>
                      <a:lnTo>
                        <a:pt x="216" y="420"/>
                      </a:lnTo>
                      <a:lnTo>
                        <a:pt x="188" y="425"/>
                      </a:lnTo>
                      <a:lnTo>
                        <a:pt x="71" y="396"/>
                      </a:lnTo>
                      <a:lnTo>
                        <a:pt x="0" y="345"/>
                      </a:lnTo>
                      <a:close/>
                    </a:path>
                  </a:pathLst>
                </a:custGeom>
                <a:solidFill>
                  <a:srgbClr val="E0A080"/>
                </a:solidFill>
                <a:ln w="11113">
                  <a:solidFill>
                    <a:srgbClr val="000000"/>
                  </a:solidFill>
                  <a:prstDash val="solid"/>
                  <a:round/>
                  <a:headEnd/>
                  <a:tailEnd/>
                </a:ln>
              </p:spPr>
              <p:txBody>
                <a:bodyPr/>
                <a:lstStyle/>
                <a:p>
                  <a:endParaRPr lang="en-US"/>
                </a:p>
              </p:txBody>
            </p:sp>
            <p:grpSp>
              <p:nvGrpSpPr>
                <p:cNvPr id="63" name="Group 9">
                  <a:extLst>
                    <a:ext uri="{FF2B5EF4-FFF2-40B4-BE49-F238E27FC236}">
                      <a16:creationId xmlns:a16="http://schemas.microsoft.com/office/drawing/2014/main" id="{6775972F-4EA0-4CB1-9562-03958B7D6F43}"/>
                    </a:ext>
                  </a:extLst>
                </p:cNvPr>
                <p:cNvGrpSpPr>
                  <a:grpSpLocks/>
                </p:cNvGrpSpPr>
                <p:nvPr/>
              </p:nvGrpSpPr>
              <p:grpSpPr bwMode="auto">
                <a:xfrm>
                  <a:off x="1392" y="2999"/>
                  <a:ext cx="294" cy="215"/>
                  <a:chOff x="1392" y="2999"/>
                  <a:chExt cx="294" cy="215"/>
                </a:xfrm>
              </p:grpSpPr>
              <p:sp>
                <p:nvSpPr>
                  <p:cNvPr id="64" name="Freeform 10">
                    <a:extLst>
                      <a:ext uri="{FF2B5EF4-FFF2-40B4-BE49-F238E27FC236}">
                        <a16:creationId xmlns:a16="http://schemas.microsoft.com/office/drawing/2014/main" id="{EFE0E8CD-B415-419E-9673-D5A6434075E1}"/>
                      </a:ext>
                    </a:extLst>
                  </p:cNvPr>
                  <p:cNvSpPr>
                    <a:spLocks/>
                  </p:cNvSpPr>
                  <p:nvPr/>
                </p:nvSpPr>
                <p:spPr bwMode="auto">
                  <a:xfrm>
                    <a:off x="1590" y="3001"/>
                    <a:ext cx="96" cy="61"/>
                  </a:xfrm>
                  <a:custGeom>
                    <a:avLst/>
                    <a:gdLst>
                      <a:gd name="T0" fmla="*/ 96 w 96"/>
                      <a:gd name="T1" fmla="*/ 54 h 61"/>
                      <a:gd name="T2" fmla="*/ 60 w 96"/>
                      <a:gd name="T3" fmla="*/ 61 h 61"/>
                      <a:gd name="T4" fmla="*/ 30 w 96"/>
                      <a:gd name="T5" fmla="*/ 59 h 61"/>
                      <a:gd name="T6" fmla="*/ 9 w 96"/>
                      <a:gd name="T7" fmla="*/ 49 h 61"/>
                      <a:gd name="T8" fmla="*/ 0 w 96"/>
                      <a:gd name="T9" fmla="*/ 31 h 61"/>
                      <a:gd name="T10" fmla="*/ 6 w 96"/>
                      <a:gd name="T11" fmla="*/ 12 h 61"/>
                      <a:gd name="T12" fmla="*/ 26 w 96"/>
                      <a:gd name="T13" fmla="*/ 0 h 61"/>
                    </a:gdLst>
                    <a:ahLst/>
                    <a:cxnLst>
                      <a:cxn ang="0">
                        <a:pos x="T0" y="T1"/>
                      </a:cxn>
                      <a:cxn ang="0">
                        <a:pos x="T2" y="T3"/>
                      </a:cxn>
                      <a:cxn ang="0">
                        <a:pos x="T4" y="T5"/>
                      </a:cxn>
                      <a:cxn ang="0">
                        <a:pos x="T6" y="T7"/>
                      </a:cxn>
                      <a:cxn ang="0">
                        <a:pos x="T8" y="T9"/>
                      </a:cxn>
                      <a:cxn ang="0">
                        <a:pos x="T10" y="T11"/>
                      </a:cxn>
                      <a:cxn ang="0">
                        <a:pos x="T12" y="T13"/>
                      </a:cxn>
                    </a:cxnLst>
                    <a:rect l="0" t="0" r="r" b="b"/>
                    <a:pathLst>
                      <a:path w="96" h="61">
                        <a:moveTo>
                          <a:pt x="96" y="54"/>
                        </a:moveTo>
                        <a:lnTo>
                          <a:pt x="60" y="61"/>
                        </a:lnTo>
                        <a:lnTo>
                          <a:pt x="30" y="59"/>
                        </a:lnTo>
                        <a:lnTo>
                          <a:pt x="9" y="49"/>
                        </a:lnTo>
                        <a:lnTo>
                          <a:pt x="0" y="31"/>
                        </a:lnTo>
                        <a:lnTo>
                          <a:pt x="6" y="12"/>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 name="Freeform 11">
                    <a:extLst>
                      <a:ext uri="{FF2B5EF4-FFF2-40B4-BE49-F238E27FC236}">
                        <a16:creationId xmlns:a16="http://schemas.microsoft.com/office/drawing/2014/main" id="{8EF2E375-B85F-4841-A7CB-9FDFBDFD4B72}"/>
                      </a:ext>
                    </a:extLst>
                  </p:cNvPr>
                  <p:cNvSpPr>
                    <a:spLocks/>
                  </p:cNvSpPr>
                  <p:nvPr/>
                </p:nvSpPr>
                <p:spPr bwMode="auto">
                  <a:xfrm>
                    <a:off x="1573" y="3062"/>
                    <a:ext cx="103" cy="64"/>
                  </a:xfrm>
                  <a:custGeom>
                    <a:avLst/>
                    <a:gdLst>
                      <a:gd name="T0" fmla="*/ 103 w 103"/>
                      <a:gd name="T1" fmla="*/ 62 h 64"/>
                      <a:gd name="T2" fmla="*/ 67 w 103"/>
                      <a:gd name="T3" fmla="*/ 64 h 64"/>
                      <a:gd name="T4" fmla="*/ 35 w 103"/>
                      <a:gd name="T5" fmla="*/ 60 h 64"/>
                      <a:gd name="T6" fmla="*/ 13 w 103"/>
                      <a:gd name="T7" fmla="*/ 51 h 64"/>
                      <a:gd name="T8" fmla="*/ 0 w 103"/>
                      <a:gd name="T9" fmla="*/ 33 h 64"/>
                      <a:gd name="T10" fmla="*/ 5 w 103"/>
                      <a:gd name="T11" fmla="*/ 17 h 64"/>
                      <a:gd name="T12" fmla="*/ 21 w 103"/>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103" h="64">
                        <a:moveTo>
                          <a:pt x="103" y="62"/>
                        </a:moveTo>
                        <a:lnTo>
                          <a:pt x="67" y="64"/>
                        </a:lnTo>
                        <a:lnTo>
                          <a:pt x="35" y="60"/>
                        </a:lnTo>
                        <a:lnTo>
                          <a:pt x="13" y="51"/>
                        </a:lnTo>
                        <a:lnTo>
                          <a:pt x="0" y="33"/>
                        </a:lnTo>
                        <a:lnTo>
                          <a:pt x="5" y="17"/>
                        </a:lnTo>
                        <a:lnTo>
                          <a:pt x="21"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 name="Freeform 12">
                    <a:extLst>
                      <a:ext uri="{FF2B5EF4-FFF2-40B4-BE49-F238E27FC236}">
                        <a16:creationId xmlns:a16="http://schemas.microsoft.com/office/drawing/2014/main" id="{72EA0C3F-7789-40BC-9EF5-EEA062A5D699}"/>
                      </a:ext>
                    </a:extLst>
                  </p:cNvPr>
                  <p:cNvSpPr>
                    <a:spLocks/>
                  </p:cNvSpPr>
                  <p:nvPr/>
                </p:nvSpPr>
                <p:spPr bwMode="auto">
                  <a:xfrm>
                    <a:off x="1542" y="3107"/>
                    <a:ext cx="66" cy="78"/>
                  </a:xfrm>
                  <a:custGeom>
                    <a:avLst/>
                    <a:gdLst>
                      <a:gd name="T0" fmla="*/ 66 w 66"/>
                      <a:gd name="T1" fmla="*/ 78 h 78"/>
                      <a:gd name="T2" fmla="*/ 33 w 66"/>
                      <a:gd name="T3" fmla="*/ 65 h 78"/>
                      <a:gd name="T4" fmla="*/ 13 w 66"/>
                      <a:gd name="T5" fmla="*/ 50 h 78"/>
                      <a:gd name="T6" fmla="*/ 0 w 66"/>
                      <a:gd name="T7" fmla="*/ 28 h 78"/>
                      <a:gd name="T8" fmla="*/ 7 w 66"/>
                      <a:gd name="T9" fmla="*/ 7 h 78"/>
                      <a:gd name="T10" fmla="*/ 23 w 66"/>
                      <a:gd name="T11" fmla="*/ 0 h 78"/>
                    </a:gdLst>
                    <a:ahLst/>
                    <a:cxnLst>
                      <a:cxn ang="0">
                        <a:pos x="T0" y="T1"/>
                      </a:cxn>
                      <a:cxn ang="0">
                        <a:pos x="T2" y="T3"/>
                      </a:cxn>
                      <a:cxn ang="0">
                        <a:pos x="T4" y="T5"/>
                      </a:cxn>
                      <a:cxn ang="0">
                        <a:pos x="T6" y="T7"/>
                      </a:cxn>
                      <a:cxn ang="0">
                        <a:pos x="T8" y="T9"/>
                      </a:cxn>
                      <a:cxn ang="0">
                        <a:pos x="T10" y="T11"/>
                      </a:cxn>
                    </a:cxnLst>
                    <a:rect l="0" t="0" r="r" b="b"/>
                    <a:pathLst>
                      <a:path w="66" h="78">
                        <a:moveTo>
                          <a:pt x="66" y="78"/>
                        </a:moveTo>
                        <a:lnTo>
                          <a:pt x="33" y="65"/>
                        </a:lnTo>
                        <a:lnTo>
                          <a:pt x="13" y="50"/>
                        </a:lnTo>
                        <a:lnTo>
                          <a:pt x="0" y="28"/>
                        </a:lnTo>
                        <a:lnTo>
                          <a:pt x="7" y="7"/>
                        </a:lnTo>
                        <a:lnTo>
                          <a:pt x="23"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 name="Freeform 13">
                    <a:extLst>
                      <a:ext uri="{FF2B5EF4-FFF2-40B4-BE49-F238E27FC236}">
                        <a16:creationId xmlns:a16="http://schemas.microsoft.com/office/drawing/2014/main" id="{64BD5C2A-2844-4409-9296-0F41E857F970}"/>
                      </a:ext>
                    </a:extLst>
                  </p:cNvPr>
                  <p:cNvSpPr>
                    <a:spLocks/>
                  </p:cNvSpPr>
                  <p:nvPr/>
                </p:nvSpPr>
                <p:spPr bwMode="auto">
                  <a:xfrm>
                    <a:off x="1508" y="2999"/>
                    <a:ext cx="14" cy="74"/>
                  </a:xfrm>
                  <a:custGeom>
                    <a:avLst/>
                    <a:gdLst>
                      <a:gd name="T0" fmla="*/ 0 w 14"/>
                      <a:gd name="T1" fmla="*/ 0 h 74"/>
                      <a:gd name="T2" fmla="*/ 12 w 14"/>
                      <a:gd name="T3" fmla="*/ 33 h 74"/>
                      <a:gd name="T4" fmla="*/ 14 w 14"/>
                      <a:gd name="T5" fmla="*/ 52 h 74"/>
                      <a:gd name="T6" fmla="*/ 12 w 14"/>
                      <a:gd name="T7" fmla="*/ 74 h 74"/>
                    </a:gdLst>
                    <a:ahLst/>
                    <a:cxnLst>
                      <a:cxn ang="0">
                        <a:pos x="T0" y="T1"/>
                      </a:cxn>
                      <a:cxn ang="0">
                        <a:pos x="T2" y="T3"/>
                      </a:cxn>
                      <a:cxn ang="0">
                        <a:pos x="T4" y="T5"/>
                      </a:cxn>
                      <a:cxn ang="0">
                        <a:pos x="T6" y="T7"/>
                      </a:cxn>
                    </a:cxnLst>
                    <a:rect l="0" t="0" r="r" b="b"/>
                    <a:pathLst>
                      <a:path w="14" h="74">
                        <a:moveTo>
                          <a:pt x="0" y="0"/>
                        </a:moveTo>
                        <a:lnTo>
                          <a:pt x="12" y="33"/>
                        </a:lnTo>
                        <a:lnTo>
                          <a:pt x="14" y="52"/>
                        </a:lnTo>
                        <a:lnTo>
                          <a:pt x="12" y="74"/>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 name="Freeform 14">
                    <a:extLst>
                      <a:ext uri="{FF2B5EF4-FFF2-40B4-BE49-F238E27FC236}">
                        <a16:creationId xmlns:a16="http://schemas.microsoft.com/office/drawing/2014/main" id="{776F65B0-9B08-4623-BE90-3A2F10A3EED2}"/>
                      </a:ext>
                    </a:extLst>
                  </p:cNvPr>
                  <p:cNvSpPr>
                    <a:spLocks/>
                  </p:cNvSpPr>
                  <p:nvPr/>
                </p:nvSpPr>
                <p:spPr bwMode="auto">
                  <a:xfrm>
                    <a:off x="1505" y="2999"/>
                    <a:ext cx="56" cy="29"/>
                  </a:xfrm>
                  <a:custGeom>
                    <a:avLst/>
                    <a:gdLst>
                      <a:gd name="T0" fmla="*/ 0 w 56"/>
                      <a:gd name="T1" fmla="*/ 0 h 29"/>
                      <a:gd name="T2" fmla="*/ 24 w 56"/>
                      <a:gd name="T3" fmla="*/ 3 h 29"/>
                      <a:gd name="T4" fmla="*/ 42 w 56"/>
                      <a:gd name="T5" fmla="*/ 12 h 29"/>
                      <a:gd name="T6" fmla="*/ 56 w 56"/>
                      <a:gd name="T7" fmla="*/ 29 h 29"/>
                    </a:gdLst>
                    <a:ahLst/>
                    <a:cxnLst>
                      <a:cxn ang="0">
                        <a:pos x="T0" y="T1"/>
                      </a:cxn>
                      <a:cxn ang="0">
                        <a:pos x="T2" y="T3"/>
                      </a:cxn>
                      <a:cxn ang="0">
                        <a:pos x="T4" y="T5"/>
                      </a:cxn>
                      <a:cxn ang="0">
                        <a:pos x="T6" y="T7"/>
                      </a:cxn>
                    </a:cxnLst>
                    <a:rect l="0" t="0" r="r" b="b"/>
                    <a:pathLst>
                      <a:path w="56" h="29">
                        <a:moveTo>
                          <a:pt x="0" y="0"/>
                        </a:moveTo>
                        <a:lnTo>
                          <a:pt x="24" y="3"/>
                        </a:lnTo>
                        <a:lnTo>
                          <a:pt x="42" y="12"/>
                        </a:lnTo>
                        <a:lnTo>
                          <a:pt x="56" y="2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 name="Freeform 15">
                    <a:extLst>
                      <a:ext uri="{FF2B5EF4-FFF2-40B4-BE49-F238E27FC236}">
                        <a16:creationId xmlns:a16="http://schemas.microsoft.com/office/drawing/2014/main" id="{96EA2314-1CF8-4625-A4AB-C0E27FD1A828}"/>
                      </a:ext>
                    </a:extLst>
                  </p:cNvPr>
                  <p:cNvSpPr>
                    <a:spLocks/>
                  </p:cNvSpPr>
                  <p:nvPr/>
                </p:nvSpPr>
                <p:spPr bwMode="auto">
                  <a:xfrm>
                    <a:off x="1392" y="3134"/>
                    <a:ext cx="96" cy="80"/>
                  </a:xfrm>
                  <a:custGeom>
                    <a:avLst/>
                    <a:gdLst>
                      <a:gd name="T0" fmla="*/ 0 w 96"/>
                      <a:gd name="T1" fmla="*/ 0 h 80"/>
                      <a:gd name="T2" fmla="*/ 2 w 96"/>
                      <a:gd name="T3" fmla="*/ 12 h 80"/>
                      <a:gd name="T4" fmla="*/ 6 w 96"/>
                      <a:gd name="T5" fmla="*/ 26 h 80"/>
                      <a:gd name="T6" fmla="*/ 12 w 96"/>
                      <a:gd name="T7" fmla="*/ 36 h 80"/>
                      <a:gd name="T8" fmla="*/ 27 w 96"/>
                      <a:gd name="T9" fmla="*/ 47 h 80"/>
                      <a:gd name="T10" fmla="*/ 45 w 96"/>
                      <a:gd name="T11" fmla="*/ 55 h 80"/>
                      <a:gd name="T12" fmla="*/ 65 w 96"/>
                      <a:gd name="T13" fmla="*/ 56 h 80"/>
                      <a:gd name="T14" fmla="*/ 80 w 96"/>
                      <a:gd name="T15" fmla="*/ 60 h 80"/>
                      <a:gd name="T16" fmla="*/ 90 w 96"/>
                      <a:gd name="T17" fmla="*/ 70 h 80"/>
                      <a:gd name="T18" fmla="*/ 96 w 96"/>
                      <a:gd name="T19" fmla="*/ 79 h 80"/>
                      <a:gd name="T20" fmla="*/ 96 w 96"/>
                      <a:gd name="T21"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80">
                        <a:moveTo>
                          <a:pt x="0" y="0"/>
                        </a:moveTo>
                        <a:lnTo>
                          <a:pt x="2" y="12"/>
                        </a:lnTo>
                        <a:lnTo>
                          <a:pt x="6" y="26"/>
                        </a:lnTo>
                        <a:lnTo>
                          <a:pt x="12" y="36"/>
                        </a:lnTo>
                        <a:lnTo>
                          <a:pt x="27" y="47"/>
                        </a:lnTo>
                        <a:lnTo>
                          <a:pt x="45" y="55"/>
                        </a:lnTo>
                        <a:lnTo>
                          <a:pt x="65" y="56"/>
                        </a:lnTo>
                        <a:lnTo>
                          <a:pt x="80" y="60"/>
                        </a:lnTo>
                        <a:lnTo>
                          <a:pt x="90" y="70"/>
                        </a:lnTo>
                        <a:lnTo>
                          <a:pt x="96" y="79"/>
                        </a:lnTo>
                        <a:lnTo>
                          <a:pt x="96" y="8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nvGrpSpPr>
            <p:cNvPr id="7" name="Group 16">
              <a:extLst>
                <a:ext uri="{FF2B5EF4-FFF2-40B4-BE49-F238E27FC236}">
                  <a16:creationId xmlns:a16="http://schemas.microsoft.com/office/drawing/2014/main" id="{AB52BA04-C1AC-4245-A2F9-FD986F9E3C89}"/>
                </a:ext>
              </a:extLst>
            </p:cNvPr>
            <p:cNvGrpSpPr>
              <a:grpSpLocks/>
            </p:cNvGrpSpPr>
            <p:nvPr/>
          </p:nvGrpSpPr>
          <p:grpSpPr bwMode="auto">
            <a:xfrm>
              <a:off x="719" y="2073"/>
              <a:ext cx="1112" cy="1496"/>
              <a:chOff x="719" y="2073"/>
              <a:chExt cx="1112" cy="1496"/>
            </a:xfrm>
          </p:grpSpPr>
          <p:grpSp>
            <p:nvGrpSpPr>
              <p:cNvPr id="8" name="Group 17">
                <a:extLst>
                  <a:ext uri="{FF2B5EF4-FFF2-40B4-BE49-F238E27FC236}">
                    <a16:creationId xmlns:a16="http://schemas.microsoft.com/office/drawing/2014/main" id="{E3731DD5-12E2-4A63-948C-BAE4184F4D1B}"/>
                  </a:ext>
                </a:extLst>
              </p:cNvPr>
              <p:cNvGrpSpPr>
                <a:grpSpLocks/>
              </p:cNvGrpSpPr>
              <p:nvPr/>
            </p:nvGrpSpPr>
            <p:grpSpPr bwMode="auto">
              <a:xfrm>
                <a:off x="914" y="2073"/>
                <a:ext cx="884" cy="829"/>
                <a:chOff x="914" y="2073"/>
                <a:chExt cx="884" cy="829"/>
              </a:xfrm>
            </p:grpSpPr>
            <p:sp>
              <p:nvSpPr>
                <p:cNvPr id="29" name="Freeform 18">
                  <a:extLst>
                    <a:ext uri="{FF2B5EF4-FFF2-40B4-BE49-F238E27FC236}">
                      <a16:creationId xmlns:a16="http://schemas.microsoft.com/office/drawing/2014/main" id="{3061C91F-CCA4-48A6-991D-3DA74A4B369D}"/>
                    </a:ext>
                  </a:extLst>
                </p:cNvPr>
                <p:cNvSpPr>
                  <a:spLocks/>
                </p:cNvSpPr>
                <p:nvPr/>
              </p:nvSpPr>
              <p:spPr bwMode="auto">
                <a:xfrm>
                  <a:off x="997" y="2073"/>
                  <a:ext cx="790" cy="829"/>
                </a:xfrm>
                <a:custGeom>
                  <a:avLst/>
                  <a:gdLst>
                    <a:gd name="T0" fmla="*/ 97 w 790"/>
                    <a:gd name="T1" fmla="*/ 657 h 829"/>
                    <a:gd name="T2" fmla="*/ 135 w 790"/>
                    <a:gd name="T3" fmla="*/ 586 h 829"/>
                    <a:gd name="T4" fmla="*/ 135 w 790"/>
                    <a:gd name="T5" fmla="*/ 565 h 829"/>
                    <a:gd name="T6" fmla="*/ 121 w 790"/>
                    <a:gd name="T7" fmla="*/ 537 h 829"/>
                    <a:gd name="T8" fmla="*/ 100 w 790"/>
                    <a:gd name="T9" fmla="*/ 506 h 829"/>
                    <a:gd name="T10" fmla="*/ 61 w 790"/>
                    <a:gd name="T11" fmla="*/ 477 h 829"/>
                    <a:gd name="T12" fmla="*/ 36 w 790"/>
                    <a:gd name="T13" fmla="*/ 437 h 829"/>
                    <a:gd name="T14" fmla="*/ 24 w 790"/>
                    <a:gd name="T15" fmla="*/ 402 h 829"/>
                    <a:gd name="T16" fmla="*/ 9 w 790"/>
                    <a:gd name="T17" fmla="*/ 376 h 829"/>
                    <a:gd name="T18" fmla="*/ 9 w 790"/>
                    <a:gd name="T19" fmla="*/ 345 h 829"/>
                    <a:gd name="T20" fmla="*/ 0 w 790"/>
                    <a:gd name="T21" fmla="*/ 274 h 829"/>
                    <a:gd name="T22" fmla="*/ 9 w 790"/>
                    <a:gd name="T23" fmla="*/ 220 h 829"/>
                    <a:gd name="T24" fmla="*/ 26 w 790"/>
                    <a:gd name="T25" fmla="*/ 173 h 829"/>
                    <a:gd name="T26" fmla="*/ 50 w 790"/>
                    <a:gd name="T27" fmla="*/ 123 h 829"/>
                    <a:gd name="T28" fmla="*/ 79 w 790"/>
                    <a:gd name="T29" fmla="*/ 94 h 829"/>
                    <a:gd name="T30" fmla="*/ 133 w 790"/>
                    <a:gd name="T31" fmla="*/ 59 h 829"/>
                    <a:gd name="T32" fmla="*/ 192 w 790"/>
                    <a:gd name="T33" fmla="*/ 35 h 829"/>
                    <a:gd name="T34" fmla="*/ 254 w 790"/>
                    <a:gd name="T35" fmla="*/ 14 h 829"/>
                    <a:gd name="T36" fmla="*/ 333 w 790"/>
                    <a:gd name="T37" fmla="*/ 2 h 829"/>
                    <a:gd name="T38" fmla="*/ 389 w 790"/>
                    <a:gd name="T39" fmla="*/ 0 h 829"/>
                    <a:gd name="T40" fmla="*/ 445 w 790"/>
                    <a:gd name="T41" fmla="*/ 5 h 829"/>
                    <a:gd name="T42" fmla="*/ 516 w 790"/>
                    <a:gd name="T43" fmla="*/ 19 h 829"/>
                    <a:gd name="T44" fmla="*/ 581 w 790"/>
                    <a:gd name="T45" fmla="*/ 40 h 829"/>
                    <a:gd name="T46" fmla="*/ 628 w 790"/>
                    <a:gd name="T47" fmla="*/ 64 h 829"/>
                    <a:gd name="T48" fmla="*/ 687 w 790"/>
                    <a:gd name="T49" fmla="*/ 109 h 829"/>
                    <a:gd name="T50" fmla="*/ 727 w 790"/>
                    <a:gd name="T51" fmla="*/ 162 h 829"/>
                    <a:gd name="T52" fmla="*/ 757 w 790"/>
                    <a:gd name="T53" fmla="*/ 211 h 829"/>
                    <a:gd name="T54" fmla="*/ 772 w 790"/>
                    <a:gd name="T55" fmla="*/ 247 h 829"/>
                    <a:gd name="T56" fmla="*/ 790 w 790"/>
                    <a:gd name="T57" fmla="*/ 309 h 829"/>
                    <a:gd name="T58" fmla="*/ 790 w 790"/>
                    <a:gd name="T59" fmla="*/ 357 h 829"/>
                    <a:gd name="T60" fmla="*/ 778 w 790"/>
                    <a:gd name="T61" fmla="*/ 426 h 829"/>
                    <a:gd name="T62" fmla="*/ 760 w 790"/>
                    <a:gd name="T63" fmla="*/ 482 h 829"/>
                    <a:gd name="T64" fmla="*/ 733 w 790"/>
                    <a:gd name="T65" fmla="*/ 529 h 829"/>
                    <a:gd name="T66" fmla="*/ 710 w 790"/>
                    <a:gd name="T67" fmla="*/ 556 h 829"/>
                    <a:gd name="T68" fmla="*/ 676 w 790"/>
                    <a:gd name="T69" fmla="*/ 586 h 829"/>
                    <a:gd name="T70" fmla="*/ 620 w 790"/>
                    <a:gd name="T71" fmla="*/ 609 h 829"/>
                    <a:gd name="T72" fmla="*/ 578 w 790"/>
                    <a:gd name="T73" fmla="*/ 624 h 829"/>
                    <a:gd name="T74" fmla="*/ 531 w 790"/>
                    <a:gd name="T75" fmla="*/ 638 h 829"/>
                    <a:gd name="T76" fmla="*/ 457 w 790"/>
                    <a:gd name="T77" fmla="*/ 645 h 829"/>
                    <a:gd name="T78" fmla="*/ 393 w 790"/>
                    <a:gd name="T79" fmla="*/ 657 h 829"/>
                    <a:gd name="T80" fmla="*/ 351 w 790"/>
                    <a:gd name="T81" fmla="*/ 666 h 829"/>
                    <a:gd name="T82" fmla="*/ 339 w 790"/>
                    <a:gd name="T83" fmla="*/ 686 h 829"/>
                    <a:gd name="T84" fmla="*/ 342 w 790"/>
                    <a:gd name="T85" fmla="*/ 711 h 829"/>
                    <a:gd name="T86" fmla="*/ 339 w 790"/>
                    <a:gd name="T87" fmla="*/ 735 h 829"/>
                    <a:gd name="T88" fmla="*/ 330 w 790"/>
                    <a:gd name="T89" fmla="*/ 752 h 829"/>
                    <a:gd name="T90" fmla="*/ 325 w 790"/>
                    <a:gd name="T91" fmla="*/ 785 h 829"/>
                    <a:gd name="T92" fmla="*/ 327 w 790"/>
                    <a:gd name="T93" fmla="*/ 829 h 829"/>
                    <a:gd name="T94" fmla="*/ 274 w 790"/>
                    <a:gd name="T95" fmla="*/ 756 h 829"/>
                    <a:gd name="T96" fmla="*/ 204 w 790"/>
                    <a:gd name="T97" fmla="*/ 696 h 829"/>
                    <a:gd name="T98" fmla="*/ 145 w 790"/>
                    <a:gd name="T99" fmla="*/ 668 h 829"/>
                    <a:gd name="T100" fmla="*/ 97 w 790"/>
                    <a:gd name="T101" fmla="*/ 657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90" h="829">
                      <a:moveTo>
                        <a:pt x="97" y="657"/>
                      </a:moveTo>
                      <a:lnTo>
                        <a:pt x="135" y="586"/>
                      </a:lnTo>
                      <a:lnTo>
                        <a:pt x="135" y="565"/>
                      </a:lnTo>
                      <a:lnTo>
                        <a:pt x="121" y="537"/>
                      </a:lnTo>
                      <a:lnTo>
                        <a:pt x="100" y="506"/>
                      </a:lnTo>
                      <a:lnTo>
                        <a:pt x="61" y="477"/>
                      </a:lnTo>
                      <a:lnTo>
                        <a:pt x="36" y="437"/>
                      </a:lnTo>
                      <a:lnTo>
                        <a:pt x="24" y="402"/>
                      </a:lnTo>
                      <a:lnTo>
                        <a:pt x="9" y="376"/>
                      </a:lnTo>
                      <a:lnTo>
                        <a:pt x="9" y="345"/>
                      </a:lnTo>
                      <a:lnTo>
                        <a:pt x="0" y="274"/>
                      </a:lnTo>
                      <a:lnTo>
                        <a:pt x="9" y="220"/>
                      </a:lnTo>
                      <a:lnTo>
                        <a:pt x="26" y="173"/>
                      </a:lnTo>
                      <a:lnTo>
                        <a:pt x="50" y="123"/>
                      </a:lnTo>
                      <a:lnTo>
                        <a:pt x="79" y="94"/>
                      </a:lnTo>
                      <a:lnTo>
                        <a:pt x="133" y="59"/>
                      </a:lnTo>
                      <a:lnTo>
                        <a:pt x="192" y="35"/>
                      </a:lnTo>
                      <a:lnTo>
                        <a:pt x="254" y="14"/>
                      </a:lnTo>
                      <a:lnTo>
                        <a:pt x="333" y="2"/>
                      </a:lnTo>
                      <a:lnTo>
                        <a:pt x="389" y="0"/>
                      </a:lnTo>
                      <a:lnTo>
                        <a:pt x="445" y="5"/>
                      </a:lnTo>
                      <a:lnTo>
                        <a:pt x="516" y="19"/>
                      </a:lnTo>
                      <a:lnTo>
                        <a:pt x="581" y="40"/>
                      </a:lnTo>
                      <a:lnTo>
                        <a:pt x="628" y="64"/>
                      </a:lnTo>
                      <a:lnTo>
                        <a:pt x="687" y="109"/>
                      </a:lnTo>
                      <a:lnTo>
                        <a:pt x="727" y="162"/>
                      </a:lnTo>
                      <a:lnTo>
                        <a:pt x="757" y="211"/>
                      </a:lnTo>
                      <a:lnTo>
                        <a:pt x="772" y="247"/>
                      </a:lnTo>
                      <a:lnTo>
                        <a:pt x="790" y="309"/>
                      </a:lnTo>
                      <a:lnTo>
                        <a:pt x="790" y="357"/>
                      </a:lnTo>
                      <a:lnTo>
                        <a:pt x="778" y="426"/>
                      </a:lnTo>
                      <a:lnTo>
                        <a:pt x="760" y="482"/>
                      </a:lnTo>
                      <a:lnTo>
                        <a:pt x="733" y="529"/>
                      </a:lnTo>
                      <a:lnTo>
                        <a:pt x="710" y="556"/>
                      </a:lnTo>
                      <a:lnTo>
                        <a:pt x="676" y="586"/>
                      </a:lnTo>
                      <a:lnTo>
                        <a:pt x="620" y="609"/>
                      </a:lnTo>
                      <a:lnTo>
                        <a:pt x="578" y="624"/>
                      </a:lnTo>
                      <a:lnTo>
                        <a:pt x="531" y="638"/>
                      </a:lnTo>
                      <a:lnTo>
                        <a:pt x="457" y="645"/>
                      </a:lnTo>
                      <a:lnTo>
                        <a:pt x="393" y="657"/>
                      </a:lnTo>
                      <a:lnTo>
                        <a:pt x="351" y="666"/>
                      </a:lnTo>
                      <a:lnTo>
                        <a:pt x="339" y="686"/>
                      </a:lnTo>
                      <a:lnTo>
                        <a:pt x="342" y="711"/>
                      </a:lnTo>
                      <a:lnTo>
                        <a:pt x="339" y="735"/>
                      </a:lnTo>
                      <a:lnTo>
                        <a:pt x="330" y="752"/>
                      </a:lnTo>
                      <a:lnTo>
                        <a:pt x="325" y="785"/>
                      </a:lnTo>
                      <a:lnTo>
                        <a:pt x="327" y="829"/>
                      </a:lnTo>
                      <a:lnTo>
                        <a:pt x="274" y="756"/>
                      </a:lnTo>
                      <a:lnTo>
                        <a:pt x="204" y="696"/>
                      </a:lnTo>
                      <a:lnTo>
                        <a:pt x="145" y="668"/>
                      </a:lnTo>
                      <a:lnTo>
                        <a:pt x="97" y="657"/>
                      </a:lnTo>
                      <a:close/>
                    </a:path>
                  </a:pathLst>
                </a:custGeom>
                <a:solidFill>
                  <a:srgbClr val="E0A080"/>
                </a:solidFill>
                <a:ln w="11113">
                  <a:solidFill>
                    <a:srgbClr val="000000"/>
                  </a:solidFill>
                  <a:prstDash val="solid"/>
                  <a:round/>
                  <a:headEnd/>
                  <a:tailEnd/>
                </a:ln>
              </p:spPr>
              <p:txBody>
                <a:bodyPr/>
                <a:lstStyle/>
                <a:p>
                  <a:endParaRPr lang="en-US"/>
                </a:p>
              </p:txBody>
            </p:sp>
            <p:grpSp>
              <p:nvGrpSpPr>
                <p:cNvPr id="30" name="Group 19">
                  <a:extLst>
                    <a:ext uri="{FF2B5EF4-FFF2-40B4-BE49-F238E27FC236}">
                      <a16:creationId xmlns:a16="http://schemas.microsoft.com/office/drawing/2014/main" id="{EA254290-7075-4C83-A1AB-B3E3A0DB4421}"/>
                    </a:ext>
                  </a:extLst>
                </p:cNvPr>
                <p:cNvGrpSpPr>
                  <a:grpSpLocks/>
                </p:cNvGrpSpPr>
                <p:nvPr/>
              </p:nvGrpSpPr>
              <p:grpSpPr bwMode="auto">
                <a:xfrm>
                  <a:off x="914" y="2073"/>
                  <a:ext cx="741" cy="573"/>
                  <a:chOff x="914" y="2073"/>
                  <a:chExt cx="741" cy="573"/>
                </a:xfrm>
              </p:grpSpPr>
              <p:grpSp>
                <p:nvGrpSpPr>
                  <p:cNvPr id="42" name="Group 20">
                    <a:extLst>
                      <a:ext uri="{FF2B5EF4-FFF2-40B4-BE49-F238E27FC236}">
                        <a16:creationId xmlns:a16="http://schemas.microsoft.com/office/drawing/2014/main" id="{DFB458DD-4F2A-43C2-A155-F0D68A384864}"/>
                      </a:ext>
                    </a:extLst>
                  </p:cNvPr>
                  <p:cNvGrpSpPr>
                    <a:grpSpLocks/>
                  </p:cNvGrpSpPr>
                  <p:nvPr/>
                </p:nvGrpSpPr>
                <p:grpSpPr bwMode="auto">
                  <a:xfrm>
                    <a:off x="1112" y="2073"/>
                    <a:ext cx="510" cy="173"/>
                    <a:chOff x="1112" y="2073"/>
                    <a:chExt cx="510" cy="173"/>
                  </a:xfrm>
                </p:grpSpPr>
                <p:sp>
                  <p:nvSpPr>
                    <p:cNvPr id="58" name="Freeform 21">
                      <a:extLst>
                        <a:ext uri="{FF2B5EF4-FFF2-40B4-BE49-F238E27FC236}">
                          <a16:creationId xmlns:a16="http://schemas.microsoft.com/office/drawing/2014/main" id="{A1D49CDC-F74E-449D-8B73-589B5BE26051}"/>
                        </a:ext>
                      </a:extLst>
                    </p:cNvPr>
                    <p:cNvSpPr>
                      <a:spLocks/>
                    </p:cNvSpPr>
                    <p:nvPr/>
                  </p:nvSpPr>
                  <p:spPr bwMode="auto">
                    <a:xfrm>
                      <a:off x="1153" y="2099"/>
                      <a:ext cx="469" cy="147"/>
                    </a:xfrm>
                    <a:custGeom>
                      <a:avLst/>
                      <a:gdLst>
                        <a:gd name="T0" fmla="*/ 0 w 469"/>
                        <a:gd name="T1" fmla="*/ 147 h 147"/>
                        <a:gd name="T2" fmla="*/ 36 w 469"/>
                        <a:gd name="T3" fmla="*/ 101 h 147"/>
                        <a:gd name="T4" fmla="*/ 83 w 469"/>
                        <a:gd name="T5" fmla="*/ 65 h 147"/>
                        <a:gd name="T6" fmla="*/ 139 w 469"/>
                        <a:gd name="T7" fmla="*/ 35 h 147"/>
                        <a:gd name="T8" fmla="*/ 195 w 469"/>
                        <a:gd name="T9" fmla="*/ 17 h 147"/>
                        <a:gd name="T10" fmla="*/ 257 w 469"/>
                        <a:gd name="T11" fmla="*/ 5 h 147"/>
                        <a:gd name="T12" fmla="*/ 337 w 469"/>
                        <a:gd name="T13" fmla="*/ 0 h 147"/>
                        <a:gd name="T14" fmla="*/ 396 w 469"/>
                        <a:gd name="T15" fmla="*/ 9 h 147"/>
                        <a:gd name="T16" fmla="*/ 469 w 469"/>
                        <a:gd name="T17"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47">
                          <a:moveTo>
                            <a:pt x="0" y="147"/>
                          </a:moveTo>
                          <a:lnTo>
                            <a:pt x="36" y="101"/>
                          </a:lnTo>
                          <a:lnTo>
                            <a:pt x="83" y="65"/>
                          </a:lnTo>
                          <a:lnTo>
                            <a:pt x="139" y="35"/>
                          </a:lnTo>
                          <a:lnTo>
                            <a:pt x="195" y="17"/>
                          </a:lnTo>
                          <a:lnTo>
                            <a:pt x="257" y="5"/>
                          </a:lnTo>
                          <a:lnTo>
                            <a:pt x="337" y="0"/>
                          </a:lnTo>
                          <a:lnTo>
                            <a:pt x="396" y="9"/>
                          </a:lnTo>
                          <a:lnTo>
                            <a:pt x="469" y="33"/>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 name="Freeform 22">
                      <a:extLst>
                        <a:ext uri="{FF2B5EF4-FFF2-40B4-BE49-F238E27FC236}">
                          <a16:creationId xmlns:a16="http://schemas.microsoft.com/office/drawing/2014/main" id="{2F18EC2C-6A88-4F31-85AD-7358000AB8D4}"/>
                        </a:ext>
                      </a:extLst>
                    </p:cNvPr>
                    <p:cNvSpPr>
                      <a:spLocks/>
                    </p:cNvSpPr>
                    <p:nvPr/>
                  </p:nvSpPr>
                  <p:spPr bwMode="auto">
                    <a:xfrm>
                      <a:off x="1112" y="2073"/>
                      <a:ext cx="484" cy="162"/>
                    </a:xfrm>
                    <a:custGeom>
                      <a:avLst/>
                      <a:gdLst>
                        <a:gd name="T0" fmla="*/ 0 w 484"/>
                        <a:gd name="T1" fmla="*/ 162 h 162"/>
                        <a:gd name="T2" fmla="*/ 23 w 484"/>
                        <a:gd name="T3" fmla="*/ 115 h 162"/>
                        <a:gd name="T4" fmla="*/ 51 w 484"/>
                        <a:gd name="T5" fmla="*/ 82 h 162"/>
                        <a:gd name="T6" fmla="*/ 82 w 484"/>
                        <a:gd name="T7" fmla="*/ 55 h 162"/>
                        <a:gd name="T8" fmla="*/ 139 w 484"/>
                        <a:gd name="T9" fmla="*/ 26 h 162"/>
                        <a:gd name="T10" fmla="*/ 212 w 484"/>
                        <a:gd name="T11" fmla="*/ 5 h 162"/>
                        <a:gd name="T12" fmla="*/ 280 w 484"/>
                        <a:gd name="T13" fmla="*/ 0 h 162"/>
                        <a:gd name="T14" fmla="*/ 354 w 484"/>
                        <a:gd name="T15" fmla="*/ 8 h 162"/>
                        <a:gd name="T16" fmla="*/ 421 w 484"/>
                        <a:gd name="T17" fmla="*/ 29 h 162"/>
                        <a:gd name="T18" fmla="*/ 454 w 484"/>
                        <a:gd name="T19" fmla="*/ 38 h 162"/>
                        <a:gd name="T20" fmla="*/ 484 w 484"/>
                        <a:gd name="T21" fmla="*/ 4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4" h="162">
                          <a:moveTo>
                            <a:pt x="0" y="162"/>
                          </a:moveTo>
                          <a:lnTo>
                            <a:pt x="23" y="115"/>
                          </a:lnTo>
                          <a:lnTo>
                            <a:pt x="51" y="82"/>
                          </a:lnTo>
                          <a:lnTo>
                            <a:pt x="82" y="55"/>
                          </a:lnTo>
                          <a:lnTo>
                            <a:pt x="139" y="26"/>
                          </a:lnTo>
                          <a:lnTo>
                            <a:pt x="212" y="5"/>
                          </a:lnTo>
                          <a:lnTo>
                            <a:pt x="280" y="0"/>
                          </a:lnTo>
                          <a:lnTo>
                            <a:pt x="354" y="8"/>
                          </a:lnTo>
                          <a:lnTo>
                            <a:pt x="421" y="29"/>
                          </a:lnTo>
                          <a:lnTo>
                            <a:pt x="454" y="38"/>
                          </a:lnTo>
                          <a:lnTo>
                            <a:pt x="484" y="47"/>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3" name="Group 23">
                    <a:extLst>
                      <a:ext uri="{FF2B5EF4-FFF2-40B4-BE49-F238E27FC236}">
                        <a16:creationId xmlns:a16="http://schemas.microsoft.com/office/drawing/2014/main" id="{2C19A5DC-C606-465B-8EEA-73F62455775A}"/>
                      </a:ext>
                    </a:extLst>
                  </p:cNvPr>
                  <p:cNvGrpSpPr>
                    <a:grpSpLocks/>
                  </p:cNvGrpSpPr>
                  <p:nvPr/>
                </p:nvGrpSpPr>
                <p:grpSpPr bwMode="auto">
                  <a:xfrm>
                    <a:off x="914" y="2180"/>
                    <a:ext cx="278" cy="281"/>
                    <a:chOff x="914" y="2180"/>
                    <a:chExt cx="278" cy="281"/>
                  </a:xfrm>
                </p:grpSpPr>
                <p:sp>
                  <p:nvSpPr>
                    <p:cNvPr id="51" name="Freeform 24">
                      <a:extLst>
                        <a:ext uri="{FF2B5EF4-FFF2-40B4-BE49-F238E27FC236}">
                          <a16:creationId xmlns:a16="http://schemas.microsoft.com/office/drawing/2014/main" id="{C9709A7C-DFF0-4673-8D58-0C98CCFFAB70}"/>
                        </a:ext>
                      </a:extLst>
                    </p:cNvPr>
                    <p:cNvSpPr>
                      <a:spLocks/>
                    </p:cNvSpPr>
                    <p:nvPr/>
                  </p:nvSpPr>
                  <p:spPr bwMode="auto">
                    <a:xfrm>
                      <a:off x="914" y="2180"/>
                      <a:ext cx="278" cy="281"/>
                    </a:xfrm>
                    <a:custGeom>
                      <a:avLst/>
                      <a:gdLst>
                        <a:gd name="T0" fmla="*/ 15 w 278"/>
                        <a:gd name="T1" fmla="*/ 233 h 281"/>
                        <a:gd name="T2" fmla="*/ 8 w 278"/>
                        <a:gd name="T3" fmla="*/ 122 h 281"/>
                        <a:gd name="T4" fmla="*/ 46 w 278"/>
                        <a:gd name="T5" fmla="*/ 53 h 281"/>
                        <a:gd name="T6" fmla="*/ 74 w 278"/>
                        <a:gd name="T7" fmla="*/ 13 h 281"/>
                        <a:gd name="T8" fmla="*/ 101 w 278"/>
                        <a:gd name="T9" fmla="*/ 0 h 281"/>
                        <a:gd name="T10" fmla="*/ 116 w 278"/>
                        <a:gd name="T11" fmla="*/ 25 h 281"/>
                        <a:gd name="T12" fmla="*/ 137 w 278"/>
                        <a:gd name="T13" fmla="*/ 14 h 281"/>
                        <a:gd name="T14" fmla="*/ 150 w 278"/>
                        <a:gd name="T15" fmla="*/ 41 h 281"/>
                        <a:gd name="T16" fmla="*/ 165 w 278"/>
                        <a:gd name="T17" fmla="*/ 58 h 281"/>
                        <a:gd name="T18" fmla="*/ 181 w 278"/>
                        <a:gd name="T19" fmla="*/ 71 h 281"/>
                        <a:gd name="T20" fmla="*/ 178 w 278"/>
                        <a:gd name="T21" fmla="*/ 95 h 281"/>
                        <a:gd name="T22" fmla="*/ 198 w 278"/>
                        <a:gd name="T23" fmla="*/ 81 h 281"/>
                        <a:gd name="T24" fmla="*/ 218 w 278"/>
                        <a:gd name="T25" fmla="*/ 93 h 281"/>
                        <a:gd name="T26" fmla="*/ 219 w 278"/>
                        <a:gd name="T27" fmla="*/ 113 h 281"/>
                        <a:gd name="T28" fmla="*/ 243 w 278"/>
                        <a:gd name="T29" fmla="*/ 116 h 281"/>
                        <a:gd name="T30" fmla="*/ 252 w 278"/>
                        <a:gd name="T31" fmla="*/ 140 h 281"/>
                        <a:gd name="T32" fmla="*/ 269 w 278"/>
                        <a:gd name="T33" fmla="*/ 161 h 281"/>
                        <a:gd name="T34" fmla="*/ 263 w 278"/>
                        <a:gd name="T35" fmla="*/ 210 h 281"/>
                        <a:gd name="T36" fmla="*/ 272 w 278"/>
                        <a:gd name="T37" fmla="*/ 239 h 281"/>
                        <a:gd name="T38" fmla="*/ 278 w 278"/>
                        <a:gd name="T39" fmla="*/ 266 h 281"/>
                        <a:gd name="T40" fmla="*/ 260 w 278"/>
                        <a:gd name="T41" fmla="*/ 281 h 281"/>
                        <a:gd name="T42" fmla="*/ 238 w 278"/>
                        <a:gd name="T43" fmla="*/ 279 h 281"/>
                        <a:gd name="T44" fmla="*/ 218 w 278"/>
                        <a:gd name="T45" fmla="*/ 257 h 281"/>
                        <a:gd name="T46" fmla="*/ 204 w 278"/>
                        <a:gd name="T47" fmla="*/ 255 h 281"/>
                        <a:gd name="T48" fmla="*/ 180 w 278"/>
                        <a:gd name="T49" fmla="*/ 249 h 281"/>
                        <a:gd name="T50" fmla="*/ 165 w 278"/>
                        <a:gd name="T51" fmla="*/ 245 h 281"/>
                        <a:gd name="T52" fmla="*/ 153 w 278"/>
                        <a:gd name="T53" fmla="*/ 240 h 281"/>
                        <a:gd name="T54" fmla="*/ 137 w 278"/>
                        <a:gd name="T55" fmla="*/ 238 h 281"/>
                        <a:gd name="T56" fmla="*/ 126 w 278"/>
                        <a:gd name="T57" fmla="*/ 221 h 281"/>
                        <a:gd name="T58" fmla="*/ 117 w 278"/>
                        <a:gd name="T59" fmla="*/ 238 h 281"/>
                        <a:gd name="T60" fmla="*/ 98 w 278"/>
                        <a:gd name="T61" fmla="*/ 243 h 281"/>
                        <a:gd name="T62" fmla="*/ 90 w 278"/>
                        <a:gd name="T63" fmla="*/ 249 h 281"/>
                        <a:gd name="T64" fmla="*/ 74 w 278"/>
                        <a:gd name="T65" fmla="*/ 267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8" h="281">
                          <a:moveTo>
                            <a:pt x="51" y="267"/>
                          </a:moveTo>
                          <a:lnTo>
                            <a:pt x="15" y="233"/>
                          </a:lnTo>
                          <a:lnTo>
                            <a:pt x="0" y="184"/>
                          </a:lnTo>
                          <a:lnTo>
                            <a:pt x="8" y="122"/>
                          </a:lnTo>
                          <a:lnTo>
                            <a:pt x="29" y="76"/>
                          </a:lnTo>
                          <a:lnTo>
                            <a:pt x="46" y="53"/>
                          </a:lnTo>
                          <a:lnTo>
                            <a:pt x="65" y="23"/>
                          </a:lnTo>
                          <a:lnTo>
                            <a:pt x="74" y="13"/>
                          </a:lnTo>
                          <a:lnTo>
                            <a:pt x="87" y="2"/>
                          </a:lnTo>
                          <a:lnTo>
                            <a:pt x="101" y="0"/>
                          </a:lnTo>
                          <a:lnTo>
                            <a:pt x="109" y="12"/>
                          </a:lnTo>
                          <a:lnTo>
                            <a:pt x="116" y="25"/>
                          </a:lnTo>
                          <a:lnTo>
                            <a:pt x="121" y="16"/>
                          </a:lnTo>
                          <a:lnTo>
                            <a:pt x="137" y="14"/>
                          </a:lnTo>
                          <a:lnTo>
                            <a:pt x="146" y="25"/>
                          </a:lnTo>
                          <a:lnTo>
                            <a:pt x="150" y="41"/>
                          </a:lnTo>
                          <a:lnTo>
                            <a:pt x="153" y="63"/>
                          </a:lnTo>
                          <a:lnTo>
                            <a:pt x="165" y="58"/>
                          </a:lnTo>
                          <a:lnTo>
                            <a:pt x="178" y="64"/>
                          </a:lnTo>
                          <a:lnTo>
                            <a:pt x="181" y="71"/>
                          </a:lnTo>
                          <a:lnTo>
                            <a:pt x="180" y="83"/>
                          </a:lnTo>
                          <a:lnTo>
                            <a:pt x="178" y="95"/>
                          </a:lnTo>
                          <a:lnTo>
                            <a:pt x="186" y="87"/>
                          </a:lnTo>
                          <a:lnTo>
                            <a:pt x="198" y="81"/>
                          </a:lnTo>
                          <a:lnTo>
                            <a:pt x="217" y="83"/>
                          </a:lnTo>
                          <a:lnTo>
                            <a:pt x="218" y="93"/>
                          </a:lnTo>
                          <a:lnTo>
                            <a:pt x="219" y="102"/>
                          </a:lnTo>
                          <a:lnTo>
                            <a:pt x="219" y="113"/>
                          </a:lnTo>
                          <a:lnTo>
                            <a:pt x="231" y="111"/>
                          </a:lnTo>
                          <a:lnTo>
                            <a:pt x="243" y="116"/>
                          </a:lnTo>
                          <a:lnTo>
                            <a:pt x="249" y="125"/>
                          </a:lnTo>
                          <a:lnTo>
                            <a:pt x="252" y="140"/>
                          </a:lnTo>
                          <a:lnTo>
                            <a:pt x="263" y="144"/>
                          </a:lnTo>
                          <a:lnTo>
                            <a:pt x="269" y="161"/>
                          </a:lnTo>
                          <a:lnTo>
                            <a:pt x="267" y="179"/>
                          </a:lnTo>
                          <a:lnTo>
                            <a:pt x="263" y="210"/>
                          </a:lnTo>
                          <a:lnTo>
                            <a:pt x="266" y="227"/>
                          </a:lnTo>
                          <a:lnTo>
                            <a:pt x="272" y="239"/>
                          </a:lnTo>
                          <a:lnTo>
                            <a:pt x="278" y="251"/>
                          </a:lnTo>
                          <a:lnTo>
                            <a:pt x="278" y="266"/>
                          </a:lnTo>
                          <a:lnTo>
                            <a:pt x="269" y="278"/>
                          </a:lnTo>
                          <a:lnTo>
                            <a:pt x="260" y="281"/>
                          </a:lnTo>
                          <a:lnTo>
                            <a:pt x="249" y="281"/>
                          </a:lnTo>
                          <a:lnTo>
                            <a:pt x="238" y="279"/>
                          </a:lnTo>
                          <a:lnTo>
                            <a:pt x="225" y="267"/>
                          </a:lnTo>
                          <a:lnTo>
                            <a:pt x="218" y="257"/>
                          </a:lnTo>
                          <a:lnTo>
                            <a:pt x="216" y="251"/>
                          </a:lnTo>
                          <a:lnTo>
                            <a:pt x="204" y="255"/>
                          </a:lnTo>
                          <a:lnTo>
                            <a:pt x="189" y="254"/>
                          </a:lnTo>
                          <a:lnTo>
                            <a:pt x="180" y="249"/>
                          </a:lnTo>
                          <a:lnTo>
                            <a:pt x="177" y="245"/>
                          </a:lnTo>
                          <a:lnTo>
                            <a:pt x="165" y="245"/>
                          </a:lnTo>
                          <a:lnTo>
                            <a:pt x="158" y="242"/>
                          </a:lnTo>
                          <a:lnTo>
                            <a:pt x="153" y="240"/>
                          </a:lnTo>
                          <a:lnTo>
                            <a:pt x="144" y="240"/>
                          </a:lnTo>
                          <a:lnTo>
                            <a:pt x="137" y="238"/>
                          </a:lnTo>
                          <a:lnTo>
                            <a:pt x="130" y="227"/>
                          </a:lnTo>
                          <a:lnTo>
                            <a:pt x="126" y="221"/>
                          </a:lnTo>
                          <a:lnTo>
                            <a:pt x="121" y="227"/>
                          </a:lnTo>
                          <a:lnTo>
                            <a:pt x="117" y="238"/>
                          </a:lnTo>
                          <a:lnTo>
                            <a:pt x="108" y="242"/>
                          </a:lnTo>
                          <a:lnTo>
                            <a:pt x="98" y="243"/>
                          </a:lnTo>
                          <a:lnTo>
                            <a:pt x="93" y="243"/>
                          </a:lnTo>
                          <a:lnTo>
                            <a:pt x="90" y="249"/>
                          </a:lnTo>
                          <a:lnTo>
                            <a:pt x="83" y="257"/>
                          </a:lnTo>
                          <a:lnTo>
                            <a:pt x="74" y="267"/>
                          </a:lnTo>
                          <a:lnTo>
                            <a:pt x="51" y="267"/>
                          </a:lnTo>
                          <a:close/>
                        </a:path>
                      </a:pathLst>
                    </a:custGeom>
                    <a:solidFill>
                      <a:srgbClr val="C08040"/>
                    </a:solidFill>
                    <a:ln w="11113">
                      <a:solidFill>
                        <a:srgbClr val="000000"/>
                      </a:solidFill>
                      <a:prstDash val="solid"/>
                      <a:round/>
                      <a:headEnd/>
                      <a:tailEnd/>
                    </a:ln>
                  </p:spPr>
                  <p:txBody>
                    <a:bodyPr/>
                    <a:lstStyle/>
                    <a:p>
                      <a:endParaRPr lang="en-US"/>
                    </a:p>
                  </p:txBody>
                </p:sp>
                <p:grpSp>
                  <p:nvGrpSpPr>
                    <p:cNvPr id="52" name="Group 25">
                      <a:extLst>
                        <a:ext uri="{FF2B5EF4-FFF2-40B4-BE49-F238E27FC236}">
                          <a16:creationId xmlns:a16="http://schemas.microsoft.com/office/drawing/2014/main" id="{612856AF-1BEE-422D-B003-D1C35D58ACE7}"/>
                        </a:ext>
                      </a:extLst>
                    </p:cNvPr>
                    <p:cNvGrpSpPr>
                      <a:grpSpLocks/>
                    </p:cNvGrpSpPr>
                    <p:nvPr/>
                  </p:nvGrpSpPr>
                  <p:grpSpPr bwMode="auto">
                    <a:xfrm>
                      <a:off x="928" y="2195"/>
                      <a:ext cx="211" cy="245"/>
                      <a:chOff x="928" y="2195"/>
                      <a:chExt cx="211" cy="245"/>
                    </a:xfrm>
                  </p:grpSpPr>
                  <p:sp>
                    <p:nvSpPr>
                      <p:cNvPr id="53" name="Freeform 26">
                        <a:extLst>
                          <a:ext uri="{FF2B5EF4-FFF2-40B4-BE49-F238E27FC236}">
                            <a16:creationId xmlns:a16="http://schemas.microsoft.com/office/drawing/2014/main" id="{777B9400-72B8-42EA-8B19-62549B6530D6}"/>
                          </a:ext>
                        </a:extLst>
                      </p:cNvPr>
                      <p:cNvSpPr>
                        <a:spLocks/>
                      </p:cNvSpPr>
                      <p:nvPr/>
                    </p:nvSpPr>
                    <p:spPr bwMode="auto">
                      <a:xfrm>
                        <a:off x="1097" y="2359"/>
                        <a:ext cx="42" cy="52"/>
                      </a:xfrm>
                      <a:custGeom>
                        <a:avLst/>
                        <a:gdLst>
                          <a:gd name="T0" fmla="*/ 12 w 42"/>
                          <a:gd name="T1" fmla="*/ 52 h 52"/>
                          <a:gd name="T2" fmla="*/ 9 w 42"/>
                          <a:gd name="T3" fmla="*/ 25 h 52"/>
                          <a:gd name="T4" fmla="*/ 17 w 42"/>
                          <a:gd name="T5" fmla="*/ 11 h 52"/>
                          <a:gd name="T6" fmla="*/ 42 w 42"/>
                          <a:gd name="T7" fmla="*/ 0 h 52"/>
                          <a:gd name="T8" fmla="*/ 26 w 42"/>
                          <a:gd name="T9" fmla="*/ 2 h 52"/>
                          <a:gd name="T10" fmla="*/ 6 w 42"/>
                          <a:gd name="T11" fmla="*/ 8 h 52"/>
                          <a:gd name="T12" fmla="*/ 0 w 42"/>
                          <a:gd name="T13" fmla="*/ 21 h 52"/>
                          <a:gd name="T14" fmla="*/ 12 w 42"/>
                          <a:gd name="T15" fmla="*/ 52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52">
                            <a:moveTo>
                              <a:pt x="12" y="52"/>
                            </a:moveTo>
                            <a:lnTo>
                              <a:pt x="9" y="25"/>
                            </a:lnTo>
                            <a:lnTo>
                              <a:pt x="17" y="11"/>
                            </a:lnTo>
                            <a:lnTo>
                              <a:pt x="42" y="0"/>
                            </a:lnTo>
                            <a:lnTo>
                              <a:pt x="26" y="2"/>
                            </a:lnTo>
                            <a:lnTo>
                              <a:pt x="6" y="8"/>
                            </a:lnTo>
                            <a:lnTo>
                              <a:pt x="0" y="21"/>
                            </a:lnTo>
                            <a:lnTo>
                              <a:pt x="12" y="52"/>
                            </a:lnTo>
                            <a:close/>
                          </a:path>
                        </a:pathLst>
                      </a:custGeom>
                      <a:solidFill>
                        <a:srgbClr val="804000"/>
                      </a:solidFill>
                      <a:ln w="11113">
                        <a:solidFill>
                          <a:srgbClr val="000000"/>
                        </a:solidFill>
                        <a:prstDash val="solid"/>
                        <a:round/>
                        <a:headEnd/>
                        <a:tailEnd/>
                      </a:ln>
                    </p:spPr>
                    <p:txBody>
                      <a:bodyPr/>
                      <a:lstStyle/>
                      <a:p>
                        <a:endParaRPr lang="en-US"/>
                      </a:p>
                    </p:txBody>
                  </p:sp>
                  <p:sp>
                    <p:nvSpPr>
                      <p:cNvPr id="54" name="Freeform 27">
                        <a:extLst>
                          <a:ext uri="{FF2B5EF4-FFF2-40B4-BE49-F238E27FC236}">
                            <a16:creationId xmlns:a16="http://schemas.microsoft.com/office/drawing/2014/main" id="{B69CD4B5-7128-484A-825A-0217024028BF}"/>
                          </a:ext>
                        </a:extLst>
                      </p:cNvPr>
                      <p:cNvSpPr>
                        <a:spLocks/>
                      </p:cNvSpPr>
                      <p:nvPr/>
                    </p:nvSpPr>
                    <p:spPr bwMode="auto">
                      <a:xfrm>
                        <a:off x="1018" y="2275"/>
                        <a:ext cx="67" cy="126"/>
                      </a:xfrm>
                      <a:custGeom>
                        <a:avLst/>
                        <a:gdLst>
                          <a:gd name="T0" fmla="*/ 27 w 67"/>
                          <a:gd name="T1" fmla="*/ 126 h 126"/>
                          <a:gd name="T2" fmla="*/ 15 w 67"/>
                          <a:gd name="T3" fmla="*/ 98 h 126"/>
                          <a:gd name="T4" fmla="*/ 15 w 67"/>
                          <a:gd name="T5" fmla="*/ 60 h 126"/>
                          <a:gd name="T6" fmla="*/ 38 w 67"/>
                          <a:gd name="T7" fmla="*/ 30 h 126"/>
                          <a:gd name="T8" fmla="*/ 67 w 67"/>
                          <a:gd name="T9" fmla="*/ 0 h 126"/>
                          <a:gd name="T10" fmla="*/ 49 w 67"/>
                          <a:gd name="T11" fmla="*/ 17 h 126"/>
                          <a:gd name="T12" fmla="*/ 21 w 67"/>
                          <a:gd name="T13" fmla="*/ 38 h 126"/>
                          <a:gd name="T14" fmla="*/ 0 w 67"/>
                          <a:gd name="T15" fmla="*/ 56 h 126"/>
                          <a:gd name="T16" fmla="*/ 4 w 67"/>
                          <a:gd name="T17" fmla="*/ 71 h 126"/>
                          <a:gd name="T18" fmla="*/ 3 w 67"/>
                          <a:gd name="T19" fmla="*/ 88 h 126"/>
                          <a:gd name="T20" fmla="*/ 3 w 67"/>
                          <a:gd name="T21" fmla="*/ 107 h 126"/>
                          <a:gd name="T22" fmla="*/ 27 w 67"/>
                          <a:gd name="T23"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126">
                            <a:moveTo>
                              <a:pt x="27" y="126"/>
                            </a:moveTo>
                            <a:lnTo>
                              <a:pt x="15" y="98"/>
                            </a:lnTo>
                            <a:lnTo>
                              <a:pt x="15" y="60"/>
                            </a:lnTo>
                            <a:lnTo>
                              <a:pt x="38" y="30"/>
                            </a:lnTo>
                            <a:lnTo>
                              <a:pt x="67" y="0"/>
                            </a:lnTo>
                            <a:lnTo>
                              <a:pt x="49" y="17"/>
                            </a:lnTo>
                            <a:lnTo>
                              <a:pt x="21" y="38"/>
                            </a:lnTo>
                            <a:lnTo>
                              <a:pt x="0" y="56"/>
                            </a:lnTo>
                            <a:lnTo>
                              <a:pt x="4" y="71"/>
                            </a:lnTo>
                            <a:lnTo>
                              <a:pt x="3" y="88"/>
                            </a:lnTo>
                            <a:lnTo>
                              <a:pt x="3" y="107"/>
                            </a:lnTo>
                            <a:lnTo>
                              <a:pt x="27" y="126"/>
                            </a:lnTo>
                            <a:close/>
                          </a:path>
                        </a:pathLst>
                      </a:custGeom>
                      <a:solidFill>
                        <a:srgbClr val="804000"/>
                      </a:solidFill>
                      <a:ln w="11113">
                        <a:solidFill>
                          <a:srgbClr val="000000"/>
                        </a:solidFill>
                        <a:prstDash val="solid"/>
                        <a:round/>
                        <a:headEnd/>
                        <a:tailEnd/>
                      </a:ln>
                    </p:spPr>
                    <p:txBody>
                      <a:bodyPr/>
                      <a:lstStyle/>
                      <a:p>
                        <a:endParaRPr lang="en-US"/>
                      </a:p>
                    </p:txBody>
                  </p:sp>
                  <p:sp>
                    <p:nvSpPr>
                      <p:cNvPr id="55" name="Freeform 28">
                        <a:extLst>
                          <a:ext uri="{FF2B5EF4-FFF2-40B4-BE49-F238E27FC236}">
                            <a16:creationId xmlns:a16="http://schemas.microsoft.com/office/drawing/2014/main" id="{F28B3B06-2C62-4E97-A2D3-EA4B7BAC14BA}"/>
                          </a:ext>
                        </a:extLst>
                      </p:cNvPr>
                      <p:cNvSpPr>
                        <a:spLocks/>
                      </p:cNvSpPr>
                      <p:nvPr/>
                    </p:nvSpPr>
                    <p:spPr bwMode="auto">
                      <a:xfrm>
                        <a:off x="928" y="2343"/>
                        <a:ext cx="46" cy="97"/>
                      </a:xfrm>
                      <a:custGeom>
                        <a:avLst/>
                        <a:gdLst>
                          <a:gd name="T0" fmla="*/ 20 w 46"/>
                          <a:gd name="T1" fmla="*/ 81 h 97"/>
                          <a:gd name="T2" fmla="*/ 0 w 46"/>
                          <a:gd name="T3" fmla="*/ 51 h 97"/>
                          <a:gd name="T4" fmla="*/ 8 w 46"/>
                          <a:gd name="T5" fmla="*/ 30 h 97"/>
                          <a:gd name="T6" fmla="*/ 25 w 46"/>
                          <a:gd name="T7" fmla="*/ 0 h 97"/>
                          <a:gd name="T8" fmla="*/ 11 w 46"/>
                          <a:gd name="T9" fmla="*/ 52 h 97"/>
                          <a:gd name="T10" fmla="*/ 22 w 46"/>
                          <a:gd name="T11" fmla="*/ 75 h 97"/>
                          <a:gd name="T12" fmla="*/ 46 w 46"/>
                          <a:gd name="T13" fmla="*/ 97 h 97"/>
                          <a:gd name="T14" fmla="*/ 20 w 46"/>
                          <a:gd name="T15" fmla="*/ 81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97">
                            <a:moveTo>
                              <a:pt x="20" y="81"/>
                            </a:moveTo>
                            <a:lnTo>
                              <a:pt x="0" y="51"/>
                            </a:lnTo>
                            <a:lnTo>
                              <a:pt x="8" y="30"/>
                            </a:lnTo>
                            <a:lnTo>
                              <a:pt x="25" y="0"/>
                            </a:lnTo>
                            <a:lnTo>
                              <a:pt x="11" y="52"/>
                            </a:lnTo>
                            <a:lnTo>
                              <a:pt x="22" y="75"/>
                            </a:lnTo>
                            <a:lnTo>
                              <a:pt x="46" y="97"/>
                            </a:lnTo>
                            <a:lnTo>
                              <a:pt x="20" y="81"/>
                            </a:lnTo>
                            <a:close/>
                          </a:path>
                        </a:pathLst>
                      </a:custGeom>
                      <a:solidFill>
                        <a:srgbClr val="804000"/>
                      </a:solidFill>
                      <a:ln w="11113">
                        <a:solidFill>
                          <a:srgbClr val="000000"/>
                        </a:solidFill>
                        <a:prstDash val="solid"/>
                        <a:round/>
                        <a:headEnd/>
                        <a:tailEnd/>
                      </a:ln>
                    </p:spPr>
                    <p:txBody>
                      <a:bodyPr/>
                      <a:lstStyle/>
                      <a:p>
                        <a:endParaRPr lang="en-US"/>
                      </a:p>
                    </p:txBody>
                  </p:sp>
                  <p:sp>
                    <p:nvSpPr>
                      <p:cNvPr id="56" name="Freeform 29">
                        <a:extLst>
                          <a:ext uri="{FF2B5EF4-FFF2-40B4-BE49-F238E27FC236}">
                            <a16:creationId xmlns:a16="http://schemas.microsoft.com/office/drawing/2014/main" id="{DB96CF92-1D5C-4032-BB24-695A56939CEB}"/>
                          </a:ext>
                        </a:extLst>
                      </p:cNvPr>
                      <p:cNvSpPr>
                        <a:spLocks/>
                      </p:cNvSpPr>
                      <p:nvPr/>
                    </p:nvSpPr>
                    <p:spPr bwMode="auto">
                      <a:xfrm>
                        <a:off x="965" y="2195"/>
                        <a:ext cx="63" cy="97"/>
                      </a:xfrm>
                      <a:custGeom>
                        <a:avLst/>
                        <a:gdLst>
                          <a:gd name="T0" fmla="*/ 63 w 63"/>
                          <a:gd name="T1" fmla="*/ 0 h 97"/>
                          <a:gd name="T2" fmla="*/ 33 w 63"/>
                          <a:gd name="T3" fmla="*/ 24 h 97"/>
                          <a:gd name="T4" fmla="*/ 9 w 63"/>
                          <a:gd name="T5" fmla="*/ 48 h 97"/>
                          <a:gd name="T6" fmla="*/ 5 w 63"/>
                          <a:gd name="T7" fmla="*/ 68 h 97"/>
                          <a:gd name="T8" fmla="*/ 0 w 63"/>
                          <a:gd name="T9" fmla="*/ 97 h 97"/>
                          <a:gd name="T10" fmla="*/ 10 w 63"/>
                          <a:gd name="T11" fmla="*/ 74 h 97"/>
                          <a:gd name="T12" fmla="*/ 19 w 63"/>
                          <a:gd name="T13" fmla="*/ 50 h 97"/>
                          <a:gd name="T14" fmla="*/ 45 w 63"/>
                          <a:gd name="T15" fmla="*/ 21 h 97"/>
                          <a:gd name="T16" fmla="*/ 63 w 63"/>
                          <a:gd name="T1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97">
                            <a:moveTo>
                              <a:pt x="63" y="0"/>
                            </a:moveTo>
                            <a:lnTo>
                              <a:pt x="33" y="24"/>
                            </a:lnTo>
                            <a:lnTo>
                              <a:pt x="9" y="48"/>
                            </a:lnTo>
                            <a:lnTo>
                              <a:pt x="5" y="68"/>
                            </a:lnTo>
                            <a:lnTo>
                              <a:pt x="0" y="97"/>
                            </a:lnTo>
                            <a:lnTo>
                              <a:pt x="10" y="74"/>
                            </a:lnTo>
                            <a:lnTo>
                              <a:pt x="19" y="50"/>
                            </a:lnTo>
                            <a:lnTo>
                              <a:pt x="45" y="21"/>
                            </a:lnTo>
                            <a:lnTo>
                              <a:pt x="63" y="0"/>
                            </a:lnTo>
                            <a:close/>
                          </a:path>
                        </a:pathLst>
                      </a:custGeom>
                      <a:solidFill>
                        <a:srgbClr val="804000"/>
                      </a:solidFill>
                      <a:ln w="11113">
                        <a:solidFill>
                          <a:srgbClr val="000000"/>
                        </a:solidFill>
                        <a:prstDash val="solid"/>
                        <a:round/>
                        <a:headEnd/>
                        <a:tailEnd/>
                      </a:ln>
                    </p:spPr>
                    <p:txBody>
                      <a:bodyPr/>
                      <a:lstStyle/>
                      <a:p>
                        <a:endParaRPr lang="en-US"/>
                      </a:p>
                    </p:txBody>
                  </p:sp>
                  <p:sp>
                    <p:nvSpPr>
                      <p:cNvPr id="57" name="Freeform 30">
                        <a:extLst>
                          <a:ext uri="{FF2B5EF4-FFF2-40B4-BE49-F238E27FC236}">
                            <a16:creationId xmlns:a16="http://schemas.microsoft.com/office/drawing/2014/main" id="{709DC663-D646-4A58-A7BE-699B9C9E66A1}"/>
                          </a:ext>
                        </a:extLst>
                      </p:cNvPr>
                      <p:cNvSpPr>
                        <a:spLocks/>
                      </p:cNvSpPr>
                      <p:nvPr/>
                    </p:nvSpPr>
                    <p:spPr bwMode="auto">
                      <a:xfrm>
                        <a:off x="958" y="2379"/>
                        <a:ext cx="35" cy="61"/>
                      </a:xfrm>
                      <a:custGeom>
                        <a:avLst/>
                        <a:gdLst>
                          <a:gd name="T0" fmla="*/ 14 w 35"/>
                          <a:gd name="T1" fmla="*/ 61 h 61"/>
                          <a:gd name="T2" fmla="*/ 5 w 35"/>
                          <a:gd name="T3" fmla="*/ 41 h 61"/>
                          <a:gd name="T4" fmla="*/ 0 w 35"/>
                          <a:gd name="T5" fmla="*/ 30 h 61"/>
                          <a:gd name="T6" fmla="*/ 10 w 35"/>
                          <a:gd name="T7" fmla="*/ 13 h 61"/>
                          <a:gd name="T8" fmla="*/ 32 w 35"/>
                          <a:gd name="T9" fmla="*/ 0 h 61"/>
                          <a:gd name="T10" fmla="*/ 19 w 35"/>
                          <a:gd name="T11" fmla="*/ 17 h 61"/>
                          <a:gd name="T12" fmla="*/ 12 w 35"/>
                          <a:gd name="T13" fmla="*/ 36 h 61"/>
                          <a:gd name="T14" fmla="*/ 23 w 35"/>
                          <a:gd name="T15" fmla="*/ 41 h 61"/>
                          <a:gd name="T16" fmla="*/ 35 w 35"/>
                          <a:gd name="T17" fmla="*/ 27 h 61"/>
                          <a:gd name="T18" fmla="*/ 29 w 35"/>
                          <a:gd name="T19" fmla="*/ 40 h 61"/>
                          <a:gd name="T20" fmla="*/ 14 w 35"/>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61">
                            <a:moveTo>
                              <a:pt x="14" y="61"/>
                            </a:moveTo>
                            <a:lnTo>
                              <a:pt x="5" y="41"/>
                            </a:lnTo>
                            <a:lnTo>
                              <a:pt x="0" y="30"/>
                            </a:lnTo>
                            <a:lnTo>
                              <a:pt x="10" y="13"/>
                            </a:lnTo>
                            <a:lnTo>
                              <a:pt x="32" y="0"/>
                            </a:lnTo>
                            <a:lnTo>
                              <a:pt x="19" y="17"/>
                            </a:lnTo>
                            <a:lnTo>
                              <a:pt x="12" y="36"/>
                            </a:lnTo>
                            <a:lnTo>
                              <a:pt x="23" y="41"/>
                            </a:lnTo>
                            <a:lnTo>
                              <a:pt x="35" y="27"/>
                            </a:lnTo>
                            <a:lnTo>
                              <a:pt x="29" y="40"/>
                            </a:lnTo>
                            <a:lnTo>
                              <a:pt x="14" y="61"/>
                            </a:lnTo>
                            <a:close/>
                          </a:path>
                        </a:pathLst>
                      </a:custGeom>
                      <a:solidFill>
                        <a:srgbClr val="804000"/>
                      </a:solidFill>
                      <a:ln w="11113">
                        <a:solidFill>
                          <a:srgbClr val="000000"/>
                        </a:solidFill>
                        <a:prstDash val="solid"/>
                        <a:round/>
                        <a:headEnd/>
                        <a:tailEnd/>
                      </a:ln>
                    </p:spPr>
                    <p:txBody>
                      <a:bodyPr/>
                      <a:lstStyle/>
                      <a:p>
                        <a:endParaRPr lang="en-US"/>
                      </a:p>
                    </p:txBody>
                  </p:sp>
                </p:grpSp>
              </p:grpSp>
              <p:grpSp>
                <p:nvGrpSpPr>
                  <p:cNvPr id="44" name="Group 31">
                    <a:extLst>
                      <a:ext uri="{FF2B5EF4-FFF2-40B4-BE49-F238E27FC236}">
                        <a16:creationId xmlns:a16="http://schemas.microsoft.com/office/drawing/2014/main" id="{4D576B2B-9D9E-44DD-8253-01BF57B94E08}"/>
                      </a:ext>
                    </a:extLst>
                  </p:cNvPr>
                  <p:cNvGrpSpPr>
                    <a:grpSpLocks/>
                  </p:cNvGrpSpPr>
                  <p:nvPr/>
                </p:nvGrpSpPr>
                <p:grpSpPr bwMode="auto">
                  <a:xfrm>
                    <a:off x="1356" y="2499"/>
                    <a:ext cx="299" cy="147"/>
                    <a:chOff x="1356" y="2499"/>
                    <a:chExt cx="299" cy="147"/>
                  </a:xfrm>
                </p:grpSpPr>
                <p:sp>
                  <p:nvSpPr>
                    <p:cNvPr id="45" name="Freeform 32">
                      <a:extLst>
                        <a:ext uri="{FF2B5EF4-FFF2-40B4-BE49-F238E27FC236}">
                          <a16:creationId xmlns:a16="http://schemas.microsoft.com/office/drawing/2014/main" id="{32E3F549-D330-4DB0-BA82-23BD461BDDAF}"/>
                        </a:ext>
                      </a:extLst>
                    </p:cNvPr>
                    <p:cNvSpPr>
                      <a:spLocks/>
                    </p:cNvSpPr>
                    <p:nvPr/>
                  </p:nvSpPr>
                  <p:spPr bwMode="auto">
                    <a:xfrm>
                      <a:off x="1356" y="2499"/>
                      <a:ext cx="299" cy="147"/>
                    </a:xfrm>
                    <a:custGeom>
                      <a:avLst/>
                      <a:gdLst>
                        <a:gd name="T0" fmla="*/ 18 w 299"/>
                        <a:gd name="T1" fmla="*/ 36 h 147"/>
                        <a:gd name="T2" fmla="*/ 72 w 299"/>
                        <a:gd name="T3" fmla="*/ 39 h 147"/>
                        <a:gd name="T4" fmla="*/ 110 w 299"/>
                        <a:gd name="T5" fmla="*/ 38 h 147"/>
                        <a:gd name="T6" fmla="*/ 155 w 299"/>
                        <a:gd name="T7" fmla="*/ 18 h 147"/>
                        <a:gd name="T8" fmla="*/ 193 w 299"/>
                        <a:gd name="T9" fmla="*/ 2 h 147"/>
                        <a:gd name="T10" fmla="*/ 227 w 299"/>
                        <a:gd name="T11" fmla="*/ 0 h 147"/>
                        <a:gd name="T12" fmla="*/ 242 w 299"/>
                        <a:gd name="T13" fmla="*/ 14 h 147"/>
                        <a:gd name="T14" fmla="*/ 265 w 299"/>
                        <a:gd name="T15" fmla="*/ 23 h 147"/>
                        <a:gd name="T16" fmla="*/ 292 w 299"/>
                        <a:gd name="T17" fmla="*/ 26 h 147"/>
                        <a:gd name="T18" fmla="*/ 299 w 299"/>
                        <a:gd name="T19" fmla="*/ 39 h 147"/>
                        <a:gd name="T20" fmla="*/ 296 w 299"/>
                        <a:gd name="T21" fmla="*/ 67 h 147"/>
                        <a:gd name="T22" fmla="*/ 290 w 299"/>
                        <a:gd name="T23" fmla="*/ 85 h 147"/>
                        <a:gd name="T24" fmla="*/ 277 w 299"/>
                        <a:gd name="T25" fmla="*/ 100 h 147"/>
                        <a:gd name="T26" fmla="*/ 257 w 299"/>
                        <a:gd name="T27" fmla="*/ 118 h 147"/>
                        <a:gd name="T28" fmla="*/ 248 w 299"/>
                        <a:gd name="T29" fmla="*/ 134 h 147"/>
                        <a:gd name="T30" fmla="*/ 234 w 299"/>
                        <a:gd name="T31" fmla="*/ 146 h 147"/>
                        <a:gd name="T32" fmla="*/ 222 w 299"/>
                        <a:gd name="T33" fmla="*/ 147 h 147"/>
                        <a:gd name="T34" fmla="*/ 205 w 299"/>
                        <a:gd name="T35" fmla="*/ 132 h 147"/>
                        <a:gd name="T36" fmla="*/ 195 w 299"/>
                        <a:gd name="T37" fmla="*/ 138 h 147"/>
                        <a:gd name="T38" fmla="*/ 177 w 299"/>
                        <a:gd name="T39" fmla="*/ 139 h 147"/>
                        <a:gd name="T40" fmla="*/ 165 w 299"/>
                        <a:gd name="T41" fmla="*/ 117 h 147"/>
                        <a:gd name="T42" fmla="*/ 157 w 299"/>
                        <a:gd name="T43" fmla="*/ 120 h 147"/>
                        <a:gd name="T44" fmla="*/ 146 w 299"/>
                        <a:gd name="T45" fmla="*/ 120 h 147"/>
                        <a:gd name="T46" fmla="*/ 139 w 299"/>
                        <a:gd name="T47" fmla="*/ 109 h 147"/>
                        <a:gd name="T48" fmla="*/ 126 w 299"/>
                        <a:gd name="T49" fmla="*/ 117 h 147"/>
                        <a:gd name="T50" fmla="*/ 114 w 299"/>
                        <a:gd name="T51" fmla="*/ 123 h 147"/>
                        <a:gd name="T52" fmla="*/ 98 w 299"/>
                        <a:gd name="T53" fmla="*/ 117 h 147"/>
                        <a:gd name="T54" fmla="*/ 95 w 299"/>
                        <a:gd name="T55" fmla="*/ 106 h 147"/>
                        <a:gd name="T56" fmla="*/ 93 w 299"/>
                        <a:gd name="T57" fmla="*/ 93 h 147"/>
                        <a:gd name="T58" fmla="*/ 69 w 299"/>
                        <a:gd name="T59" fmla="*/ 96 h 147"/>
                        <a:gd name="T60" fmla="*/ 50 w 299"/>
                        <a:gd name="T61" fmla="*/ 100 h 147"/>
                        <a:gd name="T62" fmla="*/ 46 w 299"/>
                        <a:gd name="T63" fmla="*/ 93 h 147"/>
                        <a:gd name="T64" fmla="*/ 30 w 299"/>
                        <a:gd name="T65" fmla="*/ 93 h 147"/>
                        <a:gd name="T66" fmla="*/ 8 w 299"/>
                        <a:gd name="T67" fmla="*/ 77 h 147"/>
                        <a:gd name="T68" fmla="*/ 0 w 299"/>
                        <a:gd name="T69" fmla="*/ 60 h 147"/>
                        <a:gd name="T70" fmla="*/ 4 w 299"/>
                        <a:gd name="T71" fmla="*/ 52 h 147"/>
                        <a:gd name="T72" fmla="*/ 1 w 299"/>
                        <a:gd name="T73" fmla="*/ 38 h 147"/>
                        <a:gd name="T74" fmla="*/ 18 w 299"/>
                        <a:gd name="T75" fmla="*/ 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9" h="147">
                          <a:moveTo>
                            <a:pt x="18" y="36"/>
                          </a:moveTo>
                          <a:lnTo>
                            <a:pt x="72" y="39"/>
                          </a:lnTo>
                          <a:lnTo>
                            <a:pt x="110" y="38"/>
                          </a:lnTo>
                          <a:lnTo>
                            <a:pt x="155" y="18"/>
                          </a:lnTo>
                          <a:lnTo>
                            <a:pt x="193" y="2"/>
                          </a:lnTo>
                          <a:lnTo>
                            <a:pt x="227" y="0"/>
                          </a:lnTo>
                          <a:lnTo>
                            <a:pt x="242" y="14"/>
                          </a:lnTo>
                          <a:lnTo>
                            <a:pt x="265" y="23"/>
                          </a:lnTo>
                          <a:lnTo>
                            <a:pt x="292" y="26"/>
                          </a:lnTo>
                          <a:lnTo>
                            <a:pt x="299" y="39"/>
                          </a:lnTo>
                          <a:lnTo>
                            <a:pt x="296" y="67"/>
                          </a:lnTo>
                          <a:lnTo>
                            <a:pt x="290" y="85"/>
                          </a:lnTo>
                          <a:lnTo>
                            <a:pt x="277" y="100"/>
                          </a:lnTo>
                          <a:lnTo>
                            <a:pt x="257" y="118"/>
                          </a:lnTo>
                          <a:lnTo>
                            <a:pt x="248" y="134"/>
                          </a:lnTo>
                          <a:lnTo>
                            <a:pt x="234" y="146"/>
                          </a:lnTo>
                          <a:lnTo>
                            <a:pt x="222" y="147"/>
                          </a:lnTo>
                          <a:lnTo>
                            <a:pt x="205" y="132"/>
                          </a:lnTo>
                          <a:lnTo>
                            <a:pt x="195" y="138"/>
                          </a:lnTo>
                          <a:lnTo>
                            <a:pt x="177" y="139"/>
                          </a:lnTo>
                          <a:lnTo>
                            <a:pt x="165" y="117"/>
                          </a:lnTo>
                          <a:lnTo>
                            <a:pt x="157" y="120"/>
                          </a:lnTo>
                          <a:lnTo>
                            <a:pt x="146" y="120"/>
                          </a:lnTo>
                          <a:lnTo>
                            <a:pt x="139" y="109"/>
                          </a:lnTo>
                          <a:lnTo>
                            <a:pt x="126" y="117"/>
                          </a:lnTo>
                          <a:lnTo>
                            <a:pt x="114" y="123"/>
                          </a:lnTo>
                          <a:lnTo>
                            <a:pt x="98" y="117"/>
                          </a:lnTo>
                          <a:lnTo>
                            <a:pt x="95" y="106"/>
                          </a:lnTo>
                          <a:lnTo>
                            <a:pt x="93" y="93"/>
                          </a:lnTo>
                          <a:lnTo>
                            <a:pt x="69" y="96"/>
                          </a:lnTo>
                          <a:lnTo>
                            <a:pt x="50" y="100"/>
                          </a:lnTo>
                          <a:lnTo>
                            <a:pt x="46" y="93"/>
                          </a:lnTo>
                          <a:lnTo>
                            <a:pt x="30" y="93"/>
                          </a:lnTo>
                          <a:lnTo>
                            <a:pt x="8" y="77"/>
                          </a:lnTo>
                          <a:lnTo>
                            <a:pt x="0" y="60"/>
                          </a:lnTo>
                          <a:lnTo>
                            <a:pt x="4" y="52"/>
                          </a:lnTo>
                          <a:lnTo>
                            <a:pt x="1" y="38"/>
                          </a:lnTo>
                          <a:lnTo>
                            <a:pt x="18" y="36"/>
                          </a:lnTo>
                          <a:close/>
                        </a:path>
                      </a:pathLst>
                    </a:custGeom>
                    <a:solidFill>
                      <a:srgbClr val="C08040"/>
                    </a:solidFill>
                    <a:ln w="11113">
                      <a:solidFill>
                        <a:srgbClr val="000000"/>
                      </a:solidFill>
                      <a:prstDash val="solid"/>
                      <a:round/>
                      <a:headEnd/>
                      <a:tailEnd/>
                    </a:ln>
                  </p:spPr>
                  <p:txBody>
                    <a:bodyPr/>
                    <a:lstStyle/>
                    <a:p>
                      <a:endParaRPr lang="en-US"/>
                    </a:p>
                  </p:txBody>
                </p:sp>
                <p:grpSp>
                  <p:nvGrpSpPr>
                    <p:cNvPr id="46" name="Group 33">
                      <a:extLst>
                        <a:ext uri="{FF2B5EF4-FFF2-40B4-BE49-F238E27FC236}">
                          <a16:creationId xmlns:a16="http://schemas.microsoft.com/office/drawing/2014/main" id="{8B424BC1-B68E-4119-A31F-8F3A24865B6D}"/>
                        </a:ext>
                      </a:extLst>
                    </p:cNvPr>
                    <p:cNvGrpSpPr>
                      <a:grpSpLocks/>
                    </p:cNvGrpSpPr>
                    <p:nvPr/>
                  </p:nvGrpSpPr>
                  <p:grpSpPr bwMode="auto">
                    <a:xfrm>
                      <a:off x="1401" y="2522"/>
                      <a:ext cx="224" cy="112"/>
                      <a:chOff x="1401" y="2522"/>
                      <a:chExt cx="224" cy="112"/>
                    </a:xfrm>
                  </p:grpSpPr>
                  <p:sp>
                    <p:nvSpPr>
                      <p:cNvPr id="47" name="Freeform 34">
                        <a:extLst>
                          <a:ext uri="{FF2B5EF4-FFF2-40B4-BE49-F238E27FC236}">
                            <a16:creationId xmlns:a16="http://schemas.microsoft.com/office/drawing/2014/main" id="{C07296A1-12A5-4D3C-B857-EC42307A94B2}"/>
                          </a:ext>
                        </a:extLst>
                      </p:cNvPr>
                      <p:cNvSpPr>
                        <a:spLocks/>
                      </p:cNvSpPr>
                      <p:nvPr/>
                    </p:nvSpPr>
                    <p:spPr bwMode="auto">
                      <a:xfrm>
                        <a:off x="1401" y="2559"/>
                        <a:ext cx="69" cy="33"/>
                      </a:xfrm>
                      <a:custGeom>
                        <a:avLst/>
                        <a:gdLst>
                          <a:gd name="T0" fmla="*/ 0 w 69"/>
                          <a:gd name="T1" fmla="*/ 33 h 33"/>
                          <a:gd name="T2" fmla="*/ 35 w 69"/>
                          <a:gd name="T3" fmla="*/ 22 h 33"/>
                          <a:gd name="T4" fmla="*/ 69 w 69"/>
                          <a:gd name="T5" fmla="*/ 0 h 33"/>
                          <a:gd name="T6" fmla="*/ 56 w 69"/>
                          <a:gd name="T7" fmla="*/ 17 h 33"/>
                          <a:gd name="T8" fmla="*/ 41 w 69"/>
                          <a:gd name="T9" fmla="*/ 28 h 33"/>
                          <a:gd name="T10" fmla="*/ 0 w 69"/>
                          <a:gd name="T11" fmla="*/ 33 h 33"/>
                        </a:gdLst>
                        <a:ahLst/>
                        <a:cxnLst>
                          <a:cxn ang="0">
                            <a:pos x="T0" y="T1"/>
                          </a:cxn>
                          <a:cxn ang="0">
                            <a:pos x="T2" y="T3"/>
                          </a:cxn>
                          <a:cxn ang="0">
                            <a:pos x="T4" y="T5"/>
                          </a:cxn>
                          <a:cxn ang="0">
                            <a:pos x="T6" y="T7"/>
                          </a:cxn>
                          <a:cxn ang="0">
                            <a:pos x="T8" y="T9"/>
                          </a:cxn>
                          <a:cxn ang="0">
                            <a:pos x="T10" y="T11"/>
                          </a:cxn>
                        </a:cxnLst>
                        <a:rect l="0" t="0" r="r" b="b"/>
                        <a:pathLst>
                          <a:path w="69" h="33">
                            <a:moveTo>
                              <a:pt x="0" y="33"/>
                            </a:moveTo>
                            <a:lnTo>
                              <a:pt x="35" y="22"/>
                            </a:lnTo>
                            <a:lnTo>
                              <a:pt x="69" y="0"/>
                            </a:lnTo>
                            <a:lnTo>
                              <a:pt x="56" y="17"/>
                            </a:lnTo>
                            <a:lnTo>
                              <a:pt x="41" y="28"/>
                            </a:lnTo>
                            <a:lnTo>
                              <a:pt x="0" y="33"/>
                            </a:lnTo>
                            <a:close/>
                          </a:path>
                        </a:pathLst>
                      </a:custGeom>
                      <a:solidFill>
                        <a:srgbClr val="804000"/>
                      </a:solidFill>
                      <a:ln w="11113">
                        <a:solidFill>
                          <a:srgbClr val="000000"/>
                        </a:solidFill>
                        <a:prstDash val="solid"/>
                        <a:round/>
                        <a:headEnd/>
                        <a:tailEnd/>
                      </a:ln>
                    </p:spPr>
                    <p:txBody>
                      <a:bodyPr/>
                      <a:lstStyle/>
                      <a:p>
                        <a:endParaRPr lang="en-US"/>
                      </a:p>
                    </p:txBody>
                  </p:sp>
                  <p:sp>
                    <p:nvSpPr>
                      <p:cNvPr id="48" name="Freeform 35">
                        <a:extLst>
                          <a:ext uri="{FF2B5EF4-FFF2-40B4-BE49-F238E27FC236}">
                            <a16:creationId xmlns:a16="http://schemas.microsoft.com/office/drawing/2014/main" id="{570706FB-80F3-4508-A7EF-8F853FDBA9CF}"/>
                          </a:ext>
                        </a:extLst>
                      </p:cNvPr>
                      <p:cNvSpPr>
                        <a:spLocks/>
                      </p:cNvSpPr>
                      <p:nvPr/>
                    </p:nvSpPr>
                    <p:spPr bwMode="auto">
                      <a:xfrm>
                        <a:off x="1492" y="2522"/>
                        <a:ext cx="56" cy="90"/>
                      </a:xfrm>
                      <a:custGeom>
                        <a:avLst/>
                        <a:gdLst>
                          <a:gd name="T0" fmla="*/ 0 w 56"/>
                          <a:gd name="T1" fmla="*/ 90 h 90"/>
                          <a:gd name="T2" fmla="*/ 19 w 56"/>
                          <a:gd name="T3" fmla="*/ 60 h 90"/>
                          <a:gd name="T4" fmla="*/ 56 w 56"/>
                          <a:gd name="T5" fmla="*/ 0 h 90"/>
                          <a:gd name="T6" fmla="*/ 45 w 56"/>
                          <a:gd name="T7" fmla="*/ 36 h 90"/>
                          <a:gd name="T8" fmla="*/ 38 w 56"/>
                          <a:gd name="T9" fmla="*/ 62 h 90"/>
                          <a:gd name="T10" fmla="*/ 0 w 56"/>
                          <a:gd name="T11" fmla="*/ 90 h 90"/>
                        </a:gdLst>
                        <a:ahLst/>
                        <a:cxnLst>
                          <a:cxn ang="0">
                            <a:pos x="T0" y="T1"/>
                          </a:cxn>
                          <a:cxn ang="0">
                            <a:pos x="T2" y="T3"/>
                          </a:cxn>
                          <a:cxn ang="0">
                            <a:pos x="T4" y="T5"/>
                          </a:cxn>
                          <a:cxn ang="0">
                            <a:pos x="T6" y="T7"/>
                          </a:cxn>
                          <a:cxn ang="0">
                            <a:pos x="T8" y="T9"/>
                          </a:cxn>
                          <a:cxn ang="0">
                            <a:pos x="T10" y="T11"/>
                          </a:cxn>
                        </a:cxnLst>
                        <a:rect l="0" t="0" r="r" b="b"/>
                        <a:pathLst>
                          <a:path w="56" h="90">
                            <a:moveTo>
                              <a:pt x="0" y="90"/>
                            </a:moveTo>
                            <a:lnTo>
                              <a:pt x="19" y="60"/>
                            </a:lnTo>
                            <a:lnTo>
                              <a:pt x="56" y="0"/>
                            </a:lnTo>
                            <a:lnTo>
                              <a:pt x="45" y="36"/>
                            </a:lnTo>
                            <a:lnTo>
                              <a:pt x="38" y="62"/>
                            </a:lnTo>
                            <a:lnTo>
                              <a:pt x="0" y="90"/>
                            </a:lnTo>
                            <a:close/>
                          </a:path>
                        </a:pathLst>
                      </a:custGeom>
                      <a:solidFill>
                        <a:srgbClr val="804000"/>
                      </a:solidFill>
                      <a:ln w="11113">
                        <a:solidFill>
                          <a:srgbClr val="000000"/>
                        </a:solidFill>
                        <a:prstDash val="solid"/>
                        <a:round/>
                        <a:headEnd/>
                        <a:tailEnd/>
                      </a:ln>
                    </p:spPr>
                    <p:txBody>
                      <a:bodyPr/>
                      <a:lstStyle/>
                      <a:p>
                        <a:endParaRPr lang="en-US"/>
                      </a:p>
                    </p:txBody>
                  </p:sp>
                  <p:sp>
                    <p:nvSpPr>
                      <p:cNvPr id="49" name="Freeform 36">
                        <a:extLst>
                          <a:ext uri="{FF2B5EF4-FFF2-40B4-BE49-F238E27FC236}">
                            <a16:creationId xmlns:a16="http://schemas.microsoft.com/office/drawing/2014/main" id="{A501B3F5-168A-4E14-9AF6-DC75FD01AA9B}"/>
                          </a:ext>
                        </a:extLst>
                      </p:cNvPr>
                      <p:cNvSpPr>
                        <a:spLocks/>
                      </p:cNvSpPr>
                      <p:nvPr/>
                    </p:nvSpPr>
                    <p:spPr bwMode="auto">
                      <a:xfrm>
                        <a:off x="1558" y="2526"/>
                        <a:ext cx="40" cy="108"/>
                      </a:xfrm>
                      <a:custGeom>
                        <a:avLst/>
                        <a:gdLst>
                          <a:gd name="T0" fmla="*/ 0 w 40"/>
                          <a:gd name="T1" fmla="*/ 108 h 108"/>
                          <a:gd name="T2" fmla="*/ 29 w 40"/>
                          <a:gd name="T3" fmla="*/ 84 h 108"/>
                          <a:gd name="T4" fmla="*/ 28 w 40"/>
                          <a:gd name="T5" fmla="*/ 35 h 108"/>
                          <a:gd name="T6" fmla="*/ 8 w 40"/>
                          <a:gd name="T7" fmla="*/ 0 h 108"/>
                          <a:gd name="T8" fmla="*/ 32 w 40"/>
                          <a:gd name="T9" fmla="*/ 33 h 108"/>
                          <a:gd name="T10" fmla="*/ 40 w 40"/>
                          <a:gd name="T11" fmla="*/ 66 h 108"/>
                          <a:gd name="T12" fmla="*/ 38 w 40"/>
                          <a:gd name="T13" fmla="*/ 94 h 108"/>
                          <a:gd name="T14" fmla="*/ 0 w 40"/>
                          <a:gd name="T15" fmla="*/ 108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08">
                            <a:moveTo>
                              <a:pt x="0" y="108"/>
                            </a:moveTo>
                            <a:lnTo>
                              <a:pt x="29" y="84"/>
                            </a:lnTo>
                            <a:lnTo>
                              <a:pt x="28" y="35"/>
                            </a:lnTo>
                            <a:lnTo>
                              <a:pt x="8" y="0"/>
                            </a:lnTo>
                            <a:lnTo>
                              <a:pt x="32" y="33"/>
                            </a:lnTo>
                            <a:lnTo>
                              <a:pt x="40" y="66"/>
                            </a:lnTo>
                            <a:lnTo>
                              <a:pt x="38" y="94"/>
                            </a:lnTo>
                            <a:lnTo>
                              <a:pt x="0" y="108"/>
                            </a:lnTo>
                            <a:close/>
                          </a:path>
                        </a:pathLst>
                      </a:custGeom>
                      <a:solidFill>
                        <a:srgbClr val="804000"/>
                      </a:solidFill>
                      <a:ln w="11113">
                        <a:solidFill>
                          <a:srgbClr val="000000"/>
                        </a:solidFill>
                        <a:prstDash val="solid"/>
                        <a:round/>
                        <a:headEnd/>
                        <a:tailEnd/>
                      </a:ln>
                    </p:spPr>
                    <p:txBody>
                      <a:bodyPr/>
                      <a:lstStyle/>
                      <a:p>
                        <a:endParaRPr lang="en-US"/>
                      </a:p>
                    </p:txBody>
                  </p:sp>
                  <p:sp>
                    <p:nvSpPr>
                      <p:cNvPr id="50" name="Freeform 37">
                        <a:extLst>
                          <a:ext uri="{FF2B5EF4-FFF2-40B4-BE49-F238E27FC236}">
                            <a16:creationId xmlns:a16="http://schemas.microsoft.com/office/drawing/2014/main" id="{8D73F342-F7F0-473B-A4B2-7CC17F17488C}"/>
                          </a:ext>
                        </a:extLst>
                      </p:cNvPr>
                      <p:cNvSpPr>
                        <a:spLocks/>
                      </p:cNvSpPr>
                      <p:nvPr/>
                    </p:nvSpPr>
                    <p:spPr bwMode="auto">
                      <a:xfrm>
                        <a:off x="1613" y="2561"/>
                        <a:ext cx="12" cy="41"/>
                      </a:xfrm>
                      <a:custGeom>
                        <a:avLst/>
                        <a:gdLst>
                          <a:gd name="T0" fmla="*/ 0 w 12"/>
                          <a:gd name="T1" fmla="*/ 0 h 41"/>
                          <a:gd name="T2" fmla="*/ 12 w 12"/>
                          <a:gd name="T3" fmla="*/ 27 h 41"/>
                          <a:gd name="T4" fmla="*/ 8 w 12"/>
                          <a:gd name="T5" fmla="*/ 41 h 41"/>
                        </a:gdLst>
                        <a:ahLst/>
                        <a:cxnLst>
                          <a:cxn ang="0">
                            <a:pos x="T0" y="T1"/>
                          </a:cxn>
                          <a:cxn ang="0">
                            <a:pos x="T2" y="T3"/>
                          </a:cxn>
                          <a:cxn ang="0">
                            <a:pos x="T4" y="T5"/>
                          </a:cxn>
                        </a:cxnLst>
                        <a:rect l="0" t="0" r="r" b="b"/>
                        <a:pathLst>
                          <a:path w="12" h="41">
                            <a:moveTo>
                              <a:pt x="0" y="0"/>
                            </a:moveTo>
                            <a:lnTo>
                              <a:pt x="12" y="27"/>
                            </a:lnTo>
                            <a:lnTo>
                              <a:pt x="8" y="41"/>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nvGrpSpPr>
                <p:cNvPr id="31" name="Group 38">
                  <a:extLst>
                    <a:ext uri="{FF2B5EF4-FFF2-40B4-BE49-F238E27FC236}">
                      <a16:creationId xmlns:a16="http://schemas.microsoft.com/office/drawing/2014/main" id="{FE69420E-FDF7-4B9E-93F7-E83135BF533E}"/>
                    </a:ext>
                  </a:extLst>
                </p:cNvPr>
                <p:cNvGrpSpPr>
                  <a:grpSpLocks/>
                </p:cNvGrpSpPr>
                <p:nvPr/>
              </p:nvGrpSpPr>
              <p:grpSpPr bwMode="auto">
                <a:xfrm>
                  <a:off x="1442" y="2249"/>
                  <a:ext cx="356" cy="307"/>
                  <a:chOff x="1442" y="2249"/>
                  <a:chExt cx="356" cy="307"/>
                </a:xfrm>
              </p:grpSpPr>
              <p:sp>
                <p:nvSpPr>
                  <p:cNvPr id="35" name="Freeform 39">
                    <a:extLst>
                      <a:ext uri="{FF2B5EF4-FFF2-40B4-BE49-F238E27FC236}">
                        <a16:creationId xmlns:a16="http://schemas.microsoft.com/office/drawing/2014/main" id="{7D9E4E92-F67C-4E73-AC5B-997B91D24863}"/>
                      </a:ext>
                    </a:extLst>
                  </p:cNvPr>
                  <p:cNvSpPr>
                    <a:spLocks/>
                  </p:cNvSpPr>
                  <p:nvPr/>
                </p:nvSpPr>
                <p:spPr bwMode="auto">
                  <a:xfrm>
                    <a:off x="1599" y="2360"/>
                    <a:ext cx="170" cy="158"/>
                  </a:xfrm>
                  <a:custGeom>
                    <a:avLst/>
                    <a:gdLst>
                      <a:gd name="T0" fmla="*/ 12 w 170"/>
                      <a:gd name="T1" fmla="*/ 63 h 158"/>
                      <a:gd name="T2" fmla="*/ 32 w 170"/>
                      <a:gd name="T3" fmla="*/ 32 h 158"/>
                      <a:gd name="T4" fmla="*/ 44 w 170"/>
                      <a:gd name="T5" fmla="*/ 21 h 158"/>
                      <a:gd name="T6" fmla="*/ 71 w 170"/>
                      <a:gd name="T7" fmla="*/ 7 h 158"/>
                      <a:gd name="T8" fmla="*/ 101 w 170"/>
                      <a:gd name="T9" fmla="*/ 0 h 158"/>
                      <a:gd name="T10" fmla="*/ 128 w 170"/>
                      <a:gd name="T11" fmla="*/ 0 h 158"/>
                      <a:gd name="T12" fmla="*/ 145 w 170"/>
                      <a:gd name="T13" fmla="*/ 5 h 158"/>
                      <a:gd name="T14" fmla="*/ 160 w 170"/>
                      <a:gd name="T15" fmla="*/ 24 h 158"/>
                      <a:gd name="T16" fmla="*/ 170 w 170"/>
                      <a:gd name="T17" fmla="*/ 51 h 158"/>
                      <a:gd name="T18" fmla="*/ 167 w 170"/>
                      <a:gd name="T19" fmla="*/ 79 h 158"/>
                      <a:gd name="T20" fmla="*/ 152 w 170"/>
                      <a:gd name="T21" fmla="*/ 104 h 158"/>
                      <a:gd name="T22" fmla="*/ 141 w 170"/>
                      <a:gd name="T23" fmla="*/ 123 h 158"/>
                      <a:gd name="T24" fmla="*/ 110 w 170"/>
                      <a:gd name="T25" fmla="*/ 141 h 158"/>
                      <a:gd name="T26" fmla="*/ 71 w 170"/>
                      <a:gd name="T27" fmla="*/ 150 h 158"/>
                      <a:gd name="T28" fmla="*/ 37 w 170"/>
                      <a:gd name="T29" fmla="*/ 158 h 158"/>
                      <a:gd name="T30" fmla="*/ 14 w 170"/>
                      <a:gd name="T31" fmla="*/ 150 h 158"/>
                      <a:gd name="T32" fmla="*/ 2 w 170"/>
                      <a:gd name="T33" fmla="*/ 135 h 158"/>
                      <a:gd name="T34" fmla="*/ 0 w 170"/>
                      <a:gd name="T35" fmla="*/ 109 h 158"/>
                      <a:gd name="T36" fmla="*/ 12 w 170"/>
                      <a:gd name="T37" fmla="*/ 6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0" h="158">
                        <a:moveTo>
                          <a:pt x="12" y="63"/>
                        </a:moveTo>
                        <a:lnTo>
                          <a:pt x="32" y="32"/>
                        </a:lnTo>
                        <a:lnTo>
                          <a:pt x="44" y="21"/>
                        </a:lnTo>
                        <a:lnTo>
                          <a:pt x="71" y="7"/>
                        </a:lnTo>
                        <a:lnTo>
                          <a:pt x="101" y="0"/>
                        </a:lnTo>
                        <a:lnTo>
                          <a:pt x="128" y="0"/>
                        </a:lnTo>
                        <a:lnTo>
                          <a:pt x="145" y="5"/>
                        </a:lnTo>
                        <a:lnTo>
                          <a:pt x="160" y="24"/>
                        </a:lnTo>
                        <a:lnTo>
                          <a:pt x="170" y="51"/>
                        </a:lnTo>
                        <a:lnTo>
                          <a:pt x="167" y="79"/>
                        </a:lnTo>
                        <a:lnTo>
                          <a:pt x="152" y="104"/>
                        </a:lnTo>
                        <a:lnTo>
                          <a:pt x="141" y="123"/>
                        </a:lnTo>
                        <a:lnTo>
                          <a:pt x="110" y="141"/>
                        </a:lnTo>
                        <a:lnTo>
                          <a:pt x="71" y="150"/>
                        </a:lnTo>
                        <a:lnTo>
                          <a:pt x="37" y="158"/>
                        </a:lnTo>
                        <a:lnTo>
                          <a:pt x="14" y="150"/>
                        </a:lnTo>
                        <a:lnTo>
                          <a:pt x="2" y="135"/>
                        </a:lnTo>
                        <a:lnTo>
                          <a:pt x="0" y="109"/>
                        </a:lnTo>
                        <a:lnTo>
                          <a:pt x="12" y="63"/>
                        </a:lnTo>
                        <a:close/>
                      </a:path>
                    </a:pathLst>
                  </a:custGeom>
                  <a:solidFill>
                    <a:srgbClr val="F0F0FF"/>
                  </a:solidFill>
                  <a:ln w="11113">
                    <a:solidFill>
                      <a:srgbClr val="000000"/>
                    </a:solidFill>
                    <a:prstDash val="solid"/>
                    <a:round/>
                    <a:headEnd/>
                    <a:tailEnd/>
                  </a:ln>
                </p:spPr>
                <p:txBody>
                  <a:bodyPr/>
                  <a:lstStyle/>
                  <a:p>
                    <a:endParaRPr lang="en-US"/>
                  </a:p>
                </p:txBody>
              </p:sp>
              <p:sp>
                <p:nvSpPr>
                  <p:cNvPr id="36" name="Freeform 40">
                    <a:extLst>
                      <a:ext uri="{FF2B5EF4-FFF2-40B4-BE49-F238E27FC236}">
                        <a16:creationId xmlns:a16="http://schemas.microsoft.com/office/drawing/2014/main" id="{5C9F43D2-4874-4B05-8224-53709D8431BB}"/>
                      </a:ext>
                    </a:extLst>
                  </p:cNvPr>
                  <p:cNvSpPr>
                    <a:spLocks/>
                  </p:cNvSpPr>
                  <p:nvPr/>
                </p:nvSpPr>
                <p:spPr bwMode="auto">
                  <a:xfrm>
                    <a:off x="1672" y="2311"/>
                    <a:ext cx="126" cy="98"/>
                  </a:xfrm>
                  <a:custGeom>
                    <a:avLst/>
                    <a:gdLst>
                      <a:gd name="T0" fmla="*/ 16 w 126"/>
                      <a:gd name="T1" fmla="*/ 0 h 98"/>
                      <a:gd name="T2" fmla="*/ 121 w 126"/>
                      <a:gd name="T3" fmla="*/ 58 h 98"/>
                      <a:gd name="T4" fmla="*/ 125 w 126"/>
                      <a:gd name="T5" fmla="*/ 66 h 98"/>
                      <a:gd name="T6" fmla="*/ 126 w 126"/>
                      <a:gd name="T7" fmla="*/ 78 h 98"/>
                      <a:gd name="T8" fmla="*/ 124 w 126"/>
                      <a:gd name="T9" fmla="*/ 87 h 98"/>
                      <a:gd name="T10" fmla="*/ 121 w 126"/>
                      <a:gd name="T11" fmla="*/ 95 h 98"/>
                      <a:gd name="T12" fmla="*/ 116 w 126"/>
                      <a:gd name="T13" fmla="*/ 98 h 98"/>
                      <a:gd name="T14" fmla="*/ 106 w 126"/>
                      <a:gd name="T15" fmla="*/ 98 h 98"/>
                      <a:gd name="T16" fmla="*/ 10 w 126"/>
                      <a:gd name="T17" fmla="*/ 43 h 98"/>
                      <a:gd name="T18" fmla="*/ 2 w 126"/>
                      <a:gd name="T19" fmla="*/ 35 h 98"/>
                      <a:gd name="T20" fmla="*/ 0 w 126"/>
                      <a:gd name="T21" fmla="*/ 24 h 98"/>
                      <a:gd name="T22" fmla="*/ 2 w 126"/>
                      <a:gd name="T23" fmla="*/ 12 h 98"/>
                      <a:gd name="T24" fmla="*/ 6 w 126"/>
                      <a:gd name="T25" fmla="*/ 6 h 98"/>
                      <a:gd name="T26" fmla="*/ 11 w 126"/>
                      <a:gd name="T27" fmla="*/ 1 h 98"/>
                      <a:gd name="T28" fmla="*/ 16 w 126"/>
                      <a:gd name="T2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98">
                        <a:moveTo>
                          <a:pt x="16" y="0"/>
                        </a:moveTo>
                        <a:lnTo>
                          <a:pt x="121" y="58"/>
                        </a:lnTo>
                        <a:lnTo>
                          <a:pt x="125" y="66"/>
                        </a:lnTo>
                        <a:lnTo>
                          <a:pt x="126" y="78"/>
                        </a:lnTo>
                        <a:lnTo>
                          <a:pt x="124" y="87"/>
                        </a:lnTo>
                        <a:lnTo>
                          <a:pt x="121" y="95"/>
                        </a:lnTo>
                        <a:lnTo>
                          <a:pt x="116" y="98"/>
                        </a:lnTo>
                        <a:lnTo>
                          <a:pt x="106" y="98"/>
                        </a:lnTo>
                        <a:lnTo>
                          <a:pt x="10" y="43"/>
                        </a:lnTo>
                        <a:lnTo>
                          <a:pt x="2" y="35"/>
                        </a:lnTo>
                        <a:lnTo>
                          <a:pt x="0" y="24"/>
                        </a:lnTo>
                        <a:lnTo>
                          <a:pt x="2" y="12"/>
                        </a:lnTo>
                        <a:lnTo>
                          <a:pt x="6" y="6"/>
                        </a:lnTo>
                        <a:lnTo>
                          <a:pt x="11" y="1"/>
                        </a:lnTo>
                        <a:lnTo>
                          <a:pt x="16" y="0"/>
                        </a:lnTo>
                        <a:close/>
                      </a:path>
                    </a:pathLst>
                  </a:custGeom>
                  <a:solidFill>
                    <a:srgbClr val="C08040"/>
                  </a:solidFill>
                  <a:ln w="11113">
                    <a:solidFill>
                      <a:srgbClr val="000000"/>
                    </a:solidFill>
                    <a:prstDash val="solid"/>
                    <a:round/>
                    <a:headEnd/>
                    <a:tailEnd/>
                  </a:ln>
                </p:spPr>
                <p:txBody>
                  <a:bodyPr/>
                  <a:lstStyle/>
                  <a:p>
                    <a:endParaRPr lang="en-US"/>
                  </a:p>
                </p:txBody>
              </p:sp>
              <p:sp>
                <p:nvSpPr>
                  <p:cNvPr id="37" name="Freeform 41">
                    <a:extLst>
                      <a:ext uri="{FF2B5EF4-FFF2-40B4-BE49-F238E27FC236}">
                        <a16:creationId xmlns:a16="http://schemas.microsoft.com/office/drawing/2014/main" id="{5518F854-7A67-4A8F-9EC6-4B9965428961}"/>
                      </a:ext>
                    </a:extLst>
                  </p:cNvPr>
                  <p:cNvSpPr>
                    <a:spLocks/>
                  </p:cNvSpPr>
                  <p:nvPr/>
                </p:nvSpPr>
                <p:spPr bwMode="auto">
                  <a:xfrm>
                    <a:off x="1558" y="2317"/>
                    <a:ext cx="230" cy="239"/>
                  </a:xfrm>
                  <a:custGeom>
                    <a:avLst/>
                    <a:gdLst>
                      <a:gd name="T0" fmla="*/ 71 w 230"/>
                      <a:gd name="T1" fmla="*/ 0 h 239"/>
                      <a:gd name="T2" fmla="*/ 138 w 230"/>
                      <a:gd name="T3" fmla="*/ 55 h 239"/>
                      <a:gd name="T4" fmla="*/ 166 w 230"/>
                      <a:gd name="T5" fmla="*/ 80 h 239"/>
                      <a:gd name="T6" fmla="*/ 194 w 230"/>
                      <a:gd name="T7" fmla="*/ 109 h 239"/>
                      <a:gd name="T8" fmla="*/ 211 w 230"/>
                      <a:gd name="T9" fmla="*/ 132 h 239"/>
                      <a:gd name="T10" fmla="*/ 226 w 230"/>
                      <a:gd name="T11" fmla="*/ 155 h 239"/>
                      <a:gd name="T12" fmla="*/ 230 w 230"/>
                      <a:gd name="T13" fmla="*/ 182 h 239"/>
                      <a:gd name="T14" fmla="*/ 227 w 230"/>
                      <a:gd name="T15" fmla="*/ 210 h 239"/>
                      <a:gd name="T16" fmla="*/ 215 w 230"/>
                      <a:gd name="T17" fmla="*/ 227 h 239"/>
                      <a:gd name="T18" fmla="*/ 194 w 230"/>
                      <a:gd name="T19" fmla="*/ 239 h 239"/>
                      <a:gd name="T20" fmla="*/ 143 w 230"/>
                      <a:gd name="T21" fmla="*/ 239 h 239"/>
                      <a:gd name="T22" fmla="*/ 107 w 230"/>
                      <a:gd name="T23" fmla="*/ 234 h 239"/>
                      <a:gd name="T24" fmla="*/ 53 w 230"/>
                      <a:gd name="T25" fmla="*/ 219 h 239"/>
                      <a:gd name="T26" fmla="*/ 43 w 230"/>
                      <a:gd name="T27" fmla="*/ 203 h 239"/>
                      <a:gd name="T28" fmla="*/ 27 w 230"/>
                      <a:gd name="T29" fmla="*/ 182 h 239"/>
                      <a:gd name="T30" fmla="*/ 0 w 230"/>
                      <a:gd name="T31" fmla="*/ 171 h 239"/>
                      <a:gd name="T32" fmla="*/ 24 w 230"/>
                      <a:gd name="T33" fmla="*/ 136 h 239"/>
                      <a:gd name="T34" fmla="*/ 24 w 230"/>
                      <a:gd name="T35" fmla="*/ 55 h 239"/>
                      <a:gd name="T36" fmla="*/ 71 w 230"/>
                      <a:gd name="T37"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 h="239">
                        <a:moveTo>
                          <a:pt x="71" y="0"/>
                        </a:moveTo>
                        <a:lnTo>
                          <a:pt x="138" y="55"/>
                        </a:lnTo>
                        <a:lnTo>
                          <a:pt x="166" y="80"/>
                        </a:lnTo>
                        <a:lnTo>
                          <a:pt x="194" y="109"/>
                        </a:lnTo>
                        <a:lnTo>
                          <a:pt x="211" y="132"/>
                        </a:lnTo>
                        <a:lnTo>
                          <a:pt x="226" y="155"/>
                        </a:lnTo>
                        <a:lnTo>
                          <a:pt x="230" y="182"/>
                        </a:lnTo>
                        <a:lnTo>
                          <a:pt x="227" y="210"/>
                        </a:lnTo>
                        <a:lnTo>
                          <a:pt x="215" y="227"/>
                        </a:lnTo>
                        <a:lnTo>
                          <a:pt x="194" y="239"/>
                        </a:lnTo>
                        <a:lnTo>
                          <a:pt x="143" y="239"/>
                        </a:lnTo>
                        <a:lnTo>
                          <a:pt x="107" y="234"/>
                        </a:lnTo>
                        <a:lnTo>
                          <a:pt x="53" y="219"/>
                        </a:lnTo>
                        <a:lnTo>
                          <a:pt x="43" y="203"/>
                        </a:lnTo>
                        <a:lnTo>
                          <a:pt x="27" y="182"/>
                        </a:lnTo>
                        <a:lnTo>
                          <a:pt x="0" y="171"/>
                        </a:lnTo>
                        <a:lnTo>
                          <a:pt x="24" y="136"/>
                        </a:lnTo>
                        <a:lnTo>
                          <a:pt x="24" y="55"/>
                        </a:lnTo>
                        <a:lnTo>
                          <a:pt x="71" y="0"/>
                        </a:lnTo>
                        <a:close/>
                      </a:path>
                    </a:pathLst>
                  </a:custGeom>
                  <a:solidFill>
                    <a:srgbClr val="E0A080"/>
                  </a:solidFill>
                  <a:ln w="11113">
                    <a:solidFill>
                      <a:srgbClr val="000000"/>
                    </a:solidFill>
                    <a:prstDash val="solid"/>
                    <a:round/>
                    <a:headEnd/>
                    <a:tailEnd/>
                  </a:ln>
                </p:spPr>
                <p:txBody>
                  <a:bodyPr/>
                  <a:lstStyle/>
                  <a:p>
                    <a:endParaRPr lang="en-US"/>
                  </a:p>
                </p:txBody>
              </p:sp>
              <p:grpSp>
                <p:nvGrpSpPr>
                  <p:cNvPr id="38" name="Group 42">
                    <a:extLst>
                      <a:ext uri="{FF2B5EF4-FFF2-40B4-BE49-F238E27FC236}">
                        <a16:creationId xmlns:a16="http://schemas.microsoft.com/office/drawing/2014/main" id="{92AA3843-97FD-40C8-8CB8-EE04D81B0028}"/>
                      </a:ext>
                    </a:extLst>
                  </p:cNvPr>
                  <p:cNvGrpSpPr>
                    <a:grpSpLocks/>
                  </p:cNvGrpSpPr>
                  <p:nvPr/>
                </p:nvGrpSpPr>
                <p:grpSpPr bwMode="auto">
                  <a:xfrm>
                    <a:off x="1442" y="2249"/>
                    <a:ext cx="216" cy="209"/>
                    <a:chOff x="1442" y="2249"/>
                    <a:chExt cx="216" cy="209"/>
                  </a:xfrm>
                </p:grpSpPr>
                <p:sp>
                  <p:nvSpPr>
                    <p:cNvPr id="39" name="Freeform 43">
                      <a:extLst>
                        <a:ext uri="{FF2B5EF4-FFF2-40B4-BE49-F238E27FC236}">
                          <a16:creationId xmlns:a16="http://schemas.microsoft.com/office/drawing/2014/main" id="{F1AF8048-3A3D-4501-AF22-BD5BC868A161}"/>
                        </a:ext>
                      </a:extLst>
                    </p:cNvPr>
                    <p:cNvSpPr>
                      <a:spLocks/>
                    </p:cNvSpPr>
                    <p:nvPr/>
                  </p:nvSpPr>
                  <p:spPr bwMode="auto">
                    <a:xfrm>
                      <a:off x="1442" y="2300"/>
                      <a:ext cx="171" cy="158"/>
                    </a:xfrm>
                    <a:custGeom>
                      <a:avLst/>
                      <a:gdLst>
                        <a:gd name="T0" fmla="*/ 12 w 171"/>
                        <a:gd name="T1" fmla="*/ 64 h 158"/>
                        <a:gd name="T2" fmla="*/ 32 w 171"/>
                        <a:gd name="T3" fmla="*/ 33 h 158"/>
                        <a:gd name="T4" fmla="*/ 44 w 171"/>
                        <a:gd name="T5" fmla="*/ 20 h 158"/>
                        <a:gd name="T6" fmla="*/ 71 w 171"/>
                        <a:gd name="T7" fmla="*/ 6 h 158"/>
                        <a:gd name="T8" fmla="*/ 103 w 171"/>
                        <a:gd name="T9" fmla="*/ 0 h 158"/>
                        <a:gd name="T10" fmla="*/ 130 w 171"/>
                        <a:gd name="T11" fmla="*/ 0 h 158"/>
                        <a:gd name="T12" fmla="*/ 147 w 171"/>
                        <a:gd name="T13" fmla="*/ 5 h 158"/>
                        <a:gd name="T14" fmla="*/ 163 w 171"/>
                        <a:gd name="T15" fmla="*/ 24 h 158"/>
                        <a:gd name="T16" fmla="*/ 171 w 171"/>
                        <a:gd name="T17" fmla="*/ 51 h 158"/>
                        <a:gd name="T18" fmla="*/ 169 w 171"/>
                        <a:gd name="T19" fmla="*/ 81 h 158"/>
                        <a:gd name="T20" fmla="*/ 154 w 171"/>
                        <a:gd name="T21" fmla="*/ 106 h 158"/>
                        <a:gd name="T22" fmla="*/ 142 w 171"/>
                        <a:gd name="T23" fmla="*/ 123 h 158"/>
                        <a:gd name="T24" fmla="*/ 111 w 171"/>
                        <a:gd name="T25" fmla="*/ 140 h 158"/>
                        <a:gd name="T26" fmla="*/ 71 w 171"/>
                        <a:gd name="T27" fmla="*/ 150 h 158"/>
                        <a:gd name="T28" fmla="*/ 39 w 171"/>
                        <a:gd name="T29" fmla="*/ 158 h 158"/>
                        <a:gd name="T30" fmla="*/ 16 w 171"/>
                        <a:gd name="T31" fmla="*/ 150 h 158"/>
                        <a:gd name="T32" fmla="*/ 4 w 171"/>
                        <a:gd name="T33" fmla="*/ 135 h 158"/>
                        <a:gd name="T34" fmla="*/ 0 w 171"/>
                        <a:gd name="T35" fmla="*/ 110 h 158"/>
                        <a:gd name="T36" fmla="*/ 12 w 171"/>
                        <a:gd name="T37" fmla="*/ 6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158">
                          <a:moveTo>
                            <a:pt x="12" y="64"/>
                          </a:moveTo>
                          <a:lnTo>
                            <a:pt x="32" y="33"/>
                          </a:lnTo>
                          <a:lnTo>
                            <a:pt x="44" y="20"/>
                          </a:lnTo>
                          <a:lnTo>
                            <a:pt x="71" y="6"/>
                          </a:lnTo>
                          <a:lnTo>
                            <a:pt x="103" y="0"/>
                          </a:lnTo>
                          <a:lnTo>
                            <a:pt x="130" y="0"/>
                          </a:lnTo>
                          <a:lnTo>
                            <a:pt x="147" y="5"/>
                          </a:lnTo>
                          <a:lnTo>
                            <a:pt x="163" y="24"/>
                          </a:lnTo>
                          <a:lnTo>
                            <a:pt x="171" y="51"/>
                          </a:lnTo>
                          <a:lnTo>
                            <a:pt x="169" y="81"/>
                          </a:lnTo>
                          <a:lnTo>
                            <a:pt x="154" y="106"/>
                          </a:lnTo>
                          <a:lnTo>
                            <a:pt x="142" y="123"/>
                          </a:lnTo>
                          <a:lnTo>
                            <a:pt x="111" y="140"/>
                          </a:lnTo>
                          <a:lnTo>
                            <a:pt x="71" y="150"/>
                          </a:lnTo>
                          <a:lnTo>
                            <a:pt x="39" y="158"/>
                          </a:lnTo>
                          <a:lnTo>
                            <a:pt x="16" y="150"/>
                          </a:lnTo>
                          <a:lnTo>
                            <a:pt x="4" y="135"/>
                          </a:lnTo>
                          <a:lnTo>
                            <a:pt x="0" y="110"/>
                          </a:lnTo>
                          <a:lnTo>
                            <a:pt x="12" y="64"/>
                          </a:lnTo>
                          <a:close/>
                        </a:path>
                      </a:pathLst>
                    </a:custGeom>
                    <a:solidFill>
                      <a:srgbClr val="F0F0FF"/>
                    </a:solidFill>
                    <a:ln w="11113">
                      <a:solidFill>
                        <a:srgbClr val="000000"/>
                      </a:solidFill>
                      <a:prstDash val="solid"/>
                      <a:round/>
                      <a:headEnd/>
                      <a:tailEnd/>
                    </a:ln>
                  </p:spPr>
                  <p:txBody>
                    <a:bodyPr/>
                    <a:lstStyle/>
                    <a:p>
                      <a:endParaRPr lang="en-US"/>
                    </a:p>
                  </p:txBody>
                </p:sp>
                <p:sp>
                  <p:nvSpPr>
                    <p:cNvPr id="40" name="Oval 44">
                      <a:extLst>
                        <a:ext uri="{FF2B5EF4-FFF2-40B4-BE49-F238E27FC236}">
                          <a16:creationId xmlns:a16="http://schemas.microsoft.com/office/drawing/2014/main" id="{6F2B8D6F-F777-47B7-A510-0580824D38E8}"/>
                        </a:ext>
                      </a:extLst>
                    </p:cNvPr>
                    <p:cNvSpPr>
                      <a:spLocks noChangeArrowheads="1"/>
                    </p:cNvSpPr>
                    <p:nvPr/>
                  </p:nvSpPr>
                  <p:spPr bwMode="auto">
                    <a:xfrm>
                      <a:off x="1462" y="2412"/>
                      <a:ext cx="48" cy="46"/>
                    </a:xfrm>
                    <a:prstGeom prst="ellipse">
                      <a:avLst/>
                    </a:prstGeom>
                    <a:solidFill>
                      <a:srgbClr val="008080"/>
                    </a:solidFill>
                    <a:ln w="11113">
                      <a:solidFill>
                        <a:srgbClr val="000000"/>
                      </a:solidFill>
                      <a:round/>
                      <a:headEnd/>
                      <a:tailEnd/>
                    </a:ln>
                  </p:spPr>
                  <p:txBody>
                    <a:bodyPr/>
                    <a:lstStyle/>
                    <a:p>
                      <a:endParaRPr lang="en-US"/>
                    </a:p>
                  </p:txBody>
                </p:sp>
                <p:sp>
                  <p:nvSpPr>
                    <p:cNvPr id="41" name="Freeform 45">
                      <a:extLst>
                        <a:ext uri="{FF2B5EF4-FFF2-40B4-BE49-F238E27FC236}">
                          <a16:creationId xmlns:a16="http://schemas.microsoft.com/office/drawing/2014/main" id="{AB09C181-788C-4CB9-A62E-250A1691DE9C}"/>
                        </a:ext>
                      </a:extLst>
                    </p:cNvPr>
                    <p:cNvSpPr>
                      <a:spLocks/>
                    </p:cNvSpPr>
                    <p:nvPr/>
                  </p:nvSpPr>
                  <p:spPr bwMode="auto">
                    <a:xfrm>
                      <a:off x="1481" y="2249"/>
                      <a:ext cx="177" cy="103"/>
                    </a:xfrm>
                    <a:custGeom>
                      <a:avLst/>
                      <a:gdLst>
                        <a:gd name="T0" fmla="*/ 25 w 177"/>
                        <a:gd name="T1" fmla="*/ 0 h 103"/>
                        <a:gd name="T2" fmla="*/ 170 w 177"/>
                        <a:gd name="T3" fmla="*/ 61 h 103"/>
                        <a:gd name="T4" fmla="*/ 175 w 177"/>
                        <a:gd name="T5" fmla="*/ 69 h 103"/>
                        <a:gd name="T6" fmla="*/ 177 w 177"/>
                        <a:gd name="T7" fmla="*/ 82 h 103"/>
                        <a:gd name="T8" fmla="*/ 174 w 177"/>
                        <a:gd name="T9" fmla="*/ 91 h 103"/>
                        <a:gd name="T10" fmla="*/ 169 w 177"/>
                        <a:gd name="T11" fmla="*/ 99 h 103"/>
                        <a:gd name="T12" fmla="*/ 162 w 177"/>
                        <a:gd name="T13" fmla="*/ 102 h 103"/>
                        <a:gd name="T14" fmla="*/ 149 w 177"/>
                        <a:gd name="T15" fmla="*/ 103 h 103"/>
                        <a:gd name="T16" fmla="*/ 14 w 177"/>
                        <a:gd name="T17" fmla="*/ 45 h 103"/>
                        <a:gd name="T18" fmla="*/ 3 w 177"/>
                        <a:gd name="T19" fmla="*/ 37 h 103"/>
                        <a:gd name="T20" fmla="*/ 0 w 177"/>
                        <a:gd name="T21" fmla="*/ 25 h 103"/>
                        <a:gd name="T22" fmla="*/ 3 w 177"/>
                        <a:gd name="T23" fmla="*/ 13 h 103"/>
                        <a:gd name="T24" fmla="*/ 8 w 177"/>
                        <a:gd name="T25" fmla="*/ 7 h 103"/>
                        <a:gd name="T26" fmla="*/ 15 w 177"/>
                        <a:gd name="T27" fmla="*/ 2 h 103"/>
                        <a:gd name="T28" fmla="*/ 25 w 177"/>
                        <a:gd name="T2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03">
                          <a:moveTo>
                            <a:pt x="25" y="0"/>
                          </a:moveTo>
                          <a:lnTo>
                            <a:pt x="170" y="61"/>
                          </a:lnTo>
                          <a:lnTo>
                            <a:pt x="175" y="69"/>
                          </a:lnTo>
                          <a:lnTo>
                            <a:pt x="177" y="82"/>
                          </a:lnTo>
                          <a:lnTo>
                            <a:pt x="174" y="91"/>
                          </a:lnTo>
                          <a:lnTo>
                            <a:pt x="169" y="99"/>
                          </a:lnTo>
                          <a:lnTo>
                            <a:pt x="162" y="102"/>
                          </a:lnTo>
                          <a:lnTo>
                            <a:pt x="149" y="103"/>
                          </a:lnTo>
                          <a:lnTo>
                            <a:pt x="14" y="45"/>
                          </a:lnTo>
                          <a:lnTo>
                            <a:pt x="3" y="37"/>
                          </a:lnTo>
                          <a:lnTo>
                            <a:pt x="0" y="25"/>
                          </a:lnTo>
                          <a:lnTo>
                            <a:pt x="3" y="13"/>
                          </a:lnTo>
                          <a:lnTo>
                            <a:pt x="8" y="7"/>
                          </a:lnTo>
                          <a:lnTo>
                            <a:pt x="15" y="2"/>
                          </a:lnTo>
                          <a:lnTo>
                            <a:pt x="25" y="0"/>
                          </a:lnTo>
                          <a:close/>
                        </a:path>
                      </a:pathLst>
                    </a:custGeom>
                    <a:solidFill>
                      <a:srgbClr val="C08040"/>
                    </a:solidFill>
                    <a:ln w="11113">
                      <a:solidFill>
                        <a:srgbClr val="000000"/>
                      </a:solidFill>
                      <a:prstDash val="solid"/>
                      <a:round/>
                      <a:headEnd/>
                      <a:tailEnd/>
                    </a:ln>
                  </p:spPr>
                  <p:txBody>
                    <a:bodyPr/>
                    <a:lstStyle/>
                    <a:p>
                      <a:endParaRPr lang="en-US"/>
                    </a:p>
                  </p:txBody>
                </p:sp>
              </p:grpSp>
            </p:grpSp>
            <p:grpSp>
              <p:nvGrpSpPr>
                <p:cNvPr id="32" name="Group 46">
                  <a:extLst>
                    <a:ext uri="{FF2B5EF4-FFF2-40B4-BE49-F238E27FC236}">
                      <a16:creationId xmlns:a16="http://schemas.microsoft.com/office/drawing/2014/main" id="{01D120D1-A9D3-4995-93F4-BF912661BC32}"/>
                    </a:ext>
                  </a:extLst>
                </p:cNvPr>
                <p:cNvGrpSpPr>
                  <a:grpSpLocks/>
                </p:cNvGrpSpPr>
                <p:nvPr/>
              </p:nvGrpSpPr>
              <p:grpSpPr bwMode="auto">
                <a:xfrm>
                  <a:off x="990" y="2403"/>
                  <a:ext cx="171" cy="198"/>
                  <a:chOff x="990" y="2403"/>
                  <a:chExt cx="171" cy="198"/>
                </a:xfrm>
              </p:grpSpPr>
              <p:sp>
                <p:nvSpPr>
                  <p:cNvPr id="33" name="Freeform 47">
                    <a:extLst>
                      <a:ext uri="{FF2B5EF4-FFF2-40B4-BE49-F238E27FC236}">
                        <a16:creationId xmlns:a16="http://schemas.microsoft.com/office/drawing/2014/main" id="{E7271A73-0C00-4D29-BFBA-5854BC6725E4}"/>
                      </a:ext>
                    </a:extLst>
                  </p:cNvPr>
                  <p:cNvSpPr>
                    <a:spLocks/>
                  </p:cNvSpPr>
                  <p:nvPr/>
                </p:nvSpPr>
                <p:spPr bwMode="auto">
                  <a:xfrm>
                    <a:off x="990" y="2403"/>
                    <a:ext cx="151" cy="193"/>
                  </a:xfrm>
                  <a:custGeom>
                    <a:avLst/>
                    <a:gdLst>
                      <a:gd name="T0" fmla="*/ 123 w 151"/>
                      <a:gd name="T1" fmla="*/ 30 h 193"/>
                      <a:gd name="T2" fmla="*/ 99 w 151"/>
                      <a:gd name="T3" fmla="*/ 5 h 193"/>
                      <a:gd name="T4" fmla="*/ 82 w 151"/>
                      <a:gd name="T5" fmla="*/ 1 h 193"/>
                      <a:gd name="T6" fmla="*/ 53 w 151"/>
                      <a:gd name="T7" fmla="*/ 0 h 193"/>
                      <a:gd name="T8" fmla="*/ 28 w 151"/>
                      <a:gd name="T9" fmla="*/ 14 h 193"/>
                      <a:gd name="T10" fmla="*/ 14 w 151"/>
                      <a:gd name="T11" fmla="*/ 30 h 193"/>
                      <a:gd name="T12" fmla="*/ 4 w 151"/>
                      <a:gd name="T13" fmla="*/ 49 h 193"/>
                      <a:gd name="T14" fmla="*/ 0 w 151"/>
                      <a:gd name="T15" fmla="*/ 71 h 193"/>
                      <a:gd name="T16" fmla="*/ 1 w 151"/>
                      <a:gd name="T17" fmla="*/ 96 h 193"/>
                      <a:gd name="T18" fmla="*/ 9 w 151"/>
                      <a:gd name="T19" fmla="*/ 124 h 193"/>
                      <a:gd name="T20" fmla="*/ 26 w 151"/>
                      <a:gd name="T21" fmla="*/ 146 h 193"/>
                      <a:gd name="T22" fmla="*/ 44 w 151"/>
                      <a:gd name="T23" fmla="*/ 158 h 193"/>
                      <a:gd name="T24" fmla="*/ 67 w 151"/>
                      <a:gd name="T25" fmla="*/ 167 h 193"/>
                      <a:gd name="T26" fmla="*/ 79 w 151"/>
                      <a:gd name="T27" fmla="*/ 185 h 193"/>
                      <a:gd name="T28" fmla="*/ 91 w 151"/>
                      <a:gd name="T29" fmla="*/ 191 h 193"/>
                      <a:gd name="T30" fmla="*/ 105 w 151"/>
                      <a:gd name="T31" fmla="*/ 193 h 193"/>
                      <a:gd name="T32" fmla="*/ 122 w 151"/>
                      <a:gd name="T33" fmla="*/ 189 h 193"/>
                      <a:gd name="T34" fmla="*/ 139 w 151"/>
                      <a:gd name="T35" fmla="*/ 178 h 193"/>
                      <a:gd name="T36" fmla="*/ 147 w 151"/>
                      <a:gd name="T37" fmla="*/ 162 h 193"/>
                      <a:gd name="T38" fmla="*/ 151 w 151"/>
                      <a:gd name="T39" fmla="*/ 138 h 193"/>
                      <a:gd name="T40" fmla="*/ 142 w 151"/>
                      <a:gd name="T41" fmla="*/ 115 h 193"/>
                      <a:gd name="T42" fmla="*/ 141 w 151"/>
                      <a:gd name="T43" fmla="*/ 91 h 193"/>
                      <a:gd name="T44" fmla="*/ 134 w 151"/>
                      <a:gd name="T45" fmla="*/ 58 h 193"/>
                      <a:gd name="T46" fmla="*/ 123 w 151"/>
                      <a:gd name="T47" fmla="*/ 3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1" h="193">
                        <a:moveTo>
                          <a:pt x="123" y="30"/>
                        </a:moveTo>
                        <a:lnTo>
                          <a:pt x="99" y="5"/>
                        </a:lnTo>
                        <a:lnTo>
                          <a:pt x="82" y="1"/>
                        </a:lnTo>
                        <a:lnTo>
                          <a:pt x="53" y="0"/>
                        </a:lnTo>
                        <a:lnTo>
                          <a:pt x="28" y="14"/>
                        </a:lnTo>
                        <a:lnTo>
                          <a:pt x="14" y="30"/>
                        </a:lnTo>
                        <a:lnTo>
                          <a:pt x="4" y="49"/>
                        </a:lnTo>
                        <a:lnTo>
                          <a:pt x="0" y="71"/>
                        </a:lnTo>
                        <a:lnTo>
                          <a:pt x="1" y="96"/>
                        </a:lnTo>
                        <a:lnTo>
                          <a:pt x="9" y="124"/>
                        </a:lnTo>
                        <a:lnTo>
                          <a:pt x="26" y="146"/>
                        </a:lnTo>
                        <a:lnTo>
                          <a:pt x="44" y="158"/>
                        </a:lnTo>
                        <a:lnTo>
                          <a:pt x="67" y="167"/>
                        </a:lnTo>
                        <a:lnTo>
                          <a:pt x="79" y="185"/>
                        </a:lnTo>
                        <a:lnTo>
                          <a:pt x="91" y="191"/>
                        </a:lnTo>
                        <a:lnTo>
                          <a:pt x="105" y="193"/>
                        </a:lnTo>
                        <a:lnTo>
                          <a:pt x="122" y="189"/>
                        </a:lnTo>
                        <a:lnTo>
                          <a:pt x="139" y="178"/>
                        </a:lnTo>
                        <a:lnTo>
                          <a:pt x="147" y="162"/>
                        </a:lnTo>
                        <a:lnTo>
                          <a:pt x="151" y="138"/>
                        </a:lnTo>
                        <a:lnTo>
                          <a:pt x="142" y="115"/>
                        </a:lnTo>
                        <a:lnTo>
                          <a:pt x="141" y="91"/>
                        </a:lnTo>
                        <a:lnTo>
                          <a:pt x="134" y="58"/>
                        </a:lnTo>
                        <a:lnTo>
                          <a:pt x="123" y="30"/>
                        </a:lnTo>
                        <a:close/>
                      </a:path>
                    </a:pathLst>
                  </a:custGeom>
                  <a:solidFill>
                    <a:srgbClr val="E0A080"/>
                  </a:solidFill>
                  <a:ln w="11113">
                    <a:solidFill>
                      <a:srgbClr val="000000"/>
                    </a:solidFill>
                    <a:prstDash val="solid"/>
                    <a:round/>
                    <a:headEnd/>
                    <a:tailEnd/>
                  </a:ln>
                </p:spPr>
                <p:txBody>
                  <a:bodyPr/>
                  <a:lstStyle/>
                  <a:p>
                    <a:endParaRPr lang="en-US"/>
                  </a:p>
                </p:txBody>
              </p:sp>
              <p:sp>
                <p:nvSpPr>
                  <p:cNvPr id="34" name="Freeform 48">
                    <a:extLst>
                      <a:ext uri="{FF2B5EF4-FFF2-40B4-BE49-F238E27FC236}">
                        <a16:creationId xmlns:a16="http://schemas.microsoft.com/office/drawing/2014/main" id="{6CDADE18-BCA6-47A4-B0B2-CAF42B8F69BF}"/>
                      </a:ext>
                    </a:extLst>
                  </p:cNvPr>
                  <p:cNvSpPr>
                    <a:spLocks/>
                  </p:cNvSpPr>
                  <p:nvPr/>
                </p:nvSpPr>
                <p:spPr bwMode="auto">
                  <a:xfrm>
                    <a:off x="1006" y="2414"/>
                    <a:ext cx="155" cy="187"/>
                  </a:xfrm>
                  <a:custGeom>
                    <a:avLst/>
                    <a:gdLst>
                      <a:gd name="T0" fmla="*/ 127 w 155"/>
                      <a:gd name="T1" fmla="*/ 28 h 187"/>
                      <a:gd name="T2" fmla="*/ 101 w 155"/>
                      <a:gd name="T3" fmla="*/ 5 h 187"/>
                      <a:gd name="T4" fmla="*/ 84 w 155"/>
                      <a:gd name="T5" fmla="*/ 1 h 187"/>
                      <a:gd name="T6" fmla="*/ 54 w 155"/>
                      <a:gd name="T7" fmla="*/ 0 h 187"/>
                      <a:gd name="T8" fmla="*/ 28 w 155"/>
                      <a:gd name="T9" fmla="*/ 12 h 187"/>
                      <a:gd name="T10" fmla="*/ 14 w 155"/>
                      <a:gd name="T11" fmla="*/ 28 h 187"/>
                      <a:gd name="T12" fmla="*/ 4 w 155"/>
                      <a:gd name="T13" fmla="*/ 48 h 187"/>
                      <a:gd name="T14" fmla="*/ 0 w 155"/>
                      <a:gd name="T15" fmla="*/ 69 h 187"/>
                      <a:gd name="T16" fmla="*/ 1 w 155"/>
                      <a:gd name="T17" fmla="*/ 93 h 187"/>
                      <a:gd name="T18" fmla="*/ 9 w 155"/>
                      <a:gd name="T19" fmla="*/ 120 h 187"/>
                      <a:gd name="T20" fmla="*/ 26 w 155"/>
                      <a:gd name="T21" fmla="*/ 142 h 187"/>
                      <a:gd name="T22" fmla="*/ 46 w 155"/>
                      <a:gd name="T23" fmla="*/ 154 h 187"/>
                      <a:gd name="T24" fmla="*/ 68 w 155"/>
                      <a:gd name="T25" fmla="*/ 162 h 187"/>
                      <a:gd name="T26" fmla="*/ 81 w 155"/>
                      <a:gd name="T27" fmla="*/ 179 h 187"/>
                      <a:gd name="T28" fmla="*/ 93 w 155"/>
                      <a:gd name="T29" fmla="*/ 185 h 187"/>
                      <a:gd name="T30" fmla="*/ 107 w 155"/>
                      <a:gd name="T31" fmla="*/ 187 h 187"/>
                      <a:gd name="T32" fmla="*/ 126 w 155"/>
                      <a:gd name="T33" fmla="*/ 182 h 187"/>
                      <a:gd name="T34" fmla="*/ 143 w 155"/>
                      <a:gd name="T35" fmla="*/ 173 h 187"/>
                      <a:gd name="T36" fmla="*/ 151 w 155"/>
                      <a:gd name="T37" fmla="*/ 158 h 187"/>
                      <a:gd name="T38" fmla="*/ 155 w 155"/>
                      <a:gd name="T39" fmla="*/ 133 h 187"/>
                      <a:gd name="T40" fmla="*/ 146 w 155"/>
                      <a:gd name="T41" fmla="*/ 111 h 187"/>
                      <a:gd name="T42" fmla="*/ 145 w 155"/>
                      <a:gd name="T43" fmla="*/ 88 h 187"/>
                      <a:gd name="T44" fmla="*/ 138 w 155"/>
                      <a:gd name="T45" fmla="*/ 57 h 187"/>
                      <a:gd name="T46" fmla="*/ 127 w 155"/>
                      <a:gd name="T47" fmla="*/ 2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5" h="187">
                        <a:moveTo>
                          <a:pt x="127" y="28"/>
                        </a:moveTo>
                        <a:lnTo>
                          <a:pt x="101" y="5"/>
                        </a:lnTo>
                        <a:lnTo>
                          <a:pt x="84" y="1"/>
                        </a:lnTo>
                        <a:lnTo>
                          <a:pt x="54" y="0"/>
                        </a:lnTo>
                        <a:lnTo>
                          <a:pt x="28" y="12"/>
                        </a:lnTo>
                        <a:lnTo>
                          <a:pt x="14" y="28"/>
                        </a:lnTo>
                        <a:lnTo>
                          <a:pt x="4" y="48"/>
                        </a:lnTo>
                        <a:lnTo>
                          <a:pt x="0" y="69"/>
                        </a:lnTo>
                        <a:lnTo>
                          <a:pt x="1" y="93"/>
                        </a:lnTo>
                        <a:lnTo>
                          <a:pt x="9" y="120"/>
                        </a:lnTo>
                        <a:lnTo>
                          <a:pt x="26" y="142"/>
                        </a:lnTo>
                        <a:lnTo>
                          <a:pt x="46" y="154"/>
                        </a:lnTo>
                        <a:lnTo>
                          <a:pt x="68" y="162"/>
                        </a:lnTo>
                        <a:lnTo>
                          <a:pt x="81" y="179"/>
                        </a:lnTo>
                        <a:lnTo>
                          <a:pt x="93" y="185"/>
                        </a:lnTo>
                        <a:lnTo>
                          <a:pt x="107" y="187"/>
                        </a:lnTo>
                        <a:lnTo>
                          <a:pt x="126" y="182"/>
                        </a:lnTo>
                        <a:lnTo>
                          <a:pt x="143" y="173"/>
                        </a:lnTo>
                        <a:lnTo>
                          <a:pt x="151" y="158"/>
                        </a:lnTo>
                        <a:lnTo>
                          <a:pt x="155" y="133"/>
                        </a:lnTo>
                        <a:lnTo>
                          <a:pt x="146" y="111"/>
                        </a:lnTo>
                        <a:lnTo>
                          <a:pt x="145" y="88"/>
                        </a:lnTo>
                        <a:lnTo>
                          <a:pt x="138" y="57"/>
                        </a:lnTo>
                        <a:lnTo>
                          <a:pt x="127" y="28"/>
                        </a:lnTo>
                        <a:close/>
                      </a:path>
                    </a:pathLst>
                  </a:custGeom>
                  <a:solidFill>
                    <a:srgbClr val="E0A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9" name="Group 49">
                <a:extLst>
                  <a:ext uri="{FF2B5EF4-FFF2-40B4-BE49-F238E27FC236}">
                    <a16:creationId xmlns:a16="http://schemas.microsoft.com/office/drawing/2014/main" id="{5B43BDD2-1612-46DD-8298-68C2FDA666AA}"/>
                  </a:ext>
                </a:extLst>
              </p:cNvPr>
              <p:cNvGrpSpPr>
                <a:grpSpLocks/>
              </p:cNvGrpSpPr>
              <p:nvPr/>
            </p:nvGrpSpPr>
            <p:grpSpPr bwMode="auto">
              <a:xfrm>
                <a:off x="719" y="2589"/>
                <a:ext cx="1112" cy="980"/>
                <a:chOff x="719" y="2589"/>
                <a:chExt cx="1112" cy="980"/>
              </a:xfrm>
            </p:grpSpPr>
            <p:sp>
              <p:nvSpPr>
                <p:cNvPr id="10" name="Freeform 50">
                  <a:extLst>
                    <a:ext uri="{FF2B5EF4-FFF2-40B4-BE49-F238E27FC236}">
                      <a16:creationId xmlns:a16="http://schemas.microsoft.com/office/drawing/2014/main" id="{BB20F88F-5736-404E-A0D3-D1B68342C4FD}"/>
                    </a:ext>
                  </a:extLst>
                </p:cNvPr>
                <p:cNvSpPr>
                  <a:spLocks/>
                </p:cNvSpPr>
                <p:nvPr/>
              </p:nvSpPr>
              <p:spPr bwMode="auto">
                <a:xfrm>
                  <a:off x="719" y="2589"/>
                  <a:ext cx="897" cy="889"/>
                </a:xfrm>
                <a:custGeom>
                  <a:avLst/>
                  <a:gdLst>
                    <a:gd name="T0" fmla="*/ 244 w 897"/>
                    <a:gd name="T1" fmla="*/ 0 h 889"/>
                    <a:gd name="T2" fmla="*/ 301 w 897"/>
                    <a:gd name="T3" fmla="*/ 38 h 889"/>
                    <a:gd name="T4" fmla="*/ 359 w 897"/>
                    <a:gd name="T5" fmla="*/ 76 h 889"/>
                    <a:gd name="T6" fmla="*/ 410 w 897"/>
                    <a:gd name="T7" fmla="*/ 100 h 889"/>
                    <a:gd name="T8" fmla="*/ 583 w 897"/>
                    <a:gd name="T9" fmla="*/ 172 h 889"/>
                    <a:gd name="T10" fmla="*/ 609 w 897"/>
                    <a:gd name="T11" fmla="*/ 281 h 889"/>
                    <a:gd name="T12" fmla="*/ 631 w 897"/>
                    <a:gd name="T13" fmla="*/ 338 h 889"/>
                    <a:gd name="T14" fmla="*/ 650 w 897"/>
                    <a:gd name="T15" fmla="*/ 380 h 889"/>
                    <a:gd name="T16" fmla="*/ 664 w 897"/>
                    <a:gd name="T17" fmla="*/ 422 h 889"/>
                    <a:gd name="T18" fmla="*/ 673 w 897"/>
                    <a:gd name="T19" fmla="*/ 465 h 889"/>
                    <a:gd name="T20" fmla="*/ 672 w 897"/>
                    <a:gd name="T21" fmla="*/ 492 h 889"/>
                    <a:gd name="T22" fmla="*/ 666 w 897"/>
                    <a:gd name="T23" fmla="*/ 524 h 889"/>
                    <a:gd name="T24" fmla="*/ 670 w 897"/>
                    <a:gd name="T25" fmla="*/ 562 h 889"/>
                    <a:gd name="T26" fmla="*/ 684 w 897"/>
                    <a:gd name="T27" fmla="*/ 601 h 889"/>
                    <a:gd name="T28" fmla="*/ 720 w 897"/>
                    <a:gd name="T29" fmla="*/ 616 h 889"/>
                    <a:gd name="T30" fmla="*/ 775 w 897"/>
                    <a:gd name="T31" fmla="*/ 630 h 889"/>
                    <a:gd name="T32" fmla="*/ 813 w 897"/>
                    <a:gd name="T33" fmla="*/ 642 h 889"/>
                    <a:gd name="T34" fmla="*/ 851 w 897"/>
                    <a:gd name="T35" fmla="*/ 671 h 889"/>
                    <a:gd name="T36" fmla="*/ 875 w 897"/>
                    <a:gd name="T37" fmla="*/ 703 h 889"/>
                    <a:gd name="T38" fmla="*/ 890 w 897"/>
                    <a:gd name="T39" fmla="*/ 742 h 889"/>
                    <a:gd name="T40" fmla="*/ 897 w 897"/>
                    <a:gd name="T41" fmla="*/ 787 h 889"/>
                    <a:gd name="T42" fmla="*/ 888 w 897"/>
                    <a:gd name="T43" fmla="*/ 855 h 889"/>
                    <a:gd name="T44" fmla="*/ 213 w 897"/>
                    <a:gd name="T45" fmla="*/ 889 h 889"/>
                    <a:gd name="T46" fmla="*/ 89 w 897"/>
                    <a:gd name="T47" fmla="*/ 887 h 889"/>
                    <a:gd name="T48" fmla="*/ 65 w 897"/>
                    <a:gd name="T49" fmla="*/ 855 h 889"/>
                    <a:gd name="T50" fmla="*/ 42 w 897"/>
                    <a:gd name="T51" fmla="*/ 805 h 889"/>
                    <a:gd name="T52" fmla="*/ 23 w 897"/>
                    <a:gd name="T53" fmla="*/ 749 h 889"/>
                    <a:gd name="T54" fmla="*/ 12 w 897"/>
                    <a:gd name="T55" fmla="*/ 702 h 889"/>
                    <a:gd name="T56" fmla="*/ 3 w 897"/>
                    <a:gd name="T57" fmla="*/ 651 h 889"/>
                    <a:gd name="T58" fmla="*/ 0 w 897"/>
                    <a:gd name="T59" fmla="*/ 604 h 889"/>
                    <a:gd name="T60" fmla="*/ 9 w 897"/>
                    <a:gd name="T61" fmla="*/ 527 h 889"/>
                    <a:gd name="T62" fmla="*/ 23 w 897"/>
                    <a:gd name="T63" fmla="*/ 465 h 889"/>
                    <a:gd name="T64" fmla="*/ 44 w 897"/>
                    <a:gd name="T65" fmla="*/ 397 h 889"/>
                    <a:gd name="T66" fmla="*/ 68 w 897"/>
                    <a:gd name="T67" fmla="*/ 332 h 889"/>
                    <a:gd name="T68" fmla="*/ 95 w 897"/>
                    <a:gd name="T69" fmla="*/ 279 h 889"/>
                    <a:gd name="T70" fmla="*/ 131 w 897"/>
                    <a:gd name="T71" fmla="*/ 220 h 889"/>
                    <a:gd name="T72" fmla="*/ 176 w 897"/>
                    <a:gd name="T73" fmla="*/ 172 h 889"/>
                    <a:gd name="T74" fmla="*/ 218 w 897"/>
                    <a:gd name="T75" fmla="*/ 130 h 889"/>
                    <a:gd name="T76" fmla="*/ 247 w 897"/>
                    <a:gd name="T77" fmla="*/ 109 h 889"/>
                    <a:gd name="T78" fmla="*/ 179 w 897"/>
                    <a:gd name="T79" fmla="*/ 76 h 889"/>
                    <a:gd name="T80" fmla="*/ 244 w 897"/>
                    <a:gd name="T81"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97" h="889">
                      <a:moveTo>
                        <a:pt x="244" y="0"/>
                      </a:moveTo>
                      <a:lnTo>
                        <a:pt x="301" y="38"/>
                      </a:lnTo>
                      <a:lnTo>
                        <a:pt x="359" y="76"/>
                      </a:lnTo>
                      <a:lnTo>
                        <a:pt x="410" y="100"/>
                      </a:lnTo>
                      <a:lnTo>
                        <a:pt x="583" y="172"/>
                      </a:lnTo>
                      <a:lnTo>
                        <a:pt x="609" y="281"/>
                      </a:lnTo>
                      <a:lnTo>
                        <a:pt x="631" y="338"/>
                      </a:lnTo>
                      <a:lnTo>
                        <a:pt x="650" y="380"/>
                      </a:lnTo>
                      <a:lnTo>
                        <a:pt x="664" y="422"/>
                      </a:lnTo>
                      <a:lnTo>
                        <a:pt x="673" y="465"/>
                      </a:lnTo>
                      <a:lnTo>
                        <a:pt x="672" y="492"/>
                      </a:lnTo>
                      <a:lnTo>
                        <a:pt x="666" y="524"/>
                      </a:lnTo>
                      <a:lnTo>
                        <a:pt x="670" y="562"/>
                      </a:lnTo>
                      <a:lnTo>
                        <a:pt x="684" y="601"/>
                      </a:lnTo>
                      <a:lnTo>
                        <a:pt x="720" y="616"/>
                      </a:lnTo>
                      <a:lnTo>
                        <a:pt x="775" y="630"/>
                      </a:lnTo>
                      <a:lnTo>
                        <a:pt x="813" y="642"/>
                      </a:lnTo>
                      <a:lnTo>
                        <a:pt x="851" y="671"/>
                      </a:lnTo>
                      <a:lnTo>
                        <a:pt x="875" y="703"/>
                      </a:lnTo>
                      <a:lnTo>
                        <a:pt x="890" y="742"/>
                      </a:lnTo>
                      <a:lnTo>
                        <a:pt x="897" y="787"/>
                      </a:lnTo>
                      <a:lnTo>
                        <a:pt x="888" y="855"/>
                      </a:lnTo>
                      <a:lnTo>
                        <a:pt x="213" y="889"/>
                      </a:lnTo>
                      <a:lnTo>
                        <a:pt x="89" y="887"/>
                      </a:lnTo>
                      <a:lnTo>
                        <a:pt x="65" y="855"/>
                      </a:lnTo>
                      <a:lnTo>
                        <a:pt x="42" y="805"/>
                      </a:lnTo>
                      <a:lnTo>
                        <a:pt x="23" y="749"/>
                      </a:lnTo>
                      <a:lnTo>
                        <a:pt x="12" y="702"/>
                      </a:lnTo>
                      <a:lnTo>
                        <a:pt x="3" y="651"/>
                      </a:lnTo>
                      <a:lnTo>
                        <a:pt x="0" y="604"/>
                      </a:lnTo>
                      <a:lnTo>
                        <a:pt x="9" y="527"/>
                      </a:lnTo>
                      <a:lnTo>
                        <a:pt x="23" y="465"/>
                      </a:lnTo>
                      <a:lnTo>
                        <a:pt x="44" y="397"/>
                      </a:lnTo>
                      <a:lnTo>
                        <a:pt x="68" y="332"/>
                      </a:lnTo>
                      <a:lnTo>
                        <a:pt x="95" y="279"/>
                      </a:lnTo>
                      <a:lnTo>
                        <a:pt x="131" y="220"/>
                      </a:lnTo>
                      <a:lnTo>
                        <a:pt x="176" y="172"/>
                      </a:lnTo>
                      <a:lnTo>
                        <a:pt x="218" y="130"/>
                      </a:lnTo>
                      <a:lnTo>
                        <a:pt x="247" y="109"/>
                      </a:lnTo>
                      <a:lnTo>
                        <a:pt x="179" y="76"/>
                      </a:lnTo>
                      <a:lnTo>
                        <a:pt x="244" y="0"/>
                      </a:lnTo>
                      <a:close/>
                    </a:path>
                  </a:pathLst>
                </a:custGeom>
                <a:solidFill>
                  <a:srgbClr val="FF60C0"/>
                </a:solidFill>
                <a:ln w="11113">
                  <a:solidFill>
                    <a:srgbClr val="000000"/>
                  </a:solidFill>
                  <a:prstDash val="solid"/>
                  <a:round/>
                  <a:headEnd/>
                  <a:tailEnd/>
                </a:ln>
              </p:spPr>
              <p:txBody>
                <a:bodyPr/>
                <a:lstStyle/>
                <a:p>
                  <a:endParaRPr lang="en-US"/>
                </a:p>
              </p:txBody>
            </p:sp>
            <p:sp>
              <p:nvSpPr>
                <p:cNvPr id="11" name="Freeform 51">
                  <a:extLst>
                    <a:ext uri="{FF2B5EF4-FFF2-40B4-BE49-F238E27FC236}">
                      <a16:creationId xmlns:a16="http://schemas.microsoft.com/office/drawing/2014/main" id="{A4187297-64F9-4C97-B989-E881BACAD494}"/>
                    </a:ext>
                  </a:extLst>
                </p:cNvPr>
                <p:cNvSpPr>
                  <a:spLocks/>
                </p:cNvSpPr>
                <p:nvPr/>
              </p:nvSpPr>
              <p:spPr bwMode="auto">
                <a:xfrm>
                  <a:off x="1317" y="3059"/>
                  <a:ext cx="251" cy="326"/>
                </a:xfrm>
                <a:custGeom>
                  <a:avLst/>
                  <a:gdLst>
                    <a:gd name="T0" fmla="*/ 0 w 251"/>
                    <a:gd name="T1" fmla="*/ 0 h 326"/>
                    <a:gd name="T2" fmla="*/ 9 w 251"/>
                    <a:gd name="T3" fmla="*/ 61 h 326"/>
                    <a:gd name="T4" fmla="*/ 19 w 251"/>
                    <a:gd name="T5" fmla="*/ 110 h 326"/>
                    <a:gd name="T6" fmla="*/ 39 w 251"/>
                    <a:gd name="T7" fmla="*/ 149 h 326"/>
                    <a:gd name="T8" fmla="*/ 55 w 251"/>
                    <a:gd name="T9" fmla="*/ 171 h 326"/>
                    <a:gd name="T10" fmla="*/ 86 w 251"/>
                    <a:gd name="T11" fmla="*/ 188 h 326"/>
                    <a:gd name="T12" fmla="*/ 142 w 251"/>
                    <a:gd name="T13" fmla="*/ 209 h 326"/>
                    <a:gd name="T14" fmla="*/ 189 w 251"/>
                    <a:gd name="T15" fmla="*/ 228 h 326"/>
                    <a:gd name="T16" fmla="*/ 212 w 251"/>
                    <a:gd name="T17" fmla="*/ 238 h 326"/>
                    <a:gd name="T18" fmla="*/ 233 w 251"/>
                    <a:gd name="T19" fmla="*/ 260 h 326"/>
                    <a:gd name="T20" fmla="*/ 245 w 251"/>
                    <a:gd name="T21" fmla="*/ 290 h 326"/>
                    <a:gd name="T22" fmla="*/ 251 w 251"/>
                    <a:gd name="T23" fmla="*/ 3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1" h="326">
                      <a:moveTo>
                        <a:pt x="0" y="0"/>
                      </a:moveTo>
                      <a:lnTo>
                        <a:pt x="9" y="61"/>
                      </a:lnTo>
                      <a:lnTo>
                        <a:pt x="19" y="110"/>
                      </a:lnTo>
                      <a:lnTo>
                        <a:pt x="39" y="149"/>
                      </a:lnTo>
                      <a:lnTo>
                        <a:pt x="55" y="171"/>
                      </a:lnTo>
                      <a:lnTo>
                        <a:pt x="86" y="188"/>
                      </a:lnTo>
                      <a:lnTo>
                        <a:pt x="142" y="209"/>
                      </a:lnTo>
                      <a:lnTo>
                        <a:pt x="189" y="228"/>
                      </a:lnTo>
                      <a:lnTo>
                        <a:pt x="212" y="238"/>
                      </a:lnTo>
                      <a:lnTo>
                        <a:pt x="233" y="260"/>
                      </a:lnTo>
                      <a:lnTo>
                        <a:pt x="245" y="290"/>
                      </a:lnTo>
                      <a:lnTo>
                        <a:pt x="251" y="326"/>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52">
                  <a:extLst>
                    <a:ext uri="{FF2B5EF4-FFF2-40B4-BE49-F238E27FC236}">
                      <a16:creationId xmlns:a16="http://schemas.microsoft.com/office/drawing/2014/main" id="{194E4B52-2376-4464-BB4F-B84EEAEC6DC1}"/>
                    </a:ext>
                  </a:extLst>
                </p:cNvPr>
                <p:cNvSpPr>
                  <a:spLocks/>
                </p:cNvSpPr>
                <p:nvPr/>
              </p:nvSpPr>
              <p:spPr bwMode="auto">
                <a:xfrm>
                  <a:off x="960" y="2703"/>
                  <a:ext cx="369" cy="359"/>
                </a:xfrm>
                <a:custGeom>
                  <a:avLst/>
                  <a:gdLst>
                    <a:gd name="T0" fmla="*/ 0 w 369"/>
                    <a:gd name="T1" fmla="*/ 6 h 359"/>
                    <a:gd name="T2" fmla="*/ 12 w 369"/>
                    <a:gd name="T3" fmla="*/ 0 h 359"/>
                    <a:gd name="T4" fmla="*/ 50 w 369"/>
                    <a:gd name="T5" fmla="*/ 28 h 359"/>
                    <a:gd name="T6" fmla="*/ 100 w 369"/>
                    <a:gd name="T7" fmla="*/ 58 h 359"/>
                    <a:gd name="T8" fmla="*/ 141 w 369"/>
                    <a:gd name="T9" fmla="*/ 76 h 359"/>
                    <a:gd name="T10" fmla="*/ 183 w 369"/>
                    <a:gd name="T11" fmla="*/ 99 h 359"/>
                    <a:gd name="T12" fmla="*/ 242 w 369"/>
                    <a:gd name="T13" fmla="*/ 129 h 359"/>
                    <a:gd name="T14" fmla="*/ 278 w 369"/>
                    <a:gd name="T15" fmla="*/ 186 h 359"/>
                    <a:gd name="T16" fmla="*/ 306 w 369"/>
                    <a:gd name="T17" fmla="*/ 286 h 359"/>
                    <a:gd name="T18" fmla="*/ 333 w 369"/>
                    <a:gd name="T19" fmla="*/ 204 h 359"/>
                    <a:gd name="T20" fmla="*/ 354 w 369"/>
                    <a:gd name="T21" fmla="*/ 150 h 359"/>
                    <a:gd name="T22" fmla="*/ 350 w 369"/>
                    <a:gd name="T23" fmla="*/ 117 h 359"/>
                    <a:gd name="T24" fmla="*/ 362 w 369"/>
                    <a:gd name="T25" fmla="*/ 167 h 359"/>
                    <a:gd name="T26" fmla="*/ 369 w 369"/>
                    <a:gd name="T27" fmla="*/ 193 h 359"/>
                    <a:gd name="T28" fmla="*/ 357 w 369"/>
                    <a:gd name="T29" fmla="*/ 216 h 359"/>
                    <a:gd name="T30" fmla="*/ 339 w 369"/>
                    <a:gd name="T31" fmla="*/ 259 h 359"/>
                    <a:gd name="T32" fmla="*/ 318 w 369"/>
                    <a:gd name="T33" fmla="*/ 312 h 359"/>
                    <a:gd name="T34" fmla="*/ 301 w 369"/>
                    <a:gd name="T35" fmla="*/ 359 h 359"/>
                    <a:gd name="T36" fmla="*/ 278 w 369"/>
                    <a:gd name="T37" fmla="*/ 279 h 359"/>
                    <a:gd name="T38" fmla="*/ 257 w 369"/>
                    <a:gd name="T39" fmla="*/ 224 h 359"/>
                    <a:gd name="T40" fmla="*/ 245 w 369"/>
                    <a:gd name="T41" fmla="*/ 171 h 359"/>
                    <a:gd name="T42" fmla="*/ 186 w 369"/>
                    <a:gd name="T43" fmla="*/ 117 h 359"/>
                    <a:gd name="T44" fmla="*/ 83 w 369"/>
                    <a:gd name="T45" fmla="*/ 63 h 359"/>
                    <a:gd name="T46" fmla="*/ 0 w 369"/>
                    <a:gd name="T47" fmla="*/ 6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9" h="359">
                      <a:moveTo>
                        <a:pt x="0" y="6"/>
                      </a:moveTo>
                      <a:lnTo>
                        <a:pt x="12" y="0"/>
                      </a:lnTo>
                      <a:lnTo>
                        <a:pt x="50" y="28"/>
                      </a:lnTo>
                      <a:lnTo>
                        <a:pt x="100" y="58"/>
                      </a:lnTo>
                      <a:lnTo>
                        <a:pt x="141" y="76"/>
                      </a:lnTo>
                      <a:lnTo>
                        <a:pt x="183" y="99"/>
                      </a:lnTo>
                      <a:lnTo>
                        <a:pt x="242" y="129"/>
                      </a:lnTo>
                      <a:lnTo>
                        <a:pt x="278" y="186"/>
                      </a:lnTo>
                      <a:lnTo>
                        <a:pt x="306" y="286"/>
                      </a:lnTo>
                      <a:lnTo>
                        <a:pt x="333" y="204"/>
                      </a:lnTo>
                      <a:lnTo>
                        <a:pt x="354" y="150"/>
                      </a:lnTo>
                      <a:lnTo>
                        <a:pt x="350" y="117"/>
                      </a:lnTo>
                      <a:lnTo>
                        <a:pt x="362" y="167"/>
                      </a:lnTo>
                      <a:lnTo>
                        <a:pt x="369" y="193"/>
                      </a:lnTo>
                      <a:lnTo>
                        <a:pt x="357" y="216"/>
                      </a:lnTo>
                      <a:lnTo>
                        <a:pt x="339" y="259"/>
                      </a:lnTo>
                      <a:lnTo>
                        <a:pt x="318" y="312"/>
                      </a:lnTo>
                      <a:lnTo>
                        <a:pt x="301" y="359"/>
                      </a:lnTo>
                      <a:lnTo>
                        <a:pt x="278" y="279"/>
                      </a:lnTo>
                      <a:lnTo>
                        <a:pt x="257" y="224"/>
                      </a:lnTo>
                      <a:lnTo>
                        <a:pt x="245" y="171"/>
                      </a:lnTo>
                      <a:lnTo>
                        <a:pt x="186" y="117"/>
                      </a:lnTo>
                      <a:lnTo>
                        <a:pt x="83" y="63"/>
                      </a:lnTo>
                      <a:lnTo>
                        <a:pt x="0" y="6"/>
                      </a:lnTo>
                      <a:close/>
                    </a:path>
                  </a:pathLst>
                </a:custGeom>
                <a:solidFill>
                  <a:srgbClr val="E040A0"/>
                </a:solidFill>
                <a:ln w="11113">
                  <a:solidFill>
                    <a:srgbClr val="E040A0"/>
                  </a:solidFill>
                  <a:prstDash val="solid"/>
                  <a:round/>
                  <a:headEnd/>
                  <a:tailEnd/>
                </a:ln>
              </p:spPr>
              <p:txBody>
                <a:bodyPr/>
                <a:lstStyle/>
                <a:p>
                  <a:endParaRPr lang="en-US"/>
                </a:p>
              </p:txBody>
            </p:sp>
            <p:sp>
              <p:nvSpPr>
                <p:cNvPr id="13" name="Freeform 53">
                  <a:extLst>
                    <a:ext uri="{FF2B5EF4-FFF2-40B4-BE49-F238E27FC236}">
                      <a16:creationId xmlns:a16="http://schemas.microsoft.com/office/drawing/2014/main" id="{722523CF-D0A6-4273-A4A5-C42A0B950BA8}"/>
                    </a:ext>
                  </a:extLst>
                </p:cNvPr>
                <p:cNvSpPr>
                  <a:spLocks/>
                </p:cNvSpPr>
                <p:nvPr/>
              </p:nvSpPr>
              <p:spPr bwMode="auto">
                <a:xfrm>
                  <a:off x="982" y="2892"/>
                  <a:ext cx="155" cy="301"/>
                </a:xfrm>
                <a:custGeom>
                  <a:avLst/>
                  <a:gdLst>
                    <a:gd name="T0" fmla="*/ 81 w 155"/>
                    <a:gd name="T1" fmla="*/ 241 h 301"/>
                    <a:gd name="T2" fmla="*/ 41 w 155"/>
                    <a:gd name="T3" fmla="*/ 203 h 301"/>
                    <a:gd name="T4" fmla="*/ 28 w 155"/>
                    <a:gd name="T5" fmla="*/ 164 h 301"/>
                    <a:gd name="T6" fmla="*/ 23 w 155"/>
                    <a:gd name="T7" fmla="*/ 123 h 301"/>
                    <a:gd name="T8" fmla="*/ 17 w 155"/>
                    <a:gd name="T9" fmla="*/ 67 h 301"/>
                    <a:gd name="T10" fmla="*/ 39 w 155"/>
                    <a:gd name="T11" fmla="*/ 49 h 301"/>
                    <a:gd name="T12" fmla="*/ 49 w 155"/>
                    <a:gd name="T13" fmla="*/ 90 h 301"/>
                    <a:gd name="T14" fmla="*/ 67 w 155"/>
                    <a:gd name="T15" fmla="*/ 110 h 301"/>
                    <a:gd name="T16" fmla="*/ 74 w 155"/>
                    <a:gd name="T17" fmla="*/ 155 h 301"/>
                    <a:gd name="T18" fmla="*/ 86 w 155"/>
                    <a:gd name="T19" fmla="*/ 189 h 301"/>
                    <a:gd name="T20" fmla="*/ 114 w 155"/>
                    <a:gd name="T21" fmla="*/ 218 h 301"/>
                    <a:gd name="T22" fmla="*/ 135 w 155"/>
                    <a:gd name="T23" fmla="*/ 254 h 301"/>
                    <a:gd name="T24" fmla="*/ 155 w 155"/>
                    <a:gd name="T25" fmla="*/ 301 h 301"/>
                    <a:gd name="T26" fmla="*/ 153 w 155"/>
                    <a:gd name="T27" fmla="*/ 261 h 301"/>
                    <a:gd name="T28" fmla="*/ 147 w 155"/>
                    <a:gd name="T29" fmla="*/ 228 h 301"/>
                    <a:gd name="T30" fmla="*/ 120 w 155"/>
                    <a:gd name="T31" fmla="*/ 202 h 301"/>
                    <a:gd name="T32" fmla="*/ 102 w 155"/>
                    <a:gd name="T33" fmla="*/ 167 h 301"/>
                    <a:gd name="T34" fmla="*/ 87 w 155"/>
                    <a:gd name="T35" fmla="*/ 128 h 301"/>
                    <a:gd name="T36" fmla="*/ 76 w 155"/>
                    <a:gd name="T37" fmla="*/ 93 h 301"/>
                    <a:gd name="T38" fmla="*/ 61 w 155"/>
                    <a:gd name="T39" fmla="*/ 67 h 301"/>
                    <a:gd name="T40" fmla="*/ 56 w 155"/>
                    <a:gd name="T41" fmla="*/ 32 h 301"/>
                    <a:gd name="T42" fmla="*/ 47 w 155"/>
                    <a:gd name="T43" fmla="*/ 14 h 301"/>
                    <a:gd name="T44" fmla="*/ 36 w 155"/>
                    <a:gd name="T45" fmla="*/ 0 h 301"/>
                    <a:gd name="T46" fmla="*/ 16 w 155"/>
                    <a:gd name="T47" fmla="*/ 34 h 301"/>
                    <a:gd name="T48" fmla="*/ 0 w 155"/>
                    <a:gd name="T49" fmla="*/ 81 h 301"/>
                    <a:gd name="T50" fmla="*/ 12 w 155"/>
                    <a:gd name="T51" fmla="*/ 90 h 301"/>
                    <a:gd name="T52" fmla="*/ 12 w 155"/>
                    <a:gd name="T53" fmla="*/ 125 h 301"/>
                    <a:gd name="T54" fmla="*/ 19 w 155"/>
                    <a:gd name="T55" fmla="*/ 170 h 301"/>
                    <a:gd name="T56" fmla="*/ 29 w 155"/>
                    <a:gd name="T57" fmla="*/ 202 h 301"/>
                    <a:gd name="T58" fmla="*/ 49 w 155"/>
                    <a:gd name="T59" fmla="*/ 223 h 301"/>
                    <a:gd name="T60" fmla="*/ 81 w 155"/>
                    <a:gd name="T61" fmla="*/ 24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5" h="301">
                      <a:moveTo>
                        <a:pt x="81" y="241"/>
                      </a:moveTo>
                      <a:lnTo>
                        <a:pt x="41" y="203"/>
                      </a:lnTo>
                      <a:lnTo>
                        <a:pt x="28" y="164"/>
                      </a:lnTo>
                      <a:lnTo>
                        <a:pt x="23" y="123"/>
                      </a:lnTo>
                      <a:lnTo>
                        <a:pt x="17" y="67"/>
                      </a:lnTo>
                      <a:lnTo>
                        <a:pt x="39" y="49"/>
                      </a:lnTo>
                      <a:lnTo>
                        <a:pt x="49" y="90"/>
                      </a:lnTo>
                      <a:lnTo>
                        <a:pt x="67" y="110"/>
                      </a:lnTo>
                      <a:lnTo>
                        <a:pt x="74" y="155"/>
                      </a:lnTo>
                      <a:lnTo>
                        <a:pt x="86" y="189"/>
                      </a:lnTo>
                      <a:lnTo>
                        <a:pt x="114" y="218"/>
                      </a:lnTo>
                      <a:lnTo>
                        <a:pt x="135" y="254"/>
                      </a:lnTo>
                      <a:lnTo>
                        <a:pt x="155" y="301"/>
                      </a:lnTo>
                      <a:lnTo>
                        <a:pt x="153" y="261"/>
                      </a:lnTo>
                      <a:lnTo>
                        <a:pt x="147" y="228"/>
                      </a:lnTo>
                      <a:lnTo>
                        <a:pt x="120" y="202"/>
                      </a:lnTo>
                      <a:lnTo>
                        <a:pt x="102" y="167"/>
                      </a:lnTo>
                      <a:lnTo>
                        <a:pt x="87" y="128"/>
                      </a:lnTo>
                      <a:lnTo>
                        <a:pt x="76" y="93"/>
                      </a:lnTo>
                      <a:lnTo>
                        <a:pt x="61" y="67"/>
                      </a:lnTo>
                      <a:lnTo>
                        <a:pt x="56" y="32"/>
                      </a:lnTo>
                      <a:lnTo>
                        <a:pt x="47" y="14"/>
                      </a:lnTo>
                      <a:lnTo>
                        <a:pt x="36" y="0"/>
                      </a:lnTo>
                      <a:lnTo>
                        <a:pt x="16" y="34"/>
                      </a:lnTo>
                      <a:lnTo>
                        <a:pt x="0" y="81"/>
                      </a:lnTo>
                      <a:lnTo>
                        <a:pt x="12" y="90"/>
                      </a:lnTo>
                      <a:lnTo>
                        <a:pt x="12" y="125"/>
                      </a:lnTo>
                      <a:lnTo>
                        <a:pt x="19" y="170"/>
                      </a:lnTo>
                      <a:lnTo>
                        <a:pt x="29" y="202"/>
                      </a:lnTo>
                      <a:lnTo>
                        <a:pt x="49" y="223"/>
                      </a:lnTo>
                      <a:lnTo>
                        <a:pt x="81" y="241"/>
                      </a:lnTo>
                      <a:close/>
                    </a:path>
                  </a:pathLst>
                </a:custGeom>
                <a:solidFill>
                  <a:srgbClr val="E040A0"/>
                </a:solidFill>
                <a:ln w="11113">
                  <a:solidFill>
                    <a:srgbClr val="E040A0"/>
                  </a:solidFill>
                  <a:prstDash val="solid"/>
                  <a:round/>
                  <a:headEnd/>
                  <a:tailEnd/>
                </a:ln>
              </p:spPr>
              <p:txBody>
                <a:bodyPr/>
                <a:lstStyle/>
                <a:p>
                  <a:endParaRPr lang="en-US"/>
                </a:p>
              </p:txBody>
            </p:sp>
            <p:sp>
              <p:nvSpPr>
                <p:cNvPr id="14" name="Freeform 54">
                  <a:extLst>
                    <a:ext uri="{FF2B5EF4-FFF2-40B4-BE49-F238E27FC236}">
                      <a16:creationId xmlns:a16="http://schemas.microsoft.com/office/drawing/2014/main" id="{DA07E3C0-62AB-450E-867F-D8408A1D5375}"/>
                    </a:ext>
                  </a:extLst>
                </p:cNvPr>
                <p:cNvSpPr>
                  <a:spLocks/>
                </p:cNvSpPr>
                <p:nvPr/>
              </p:nvSpPr>
              <p:spPr bwMode="auto">
                <a:xfrm>
                  <a:off x="743" y="3058"/>
                  <a:ext cx="87" cy="205"/>
                </a:xfrm>
                <a:custGeom>
                  <a:avLst/>
                  <a:gdLst>
                    <a:gd name="T0" fmla="*/ 87 w 87"/>
                    <a:gd name="T1" fmla="*/ 205 h 205"/>
                    <a:gd name="T2" fmla="*/ 64 w 87"/>
                    <a:gd name="T3" fmla="*/ 197 h 205"/>
                    <a:gd name="T4" fmla="*/ 42 w 87"/>
                    <a:gd name="T5" fmla="*/ 174 h 205"/>
                    <a:gd name="T6" fmla="*/ 32 w 87"/>
                    <a:gd name="T7" fmla="*/ 158 h 205"/>
                    <a:gd name="T8" fmla="*/ 22 w 87"/>
                    <a:gd name="T9" fmla="*/ 120 h 205"/>
                    <a:gd name="T10" fmla="*/ 16 w 87"/>
                    <a:gd name="T11" fmla="*/ 95 h 205"/>
                    <a:gd name="T12" fmla="*/ 4 w 87"/>
                    <a:gd name="T13" fmla="*/ 69 h 205"/>
                    <a:gd name="T14" fmla="*/ 0 w 87"/>
                    <a:gd name="T15" fmla="*/ 40 h 205"/>
                    <a:gd name="T16" fmla="*/ 8 w 87"/>
                    <a:gd name="T17" fmla="*/ 21 h 205"/>
                    <a:gd name="T18" fmla="*/ 30 w 87"/>
                    <a:gd name="T19" fmla="*/ 0 h 205"/>
                    <a:gd name="T20" fmla="*/ 8 w 87"/>
                    <a:gd name="T21" fmla="*/ 20 h 205"/>
                    <a:gd name="T22" fmla="*/ 2 w 87"/>
                    <a:gd name="T23" fmla="*/ 41 h 205"/>
                    <a:gd name="T24" fmla="*/ 3 w 87"/>
                    <a:gd name="T25" fmla="*/ 68 h 205"/>
                    <a:gd name="T26" fmla="*/ 14 w 87"/>
                    <a:gd name="T27" fmla="*/ 91 h 205"/>
                    <a:gd name="T28" fmla="*/ 25 w 87"/>
                    <a:gd name="T29" fmla="*/ 129 h 205"/>
                    <a:gd name="T30" fmla="*/ 31 w 87"/>
                    <a:gd name="T31" fmla="*/ 151 h 205"/>
                    <a:gd name="T32" fmla="*/ 42 w 87"/>
                    <a:gd name="T33" fmla="*/ 176 h 205"/>
                    <a:gd name="T34" fmla="*/ 66 w 87"/>
                    <a:gd name="T35"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 h="205">
                      <a:moveTo>
                        <a:pt x="87" y="205"/>
                      </a:moveTo>
                      <a:lnTo>
                        <a:pt x="64" y="197"/>
                      </a:lnTo>
                      <a:lnTo>
                        <a:pt x="42" y="174"/>
                      </a:lnTo>
                      <a:lnTo>
                        <a:pt x="32" y="158"/>
                      </a:lnTo>
                      <a:lnTo>
                        <a:pt x="22" y="120"/>
                      </a:lnTo>
                      <a:lnTo>
                        <a:pt x="16" y="95"/>
                      </a:lnTo>
                      <a:lnTo>
                        <a:pt x="4" y="69"/>
                      </a:lnTo>
                      <a:lnTo>
                        <a:pt x="0" y="40"/>
                      </a:lnTo>
                      <a:lnTo>
                        <a:pt x="8" y="21"/>
                      </a:lnTo>
                      <a:lnTo>
                        <a:pt x="30" y="0"/>
                      </a:lnTo>
                      <a:lnTo>
                        <a:pt x="8" y="20"/>
                      </a:lnTo>
                      <a:lnTo>
                        <a:pt x="2" y="41"/>
                      </a:lnTo>
                      <a:lnTo>
                        <a:pt x="3" y="68"/>
                      </a:lnTo>
                      <a:lnTo>
                        <a:pt x="14" y="91"/>
                      </a:lnTo>
                      <a:lnTo>
                        <a:pt x="25" y="129"/>
                      </a:lnTo>
                      <a:lnTo>
                        <a:pt x="31" y="151"/>
                      </a:lnTo>
                      <a:lnTo>
                        <a:pt x="42" y="176"/>
                      </a:lnTo>
                      <a:lnTo>
                        <a:pt x="66" y="196"/>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55">
                  <a:extLst>
                    <a:ext uri="{FF2B5EF4-FFF2-40B4-BE49-F238E27FC236}">
                      <a16:creationId xmlns:a16="http://schemas.microsoft.com/office/drawing/2014/main" id="{3DE74809-1C30-4B92-8A54-4373C98105DF}"/>
                    </a:ext>
                  </a:extLst>
                </p:cNvPr>
                <p:cNvSpPr>
                  <a:spLocks/>
                </p:cNvSpPr>
                <p:nvPr/>
              </p:nvSpPr>
              <p:spPr bwMode="auto">
                <a:xfrm>
                  <a:off x="751" y="3058"/>
                  <a:ext cx="85" cy="205"/>
                </a:xfrm>
                <a:custGeom>
                  <a:avLst/>
                  <a:gdLst>
                    <a:gd name="T0" fmla="*/ 85 w 85"/>
                    <a:gd name="T1" fmla="*/ 205 h 205"/>
                    <a:gd name="T2" fmla="*/ 53 w 85"/>
                    <a:gd name="T3" fmla="*/ 178 h 205"/>
                    <a:gd name="T4" fmla="*/ 39 w 85"/>
                    <a:gd name="T5" fmla="*/ 155 h 205"/>
                    <a:gd name="T6" fmla="*/ 33 w 85"/>
                    <a:gd name="T7" fmla="*/ 133 h 205"/>
                    <a:gd name="T8" fmla="*/ 20 w 85"/>
                    <a:gd name="T9" fmla="*/ 93 h 205"/>
                    <a:gd name="T10" fmla="*/ 12 w 85"/>
                    <a:gd name="T11" fmla="*/ 67 h 205"/>
                    <a:gd name="T12" fmla="*/ 7 w 85"/>
                    <a:gd name="T13" fmla="*/ 47 h 205"/>
                    <a:gd name="T14" fmla="*/ 14 w 85"/>
                    <a:gd name="T15" fmla="*/ 24 h 205"/>
                    <a:gd name="T16" fmla="*/ 28 w 85"/>
                    <a:gd name="T17" fmla="*/ 0 h 205"/>
                    <a:gd name="T18" fmla="*/ 6 w 85"/>
                    <a:gd name="T19" fmla="*/ 20 h 205"/>
                    <a:gd name="T20" fmla="*/ 0 w 85"/>
                    <a:gd name="T21" fmla="*/ 41 h 205"/>
                    <a:gd name="T22" fmla="*/ 1 w 85"/>
                    <a:gd name="T23" fmla="*/ 68 h 205"/>
                    <a:gd name="T24" fmla="*/ 12 w 85"/>
                    <a:gd name="T25" fmla="*/ 91 h 205"/>
                    <a:gd name="T26" fmla="*/ 23 w 85"/>
                    <a:gd name="T27" fmla="*/ 129 h 205"/>
                    <a:gd name="T28" fmla="*/ 29 w 85"/>
                    <a:gd name="T29" fmla="*/ 151 h 205"/>
                    <a:gd name="T30" fmla="*/ 40 w 85"/>
                    <a:gd name="T31" fmla="*/ 176 h 205"/>
                    <a:gd name="T32" fmla="*/ 64 w 85"/>
                    <a:gd name="T33" fmla="*/ 196 h 205"/>
                    <a:gd name="T34" fmla="*/ 85 w 85"/>
                    <a:gd name="T3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205">
                      <a:moveTo>
                        <a:pt x="85" y="205"/>
                      </a:moveTo>
                      <a:lnTo>
                        <a:pt x="53" y="178"/>
                      </a:lnTo>
                      <a:lnTo>
                        <a:pt x="39" y="155"/>
                      </a:lnTo>
                      <a:lnTo>
                        <a:pt x="33" y="133"/>
                      </a:lnTo>
                      <a:lnTo>
                        <a:pt x="20" y="93"/>
                      </a:lnTo>
                      <a:lnTo>
                        <a:pt x="12" y="67"/>
                      </a:lnTo>
                      <a:lnTo>
                        <a:pt x="7" y="47"/>
                      </a:lnTo>
                      <a:lnTo>
                        <a:pt x="14" y="24"/>
                      </a:lnTo>
                      <a:lnTo>
                        <a:pt x="28" y="0"/>
                      </a:lnTo>
                      <a:lnTo>
                        <a:pt x="6" y="20"/>
                      </a:lnTo>
                      <a:lnTo>
                        <a:pt x="0" y="41"/>
                      </a:lnTo>
                      <a:lnTo>
                        <a:pt x="1" y="68"/>
                      </a:lnTo>
                      <a:lnTo>
                        <a:pt x="12" y="91"/>
                      </a:lnTo>
                      <a:lnTo>
                        <a:pt x="23" y="129"/>
                      </a:lnTo>
                      <a:lnTo>
                        <a:pt x="29" y="151"/>
                      </a:lnTo>
                      <a:lnTo>
                        <a:pt x="40" y="176"/>
                      </a:lnTo>
                      <a:lnTo>
                        <a:pt x="64" y="196"/>
                      </a:lnTo>
                      <a:lnTo>
                        <a:pt x="85" y="205"/>
                      </a:lnTo>
                      <a:close/>
                    </a:path>
                  </a:pathLst>
                </a:custGeom>
                <a:solidFill>
                  <a:srgbClr val="E040A0"/>
                </a:solidFill>
                <a:ln w="11113">
                  <a:solidFill>
                    <a:srgbClr val="E040A0"/>
                  </a:solidFill>
                  <a:prstDash val="solid"/>
                  <a:round/>
                  <a:headEnd/>
                  <a:tailEnd/>
                </a:ln>
              </p:spPr>
              <p:txBody>
                <a:bodyPr/>
                <a:lstStyle/>
                <a:p>
                  <a:endParaRPr lang="en-US"/>
                </a:p>
              </p:txBody>
            </p:sp>
            <p:grpSp>
              <p:nvGrpSpPr>
                <p:cNvPr id="16" name="Group 56">
                  <a:extLst>
                    <a:ext uri="{FF2B5EF4-FFF2-40B4-BE49-F238E27FC236}">
                      <a16:creationId xmlns:a16="http://schemas.microsoft.com/office/drawing/2014/main" id="{9BB5563C-63BA-402A-945E-204CAF1C5300}"/>
                    </a:ext>
                  </a:extLst>
                </p:cNvPr>
                <p:cNvGrpSpPr>
                  <a:grpSpLocks/>
                </p:cNvGrpSpPr>
                <p:nvPr/>
              </p:nvGrpSpPr>
              <p:grpSpPr bwMode="auto">
                <a:xfrm>
                  <a:off x="895" y="3231"/>
                  <a:ext cx="936" cy="338"/>
                  <a:chOff x="895" y="3231"/>
                  <a:chExt cx="936" cy="338"/>
                </a:xfrm>
              </p:grpSpPr>
              <p:sp>
                <p:nvSpPr>
                  <p:cNvPr id="20" name="Freeform 57">
                    <a:extLst>
                      <a:ext uri="{FF2B5EF4-FFF2-40B4-BE49-F238E27FC236}">
                        <a16:creationId xmlns:a16="http://schemas.microsoft.com/office/drawing/2014/main" id="{74B9710D-4F65-41EF-9384-2E59906BBE8D}"/>
                      </a:ext>
                    </a:extLst>
                  </p:cNvPr>
                  <p:cNvSpPr>
                    <a:spLocks/>
                  </p:cNvSpPr>
                  <p:nvPr/>
                </p:nvSpPr>
                <p:spPr bwMode="auto">
                  <a:xfrm>
                    <a:off x="895" y="3231"/>
                    <a:ext cx="931" cy="338"/>
                  </a:xfrm>
                  <a:custGeom>
                    <a:avLst/>
                    <a:gdLst>
                      <a:gd name="T0" fmla="*/ 224 w 931"/>
                      <a:gd name="T1" fmla="*/ 0 h 338"/>
                      <a:gd name="T2" fmla="*/ 239 w 931"/>
                      <a:gd name="T3" fmla="*/ 36 h 338"/>
                      <a:gd name="T4" fmla="*/ 274 w 931"/>
                      <a:gd name="T5" fmla="*/ 82 h 338"/>
                      <a:gd name="T6" fmla="*/ 333 w 931"/>
                      <a:gd name="T7" fmla="*/ 115 h 338"/>
                      <a:gd name="T8" fmla="*/ 415 w 931"/>
                      <a:gd name="T9" fmla="*/ 138 h 338"/>
                      <a:gd name="T10" fmla="*/ 510 w 931"/>
                      <a:gd name="T11" fmla="*/ 159 h 338"/>
                      <a:gd name="T12" fmla="*/ 587 w 931"/>
                      <a:gd name="T13" fmla="*/ 162 h 338"/>
                      <a:gd name="T14" fmla="*/ 666 w 931"/>
                      <a:gd name="T15" fmla="*/ 159 h 338"/>
                      <a:gd name="T16" fmla="*/ 681 w 931"/>
                      <a:gd name="T17" fmla="*/ 150 h 338"/>
                      <a:gd name="T18" fmla="*/ 703 w 931"/>
                      <a:gd name="T19" fmla="*/ 124 h 338"/>
                      <a:gd name="T20" fmla="*/ 722 w 931"/>
                      <a:gd name="T21" fmla="*/ 104 h 338"/>
                      <a:gd name="T22" fmla="*/ 748 w 931"/>
                      <a:gd name="T23" fmla="*/ 87 h 338"/>
                      <a:gd name="T24" fmla="*/ 756 w 931"/>
                      <a:gd name="T25" fmla="*/ 67 h 338"/>
                      <a:gd name="T26" fmla="*/ 769 w 931"/>
                      <a:gd name="T27" fmla="*/ 50 h 338"/>
                      <a:gd name="T28" fmla="*/ 787 w 931"/>
                      <a:gd name="T29" fmla="*/ 41 h 338"/>
                      <a:gd name="T30" fmla="*/ 809 w 931"/>
                      <a:gd name="T31" fmla="*/ 33 h 338"/>
                      <a:gd name="T32" fmla="*/ 842 w 931"/>
                      <a:gd name="T33" fmla="*/ 30 h 338"/>
                      <a:gd name="T34" fmla="*/ 876 w 931"/>
                      <a:gd name="T35" fmla="*/ 38 h 338"/>
                      <a:gd name="T36" fmla="*/ 906 w 931"/>
                      <a:gd name="T37" fmla="*/ 52 h 338"/>
                      <a:gd name="T38" fmla="*/ 922 w 931"/>
                      <a:gd name="T39" fmla="*/ 70 h 338"/>
                      <a:gd name="T40" fmla="*/ 929 w 931"/>
                      <a:gd name="T41" fmla="*/ 94 h 338"/>
                      <a:gd name="T42" fmla="*/ 917 w 931"/>
                      <a:gd name="T43" fmla="*/ 142 h 338"/>
                      <a:gd name="T44" fmla="*/ 928 w 931"/>
                      <a:gd name="T45" fmla="*/ 160 h 338"/>
                      <a:gd name="T46" fmla="*/ 931 w 931"/>
                      <a:gd name="T47" fmla="*/ 182 h 338"/>
                      <a:gd name="T48" fmla="*/ 924 w 931"/>
                      <a:gd name="T49" fmla="*/ 199 h 338"/>
                      <a:gd name="T50" fmla="*/ 907 w 931"/>
                      <a:gd name="T51" fmla="*/ 218 h 338"/>
                      <a:gd name="T52" fmla="*/ 896 w 931"/>
                      <a:gd name="T53" fmla="*/ 232 h 338"/>
                      <a:gd name="T54" fmla="*/ 905 w 931"/>
                      <a:gd name="T55" fmla="*/ 251 h 338"/>
                      <a:gd name="T56" fmla="*/ 902 w 931"/>
                      <a:gd name="T57" fmla="*/ 272 h 338"/>
                      <a:gd name="T58" fmla="*/ 892 w 931"/>
                      <a:gd name="T59" fmla="*/ 287 h 338"/>
                      <a:gd name="T60" fmla="*/ 883 w 931"/>
                      <a:gd name="T61" fmla="*/ 301 h 338"/>
                      <a:gd name="T62" fmla="*/ 877 w 931"/>
                      <a:gd name="T63" fmla="*/ 325 h 338"/>
                      <a:gd name="T64" fmla="*/ 867 w 931"/>
                      <a:gd name="T65" fmla="*/ 335 h 338"/>
                      <a:gd name="T66" fmla="*/ 840 w 931"/>
                      <a:gd name="T67" fmla="*/ 338 h 338"/>
                      <a:gd name="T68" fmla="*/ 800 w 931"/>
                      <a:gd name="T69" fmla="*/ 337 h 338"/>
                      <a:gd name="T70" fmla="*/ 764 w 931"/>
                      <a:gd name="T71" fmla="*/ 329 h 338"/>
                      <a:gd name="T72" fmla="*/ 722 w 931"/>
                      <a:gd name="T73" fmla="*/ 317 h 338"/>
                      <a:gd name="T74" fmla="*/ 694 w 931"/>
                      <a:gd name="T75" fmla="*/ 303 h 338"/>
                      <a:gd name="T76" fmla="*/ 675 w 931"/>
                      <a:gd name="T77" fmla="*/ 291 h 338"/>
                      <a:gd name="T78" fmla="*/ 607 w 931"/>
                      <a:gd name="T79" fmla="*/ 300 h 338"/>
                      <a:gd name="T80" fmla="*/ 516 w 931"/>
                      <a:gd name="T81" fmla="*/ 312 h 338"/>
                      <a:gd name="T82" fmla="*/ 448 w 931"/>
                      <a:gd name="T83" fmla="*/ 317 h 338"/>
                      <a:gd name="T84" fmla="*/ 379 w 931"/>
                      <a:gd name="T85" fmla="*/ 317 h 338"/>
                      <a:gd name="T86" fmla="*/ 289 w 931"/>
                      <a:gd name="T87" fmla="*/ 315 h 338"/>
                      <a:gd name="T88" fmla="*/ 235 w 931"/>
                      <a:gd name="T89" fmla="*/ 306 h 338"/>
                      <a:gd name="T90" fmla="*/ 141 w 931"/>
                      <a:gd name="T91" fmla="*/ 270 h 338"/>
                      <a:gd name="T92" fmla="*/ 82 w 931"/>
                      <a:gd name="T93" fmla="*/ 238 h 338"/>
                      <a:gd name="T94" fmla="*/ 47 w 931"/>
                      <a:gd name="T95" fmla="*/ 189 h 338"/>
                      <a:gd name="T96" fmla="*/ 23 w 931"/>
                      <a:gd name="T97" fmla="*/ 169 h 338"/>
                      <a:gd name="T98" fmla="*/ 0 w 931"/>
                      <a:gd name="T99" fmla="*/ 119 h 338"/>
                      <a:gd name="T100" fmla="*/ 42 w 931"/>
                      <a:gd name="T101" fmla="*/ 90 h 338"/>
                      <a:gd name="T102" fmla="*/ 99 w 931"/>
                      <a:gd name="T103" fmla="*/ 80 h 338"/>
                      <a:gd name="T104" fmla="*/ 163 w 931"/>
                      <a:gd name="T105" fmla="*/ 24 h 338"/>
                      <a:gd name="T106" fmla="*/ 200 w 931"/>
                      <a:gd name="T107" fmla="*/ 14 h 338"/>
                      <a:gd name="T108" fmla="*/ 224 w 931"/>
                      <a:gd name="T109"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31" h="338">
                        <a:moveTo>
                          <a:pt x="224" y="0"/>
                        </a:moveTo>
                        <a:lnTo>
                          <a:pt x="239" y="36"/>
                        </a:lnTo>
                        <a:lnTo>
                          <a:pt x="274" y="82"/>
                        </a:lnTo>
                        <a:lnTo>
                          <a:pt x="333" y="115"/>
                        </a:lnTo>
                        <a:lnTo>
                          <a:pt x="415" y="138"/>
                        </a:lnTo>
                        <a:lnTo>
                          <a:pt x="510" y="159"/>
                        </a:lnTo>
                        <a:lnTo>
                          <a:pt x="587" y="162"/>
                        </a:lnTo>
                        <a:lnTo>
                          <a:pt x="666" y="159"/>
                        </a:lnTo>
                        <a:lnTo>
                          <a:pt x="681" y="150"/>
                        </a:lnTo>
                        <a:lnTo>
                          <a:pt x="703" y="124"/>
                        </a:lnTo>
                        <a:lnTo>
                          <a:pt x="722" y="104"/>
                        </a:lnTo>
                        <a:lnTo>
                          <a:pt x="748" y="87"/>
                        </a:lnTo>
                        <a:lnTo>
                          <a:pt x="756" y="67"/>
                        </a:lnTo>
                        <a:lnTo>
                          <a:pt x="769" y="50"/>
                        </a:lnTo>
                        <a:lnTo>
                          <a:pt x="787" y="41"/>
                        </a:lnTo>
                        <a:lnTo>
                          <a:pt x="809" y="33"/>
                        </a:lnTo>
                        <a:lnTo>
                          <a:pt x="842" y="30"/>
                        </a:lnTo>
                        <a:lnTo>
                          <a:pt x="876" y="38"/>
                        </a:lnTo>
                        <a:lnTo>
                          <a:pt x="906" y="52"/>
                        </a:lnTo>
                        <a:lnTo>
                          <a:pt x="922" y="70"/>
                        </a:lnTo>
                        <a:lnTo>
                          <a:pt x="929" y="94"/>
                        </a:lnTo>
                        <a:lnTo>
                          <a:pt x="917" y="142"/>
                        </a:lnTo>
                        <a:lnTo>
                          <a:pt x="928" y="160"/>
                        </a:lnTo>
                        <a:lnTo>
                          <a:pt x="931" y="182"/>
                        </a:lnTo>
                        <a:lnTo>
                          <a:pt x="924" y="199"/>
                        </a:lnTo>
                        <a:lnTo>
                          <a:pt x="907" y="218"/>
                        </a:lnTo>
                        <a:lnTo>
                          <a:pt x="896" y="232"/>
                        </a:lnTo>
                        <a:lnTo>
                          <a:pt x="905" y="251"/>
                        </a:lnTo>
                        <a:lnTo>
                          <a:pt x="902" y="272"/>
                        </a:lnTo>
                        <a:lnTo>
                          <a:pt x="892" y="287"/>
                        </a:lnTo>
                        <a:lnTo>
                          <a:pt x="883" y="301"/>
                        </a:lnTo>
                        <a:lnTo>
                          <a:pt x="877" y="325"/>
                        </a:lnTo>
                        <a:lnTo>
                          <a:pt x="867" y="335"/>
                        </a:lnTo>
                        <a:lnTo>
                          <a:pt x="840" y="338"/>
                        </a:lnTo>
                        <a:lnTo>
                          <a:pt x="800" y="337"/>
                        </a:lnTo>
                        <a:lnTo>
                          <a:pt x="764" y="329"/>
                        </a:lnTo>
                        <a:lnTo>
                          <a:pt x="722" y="317"/>
                        </a:lnTo>
                        <a:lnTo>
                          <a:pt x="694" y="303"/>
                        </a:lnTo>
                        <a:lnTo>
                          <a:pt x="675" y="291"/>
                        </a:lnTo>
                        <a:lnTo>
                          <a:pt x="607" y="300"/>
                        </a:lnTo>
                        <a:lnTo>
                          <a:pt x="516" y="312"/>
                        </a:lnTo>
                        <a:lnTo>
                          <a:pt x="448" y="317"/>
                        </a:lnTo>
                        <a:lnTo>
                          <a:pt x="379" y="317"/>
                        </a:lnTo>
                        <a:lnTo>
                          <a:pt x="289" y="315"/>
                        </a:lnTo>
                        <a:lnTo>
                          <a:pt x="235" y="306"/>
                        </a:lnTo>
                        <a:lnTo>
                          <a:pt x="141" y="270"/>
                        </a:lnTo>
                        <a:lnTo>
                          <a:pt x="82" y="238"/>
                        </a:lnTo>
                        <a:lnTo>
                          <a:pt x="47" y="189"/>
                        </a:lnTo>
                        <a:lnTo>
                          <a:pt x="23" y="169"/>
                        </a:lnTo>
                        <a:lnTo>
                          <a:pt x="0" y="119"/>
                        </a:lnTo>
                        <a:lnTo>
                          <a:pt x="42" y="90"/>
                        </a:lnTo>
                        <a:lnTo>
                          <a:pt x="99" y="80"/>
                        </a:lnTo>
                        <a:lnTo>
                          <a:pt x="163" y="24"/>
                        </a:lnTo>
                        <a:lnTo>
                          <a:pt x="200" y="14"/>
                        </a:lnTo>
                        <a:lnTo>
                          <a:pt x="224" y="0"/>
                        </a:lnTo>
                        <a:close/>
                      </a:path>
                    </a:pathLst>
                  </a:custGeom>
                  <a:solidFill>
                    <a:srgbClr val="E0A080"/>
                  </a:solidFill>
                  <a:ln w="11113">
                    <a:solidFill>
                      <a:srgbClr val="000000"/>
                    </a:solidFill>
                    <a:prstDash val="solid"/>
                    <a:round/>
                    <a:headEnd/>
                    <a:tailEnd/>
                  </a:ln>
                </p:spPr>
                <p:txBody>
                  <a:bodyPr/>
                  <a:lstStyle/>
                  <a:p>
                    <a:endParaRPr lang="en-US"/>
                  </a:p>
                </p:txBody>
              </p:sp>
              <p:sp>
                <p:nvSpPr>
                  <p:cNvPr id="21" name="Freeform 58">
                    <a:extLst>
                      <a:ext uri="{FF2B5EF4-FFF2-40B4-BE49-F238E27FC236}">
                        <a16:creationId xmlns:a16="http://schemas.microsoft.com/office/drawing/2014/main" id="{A1D1DC89-08DA-4BEA-9B0C-D33F3145C49F}"/>
                      </a:ext>
                    </a:extLst>
                  </p:cNvPr>
                  <p:cNvSpPr>
                    <a:spLocks/>
                  </p:cNvSpPr>
                  <p:nvPr/>
                </p:nvSpPr>
                <p:spPr bwMode="auto">
                  <a:xfrm>
                    <a:off x="1695" y="3296"/>
                    <a:ext cx="21" cy="78"/>
                  </a:xfrm>
                  <a:custGeom>
                    <a:avLst/>
                    <a:gdLst>
                      <a:gd name="T0" fmla="*/ 21 w 21"/>
                      <a:gd name="T1" fmla="*/ 0 h 78"/>
                      <a:gd name="T2" fmla="*/ 11 w 21"/>
                      <a:gd name="T3" fmla="*/ 3 h 78"/>
                      <a:gd name="T4" fmla="*/ 4 w 21"/>
                      <a:gd name="T5" fmla="*/ 14 h 78"/>
                      <a:gd name="T6" fmla="*/ 0 w 21"/>
                      <a:gd name="T7" fmla="*/ 25 h 78"/>
                      <a:gd name="T8" fmla="*/ 0 w 21"/>
                      <a:gd name="T9" fmla="*/ 35 h 78"/>
                      <a:gd name="T10" fmla="*/ 5 w 21"/>
                      <a:gd name="T11" fmla="*/ 57 h 78"/>
                      <a:gd name="T12" fmla="*/ 4 w 21"/>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1" h="78">
                        <a:moveTo>
                          <a:pt x="21" y="0"/>
                        </a:moveTo>
                        <a:lnTo>
                          <a:pt x="11" y="3"/>
                        </a:lnTo>
                        <a:lnTo>
                          <a:pt x="4" y="14"/>
                        </a:lnTo>
                        <a:lnTo>
                          <a:pt x="0" y="25"/>
                        </a:lnTo>
                        <a:lnTo>
                          <a:pt x="0" y="35"/>
                        </a:lnTo>
                        <a:lnTo>
                          <a:pt x="5" y="57"/>
                        </a:lnTo>
                        <a:lnTo>
                          <a:pt x="4" y="7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59">
                    <a:extLst>
                      <a:ext uri="{FF2B5EF4-FFF2-40B4-BE49-F238E27FC236}">
                        <a16:creationId xmlns:a16="http://schemas.microsoft.com/office/drawing/2014/main" id="{8B608988-7CA4-497C-8067-AD079EE5A28A}"/>
                      </a:ext>
                    </a:extLst>
                  </p:cNvPr>
                  <p:cNvSpPr>
                    <a:spLocks/>
                  </p:cNvSpPr>
                  <p:nvPr/>
                </p:nvSpPr>
                <p:spPr bwMode="auto">
                  <a:xfrm>
                    <a:off x="1793" y="3396"/>
                    <a:ext cx="38" cy="11"/>
                  </a:xfrm>
                  <a:custGeom>
                    <a:avLst/>
                    <a:gdLst>
                      <a:gd name="T0" fmla="*/ 38 w 38"/>
                      <a:gd name="T1" fmla="*/ 5 h 11"/>
                      <a:gd name="T2" fmla="*/ 25 w 38"/>
                      <a:gd name="T3" fmla="*/ 11 h 11"/>
                      <a:gd name="T4" fmla="*/ 9 w 38"/>
                      <a:gd name="T5" fmla="*/ 8 h 11"/>
                      <a:gd name="T6" fmla="*/ 0 w 38"/>
                      <a:gd name="T7" fmla="*/ 0 h 11"/>
                    </a:gdLst>
                    <a:ahLst/>
                    <a:cxnLst>
                      <a:cxn ang="0">
                        <a:pos x="T0" y="T1"/>
                      </a:cxn>
                      <a:cxn ang="0">
                        <a:pos x="T2" y="T3"/>
                      </a:cxn>
                      <a:cxn ang="0">
                        <a:pos x="T4" y="T5"/>
                      </a:cxn>
                      <a:cxn ang="0">
                        <a:pos x="T6" y="T7"/>
                      </a:cxn>
                    </a:cxnLst>
                    <a:rect l="0" t="0" r="r" b="b"/>
                    <a:pathLst>
                      <a:path w="38" h="11">
                        <a:moveTo>
                          <a:pt x="38" y="5"/>
                        </a:moveTo>
                        <a:lnTo>
                          <a:pt x="25" y="11"/>
                        </a:lnTo>
                        <a:lnTo>
                          <a:pt x="9" y="8"/>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60">
                    <a:extLst>
                      <a:ext uri="{FF2B5EF4-FFF2-40B4-BE49-F238E27FC236}">
                        <a16:creationId xmlns:a16="http://schemas.microsoft.com/office/drawing/2014/main" id="{96B6095A-3D3C-42B4-86BA-6B21563D6157}"/>
                      </a:ext>
                    </a:extLst>
                  </p:cNvPr>
                  <p:cNvSpPr>
                    <a:spLocks/>
                  </p:cNvSpPr>
                  <p:nvPr/>
                </p:nvSpPr>
                <p:spPr bwMode="auto">
                  <a:xfrm>
                    <a:off x="1773" y="3485"/>
                    <a:ext cx="42" cy="13"/>
                  </a:xfrm>
                  <a:custGeom>
                    <a:avLst/>
                    <a:gdLst>
                      <a:gd name="T0" fmla="*/ 42 w 42"/>
                      <a:gd name="T1" fmla="*/ 0 h 13"/>
                      <a:gd name="T2" fmla="*/ 37 w 42"/>
                      <a:gd name="T3" fmla="*/ 10 h 13"/>
                      <a:gd name="T4" fmla="*/ 24 w 42"/>
                      <a:gd name="T5" fmla="*/ 13 h 13"/>
                      <a:gd name="T6" fmla="*/ 12 w 42"/>
                      <a:gd name="T7" fmla="*/ 9 h 13"/>
                      <a:gd name="T8" fmla="*/ 0 w 42"/>
                      <a:gd name="T9" fmla="*/ 2 h 13"/>
                    </a:gdLst>
                    <a:ahLst/>
                    <a:cxnLst>
                      <a:cxn ang="0">
                        <a:pos x="T0" y="T1"/>
                      </a:cxn>
                      <a:cxn ang="0">
                        <a:pos x="T2" y="T3"/>
                      </a:cxn>
                      <a:cxn ang="0">
                        <a:pos x="T4" y="T5"/>
                      </a:cxn>
                      <a:cxn ang="0">
                        <a:pos x="T6" y="T7"/>
                      </a:cxn>
                      <a:cxn ang="0">
                        <a:pos x="T8" y="T9"/>
                      </a:cxn>
                    </a:cxnLst>
                    <a:rect l="0" t="0" r="r" b="b"/>
                    <a:pathLst>
                      <a:path w="42" h="13">
                        <a:moveTo>
                          <a:pt x="42" y="0"/>
                        </a:moveTo>
                        <a:lnTo>
                          <a:pt x="37" y="10"/>
                        </a:lnTo>
                        <a:lnTo>
                          <a:pt x="24" y="13"/>
                        </a:lnTo>
                        <a:lnTo>
                          <a:pt x="12" y="9"/>
                        </a:lnTo>
                        <a:lnTo>
                          <a:pt x="0" y="2"/>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61">
                    <a:extLst>
                      <a:ext uri="{FF2B5EF4-FFF2-40B4-BE49-F238E27FC236}">
                        <a16:creationId xmlns:a16="http://schemas.microsoft.com/office/drawing/2014/main" id="{5E33B8CA-5E68-4754-82C6-38CCCB32B34C}"/>
                      </a:ext>
                    </a:extLst>
                  </p:cNvPr>
                  <p:cNvSpPr>
                    <a:spLocks/>
                  </p:cNvSpPr>
                  <p:nvPr/>
                </p:nvSpPr>
                <p:spPr bwMode="auto">
                  <a:xfrm>
                    <a:off x="1529" y="3421"/>
                    <a:ext cx="53" cy="101"/>
                  </a:xfrm>
                  <a:custGeom>
                    <a:avLst/>
                    <a:gdLst>
                      <a:gd name="T0" fmla="*/ 0 w 53"/>
                      <a:gd name="T1" fmla="*/ 0 h 101"/>
                      <a:gd name="T2" fmla="*/ 17 w 53"/>
                      <a:gd name="T3" fmla="*/ 14 h 101"/>
                      <a:gd name="T4" fmla="*/ 36 w 53"/>
                      <a:gd name="T5" fmla="*/ 36 h 101"/>
                      <a:gd name="T6" fmla="*/ 45 w 53"/>
                      <a:gd name="T7" fmla="*/ 62 h 101"/>
                      <a:gd name="T8" fmla="*/ 53 w 53"/>
                      <a:gd name="T9" fmla="*/ 78 h 101"/>
                      <a:gd name="T10" fmla="*/ 45 w 53"/>
                      <a:gd name="T11" fmla="*/ 101 h 101"/>
                    </a:gdLst>
                    <a:ahLst/>
                    <a:cxnLst>
                      <a:cxn ang="0">
                        <a:pos x="T0" y="T1"/>
                      </a:cxn>
                      <a:cxn ang="0">
                        <a:pos x="T2" y="T3"/>
                      </a:cxn>
                      <a:cxn ang="0">
                        <a:pos x="T4" y="T5"/>
                      </a:cxn>
                      <a:cxn ang="0">
                        <a:pos x="T6" y="T7"/>
                      </a:cxn>
                      <a:cxn ang="0">
                        <a:pos x="T8" y="T9"/>
                      </a:cxn>
                      <a:cxn ang="0">
                        <a:pos x="T10" y="T11"/>
                      </a:cxn>
                    </a:cxnLst>
                    <a:rect l="0" t="0" r="r" b="b"/>
                    <a:pathLst>
                      <a:path w="53" h="101">
                        <a:moveTo>
                          <a:pt x="0" y="0"/>
                        </a:moveTo>
                        <a:lnTo>
                          <a:pt x="17" y="14"/>
                        </a:lnTo>
                        <a:lnTo>
                          <a:pt x="36" y="36"/>
                        </a:lnTo>
                        <a:lnTo>
                          <a:pt x="45" y="62"/>
                        </a:lnTo>
                        <a:lnTo>
                          <a:pt x="53" y="78"/>
                        </a:lnTo>
                        <a:lnTo>
                          <a:pt x="45" y="101"/>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62">
                    <a:extLst>
                      <a:ext uri="{FF2B5EF4-FFF2-40B4-BE49-F238E27FC236}">
                        <a16:creationId xmlns:a16="http://schemas.microsoft.com/office/drawing/2014/main" id="{B6C7BA7E-7826-4C0D-A485-4FF8DB0F7B66}"/>
                      </a:ext>
                    </a:extLst>
                  </p:cNvPr>
                  <p:cNvSpPr>
                    <a:spLocks/>
                  </p:cNvSpPr>
                  <p:nvPr/>
                </p:nvSpPr>
                <p:spPr bwMode="auto">
                  <a:xfrm>
                    <a:off x="1700" y="3360"/>
                    <a:ext cx="54" cy="27"/>
                  </a:xfrm>
                  <a:custGeom>
                    <a:avLst/>
                    <a:gdLst>
                      <a:gd name="T0" fmla="*/ 0 w 54"/>
                      <a:gd name="T1" fmla="*/ 27 h 27"/>
                      <a:gd name="T2" fmla="*/ 10 w 54"/>
                      <a:gd name="T3" fmla="*/ 14 h 27"/>
                      <a:gd name="T4" fmla="*/ 22 w 54"/>
                      <a:gd name="T5" fmla="*/ 5 h 27"/>
                      <a:gd name="T6" fmla="*/ 35 w 54"/>
                      <a:gd name="T7" fmla="*/ 0 h 27"/>
                      <a:gd name="T8" fmla="*/ 54 w 54"/>
                      <a:gd name="T9" fmla="*/ 2 h 27"/>
                    </a:gdLst>
                    <a:ahLst/>
                    <a:cxnLst>
                      <a:cxn ang="0">
                        <a:pos x="T0" y="T1"/>
                      </a:cxn>
                      <a:cxn ang="0">
                        <a:pos x="T2" y="T3"/>
                      </a:cxn>
                      <a:cxn ang="0">
                        <a:pos x="T4" y="T5"/>
                      </a:cxn>
                      <a:cxn ang="0">
                        <a:pos x="T6" y="T7"/>
                      </a:cxn>
                      <a:cxn ang="0">
                        <a:pos x="T8" y="T9"/>
                      </a:cxn>
                    </a:cxnLst>
                    <a:rect l="0" t="0" r="r" b="b"/>
                    <a:pathLst>
                      <a:path w="54" h="27">
                        <a:moveTo>
                          <a:pt x="0" y="27"/>
                        </a:moveTo>
                        <a:lnTo>
                          <a:pt x="10" y="14"/>
                        </a:lnTo>
                        <a:lnTo>
                          <a:pt x="22" y="5"/>
                        </a:lnTo>
                        <a:lnTo>
                          <a:pt x="35" y="0"/>
                        </a:lnTo>
                        <a:lnTo>
                          <a:pt x="54" y="2"/>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63">
                    <a:extLst>
                      <a:ext uri="{FF2B5EF4-FFF2-40B4-BE49-F238E27FC236}">
                        <a16:creationId xmlns:a16="http://schemas.microsoft.com/office/drawing/2014/main" id="{C9921B30-2134-4315-9A45-9880FD0B7714}"/>
                      </a:ext>
                    </a:extLst>
                  </p:cNvPr>
                  <p:cNvSpPr>
                    <a:spLocks/>
                  </p:cNvSpPr>
                  <p:nvPr/>
                </p:nvSpPr>
                <p:spPr bwMode="auto">
                  <a:xfrm>
                    <a:off x="1742" y="3331"/>
                    <a:ext cx="35" cy="29"/>
                  </a:xfrm>
                  <a:custGeom>
                    <a:avLst/>
                    <a:gdLst>
                      <a:gd name="T0" fmla="*/ 35 w 35"/>
                      <a:gd name="T1" fmla="*/ 0 h 29"/>
                      <a:gd name="T2" fmla="*/ 24 w 35"/>
                      <a:gd name="T3" fmla="*/ 0 h 29"/>
                      <a:gd name="T4" fmla="*/ 15 w 35"/>
                      <a:gd name="T5" fmla="*/ 5 h 29"/>
                      <a:gd name="T6" fmla="*/ 8 w 35"/>
                      <a:gd name="T7" fmla="*/ 10 h 29"/>
                      <a:gd name="T8" fmla="*/ 2 w 35"/>
                      <a:gd name="T9" fmla="*/ 19 h 29"/>
                      <a:gd name="T10" fmla="*/ 0 w 35"/>
                      <a:gd name="T11" fmla="*/ 29 h 29"/>
                    </a:gdLst>
                    <a:ahLst/>
                    <a:cxnLst>
                      <a:cxn ang="0">
                        <a:pos x="T0" y="T1"/>
                      </a:cxn>
                      <a:cxn ang="0">
                        <a:pos x="T2" y="T3"/>
                      </a:cxn>
                      <a:cxn ang="0">
                        <a:pos x="T4" y="T5"/>
                      </a:cxn>
                      <a:cxn ang="0">
                        <a:pos x="T6" y="T7"/>
                      </a:cxn>
                      <a:cxn ang="0">
                        <a:pos x="T8" y="T9"/>
                      </a:cxn>
                      <a:cxn ang="0">
                        <a:pos x="T10" y="T11"/>
                      </a:cxn>
                    </a:cxnLst>
                    <a:rect l="0" t="0" r="r" b="b"/>
                    <a:pathLst>
                      <a:path w="35" h="29">
                        <a:moveTo>
                          <a:pt x="35" y="0"/>
                        </a:moveTo>
                        <a:lnTo>
                          <a:pt x="24" y="0"/>
                        </a:lnTo>
                        <a:lnTo>
                          <a:pt x="15" y="5"/>
                        </a:lnTo>
                        <a:lnTo>
                          <a:pt x="8" y="10"/>
                        </a:lnTo>
                        <a:lnTo>
                          <a:pt x="2" y="19"/>
                        </a:lnTo>
                        <a:lnTo>
                          <a:pt x="0" y="2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64">
                    <a:extLst>
                      <a:ext uri="{FF2B5EF4-FFF2-40B4-BE49-F238E27FC236}">
                        <a16:creationId xmlns:a16="http://schemas.microsoft.com/office/drawing/2014/main" id="{6C2DC885-1181-4C21-BBE9-CD8C7BE2BCB5}"/>
                      </a:ext>
                    </a:extLst>
                  </p:cNvPr>
                  <p:cNvSpPr>
                    <a:spLocks/>
                  </p:cNvSpPr>
                  <p:nvPr/>
                </p:nvSpPr>
                <p:spPr bwMode="auto">
                  <a:xfrm>
                    <a:off x="1737" y="3291"/>
                    <a:ext cx="14" cy="41"/>
                  </a:xfrm>
                  <a:custGeom>
                    <a:avLst/>
                    <a:gdLst>
                      <a:gd name="T0" fmla="*/ 14 w 14"/>
                      <a:gd name="T1" fmla="*/ 0 h 41"/>
                      <a:gd name="T2" fmla="*/ 8 w 14"/>
                      <a:gd name="T3" fmla="*/ 5 h 41"/>
                      <a:gd name="T4" fmla="*/ 3 w 14"/>
                      <a:gd name="T5" fmla="*/ 17 h 41"/>
                      <a:gd name="T6" fmla="*/ 0 w 14"/>
                      <a:gd name="T7" fmla="*/ 29 h 41"/>
                      <a:gd name="T8" fmla="*/ 0 w 14"/>
                      <a:gd name="T9" fmla="*/ 41 h 41"/>
                    </a:gdLst>
                    <a:ahLst/>
                    <a:cxnLst>
                      <a:cxn ang="0">
                        <a:pos x="T0" y="T1"/>
                      </a:cxn>
                      <a:cxn ang="0">
                        <a:pos x="T2" y="T3"/>
                      </a:cxn>
                      <a:cxn ang="0">
                        <a:pos x="T4" y="T5"/>
                      </a:cxn>
                      <a:cxn ang="0">
                        <a:pos x="T6" y="T7"/>
                      </a:cxn>
                      <a:cxn ang="0">
                        <a:pos x="T8" y="T9"/>
                      </a:cxn>
                    </a:cxnLst>
                    <a:rect l="0" t="0" r="r" b="b"/>
                    <a:pathLst>
                      <a:path w="14" h="41">
                        <a:moveTo>
                          <a:pt x="14" y="0"/>
                        </a:moveTo>
                        <a:lnTo>
                          <a:pt x="8" y="5"/>
                        </a:lnTo>
                        <a:lnTo>
                          <a:pt x="3" y="17"/>
                        </a:lnTo>
                        <a:lnTo>
                          <a:pt x="0" y="29"/>
                        </a:lnTo>
                        <a:lnTo>
                          <a:pt x="0" y="41"/>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65">
                    <a:extLst>
                      <a:ext uri="{FF2B5EF4-FFF2-40B4-BE49-F238E27FC236}">
                        <a16:creationId xmlns:a16="http://schemas.microsoft.com/office/drawing/2014/main" id="{F9B44D02-1E2F-4AC1-B279-2A69C14008CD}"/>
                      </a:ext>
                    </a:extLst>
                  </p:cNvPr>
                  <p:cNvSpPr>
                    <a:spLocks/>
                  </p:cNvSpPr>
                  <p:nvPr/>
                </p:nvSpPr>
                <p:spPr bwMode="auto">
                  <a:xfrm>
                    <a:off x="1713" y="3309"/>
                    <a:ext cx="24" cy="23"/>
                  </a:xfrm>
                  <a:custGeom>
                    <a:avLst/>
                    <a:gdLst>
                      <a:gd name="T0" fmla="*/ 0 w 24"/>
                      <a:gd name="T1" fmla="*/ 0 h 23"/>
                      <a:gd name="T2" fmla="*/ 11 w 24"/>
                      <a:gd name="T3" fmla="*/ 5 h 23"/>
                      <a:gd name="T4" fmla="*/ 18 w 24"/>
                      <a:gd name="T5" fmla="*/ 13 h 23"/>
                      <a:gd name="T6" fmla="*/ 24 w 24"/>
                      <a:gd name="T7" fmla="*/ 23 h 23"/>
                    </a:gdLst>
                    <a:ahLst/>
                    <a:cxnLst>
                      <a:cxn ang="0">
                        <a:pos x="T0" y="T1"/>
                      </a:cxn>
                      <a:cxn ang="0">
                        <a:pos x="T2" y="T3"/>
                      </a:cxn>
                      <a:cxn ang="0">
                        <a:pos x="T4" y="T5"/>
                      </a:cxn>
                      <a:cxn ang="0">
                        <a:pos x="T6" y="T7"/>
                      </a:cxn>
                    </a:cxnLst>
                    <a:rect l="0" t="0" r="r" b="b"/>
                    <a:pathLst>
                      <a:path w="24" h="23">
                        <a:moveTo>
                          <a:pt x="0" y="0"/>
                        </a:moveTo>
                        <a:lnTo>
                          <a:pt x="11" y="5"/>
                        </a:lnTo>
                        <a:lnTo>
                          <a:pt x="18" y="13"/>
                        </a:lnTo>
                        <a:lnTo>
                          <a:pt x="24" y="23"/>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7" name="Freeform 66">
                  <a:extLst>
                    <a:ext uri="{FF2B5EF4-FFF2-40B4-BE49-F238E27FC236}">
                      <a16:creationId xmlns:a16="http://schemas.microsoft.com/office/drawing/2014/main" id="{15A01190-B0E5-43DD-B079-674B2683FE60}"/>
                    </a:ext>
                  </a:extLst>
                </p:cNvPr>
                <p:cNvSpPr>
                  <a:spLocks/>
                </p:cNvSpPr>
                <p:nvPr/>
              </p:nvSpPr>
              <p:spPr bwMode="auto">
                <a:xfrm>
                  <a:off x="826" y="3134"/>
                  <a:ext cx="307" cy="247"/>
                </a:xfrm>
                <a:custGeom>
                  <a:avLst/>
                  <a:gdLst>
                    <a:gd name="T0" fmla="*/ 0 w 307"/>
                    <a:gd name="T1" fmla="*/ 129 h 247"/>
                    <a:gd name="T2" fmla="*/ 3 w 307"/>
                    <a:gd name="T3" fmla="*/ 157 h 247"/>
                    <a:gd name="T4" fmla="*/ 17 w 307"/>
                    <a:gd name="T5" fmla="*/ 176 h 247"/>
                    <a:gd name="T6" fmla="*/ 18 w 307"/>
                    <a:gd name="T7" fmla="*/ 180 h 247"/>
                    <a:gd name="T8" fmla="*/ 35 w 307"/>
                    <a:gd name="T9" fmla="*/ 205 h 247"/>
                    <a:gd name="T10" fmla="*/ 33 w 307"/>
                    <a:gd name="T11" fmla="*/ 209 h 247"/>
                    <a:gd name="T12" fmla="*/ 51 w 307"/>
                    <a:gd name="T13" fmla="*/ 229 h 247"/>
                    <a:gd name="T14" fmla="*/ 78 w 307"/>
                    <a:gd name="T15" fmla="*/ 247 h 247"/>
                    <a:gd name="T16" fmla="*/ 92 w 307"/>
                    <a:gd name="T17" fmla="*/ 229 h 247"/>
                    <a:gd name="T18" fmla="*/ 111 w 307"/>
                    <a:gd name="T19" fmla="*/ 213 h 247"/>
                    <a:gd name="T20" fmla="*/ 130 w 307"/>
                    <a:gd name="T21" fmla="*/ 199 h 247"/>
                    <a:gd name="T22" fmla="*/ 151 w 307"/>
                    <a:gd name="T23" fmla="*/ 197 h 247"/>
                    <a:gd name="T24" fmla="*/ 181 w 307"/>
                    <a:gd name="T25" fmla="*/ 196 h 247"/>
                    <a:gd name="T26" fmla="*/ 197 w 307"/>
                    <a:gd name="T27" fmla="*/ 175 h 247"/>
                    <a:gd name="T28" fmla="*/ 212 w 307"/>
                    <a:gd name="T29" fmla="*/ 157 h 247"/>
                    <a:gd name="T30" fmla="*/ 231 w 307"/>
                    <a:gd name="T31" fmla="*/ 146 h 247"/>
                    <a:gd name="T32" fmla="*/ 251 w 307"/>
                    <a:gd name="T33" fmla="*/ 138 h 247"/>
                    <a:gd name="T34" fmla="*/ 282 w 307"/>
                    <a:gd name="T35" fmla="*/ 132 h 247"/>
                    <a:gd name="T36" fmla="*/ 302 w 307"/>
                    <a:gd name="T37" fmla="*/ 120 h 247"/>
                    <a:gd name="T38" fmla="*/ 307 w 307"/>
                    <a:gd name="T39" fmla="*/ 108 h 247"/>
                    <a:gd name="T40" fmla="*/ 301 w 307"/>
                    <a:gd name="T41" fmla="*/ 78 h 247"/>
                    <a:gd name="T42" fmla="*/ 298 w 307"/>
                    <a:gd name="T43" fmla="*/ 79 h 247"/>
                    <a:gd name="T44" fmla="*/ 284 w 307"/>
                    <a:gd name="T45" fmla="*/ 53 h 247"/>
                    <a:gd name="T46" fmla="*/ 278 w 307"/>
                    <a:gd name="T47" fmla="*/ 40 h 247"/>
                    <a:gd name="T48" fmla="*/ 278 w 307"/>
                    <a:gd name="T49" fmla="*/ 38 h 247"/>
                    <a:gd name="T50" fmla="*/ 266 w 307"/>
                    <a:gd name="T51" fmla="*/ 21 h 247"/>
                    <a:gd name="T52" fmla="*/ 243 w 307"/>
                    <a:gd name="T53" fmla="*/ 0 h 247"/>
                    <a:gd name="T54" fmla="*/ 203 w 307"/>
                    <a:gd name="T55" fmla="*/ 17 h 247"/>
                    <a:gd name="T56" fmla="*/ 179 w 307"/>
                    <a:gd name="T57" fmla="*/ 50 h 247"/>
                    <a:gd name="T58" fmla="*/ 148 w 307"/>
                    <a:gd name="T59" fmla="*/ 64 h 247"/>
                    <a:gd name="T60" fmla="*/ 101 w 307"/>
                    <a:gd name="T61" fmla="*/ 82 h 247"/>
                    <a:gd name="T62" fmla="*/ 87 w 307"/>
                    <a:gd name="T63" fmla="*/ 106 h 247"/>
                    <a:gd name="T64" fmla="*/ 66 w 307"/>
                    <a:gd name="T65" fmla="*/ 108 h 247"/>
                    <a:gd name="T66" fmla="*/ 37 w 307"/>
                    <a:gd name="T67" fmla="*/ 120 h 247"/>
                    <a:gd name="T68" fmla="*/ 0 w 307"/>
                    <a:gd name="T69" fmla="*/ 12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7" h="247">
                      <a:moveTo>
                        <a:pt x="0" y="129"/>
                      </a:moveTo>
                      <a:lnTo>
                        <a:pt x="3" y="157"/>
                      </a:lnTo>
                      <a:lnTo>
                        <a:pt x="17" y="176"/>
                      </a:lnTo>
                      <a:lnTo>
                        <a:pt x="18" y="180"/>
                      </a:lnTo>
                      <a:lnTo>
                        <a:pt x="35" y="205"/>
                      </a:lnTo>
                      <a:lnTo>
                        <a:pt x="33" y="209"/>
                      </a:lnTo>
                      <a:lnTo>
                        <a:pt x="51" y="229"/>
                      </a:lnTo>
                      <a:lnTo>
                        <a:pt x="78" y="247"/>
                      </a:lnTo>
                      <a:lnTo>
                        <a:pt x="92" y="229"/>
                      </a:lnTo>
                      <a:lnTo>
                        <a:pt x="111" y="213"/>
                      </a:lnTo>
                      <a:lnTo>
                        <a:pt x="130" y="199"/>
                      </a:lnTo>
                      <a:lnTo>
                        <a:pt x="151" y="197"/>
                      </a:lnTo>
                      <a:lnTo>
                        <a:pt x="181" y="196"/>
                      </a:lnTo>
                      <a:lnTo>
                        <a:pt x="197" y="175"/>
                      </a:lnTo>
                      <a:lnTo>
                        <a:pt x="212" y="157"/>
                      </a:lnTo>
                      <a:lnTo>
                        <a:pt x="231" y="146"/>
                      </a:lnTo>
                      <a:lnTo>
                        <a:pt x="251" y="138"/>
                      </a:lnTo>
                      <a:lnTo>
                        <a:pt x="282" y="132"/>
                      </a:lnTo>
                      <a:lnTo>
                        <a:pt x="302" y="120"/>
                      </a:lnTo>
                      <a:lnTo>
                        <a:pt x="307" y="108"/>
                      </a:lnTo>
                      <a:lnTo>
                        <a:pt x="301" y="78"/>
                      </a:lnTo>
                      <a:lnTo>
                        <a:pt x="298" y="79"/>
                      </a:lnTo>
                      <a:lnTo>
                        <a:pt x="284" y="53"/>
                      </a:lnTo>
                      <a:lnTo>
                        <a:pt x="278" y="40"/>
                      </a:lnTo>
                      <a:lnTo>
                        <a:pt x="278" y="38"/>
                      </a:lnTo>
                      <a:lnTo>
                        <a:pt x="266" y="21"/>
                      </a:lnTo>
                      <a:lnTo>
                        <a:pt x="243" y="0"/>
                      </a:lnTo>
                      <a:lnTo>
                        <a:pt x="203" y="17"/>
                      </a:lnTo>
                      <a:lnTo>
                        <a:pt x="179" y="50"/>
                      </a:lnTo>
                      <a:lnTo>
                        <a:pt x="148" y="64"/>
                      </a:lnTo>
                      <a:lnTo>
                        <a:pt x="101" y="82"/>
                      </a:lnTo>
                      <a:lnTo>
                        <a:pt x="87" y="106"/>
                      </a:lnTo>
                      <a:lnTo>
                        <a:pt x="66" y="108"/>
                      </a:lnTo>
                      <a:lnTo>
                        <a:pt x="37" y="120"/>
                      </a:lnTo>
                      <a:lnTo>
                        <a:pt x="0" y="129"/>
                      </a:lnTo>
                      <a:close/>
                    </a:path>
                  </a:pathLst>
                </a:custGeom>
                <a:solidFill>
                  <a:srgbClr val="E040A0"/>
                </a:solidFill>
                <a:ln w="11113">
                  <a:solidFill>
                    <a:srgbClr val="000000"/>
                  </a:solidFill>
                  <a:prstDash val="solid"/>
                  <a:round/>
                  <a:headEnd/>
                  <a:tailEnd/>
                </a:ln>
              </p:spPr>
              <p:txBody>
                <a:bodyPr/>
                <a:lstStyle/>
                <a:p>
                  <a:endParaRPr lang="en-US"/>
                </a:p>
              </p:txBody>
            </p:sp>
            <p:sp>
              <p:nvSpPr>
                <p:cNvPr id="18" name="Freeform 67">
                  <a:extLst>
                    <a:ext uri="{FF2B5EF4-FFF2-40B4-BE49-F238E27FC236}">
                      <a16:creationId xmlns:a16="http://schemas.microsoft.com/office/drawing/2014/main" id="{0153EE0E-E60A-4A57-99ED-4944769AD3CF}"/>
                    </a:ext>
                  </a:extLst>
                </p:cNvPr>
                <p:cNvSpPr>
                  <a:spLocks/>
                </p:cNvSpPr>
                <p:nvPr/>
              </p:nvSpPr>
              <p:spPr bwMode="auto">
                <a:xfrm>
                  <a:off x="956" y="2691"/>
                  <a:ext cx="358" cy="291"/>
                </a:xfrm>
                <a:custGeom>
                  <a:avLst/>
                  <a:gdLst>
                    <a:gd name="T0" fmla="*/ 0 w 358"/>
                    <a:gd name="T1" fmla="*/ 0 h 291"/>
                    <a:gd name="T2" fmla="*/ 54 w 358"/>
                    <a:gd name="T3" fmla="*/ 30 h 291"/>
                    <a:gd name="T4" fmla="*/ 104 w 358"/>
                    <a:gd name="T5" fmla="*/ 60 h 291"/>
                    <a:gd name="T6" fmla="*/ 145 w 358"/>
                    <a:gd name="T7" fmla="*/ 79 h 291"/>
                    <a:gd name="T8" fmla="*/ 187 w 358"/>
                    <a:gd name="T9" fmla="*/ 101 h 291"/>
                    <a:gd name="T10" fmla="*/ 246 w 358"/>
                    <a:gd name="T11" fmla="*/ 131 h 291"/>
                    <a:gd name="T12" fmla="*/ 282 w 358"/>
                    <a:gd name="T13" fmla="*/ 188 h 291"/>
                    <a:gd name="T14" fmla="*/ 310 w 358"/>
                    <a:gd name="T15" fmla="*/ 288 h 291"/>
                    <a:gd name="T16" fmla="*/ 337 w 358"/>
                    <a:gd name="T17" fmla="*/ 206 h 291"/>
                    <a:gd name="T18" fmla="*/ 358 w 358"/>
                    <a:gd name="T19" fmla="*/ 152 h 291"/>
                    <a:gd name="T20" fmla="*/ 355 w 358"/>
                    <a:gd name="T21" fmla="*/ 110 h 291"/>
                    <a:gd name="T22" fmla="*/ 357 w 358"/>
                    <a:gd name="T23" fmla="*/ 152 h 291"/>
                    <a:gd name="T24" fmla="*/ 334 w 358"/>
                    <a:gd name="T25" fmla="*/ 205 h 291"/>
                    <a:gd name="T26" fmla="*/ 314 w 358"/>
                    <a:gd name="T27" fmla="*/ 291 h 291"/>
                    <a:gd name="T28" fmla="*/ 283 w 358"/>
                    <a:gd name="T29" fmla="*/ 186 h 291"/>
                    <a:gd name="T30" fmla="*/ 246 w 358"/>
                    <a:gd name="T31" fmla="*/ 132 h 291"/>
                    <a:gd name="T32" fmla="*/ 186 w 358"/>
                    <a:gd name="T33" fmla="*/ 101 h 291"/>
                    <a:gd name="T34" fmla="*/ 144 w 358"/>
                    <a:gd name="T35" fmla="*/ 81 h 291"/>
                    <a:gd name="T36" fmla="*/ 103 w 358"/>
                    <a:gd name="T37" fmla="*/ 60 h 291"/>
                    <a:gd name="T38" fmla="*/ 52 w 358"/>
                    <a:gd name="T39" fmla="*/ 30 h 291"/>
                    <a:gd name="T40" fmla="*/ 0 w 358"/>
                    <a:gd name="T41"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8" h="291">
                      <a:moveTo>
                        <a:pt x="0" y="0"/>
                      </a:moveTo>
                      <a:lnTo>
                        <a:pt x="54" y="30"/>
                      </a:lnTo>
                      <a:lnTo>
                        <a:pt x="104" y="60"/>
                      </a:lnTo>
                      <a:lnTo>
                        <a:pt x="145" y="79"/>
                      </a:lnTo>
                      <a:lnTo>
                        <a:pt x="187" y="101"/>
                      </a:lnTo>
                      <a:lnTo>
                        <a:pt x="246" y="131"/>
                      </a:lnTo>
                      <a:lnTo>
                        <a:pt x="282" y="188"/>
                      </a:lnTo>
                      <a:lnTo>
                        <a:pt x="310" y="288"/>
                      </a:lnTo>
                      <a:lnTo>
                        <a:pt x="337" y="206"/>
                      </a:lnTo>
                      <a:lnTo>
                        <a:pt x="358" y="152"/>
                      </a:lnTo>
                      <a:lnTo>
                        <a:pt x="355" y="110"/>
                      </a:lnTo>
                      <a:lnTo>
                        <a:pt x="357" y="152"/>
                      </a:lnTo>
                      <a:lnTo>
                        <a:pt x="334" y="205"/>
                      </a:lnTo>
                      <a:lnTo>
                        <a:pt x="314" y="291"/>
                      </a:lnTo>
                      <a:lnTo>
                        <a:pt x="283" y="186"/>
                      </a:lnTo>
                      <a:lnTo>
                        <a:pt x="246" y="132"/>
                      </a:lnTo>
                      <a:lnTo>
                        <a:pt x="186" y="101"/>
                      </a:lnTo>
                      <a:lnTo>
                        <a:pt x="144" y="81"/>
                      </a:lnTo>
                      <a:lnTo>
                        <a:pt x="103" y="60"/>
                      </a:lnTo>
                      <a:lnTo>
                        <a:pt x="52" y="30"/>
                      </a:lnTo>
                      <a:lnTo>
                        <a:pt x="0" y="0"/>
                      </a:lnTo>
                      <a:close/>
                    </a:path>
                  </a:pathLst>
                </a:custGeom>
                <a:solidFill>
                  <a:srgbClr val="E040A0"/>
                </a:solidFill>
                <a:ln w="11113">
                  <a:solidFill>
                    <a:srgbClr val="000000"/>
                  </a:solidFill>
                  <a:prstDash val="solid"/>
                  <a:round/>
                  <a:headEnd/>
                  <a:tailEnd/>
                </a:ln>
              </p:spPr>
              <p:txBody>
                <a:bodyPr/>
                <a:lstStyle/>
                <a:p>
                  <a:endParaRPr lang="en-US"/>
                </a:p>
              </p:txBody>
            </p:sp>
            <p:sp>
              <p:nvSpPr>
                <p:cNvPr id="19" name="Freeform 68">
                  <a:extLst>
                    <a:ext uri="{FF2B5EF4-FFF2-40B4-BE49-F238E27FC236}">
                      <a16:creationId xmlns:a16="http://schemas.microsoft.com/office/drawing/2014/main" id="{D3789CF0-DEE7-40C4-9A4C-38EC5E2F2F49}"/>
                    </a:ext>
                  </a:extLst>
                </p:cNvPr>
                <p:cNvSpPr>
                  <a:spLocks/>
                </p:cNvSpPr>
                <p:nvPr/>
              </p:nvSpPr>
              <p:spPr bwMode="auto">
                <a:xfrm>
                  <a:off x="995" y="2944"/>
                  <a:ext cx="139" cy="249"/>
                </a:xfrm>
                <a:custGeom>
                  <a:avLst/>
                  <a:gdLst>
                    <a:gd name="T0" fmla="*/ 65 w 139"/>
                    <a:gd name="T1" fmla="*/ 189 h 249"/>
                    <a:gd name="T2" fmla="*/ 25 w 139"/>
                    <a:gd name="T3" fmla="*/ 151 h 249"/>
                    <a:gd name="T4" fmla="*/ 12 w 139"/>
                    <a:gd name="T5" fmla="*/ 112 h 249"/>
                    <a:gd name="T6" fmla="*/ 7 w 139"/>
                    <a:gd name="T7" fmla="*/ 71 h 249"/>
                    <a:gd name="T8" fmla="*/ 1 w 139"/>
                    <a:gd name="T9" fmla="*/ 15 h 249"/>
                    <a:gd name="T10" fmla="*/ 14 w 139"/>
                    <a:gd name="T11" fmla="*/ 5 h 249"/>
                    <a:gd name="T12" fmla="*/ 25 w 139"/>
                    <a:gd name="T13" fmla="*/ 4 h 249"/>
                    <a:gd name="T14" fmla="*/ 33 w 139"/>
                    <a:gd name="T15" fmla="*/ 38 h 249"/>
                    <a:gd name="T16" fmla="*/ 51 w 139"/>
                    <a:gd name="T17" fmla="*/ 58 h 249"/>
                    <a:gd name="T18" fmla="*/ 58 w 139"/>
                    <a:gd name="T19" fmla="*/ 103 h 249"/>
                    <a:gd name="T20" fmla="*/ 70 w 139"/>
                    <a:gd name="T21" fmla="*/ 137 h 249"/>
                    <a:gd name="T22" fmla="*/ 98 w 139"/>
                    <a:gd name="T23" fmla="*/ 166 h 249"/>
                    <a:gd name="T24" fmla="*/ 119 w 139"/>
                    <a:gd name="T25" fmla="*/ 202 h 249"/>
                    <a:gd name="T26" fmla="*/ 139 w 139"/>
                    <a:gd name="T27" fmla="*/ 249 h 249"/>
                    <a:gd name="T28" fmla="*/ 116 w 139"/>
                    <a:gd name="T29" fmla="*/ 202 h 249"/>
                    <a:gd name="T30" fmla="*/ 95 w 139"/>
                    <a:gd name="T31" fmla="*/ 165 h 249"/>
                    <a:gd name="T32" fmla="*/ 68 w 139"/>
                    <a:gd name="T33" fmla="*/ 136 h 249"/>
                    <a:gd name="T34" fmla="*/ 57 w 139"/>
                    <a:gd name="T35" fmla="*/ 103 h 249"/>
                    <a:gd name="T36" fmla="*/ 54 w 139"/>
                    <a:gd name="T37" fmla="*/ 59 h 249"/>
                    <a:gd name="T38" fmla="*/ 33 w 139"/>
                    <a:gd name="T39" fmla="*/ 42 h 249"/>
                    <a:gd name="T40" fmla="*/ 29 w 139"/>
                    <a:gd name="T41" fmla="*/ 0 h 249"/>
                    <a:gd name="T42" fmla="*/ 16 w 139"/>
                    <a:gd name="T43" fmla="*/ 4 h 249"/>
                    <a:gd name="T44" fmla="*/ 0 w 139"/>
                    <a:gd name="T45" fmla="*/ 15 h 249"/>
                    <a:gd name="T46" fmla="*/ 2 w 139"/>
                    <a:gd name="T47" fmla="*/ 38 h 249"/>
                    <a:gd name="T48" fmla="*/ 7 w 139"/>
                    <a:gd name="T49" fmla="*/ 73 h 249"/>
                    <a:gd name="T50" fmla="*/ 12 w 139"/>
                    <a:gd name="T51" fmla="*/ 106 h 249"/>
                    <a:gd name="T52" fmla="*/ 25 w 139"/>
                    <a:gd name="T53" fmla="*/ 1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9" h="249">
                      <a:moveTo>
                        <a:pt x="65" y="189"/>
                      </a:moveTo>
                      <a:lnTo>
                        <a:pt x="25" y="151"/>
                      </a:lnTo>
                      <a:lnTo>
                        <a:pt x="12" y="112"/>
                      </a:lnTo>
                      <a:lnTo>
                        <a:pt x="7" y="71"/>
                      </a:lnTo>
                      <a:lnTo>
                        <a:pt x="1" y="15"/>
                      </a:lnTo>
                      <a:lnTo>
                        <a:pt x="14" y="5"/>
                      </a:lnTo>
                      <a:lnTo>
                        <a:pt x="25" y="4"/>
                      </a:lnTo>
                      <a:lnTo>
                        <a:pt x="33" y="38"/>
                      </a:lnTo>
                      <a:lnTo>
                        <a:pt x="51" y="58"/>
                      </a:lnTo>
                      <a:lnTo>
                        <a:pt x="58" y="103"/>
                      </a:lnTo>
                      <a:lnTo>
                        <a:pt x="70" y="137"/>
                      </a:lnTo>
                      <a:lnTo>
                        <a:pt x="98" y="166"/>
                      </a:lnTo>
                      <a:lnTo>
                        <a:pt x="119" y="202"/>
                      </a:lnTo>
                      <a:lnTo>
                        <a:pt x="139" y="249"/>
                      </a:lnTo>
                      <a:lnTo>
                        <a:pt x="116" y="202"/>
                      </a:lnTo>
                      <a:lnTo>
                        <a:pt x="95" y="165"/>
                      </a:lnTo>
                      <a:lnTo>
                        <a:pt x="68" y="136"/>
                      </a:lnTo>
                      <a:lnTo>
                        <a:pt x="57" y="103"/>
                      </a:lnTo>
                      <a:lnTo>
                        <a:pt x="54" y="59"/>
                      </a:lnTo>
                      <a:lnTo>
                        <a:pt x="33" y="42"/>
                      </a:lnTo>
                      <a:lnTo>
                        <a:pt x="29" y="0"/>
                      </a:lnTo>
                      <a:lnTo>
                        <a:pt x="16" y="4"/>
                      </a:lnTo>
                      <a:lnTo>
                        <a:pt x="0" y="15"/>
                      </a:lnTo>
                      <a:lnTo>
                        <a:pt x="2" y="38"/>
                      </a:lnTo>
                      <a:lnTo>
                        <a:pt x="7" y="73"/>
                      </a:lnTo>
                      <a:lnTo>
                        <a:pt x="12" y="106"/>
                      </a:lnTo>
                      <a:lnTo>
                        <a:pt x="25" y="14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sp>
        <p:nvSpPr>
          <p:cNvPr id="70" name="Rectangle 69">
            <a:extLst>
              <a:ext uri="{FF2B5EF4-FFF2-40B4-BE49-F238E27FC236}">
                <a16:creationId xmlns:a16="http://schemas.microsoft.com/office/drawing/2014/main" id="{FF44C3E5-EE9D-4627-A1EC-0AD1B07E496E}"/>
              </a:ext>
            </a:extLst>
          </p:cNvPr>
          <p:cNvSpPr>
            <a:spLocks noChangeArrowheads="1"/>
          </p:cNvSpPr>
          <p:nvPr/>
        </p:nvSpPr>
        <p:spPr bwMode="auto">
          <a:xfrm>
            <a:off x="1066800" y="1981200"/>
            <a:ext cx="31496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buClr>
                <a:schemeClr val="tx2"/>
              </a:buClr>
              <a:buFont typeface="Monotype Sorts" charset="2"/>
              <a:buChar char="u"/>
              <a:defRPr kumimoji="1" sz="3200">
                <a:solidFill>
                  <a:schemeClr val="tx1"/>
                </a:solidFill>
                <a:latin typeface="Comic Sans MS" panose="030F0702030302020204" pitchFamily="66" charset="0"/>
              </a:defRPr>
            </a:lvl1pPr>
            <a:lvl2pPr marL="742950" indent="-285750" algn="l">
              <a:buClr>
                <a:schemeClr val="tx2"/>
              </a:buClr>
              <a:buChar char="•"/>
              <a:defRPr kumimoji="1" sz="2800">
                <a:solidFill>
                  <a:schemeClr val="accent2"/>
                </a:solidFill>
                <a:latin typeface="Comic Sans MS" panose="030F0702030302020204" pitchFamily="66" charset="0"/>
              </a:defRPr>
            </a:lvl2pPr>
            <a:lvl3pPr marL="1143000" indent="-228600" algn="l">
              <a:buChar char="–"/>
              <a:defRPr kumimoji="1" sz="2400">
                <a:solidFill>
                  <a:schemeClr val="bg2"/>
                </a:solidFill>
                <a:latin typeface="Comic Sans MS" panose="030F0702030302020204" pitchFamily="66" charset="0"/>
              </a:defRPr>
            </a:lvl3pPr>
            <a:lvl4pPr marL="1600200" indent="-228600" algn="l">
              <a:buChar char="•"/>
              <a:defRPr kumimoji="1" sz="2000">
                <a:solidFill>
                  <a:schemeClr val="accent2"/>
                </a:solidFill>
                <a:latin typeface="Comic Sans MS" panose="030F0702030302020204" pitchFamily="66" charset="0"/>
              </a:defRPr>
            </a:lvl4pPr>
            <a:lvl5pPr marL="2057400" indent="-228600" algn="l">
              <a:buChar char="–"/>
              <a:defRPr kumimoji="1"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accent2"/>
                </a:solidFill>
                <a:latin typeface="Comic Sans MS" panose="030F0702030302020204" pitchFamily="66" charset="0"/>
              </a:defRPr>
            </a:lvl9pPr>
          </a:lstStyle>
          <a:p>
            <a:pPr>
              <a:buFont typeface="Monotype Sorts" charset="2"/>
              <a:buNone/>
            </a:pPr>
            <a:r>
              <a:rPr lang="en-US" altLang="en-US" dirty="0"/>
              <a:t>User</a:t>
            </a:r>
          </a:p>
        </p:txBody>
      </p:sp>
      <p:sp>
        <p:nvSpPr>
          <p:cNvPr id="71" name="Rectangle 70">
            <a:extLst>
              <a:ext uri="{FF2B5EF4-FFF2-40B4-BE49-F238E27FC236}">
                <a16:creationId xmlns:a16="http://schemas.microsoft.com/office/drawing/2014/main" id="{0A178A6A-F4C3-4E7C-9BEC-BAFF85CB5882}"/>
              </a:ext>
            </a:extLst>
          </p:cNvPr>
          <p:cNvSpPr>
            <a:spLocks noChangeArrowheads="1"/>
          </p:cNvSpPr>
          <p:nvPr/>
        </p:nvSpPr>
        <p:spPr bwMode="auto">
          <a:xfrm>
            <a:off x="5715000" y="2971800"/>
            <a:ext cx="2438400" cy="2819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0"/>
              </a:spcBef>
              <a:buClrTx/>
            </a:pPr>
            <a:r>
              <a:rPr lang="en-US" altLang="en-US" dirty="0">
                <a:solidFill>
                  <a:schemeClr val="tx1"/>
                </a:solidFill>
                <a:latin typeface="Comic Sans MS" panose="030F0702030302020204" pitchFamily="66" charset="0"/>
              </a:rPr>
              <a:t>   </a:t>
            </a:r>
            <a:r>
              <a:rPr lang="en-US" altLang="en-US" dirty="0" err="1">
                <a:solidFill>
                  <a:schemeClr val="accent5">
                    <a:lumMod val="75000"/>
                  </a:schemeClr>
                </a:solidFill>
                <a:latin typeface="Comic Sans MS" panose="030F0702030302020204" pitchFamily="66" charset="0"/>
              </a:rPr>
              <a:t>exrygbzyf</a:t>
            </a:r>
            <a:endParaRPr lang="en-US" altLang="en-US" dirty="0">
              <a:solidFill>
                <a:schemeClr val="accent5">
                  <a:lumMod val="75000"/>
                </a:schemeClr>
              </a:solidFill>
              <a:latin typeface="Comic Sans MS" panose="030F0702030302020204" pitchFamily="66" charset="0"/>
            </a:endParaRPr>
          </a:p>
          <a:p>
            <a:pPr algn="l">
              <a:spcBef>
                <a:spcPct val="0"/>
              </a:spcBef>
              <a:buClrTx/>
            </a:pPr>
            <a:r>
              <a:rPr lang="en-US" altLang="en-US" dirty="0">
                <a:solidFill>
                  <a:schemeClr val="accent5">
                    <a:lumMod val="75000"/>
                  </a:schemeClr>
                </a:solidFill>
                <a:latin typeface="Comic Sans MS" panose="030F0702030302020204" pitchFamily="66" charset="0"/>
              </a:rPr>
              <a:t>   </a:t>
            </a:r>
            <a:r>
              <a:rPr lang="en-US" altLang="en-US" dirty="0" err="1">
                <a:solidFill>
                  <a:schemeClr val="accent5">
                    <a:lumMod val="75000"/>
                  </a:schemeClr>
                </a:solidFill>
                <a:latin typeface="Comic Sans MS" panose="030F0702030302020204" pitchFamily="66" charset="0"/>
              </a:rPr>
              <a:t>kgnosfix</a:t>
            </a:r>
            <a:endParaRPr lang="en-US" altLang="en-US" dirty="0">
              <a:solidFill>
                <a:schemeClr val="accent5">
                  <a:lumMod val="75000"/>
                </a:schemeClr>
              </a:solidFill>
              <a:latin typeface="Comic Sans MS" panose="030F0702030302020204" pitchFamily="66" charset="0"/>
            </a:endParaRPr>
          </a:p>
          <a:p>
            <a:pPr algn="l">
              <a:spcBef>
                <a:spcPct val="0"/>
              </a:spcBef>
              <a:buClrTx/>
            </a:pPr>
            <a:r>
              <a:rPr lang="en-US" altLang="en-US" dirty="0">
                <a:solidFill>
                  <a:schemeClr val="accent5">
                    <a:lumMod val="75000"/>
                  </a:schemeClr>
                </a:solidFill>
                <a:latin typeface="Comic Sans MS" panose="030F0702030302020204" pitchFamily="66" charset="0"/>
              </a:rPr>
              <a:t>   </a:t>
            </a:r>
            <a:r>
              <a:rPr lang="en-US" altLang="en-US" dirty="0" err="1">
                <a:solidFill>
                  <a:schemeClr val="accent5">
                    <a:lumMod val="75000"/>
                  </a:schemeClr>
                </a:solidFill>
                <a:latin typeface="Comic Sans MS" panose="030F0702030302020204" pitchFamily="66" charset="0"/>
              </a:rPr>
              <a:t>ggjoklbsz</a:t>
            </a:r>
            <a:endParaRPr lang="en-US" altLang="en-US" dirty="0">
              <a:solidFill>
                <a:schemeClr val="accent5">
                  <a:lumMod val="75000"/>
                </a:schemeClr>
              </a:solidFill>
              <a:latin typeface="Comic Sans MS" panose="030F0702030302020204" pitchFamily="66" charset="0"/>
            </a:endParaRPr>
          </a:p>
          <a:p>
            <a:pPr algn="l">
              <a:spcBef>
                <a:spcPct val="0"/>
              </a:spcBef>
              <a:buClrTx/>
            </a:pPr>
            <a:r>
              <a:rPr lang="en-US" altLang="en-US" dirty="0">
                <a:solidFill>
                  <a:schemeClr val="accent5">
                    <a:lumMod val="75000"/>
                  </a:schemeClr>
                </a:solidFill>
                <a:latin typeface="Comic Sans MS" panose="030F0702030302020204" pitchFamily="66" charset="0"/>
              </a:rPr>
              <a:t>   …</a:t>
            </a:r>
          </a:p>
          <a:p>
            <a:pPr algn="l">
              <a:spcBef>
                <a:spcPct val="0"/>
              </a:spcBef>
              <a:buClrTx/>
            </a:pPr>
            <a:r>
              <a:rPr lang="en-US" altLang="en-US" dirty="0">
                <a:solidFill>
                  <a:schemeClr val="accent5">
                    <a:lumMod val="75000"/>
                  </a:schemeClr>
                </a:solidFill>
                <a:latin typeface="Comic Sans MS" panose="030F0702030302020204" pitchFamily="66" charset="0"/>
              </a:rPr>
              <a:t>   …</a:t>
            </a:r>
          </a:p>
          <a:p>
            <a:pPr algn="l">
              <a:spcBef>
                <a:spcPct val="0"/>
              </a:spcBef>
              <a:buClrTx/>
            </a:pPr>
            <a:endParaRPr lang="en-US" altLang="en-US" dirty="0">
              <a:solidFill>
                <a:schemeClr val="tx1"/>
              </a:solidFill>
              <a:latin typeface="Comic Sans MS" panose="030F0702030302020204" pitchFamily="66" charset="0"/>
            </a:endParaRPr>
          </a:p>
        </p:txBody>
      </p:sp>
      <p:sp>
        <p:nvSpPr>
          <p:cNvPr id="72" name="AutoShape 71">
            <a:extLst>
              <a:ext uri="{FF2B5EF4-FFF2-40B4-BE49-F238E27FC236}">
                <a16:creationId xmlns:a16="http://schemas.microsoft.com/office/drawing/2014/main" id="{DAFE2057-2E6A-4136-93B0-50A92C53E9A1}"/>
              </a:ext>
            </a:extLst>
          </p:cNvPr>
          <p:cNvSpPr>
            <a:spLocks noChangeArrowheads="1"/>
          </p:cNvSpPr>
          <p:nvPr/>
        </p:nvSpPr>
        <p:spPr bwMode="auto">
          <a:xfrm>
            <a:off x="2514600" y="2438400"/>
            <a:ext cx="2133600" cy="1219200"/>
          </a:xfrm>
          <a:prstGeom prst="cloudCallout">
            <a:avLst>
              <a:gd name="adj1" fmla="val -43750"/>
              <a:gd name="adj2" fmla="val 57551"/>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pPr>
            <a:r>
              <a:rPr lang="en-US" altLang="en-US" dirty="0">
                <a:solidFill>
                  <a:schemeClr val="tx1"/>
                </a:solidFill>
                <a:latin typeface="Comic Sans MS" panose="030F0702030302020204" pitchFamily="66" charset="0"/>
              </a:rPr>
              <a:t>kiwifruit</a:t>
            </a:r>
          </a:p>
        </p:txBody>
      </p:sp>
      <p:sp>
        <p:nvSpPr>
          <p:cNvPr id="73" name="Freeform 72">
            <a:extLst>
              <a:ext uri="{FF2B5EF4-FFF2-40B4-BE49-F238E27FC236}">
                <a16:creationId xmlns:a16="http://schemas.microsoft.com/office/drawing/2014/main" id="{B1CA561F-D773-4320-A9A0-0D6C85F6F7A9}"/>
              </a:ext>
            </a:extLst>
          </p:cNvPr>
          <p:cNvSpPr>
            <a:spLocks/>
          </p:cNvSpPr>
          <p:nvPr/>
        </p:nvSpPr>
        <p:spPr bwMode="auto">
          <a:xfrm>
            <a:off x="3581400" y="3429000"/>
            <a:ext cx="2355850" cy="688975"/>
          </a:xfrm>
          <a:custGeom>
            <a:avLst/>
            <a:gdLst>
              <a:gd name="T0" fmla="*/ 0 w 1484"/>
              <a:gd name="T1" fmla="*/ 0 h 434"/>
              <a:gd name="T2" fmla="*/ 257 w 1484"/>
              <a:gd name="T3" fmla="*/ 397 h 434"/>
              <a:gd name="T4" fmla="*/ 1153 w 1484"/>
              <a:gd name="T5" fmla="*/ 223 h 434"/>
              <a:gd name="T6" fmla="*/ 1484 w 1484"/>
              <a:gd name="T7" fmla="*/ 240 h 434"/>
            </a:gdLst>
            <a:ahLst/>
            <a:cxnLst>
              <a:cxn ang="0">
                <a:pos x="T0" y="T1"/>
              </a:cxn>
              <a:cxn ang="0">
                <a:pos x="T2" y="T3"/>
              </a:cxn>
              <a:cxn ang="0">
                <a:pos x="T4" y="T5"/>
              </a:cxn>
              <a:cxn ang="0">
                <a:pos x="T6" y="T7"/>
              </a:cxn>
            </a:cxnLst>
            <a:rect l="0" t="0" r="r" b="b"/>
            <a:pathLst>
              <a:path w="1484" h="434">
                <a:moveTo>
                  <a:pt x="0" y="0"/>
                </a:moveTo>
                <a:cubicBezTo>
                  <a:pt x="43" y="66"/>
                  <a:pt x="65" y="360"/>
                  <a:pt x="257" y="397"/>
                </a:cubicBezTo>
                <a:cubicBezTo>
                  <a:pt x="449" y="434"/>
                  <a:pt x="949" y="249"/>
                  <a:pt x="1153" y="223"/>
                </a:cubicBezTo>
                <a:cubicBezTo>
                  <a:pt x="1357" y="197"/>
                  <a:pt x="1415" y="237"/>
                  <a:pt x="1484" y="240"/>
                </a:cubicBez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Text Box 73">
            <a:extLst>
              <a:ext uri="{FF2B5EF4-FFF2-40B4-BE49-F238E27FC236}">
                <a16:creationId xmlns:a16="http://schemas.microsoft.com/office/drawing/2014/main" id="{C52A3EB1-F5BA-4E84-9A21-BEFFCCC69489}"/>
              </a:ext>
            </a:extLst>
          </p:cNvPr>
          <p:cNvSpPr txBox="1">
            <a:spLocks noChangeArrowheads="1"/>
          </p:cNvSpPr>
          <p:nvPr/>
        </p:nvSpPr>
        <p:spPr bwMode="auto">
          <a:xfrm>
            <a:off x="3124200" y="4114800"/>
            <a:ext cx="2111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0"/>
              </a:spcBef>
              <a:buClrTx/>
            </a:pPr>
            <a:r>
              <a:rPr lang="en-US" altLang="en-US" dirty="0">
                <a:solidFill>
                  <a:schemeClr val="tx1"/>
                </a:solidFill>
                <a:latin typeface="Comic Sans MS" panose="030F0702030302020204" pitchFamily="66" charset="0"/>
              </a:rPr>
              <a:t>hash function</a:t>
            </a:r>
          </a:p>
        </p:txBody>
      </p:sp>
    </p:spTree>
    <p:extLst>
      <p:ext uri="{BB962C8B-B14F-4D97-AF65-F5344CB8AC3E}">
        <p14:creationId xmlns:p14="http://schemas.microsoft.com/office/powerpoint/2010/main" val="94303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additive="base">
                                        <p:cTn id="13" dur="500" fill="hold"/>
                                        <p:tgtEl>
                                          <p:spTgt spid="72"/>
                                        </p:tgtEl>
                                        <p:attrNameLst>
                                          <p:attrName>ppt_x</p:attrName>
                                        </p:attrNameLst>
                                      </p:cBhvr>
                                      <p:tavLst>
                                        <p:tav tm="0">
                                          <p:val>
                                            <p:strVal val="#ppt_x"/>
                                          </p:val>
                                        </p:tav>
                                        <p:tav tm="100000">
                                          <p:val>
                                            <p:strVal val="#ppt_x"/>
                                          </p:val>
                                        </p:tav>
                                      </p:tavLst>
                                    </p:anim>
                                    <p:anim calcmode="lin" valueType="num">
                                      <p:cBhvr additive="base">
                                        <p:cTn id="1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fade">
                                      <p:cBhvr>
                                        <p:cTn id="19" dur="1000"/>
                                        <p:tgtEl>
                                          <p:spTgt spid="74"/>
                                        </p:tgtEl>
                                      </p:cBhvr>
                                    </p:animEffect>
                                    <p:anim calcmode="lin" valueType="num">
                                      <p:cBhvr>
                                        <p:cTn id="20" dur="1000" fill="hold"/>
                                        <p:tgtEl>
                                          <p:spTgt spid="74"/>
                                        </p:tgtEl>
                                        <p:attrNameLst>
                                          <p:attrName>ppt_x</p:attrName>
                                        </p:attrNameLst>
                                      </p:cBhvr>
                                      <p:tavLst>
                                        <p:tav tm="0">
                                          <p:val>
                                            <p:strVal val="#ppt_x"/>
                                          </p:val>
                                        </p:tav>
                                        <p:tav tm="100000">
                                          <p:val>
                                            <p:strVal val="#ppt_x"/>
                                          </p:val>
                                        </p:tav>
                                      </p:tavLst>
                                    </p:anim>
                                    <p:anim calcmode="lin" valueType="num">
                                      <p:cBhvr>
                                        <p:cTn id="21" dur="1000" fill="hold"/>
                                        <p:tgtEl>
                                          <p:spTgt spid="7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1000"/>
                                        <p:tgtEl>
                                          <p:spTgt spid="73"/>
                                        </p:tgtEl>
                                      </p:cBhvr>
                                    </p:animEffect>
                                    <p:anim calcmode="lin" valueType="num">
                                      <p:cBhvr>
                                        <p:cTn id="25" dur="1000" fill="hold"/>
                                        <p:tgtEl>
                                          <p:spTgt spid="73"/>
                                        </p:tgtEl>
                                        <p:attrNameLst>
                                          <p:attrName>ppt_x</p:attrName>
                                        </p:attrNameLst>
                                      </p:cBhvr>
                                      <p:tavLst>
                                        <p:tav tm="0">
                                          <p:val>
                                            <p:strVal val="#ppt_x"/>
                                          </p:val>
                                        </p:tav>
                                        <p:tav tm="100000">
                                          <p:val>
                                            <p:strVal val="#ppt_x"/>
                                          </p:val>
                                        </p:tav>
                                      </p:tavLst>
                                    </p:anim>
                                    <p:anim calcmode="lin" valueType="num">
                                      <p:cBhvr>
                                        <p:cTn id="26"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arn(inVertical)">
                                      <p:cBhvr>
                                        <p:cTn id="31" dur="500"/>
                                        <p:tgtEl>
                                          <p:spTgt spid="4"/>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barn(inVertical)">
                                      <p:cBhvr>
                                        <p:cTn id="3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0" grpId="0"/>
      <p:bldP spid="71" grpId="0" animBg="1"/>
      <p:bldP spid="72" grpId="0" animBg="1"/>
      <p:bldP spid="73" grpId="0" animBg="1"/>
      <p:bldP spid="7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a:extLst>
              <a:ext uri="{FF2B5EF4-FFF2-40B4-BE49-F238E27FC236}">
                <a16:creationId xmlns:a16="http://schemas.microsoft.com/office/drawing/2014/main" id="{74A72B0B-940F-46CC-8B34-1EA7B3180099}"/>
              </a:ext>
            </a:extLst>
          </p:cNvPr>
          <p:cNvSpPr>
            <a:spLocks noGrp="1" noChangeArrowheads="1"/>
          </p:cNvSpPr>
          <p:nvPr>
            <p:ph type="title"/>
          </p:nvPr>
        </p:nvSpPr>
        <p:spPr/>
        <p:txBody>
          <a:bodyPr/>
          <a:lstStyle/>
          <a:p>
            <a:r>
              <a:rPr lang="en-US" altLang="en-US"/>
              <a:t>Basic password authentication</a:t>
            </a:r>
          </a:p>
        </p:txBody>
      </p:sp>
      <p:sp>
        <p:nvSpPr>
          <p:cNvPr id="1067011" name="Rectangle 3">
            <a:extLst>
              <a:ext uri="{FF2B5EF4-FFF2-40B4-BE49-F238E27FC236}">
                <a16:creationId xmlns:a16="http://schemas.microsoft.com/office/drawing/2014/main" id="{42B95549-DD1B-4170-A166-D60826686423}"/>
              </a:ext>
            </a:extLst>
          </p:cNvPr>
          <p:cNvSpPr>
            <a:spLocks noGrp="1" noChangeArrowheads="1"/>
          </p:cNvSpPr>
          <p:nvPr>
            <p:ph type="body" idx="1"/>
          </p:nvPr>
        </p:nvSpPr>
        <p:spPr/>
        <p:txBody>
          <a:bodyPr>
            <a:normAutofit lnSpcReduction="10000"/>
          </a:bodyPr>
          <a:lstStyle/>
          <a:p>
            <a:pPr>
              <a:lnSpc>
                <a:spcPct val="80000"/>
              </a:lnSpc>
            </a:pPr>
            <a:r>
              <a:rPr lang="en-US" altLang="en-US" sz="2800" dirty="0"/>
              <a:t>Setup</a:t>
            </a:r>
          </a:p>
          <a:p>
            <a:pPr lvl="1">
              <a:lnSpc>
                <a:spcPct val="80000"/>
              </a:lnSpc>
            </a:pPr>
            <a:r>
              <a:rPr lang="en-US" altLang="en-US" sz="2400" dirty="0"/>
              <a:t>User chooses password</a:t>
            </a:r>
          </a:p>
          <a:p>
            <a:pPr lvl="1">
              <a:lnSpc>
                <a:spcPct val="80000"/>
              </a:lnSpc>
            </a:pPr>
            <a:r>
              <a:rPr lang="en-US" altLang="en-US" sz="2400" dirty="0"/>
              <a:t>Hash of password stored in password file</a:t>
            </a:r>
          </a:p>
          <a:p>
            <a:pPr>
              <a:lnSpc>
                <a:spcPct val="80000"/>
              </a:lnSpc>
            </a:pPr>
            <a:r>
              <a:rPr lang="en-US" altLang="en-US" sz="2800" dirty="0"/>
              <a:t>Authentication</a:t>
            </a:r>
          </a:p>
          <a:p>
            <a:pPr lvl="1">
              <a:lnSpc>
                <a:spcPct val="80000"/>
              </a:lnSpc>
            </a:pPr>
            <a:r>
              <a:rPr lang="en-US" altLang="en-US" sz="2400" dirty="0"/>
              <a:t>User logs into system, supplies password</a:t>
            </a:r>
          </a:p>
          <a:p>
            <a:pPr lvl="1">
              <a:lnSpc>
                <a:spcPct val="80000"/>
              </a:lnSpc>
            </a:pPr>
            <a:r>
              <a:rPr lang="en-US" altLang="en-US" sz="2400" dirty="0"/>
              <a:t>System computes hash, compares to file</a:t>
            </a:r>
          </a:p>
          <a:p>
            <a:pPr>
              <a:lnSpc>
                <a:spcPct val="80000"/>
              </a:lnSpc>
            </a:pPr>
            <a:r>
              <a:rPr lang="en-US" altLang="en-US" sz="2800" dirty="0"/>
              <a:t>Attacks</a:t>
            </a:r>
          </a:p>
          <a:p>
            <a:pPr lvl="1">
              <a:lnSpc>
                <a:spcPct val="80000"/>
              </a:lnSpc>
            </a:pPr>
            <a:r>
              <a:rPr lang="en-US" altLang="en-US" sz="2400" dirty="0"/>
              <a:t>Online </a:t>
            </a:r>
            <a:r>
              <a:rPr lang="en-US" altLang="en-US" sz="2400" b="1" dirty="0"/>
              <a:t>dictionary attack</a:t>
            </a:r>
          </a:p>
          <a:p>
            <a:pPr lvl="2">
              <a:lnSpc>
                <a:spcPct val="80000"/>
              </a:lnSpc>
            </a:pPr>
            <a:r>
              <a:rPr lang="en-US" altLang="en-US" sz="2000" dirty="0"/>
              <a:t>Guess passwords and try to log in</a:t>
            </a:r>
          </a:p>
          <a:p>
            <a:pPr lvl="1">
              <a:lnSpc>
                <a:spcPct val="80000"/>
              </a:lnSpc>
            </a:pPr>
            <a:r>
              <a:rPr lang="en-US" altLang="en-US" sz="2400" dirty="0"/>
              <a:t>Offline </a:t>
            </a:r>
            <a:r>
              <a:rPr lang="en-US" altLang="en-US" sz="2400" b="1" dirty="0"/>
              <a:t>dictionary attack</a:t>
            </a:r>
          </a:p>
          <a:p>
            <a:pPr lvl="2">
              <a:lnSpc>
                <a:spcPct val="80000"/>
              </a:lnSpc>
            </a:pPr>
            <a:r>
              <a:rPr lang="en-US" altLang="en-US" sz="2000" dirty="0"/>
              <a:t>Steal password file, try to find p with hash(p) in file</a:t>
            </a:r>
          </a:p>
          <a:p>
            <a:pPr lvl="1">
              <a:lnSpc>
                <a:spcPct val="80000"/>
              </a:lnSpc>
            </a:pPr>
            <a:endParaRPr lang="en-US"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Rectangle 2">
            <a:extLst>
              <a:ext uri="{FF2B5EF4-FFF2-40B4-BE49-F238E27FC236}">
                <a16:creationId xmlns:a16="http://schemas.microsoft.com/office/drawing/2014/main" id="{CBD09006-47F9-470D-A156-F74C06188A9D}"/>
              </a:ext>
            </a:extLst>
          </p:cNvPr>
          <p:cNvSpPr>
            <a:spLocks noGrp="1" noChangeArrowheads="1"/>
          </p:cNvSpPr>
          <p:nvPr>
            <p:ph type="title"/>
          </p:nvPr>
        </p:nvSpPr>
        <p:spPr/>
        <p:txBody>
          <a:bodyPr/>
          <a:lstStyle/>
          <a:p>
            <a:r>
              <a:rPr lang="en-US" altLang="en-US" sz="3600"/>
              <a:t>Dictionary Attack – some numbers</a:t>
            </a:r>
          </a:p>
        </p:txBody>
      </p:sp>
      <p:sp>
        <p:nvSpPr>
          <p:cNvPr id="1088515" name="Rectangle 3">
            <a:extLst>
              <a:ext uri="{FF2B5EF4-FFF2-40B4-BE49-F238E27FC236}">
                <a16:creationId xmlns:a16="http://schemas.microsoft.com/office/drawing/2014/main" id="{F8FE466C-D20A-4569-A657-80A5C9B67A04}"/>
              </a:ext>
            </a:extLst>
          </p:cNvPr>
          <p:cNvSpPr>
            <a:spLocks noGrp="1" noChangeArrowheads="1"/>
          </p:cNvSpPr>
          <p:nvPr>
            <p:ph type="body" idx="1"/>
          </p:nvPr>
        </p:nvSpPr>
        <p:spPr/>
        <p:txBody>
          <a:bodyPr/>
          <a:lstStyle/>
          <a:p>
            <a:r>
              <a:rPr lang="en-US" altLang="en-US" sz="2400" dirty="0"/>
              <a:t>Typical password dictionary </a:t>
            </a:r>
          </a:p>
          <a:p>
            <a:pPr lvl="1"/>
            <a:r>
              <a:rPr lang="en-US" altLang="en-US" dirty="0"/>
              <a:t> 1,000,000 entries of common passwords</a:t>
            </a:r>
          </a:p>
          <a:p>
            <a:pPr lvl="2"/>
            <a:r>
              <a:rPr lang="en-US" altLang="en-US" dirty="0"/>
              <a:t>people's names, common pet names, and ordinary words. </a:t>
            </a:r>
          </a:p>
          <a:p>
            <a:pPr lvl="1"/>
            <a:r>
              <a:rPr lang="en-US" altLang="en-US" dirty="0"/>
              <a:t>Suppose you generate and analyze 10 guesses per second</a:t>
            </a:r>
          </a:p>
          <a:p>
            <a:pPr lvl="2"/>
            <a:r>
              <a:rPr lang="en-US" altLang="en-US" dirty="0"/>
              <a:t>This may be reasonable for a web site; offline is </a:t>
            </a:r>
            <a:r>
              <a:rPr lang="en-US" altLang="en-US" i="1" dirty="0"/>
              <a:t>much </a:t>
            </a:r>
            <a:r>
              <a:rPr lang="en-US" altLang="en-US" dirty="0"/>
              <a:t>faster</a:t>
            </a:r>
          </a:p>
          <a:p>
            <a:pPr lvl="1"/>
            <a:r>
              <a:rPr lang="en-US" altLang="en-US" dirty="0"/>
              <a:t>Dictionary attack in at most </a:t>
            </a:r>
            <a:r>
              <a:rPr lang="en-US" altLang="en-US" b="1" dirty="0"/>
              <a:t>100,000 seconds = 28 hours</a:t>
            </a:r>
            <a:r>
              <a:rPr lang="en-US" altLang="en-US" dirty="0"/>
              <a:t>, or 14 hours on average</a:t>
            </a:r>
          </a:p>
          <a:p>
            <a:r>
              <a:rPr lang="en-US" altLang="en-US" sz="2400" dirty="0"/>
              <a:t>If passwords were random</a:t>
            </a:r>
          </a:p>
          <a:p>
            <a:pPr lvl="1"/>
            <a:r>
              <a:rPr lang="en-US" altLang="en-US" dirty="0"/>
              <a:t>Assume six-character password </a:t>
            </a:r>
          </a:p>
          <a:p>
            <a:pPr lvl="2"/>
            <a:r>
              <a:rPr lang="en-US" altLang="en-US" dirty="0"/>
              <a:t>Upper- and lowercase letters, digits, 32 punctuation characters</a:t>
            </a:r>
          </a:p>
          <a:p>
            <a:pPr lvl="2"/>
            <a:r>
              <a:rPr lang="en-US" altLang="en-US" dirty="0"/>
              <a:t>689,869,781,056 password combinations.</a:t>
            </a:r>
          </a:p>
          <a:p>
            <a:pPr lvl="2"/>
            <a:r>
              <a:rPr lang="en-US" altLang="en-US" dirty="0"/>
              <a:t>Exhaustive search requires </a:t>
            </a:r>
            <a:r>
              <a:rPr lang="en-US" altLang="en-US" b="1" dirty="0"/>
              <a:t>1,093 years </a:t>
            </a:r>
            <a:r>
              <a:rPr lang="en-US" altLang="en-US" dirty="0"/>
              <a:t>on average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8BD01-55B3-4DC8-8AF7-D4101111FCC3}"/>
              </a:ext>
            </a:extLst>
          </p:cNvPr>
          <p:cNvSpPr>
            <a:spLocks noGrp="1"/>
          </p:cNvSpPr>
          <p:nvPr>
            <p:ph type="title"/>
          </p:nvPr>
        </p:nvSpPr>
        <p:spPr/>
        <p:txBody>
          <a:bodyPr/>
          <a:lstStyle/>
          <a:p>
            <a:r>
              <a:rPr lang="en-US" dirty="0"/>
              <a:t>Password Salt</a:t>
            </a:r>
          </a:p>
        </p:txBody>
      </p:sp>
      <p:sp>
        <p:nvSpPr>
          <p:cNvPr id="3" name="Content Placeholder 2">
            <a:extLst>
              <a:ext uri="{FF2B5EF4-FFF2-40B4-BE49-F238E27FC236}">
                <a16:creationId xmlns:a16="http://schemas.microsoft.com/office/drawing/2014/main" id="{D62969AC-F431-4C56-A1DA-453493C71A6E}"/>
              </a:ext>
            </a:extLst>
          </p:cNvPr>
          <p:cNvSpPr>
            <a:spLocks noGrp="1"/>
          </p:cNvSpPr>
          <p:nvPr>
            <p:ph idx="1"/>
          </p:nvPr>
        </p:nvSpPr>
        <p:spPr/>
        <p:txBody>
          <a:bodyPr/>
          <a:lstStyle/>
          <a:p>
            <a:r>
              <a:rPr lang="en-US" dirty="0"/>
              <a:t>One way to make the dictionary attack more difficult to launch is to use</a:t>
            </a:r>
            <a:br>
              <a:rPr lang="en-US" dirty="0"/>
            </a:br>
            <a:r>
              <a:rPr lang="en-US" b="1" i="1" dirty="0"/>
              <a:t>salt</a:t>
            </a:r>
          </a:p>
          <a:p>
            <a:r>
              <a:rPr lang="en-US" dirty="0"/>
              <a:t>associating a random number with each </a:t>
            </a:r>
            <a:r>
              <a:rPr lang="en-US" dirty="0" err="1"/>
              <a:t>userid</a:t>
            </a:r>
            <a:endParaRPr lang="en-US" dirty="0"/>
          </a:p>
          <a:p>
            <a:r>
              <a:rPr lang="en-US" dirty="0"/>
              <a:t>Rather than comparing the hash of an entered password with a stored</a:t>
            </a:r>
            <a:br>
              <a:rPr lang="en-US" dirty="0"/>
            </a:br>
            <a:r>
              <a:rPr lang="en-US" dirty="0"/>
              <a:t>hash of a password, the system compares the hash of an entered password and the salt for the associated </a:t>
            </a:r>
            <a:r>
              <a:rPr lang="en-US" dirty="0" err="1"/>
              <a:t>userid</a:t>
            </a:r>
            <a:r>
              <a:rPr lang="en-US" dirty="0"/>
              <a:t> with a stored hash of the password and salt</a:t>
            </a:r>
            <a:br>
              <a:rPr lang="en-US" dirty="0"/>
            </a:br>
            <a:br>
              <a:rPr lang="en-US" dirty="0"/>
            </a:br>
            <a:br>
              <a:rPr lang="en-US" b="1" dirty="0"/>
            </a:br>
            <a:endParaRPr lang="en-US" dirty="0"/>
          </a:p>
        </p:txBody>
      </p:sp>
    </p:spTree>
    <p:extLst>
      <p:ext uri="{BB962C8B-B14F-4D97-AF65-F5344CB8AC3E}">
        <p14:creationId xmlns:p14="http://schemas.microsoft.com/office/powerpoint/2010/main" val="213262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538" name="Rectangle 2">
            <a:extLst>
              <a:ext uri="{FF2B5EF4-FFF2-40B4-BE49-F238E27FC236}">
                <a16:creationId xmlns:a16="http://schemas.microsoft.com/office/drawing/2014/main" id="{90EA600B-9050-4B53-8CFD-9421B0D22EAD}"/>
              </a:ext>
            </a:extLst>
          </p:cNvPr>
          <p:cNvSpPr>
            <a:spLocks noGrp="1" noChangeArrowheads="1"/>
          </p:cNvSpPr>
          <p:nvPr>
            <p:ph type="title"/>
          </p:nvPr>
        </p:nvSpPr>
        <p:spPr/>
        <p:txBody>
          <a:bodyPr/>
          <a:lstStyle/>
          <a:p>
            <a:r>
              <a:rPr lang="en-US" altLang="en-US" dirty="0"/>
              <a:t>Password Salt</a:t>
            </a:r>
          </a:p>
        </p:txBody>
      </p:sp>
      <p:sp>
        <p:nvSpPr>
          <p:cNvPr id="1089539" name="Rectangle 3">
            <a:extLst>
              <a:ext uri="{FF2B5EF4-FFF2-40B4-BE49-F238E27FC236}">
                <a16:creationId xmlns:a16="http://schemas.microsoft.com/office/drawing/2014/main" id="{388EBE7A-D381-4E2E-BC30-F3663D41A762}"/>
              </a:ext>
            </a:extLst>
          </p:cNvPr>
          <p:cNvSpPr>
            <a:spLocks noGrp="1" noChangeArrowheads="1"/>
          </p:cNvSpPr>
          <p:nvPr>
            <p:ph type="body" idx="1"/>
          </p:nvPr>
        </p:nvSpPr>
        <p:spPr>
          <a:xfrm>
            <a:off x="2057400" y="1600200"/>
            <a:ext cx="7848600" cy="1066800"/>
          </a:xfrm>
        </p:spPr>
        <p:txBody>
          <a:bodyPr/>
          <a:lstStyle/>
          <a:p>
            <a:r>
              <a:rPr lang="en-US" altLang="en-US" sz="2800" dirty="0"/>
              <a:t>Unix password line</a:t>
            </a:r>
          </a:p>
          <a:p>
            <a:pPr lvl="1">
              <a:buFontTx/>
              <a:buNone/>
            </a:pPr>
            <a:r>
              <a:rPr lang="en-US" altLang="en-US" dirty="0">
                <a:latin typeface="Tahoma" panose="020B0604030504040204" pitchFamily="34" charset="0"/>
                <a:cs typeface="Tahoma" panose="020B0604030504040204" pitchFamily="34" charset="0"/>
              </a:rPr>
              <a:t>walt:fURfuu4.4hY0U:129:129:Belgers:/home/</a:t>
            </a:r>
            <a:r>
              <a:rPr lang="en-US" altLang="en-US" dirty="0" err="1">
                <a:latin typeface="Tahoma" panose="020B0604030504040204" pitchFamily="34" charset="0"/>
                <a:cs typeface="Tahoma" panose="020B0604030504040204" pitchFamily="34" charset="0"/>
              </a:rPr>
              <a:t>walt</a:t>
            </a:r>
            <a:r>
              <a:rPr lang="en-US" altLang="en-US" dirty="0">
                <a:latin typeface="Tahoma" panose="020B0604030504040204" pitchFamily="34" charset="0"/>
                <a:cs typeface="Tahoma" panose="020B0604030504040204" pitchFamily="34" charset="0"/>
              </a:rPr>
              <a:t>:/bin/</a:t>
            </a:r>
            <a:r>
              <a:rPr lang="en-US" altLang="en-US" dirty="0" err="1">
                <a:latin typeface="Tahoma" panose="020B0604030504040204" pitchFamily="34" charset="0"/>
                <a:cs typeface="Tahoma" panose="020B0604030504040204" pitchFamily="34" charset="0"/>
              </a:rPr>
              <a:t>csh</a:t>
            </a:r>
            <a:endParaRPr lang="en-US" altLang="en-US" sz="2400" dirty="0">
              <a:latin typeface="Tahoma" panose="020B0604030504040204" pitchFamily="34" charset="0"/>
              <a:cs typeface="Tahoma" panose="020B0604030504040204" pitchFamily="34" charset="0"/>
            </a:endParaRPr>
          </a:p>
          <a:p>
            <a:pPr lvl="1"/>
            <a:endParaRPr lang="en-US" altLang="en-US" dirty="0"/>
          </a:p>
        </p:txBody>
      </p:sp>
      <p:sp>
        <p:nvSpPr>
          <p:cNvPr id="1089540" name="Rectangle 4">
            <a:extLst>
              <a:ext uri="{FF2B5EF4-FFF2-40B4-BE49-F238E27FC236}">
                <a16:creationId xmlns:a16="http://schemas.microsoft.com/office/drawing/2014/main" id="{D1A62391-73AC-4589-ACCE-350B263E8FE5}"/>
              </a:ext>
            </a:extLst>
          </p:cNvPr>
          <p:cNvSpPr>
            <a:spLocks noChangeArrowheads="1"/>
          </p:cNvSpPr>
          <p:nvPr/>
        </p:nvSpPr>
        <p:spPr bwMode="auto">
          <a:xfrm>
            <a:off x="3187700" y="2155825"/>
            <a:ext cx="254000" cy="306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9541" name="Rectangle 5">
            <a:extLst>
              <a:ext uri="{FF2B5EF4-FFF2-40B4-BE49-F238E27FC236}">
                <a16:creationId xmlns:a16="http://schemas.microsoft.com/office/drawing/2014/main" id="{4D98ACC6-0E31-4AE8-99D8-5212BCDF8EDE}"/>
              </a:ext>
            </a:extLst>
          </p:cNvPr>
          <p:cNvSpPr>
            <a:spLocks noChangeArrowheads="1"/>
          </p:cNvSpPr>
          <p:nvPr/>
        </p:nvSpPr>
        <p:spPr bwMode="auto">
          <a:xfrm>
            <a:off x="3441700" y="4583113"/>
            <a:ext cx="22860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lvl="1"/>
            <a:r>
              <a:rPr lang="en-US" altLang="en-US" dirty="0">
                <a:solidFill>
                  <a:schemeClr val="bg1"/>
                </a:solidFill>
              </a:rPr>
              <a:t>25x 	DES</a:t>
            </a:r>
          </a:p>
        </p:txBody>
      </p:sp>
      <p:sp>
        <p:nvSpPr>
          <p:cNvPr id="1089542" name="Text Box 6">
            <a:extLst>
              <a:ext uri="{FF2B5EF4-FFF2-40B4-BE49-F238E27FC236}">
                <a16:creationId xmlns:a16="http://schemas.microsoft.com/office/drawing/2014/main" id="{59C0F863-E7D3-47ED-B3C3-D4FD53558944}"/>
              </a:ext>
            </a:extLst>
          </p:cNvPr>
          <p:cNvSpPr txBox="1">
            <a:spLocks noChangeArrowheads="1"/>
          </p:cNvSpPr>
          <p:nvPr/>
        </p:nvSpPr>
        <p:spPr bwMode="auto">
          <a:xfrm>
            <a:off x="2146301" y="3603625"/>
            <a:ext cx="684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a:t>Input</a:t>
            </a:r>
          </a:p>
        </p:txBody>
      </p:sp>
      <p:sp>
        <p:nvSpPr>
          <p:cNvPr id="1089543" name="Line 7">
            <a:extLst>
              <a:ext uri="{FF2B5EF4-FFF2-40B4-BE49-F238E27FC236}">
                <a16:creationId xmlns:a16="http://schemas.microsoft.com/office/drawing/2014/main" id="{0230909B-789C-4F4F-90EF-8A0B3E044B50}"/>
              </a:ext>
            </a:extLst>
          </p:cNvPr>
          <p:cNvSpPr>
            <a:spLocks noChangeShapeType="1"/>
          </p:cNvSpPr>
          <p:nvPr/>
        </p:nvSpPr>
        <p:spPr bwMode="auto">
          <a:xfrm>
            <a:off x="3136900" y="3835400"/>
            <a:ext cx="838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a:p>
        </p:txBody>
      </p:sp>
      <p:sp>
        <p:nvSpPr>
          <p:cNvPr id="1089544" name="Line 8">
            <a:extLst>
              <a:ext uri="{FF2B5EF4-FFF2-40B4-BE49-F238E27FC236}">
                <a16:creationId xmlns:a16="http://schemas.microsoft.com/office/drawing/2014/main" id="{D7947D14-28A2-40D9-9428-DE44B6057964}"/>
              </a:ext>
            </a:extLst>
          </p:cNvPr>
          <p:cNvSpPr>
            <a:spLocks noChangeShapeType="1"/>
          </p:cNvSpPr>
          <p:nvPr/>
        </p:nvSpPr>
        <p:spPr bwMode="auto">
          <a:xfrm>
            <a:off x="3975100" y="3835400"/>
            <a:ext cx="0" cy="70485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a:p>
        </p:txBody>
      </p:sp>
      <p:sp>
        <p:nvSpPr>
          <p:cNvPr id="1089545" name="Line 9">
            <a:extLst>
              <a:ext uri="{FF2B5EF4-FFF2-40B4-BE49-F238E27FC236}">
                <a16:creationId xmlns:a16="http://schemas.microsoft.com/office/drawing/2014/main" id="{33B467D3-9D78-48BF-97AA-4F21A434BAA7}"/>
              </a:ext>
            </a:extLst>
          </p:cNvPr>
          <p:cNvSpPr>
            <a:spLocks noChangeShapeType="1"/>
          </p:cNvSpPr>
          <p:nvPr/>
        </p:nvSpPr>
        <p:spPr bwMode="auto">
          <a:xfrm>
            <a:off x="4127500" y="3832226"/>
            <a:ext cx="0" cy="708025"/>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a:p>
        </p:txBody>
      </p:sp>
      <p:sp>
        <p:nvSpPr>
          <p:cNvPr id="1089546" name="Line 10">
            <a:extLst>
              <a:ext uri="{FF2B5EF4-FFF2-40B4-BE49-F238E27FC236}">
                <a16:creationId xmlns:a16="http://schemas.microsoft.com/office/drawing/2014/main" id="{76781E2C-0760-468C-918B-D4281A0D57A3}"/>
              </a:ext>
            </a:extLst>
          </p:cNvPr>
          <p:cNvSpPr>
            <a:spLocks noChangeShapeType="1"/>
          </p:cNvSpPr>
          <p:nvPr/>
        </p:nvSpPr>
        <p:spPr bwMode="auto">
          <a:xfrm>
            <a:off x="3441700" y="2462213"/>
            <a:ext cx="685800" cy="1370012"/>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a:p>
        </p:txBody>
      </p:sp>
      <p:sp>
        <p:nvSpPr>
          <p:cNvPr id="1089547" name="Text Box 11">
            <a:extLst>
              <a:ext uri="{FF2B5EF4-FFF2-40B4-BE49-F238E27FC236}">
                <a16:creationId xmlns:a16="http://schemas.microsoft.com/office/drawing/2014/main" id="{EAA52B07-C313-4067-A410-86883BEF01C1}"/>
              </a:ext>
            </a:extLst>
          </p:cNvPr>
          <p:cNvSpPr txBox="1">
            <a:spLocks noChangeArrowheads="1"/>
          </p:cNvSpPr>
          <p:nvPr/>
        </p:nvSpPr>
        <p:spPr bwMode="auto">
          <a:xfrm>
            <a:off x="4127500" y="3298825"/>
            <a:ext cx="558166"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a:t>Salt</a:t>
            </a:r>
          </a:p>
        </p:txBody>
      </p:sp>
      <p:sp>
        <p:nvSpPr>
          <p:cNvPr id="1089548" name="Text Box 12">
            <a:extLst>
              <a:ext uri="{FF2B5EF4-FFF2-40B4-BE49-F238E27FC236}">
                <a16:creationId xmlns:a16="http://schemas.microsoft.com/office/drawing/2014/main" id="{FD7951FA-6D51-4D86-9E21-0D7326004FB1}"/>
              </a:ext>
            </a:extLst>
          </p:cNvPr>
          <p:cNvSpPr txBox="1">
            <a:spLocks noChangeArrowheads="1"/>
          </p:cNvSpPr>
          <p:nvPr/>
        </p:nvSpPr>
        <p:spPr bwMode="auto">
          <a:xfrm>
            <a:off x="4254501" y="4143376"/>
            <a:ext cx="5937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2000"/>
              <a:t>Key</a:t>
            </a:r>
          </a:p>
        </p:txBody>
      </p:sp>
      <p:sp>
        <p:nvSpPr>
          <p:cNvPr id="1089549" name="Text Box 13">
            <a:extLst>
              <a:ext uri="{FF2B5EF4-FFF2-40B4-BE49-F238E27FC236}">
                <a16:creationId xmlns:a16="http://schemas.microsoft.com/office/drawing/2014/main" id="{FF5D99F7-C1E2-4254-AC98-563247E17B10}"/>
              </a:ext>
            </a:extLst>
          </p:cNvPr>
          <p:cNvSpPr txBox="1">
            <a:spLocks noChangeArrowheads="1"/>
          </p:cNvSpPr>
          <p:nvPr/>
        </p:nvSpPr>
        <p:spPr bwMode="auto">
          <a:xfrm>
            <a:off x="1752601" y="4430713"/>
            <a:ext cx="105509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a:t>Constant</a:t>
            </a:r>
          </a:p>
        </p:txBody>
      </p:sp>
      <p:sp>
        <p:nvSpPr>
          <p:cNvPr id="1089550" name="Line 14">
            <a:extLst>
              <a:ext uri="{FF2B5EF4-FFF2-40B4-BE49-F238E27FC236}">
                <a16:creationId xmlns:a16="http://schemas.microsoft.com/office/drawing/2014/main" id="{9CA693EF-0005-4880-BAFE-A58CE8F1FF11}"/>
              </a:ext>
            </a:extLst>
          </p:cNvPr>
          <p:cNvSpPr>
            <a:spLocks noChangeShapeType="1"/>
          </p:cNvSpPr>
          <p:nvPr/>
        </p:nvSpPr>
        <p:spPr bwMode="auto">
          <a:xfrm>
            <a:off x="2146300" y="4964113"/>
            <a:ext cx="1295400"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a:p>
        </p:txBody>
      </p:sp>
      <p:sp>
        <p:nvSpPr>
          <p:cNvPr id="1089551" name="Text Box 15">
            <a:extLst>
              <a:ext uri="{FF2B5EF4-FFF2-40B4-BE49-F238E27FC236}">
                <a16:creationId xmlns:a16="http://schemas.microsoft.com/office/drawing/2014/main" id="{F07DD779-785C-43C0-AFFC-8C76A3A2CBC0}"/>
              </a:ext>
            </a:extLst>
          </p:cNvPr>
          <p:cNvSpPr txBox="1">
            <a:spLocks noChangeArrowheads="1"/>
          </p:cNvSpPr>
          <p:nvPr/>
        </p:nvSpPr>
        <p:spPr bwMode="auto">
          <a:xfrm>
            <a:off x="1879601" y="5013326"/>
            <a:ext cx="11461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2000"/>
              <a:t>Plaintext</a:t>
            </a:r>
          </a:p>
        </p:txBody>
      </p:sp>
      <p:sp>
        <p:nvSpPr>
          <p:cNvPr id="1089552" name="Rectangle 16">
            <a:extLst>
              <a:ext uri="{FF2B5EF4-FFF2-40B4-BE49-F238E27FC236}">
                <a16:creationId xmlns:a16="http://schemas.microsoft.com/office/drawing/2014/main" id="{84340F98-B480-4E82-BB48-45C6E7FD0BCA}"/>
              </a:ext>
            </a:extLst>
          </p:cNvPr>
          <p:cNvSpPr>
            <a:spLocks noChangeArrowheads="1"/>
          </p:cNvSpPr>
          <p:nvPr/>
        </p:nvSpPr>
        <p:spPr bwMode="auto">
          <a:xfrm>
            <a:off x="3441701" y="2155825"/>
            <a:ext cx="1406525" cy="306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9553" name="Text Box 17">
            <a:extLst>
              <a:ext uri="{FF2B5EF4-FFF2-40B4-BE49-F238E27FC236}">
                <a16:creationId xmlns:a16="http://schemas.microsoft.com/office/drawing/2014/main" id="{CA0A9A58-3822-407B-B86B-FC51ECC00033}"/>
              </a:ext>
            </a:extLst>
          </p:cNvPr>
          <p:cNvSpPr txBox="1">
            <a:spLocks noChangeArrowheads="1"/>
          </p:cNvSpPr>
          <p:nvPr/>
        </p:nvSpPr>
        <p:spPr bwMode="auto">
          <a:xfrm>
            <a:off x="5843588" y="4479926"/>
            <a:ext cx="13319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2000"/>
              <a:t>Ciphertext</a:t>
            </a:r>
          </a:p>
        </p:txBody>
      </p:sp>
      <p:sp>
        <p:nvSpPr>
          <p:cNvPr id="1089554" name="Line 18">
            <a:extLst>
              <a:ext uri="{FF2B5EF4-FFF2-40B4-BE49-F238E27FC236}">
                <a16:creationId xmlns:a16="http://schemas.microsoft.com/office/drawing/2014/main" id="{2737B484-044D-45E3-AB90-12038D3C776D}"/>
              </a:ext>
            </a:extLst>
          </p:cNvPr>
          <p:cNvSpPr>
            <a:spLocks noChangeShapeType="1"/>
          </p:cNvSpPr>
          <p:nvPr/>
        </p:nvSpPr>
        <p:spPr bwMode="auto">
          <a:xfrm>
            <a:off x="5727700" y="4964113"/>
            <a:ext cx="1676400"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a:p>
        </p:txBody>
      </p:sp>
      <p:sp>
        <p:nvSpPr>
          <p:cNvPr id="1089555" name="Line 19">
            <a:extLst>
              <a:ext uri="{FF2B5EF4-FFF2-40B4-BE49-F238E27FC236}">
                <a16:creationId xmlns:a16="http://schemas.microsoft.com/office/drawing/2014/main" id="{C550EA29-22A7-461A-8055-FA22DC515446}"/>
              </a:ext>
            </a:extLst>
          </p:cNvPr>
          <p:cNvSpPr>
            <a:spLocks noChangeShapeType="1"/>
          </p:cNvSpPr>
          <p:nvPr/>
        </p:nvSpPr>
        <p:spPr bwMode="auto">
          <a:xfrm flipH="1" flipV="1">
            <a:off x="4254500" y="2462213"/>
            <a:ext cx="1854200" cy="97790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a:p>
        </p:txBody>
      </p:sp>
      <p:sp>
        <p:nvSpPr>
          <p:cNvPr id="1089556" name="Line 20">
            <a:extLst>
              <a:ext uri="{FF2B5EF4-FFF2-40B4-BE49-F238E27FC236}">
                <a16:creationId xmlns:a16="http://schemas.microsoft.com/office/drawing/2014/main" id="{FFF5C2F6-27F9-4E61-ADA2-796C625174C5}"/>
              </a:ext>
            </a:extLst>
          </p:cNvPr>
          <p:cNvSpPr>
            <a:spLocks noChangeShapeType="1"/>
          </p:cNvSpPr>
          <p:nvPr/>
        </p:nvSpPr>
        <p:spPr bwMode="auto">
          <a:xfrm flipV="1">
            <a:off x="7404100" y="3440113"/>
            <a:ext cx="0" cy="152400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a:p>
        </p:txBody>
      </p:sp>
      <p:sp>
        <p:nvSpPr>
          <p:cNvPr id="1089557" name="Line 21">
            <a:extLst>
              <a:ext uri="{FF2B5EF4-FFF2-40B4-BE49-F238E27FC236}">
                <a16:creationId xmlns:a16="http://schemas.microsoft.com/office/drawing/2014/main" id="{39742FF6-1B97-4C19-8D1A-0FB3CD49E890}"/>
              </a:ext>
            </a:extLst>
          </p:cNvPr>
          <p:cNvSpPr>
            <a:spLocks noChangeShapeType="1"/>
          </p:cNvSpPr>
          <p:nvPr/>
        </p:nvSpPr>
        <p:spPr bwMode="auto">
          <a:xfrm flipH="1" flipV="1">
            <a:off x="6108700" y="3440113"/>
            <a:ext cx="1295400"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a:p>
        </p:txBody>
      </p:sp>
      <p:sp>
        <p:nvSpPr>
          <p:cNvPr id="1089558" name="Text Box 22">
            <a:extLst>
              <a:ext uri="{FF2B5EF4-FFF2-40B4-BE49-F238E27FC236}">
                <a16:creationId xmlns:a16="http://schemas.microsoft.com/office/drawing/2014/main" id="{097B2E35-D1FB-4956-BFBD-CDCA4BFBFFCA}"/>
              </a:ext>
            </a:extLst>
          </p:cNvPr>
          <p:cNvSpPr txBox="1">
            <a:spLocks noChangeArrowheads="1"/>
          </p:cNvSpPr>
          <p:nvPr/>
        </p:nvSpPr>
        <p:spPr bwMode="auto">
          <a:xfrm>
            <a:off x="5570538" y="2689225"/>
            <a:ext cx="106311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a:t>Compare</a:t>
            </a:r>
          </a:p>
        </p:txBody>
      </p:sp>
      <p:sp>
        <p:nvSpPr>
          <p:cNvPr id="1089559" name="Text Box 23">
            <a:extLst>
              <a:ext uri="{FF2B5EF4-FFF2-40B4-BE49-F238E27FC236}">
                <a16:creationId xmlns:a16="http://schemas.microsoft.com/office/drawing/2014/main" id="{0DC1152D-AC5F-4B99-9110-0C90E820CF06}"/>
              </a:ext>
            </a:extLst>
          </p:cNvPr>
          <p:cNvSpPr txBox="1">
            <a:spLocks noChangeArrowheads="1"/>
          </p:cNvSpPr>
          <p:nvPr/>
        </p:nvSpPr>
        <p:spPr bwMode="auto">
          <a:xfrm>
            <a:off x="3557589" y="5943601"/>
            <a:ext cx="5044971" cy="3216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nSpc>
                <a:spcPct val="70000"/>
              </a:lnSpc>
            </a:pPr>
            <a:r>
              <a:rPr lang="en-US" altLang="en-US" sz="2000">
                <a:solidFill>
                  <a:schemeClr val="accent2"/>
                </a:solidFill>
              </a:rPr>
              <a:t>When password is set, salt is chosen randomly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4" name="Rectangle 4">
            <a:extLst>
              <a:ext uri="{FF2B5EF4-FFF2-40B4-BE49-F238E27FC236}">
                <a16:creationId xmlns:a16="http://schemas.microsoft.com/office/drawing/2014/main" id="{A0F14C2E-49A7-4872-985A-452AC6847743}"/>
              </a:ext>
            </a:extLst>
          </p:cNvPr>
          <p:cNvSpPr>
            <a:spLocks noGrp="1" noChangeArrowheads="1"/>
          </p:cNvSpPr>
          <p:nvPr>
            <p:ph type="title"/>
          </p:nvPr>
        </p:nvSpPr>
        <p:spPr>
          <a:xfrm>
            <a:off x="1014984" y="460248"/>
            <a:ext cx="8737600" cy="762000"/>
          </a:xfrm>
        </p:spPr>
        <p:txBody>
          <a:bodyPr/>
          <a:lstStyle/>
          <a:p>
            <a:r>
              <a:rPr lang="en-US" altLang="en-US" dirty="0"/>
              <a:t>Security Features of an Ordinary OS</a:t>
            </a:r>
          </a:p>
        </p:txBody>
      </p:sp>
      <p:sp>
        <p:nvSpPr>
          <p:cNvPr id="1192965" name="Rectangle 5">
            <a:extLst>
              <a:ext uri="{FF2B5EF4-FFF2-40B4-BE49-F238E27FC236}">
                <a16:creationId xmlns:a16="http://schemas.microsoft.com/office/drawing/2014/main" id="{6DB81CBA-6339-4A23-8BD1-1E2609F35FF3}"/>
              </a:ext>
            </a:extLst>
          </p:cNvPr>
          <p:cNvSpPr>
            <a:spLocks noGrp="1" noChangeArrowheads="1"/>
          </p:cNvSpPr>
          <p:nvPr>
            <p:ph type="body" idx="1"/>
          </p:nvPr>
        </p:nvSpPr>
        <p:spPr>
          <a:xfrm>
            <a:off x="1014984" y="1524000"/>
            <a:ext cx="8610600" cy="5334000"/>
          </a:xfrm>
        </p:spPr>
        <p:txBody>
          <a:bodyPr>
            <a:normAutofit lnSpcReduction="10000"/>
          </a:bodyPr>
          <a:lstStyle/>
          <a:p>
            <a:r>
              <a:rPr lang="en-US" altLang="en-US" sz="2400" dirty="0"/>
              <a:t>User identification and authentication </a:t>
            </a:r>
          </a:p>
          <a:p>
            <a:r>
              <a:rPr lang="en-US" altLang="en-US" sz="2400" dirty="0"/>
              <a:t>File and I/O device access control</a:t>
            </a:r>
          </a:p>
          <a:p>
            <a:pPr lvl="1"/>
            <a:r>
              <a:rPr lang="en-US" altLang="en-US" dirty="0"/>
              <a:t>Table lookup of ACL matrix</a:t>
            </a:r>
          </a:p>
          <a:p>
            <a:r>
              <a:rPr lang="en-US" altLang="en-US" sz="2400" dirty="0"/>
              <a:t>Memory protection</a:t>
            </a:r>
          </a:p>
          <a:p>
            <a:pPr lvl="1"/>
            <a:r>
              <a:rPr lang="en-US" altLang="en-US" dirty="0"/>
              <a:t>Usually preformed by hardware mechanisms, e.g., paging or segmentation</a:t>
            </a:r>
          </a:p>
          <a:p>
            <a:r>
              <a:rPr lang="en-US" altLang="en-US" sz="2400" dirty="0"/>
              <a:t>Enforcement of sharing</a:t>
            </a:r>
          </a:p>
          <a:p>
            <a:pPr lvl="1"/>
            <a:r>
              <a:rPr lang="en-US" altLang="en-US" dirty="0"/>
              <a:t>Need to guarantee integrity and consistency</a:t>
            </a:r>
          </a:p>
          <a:p>
            <a:pPr lvl="1"/>
            <a:r>
              <a:rPr lang="en-US" altLang="en-US" dirty="0"/>
              <a:t>Table lookup combined with integrity control</a:t>
            </a:r>
          </a:p>
          <a:p>
            <a:r>
              <a:rPr lang="en-US" altLang="en-US" sz="2400" dirty="0"/>
              <a:t>Guarantee of fair service</a:t>
            </a:r>
          </a:p>
          <a:p>
            <a:pPr lvl="1"/>
            <a:r>
              <a:rPr lang="en-US" altLang="en-US" dirty="0"/>
              <a:t>No starvation </a:t>
            </a:r>
          </a:p>
          <a:p>
            <a:pPr lvl="1"/>
            <a:r>
              <a:rPr lang="en-US" altLang="en-US" dirty="0"/>
              <a:t>Scheduling disciplines + hardware clocks</a:t>
            </a:r>
          </a:p>
          <a:p>
            <a:r>
              <a:rPr lang="en-US" altLang="en-US" sz="2400" dirty="0" err="1"/>
              <a:t>Interprocess</a:t>
            </a:r>
            <a:r>
              <a:rPr lang="en-US" altLang="en-US" sz="2400" dirty="0"/>
              <a:t> communication and synchronization</a:t>
            </a:r>
          </a:p>
          <a:p>
            <a:pPr lvl="1"/>
            <a:r>
              <a:rPr lang="en-US" altLang="en-US" dirty="0"/>
              <a:t>Mediated by access control tables.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296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296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9296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9296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296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296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9296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92965">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9296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9296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92965">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92965">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9296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296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8BEA8-ACB8-4194-BD9A-2B51D0705704}"/>
              </a:ext>
            </a:extLst>
          </p:cNvPr>
          <p:cNvSpPr>
            <a:spLocks noGrp="1"/>
          </p:cNvSpPr>
          <p:nvPr>
            <p:ph type="title"/>
          </p:nvPr>
        </p:nvSpPr>
        <p:spPr/>
        <p:txBody>
          <a:bodyPr/>
          <a:lstStyle/>
          <a:p>
            <a:r>
              <a:rPr lang="en-US" dirty="0"/>
              <a:t>How Password Salt works</a:t>
            </a:r>
          </a:p>
        </p:txBody>
      </p:sp>
      <p:sp>
        <p:nvSpPr>
          <p:cNvPr id="3" name="Content Placeholder 2">
            <a:extLst>
              <a:ext uri="{FF2B5EF4-FFF2-40B4-BE49-F238E27FC236}">
                <a16:creationId xmlns:a16="http://schemas.microsoft.com/office/drawing/2014/main" id="{AEFD4AFE-C3B5-43AE-AF28-83993AE29F5E}"/>
              </a:ext>
            </a:extLst>
          </p:cNvPr>
          <p:cNvSpPr>
            <a:spLocks noGrp="1"/>
          </p:cNvSpPr>
          <p:nvPr>
            <p:ph idx="1"/>
          </p:nvPr>
        </p:nvSpPr>
        <p:spPr/>
        <p:txBody>
          <a:bodyPr/>
          <a:lstStyle/>
          <a:p>
            <a:r>
              <a:rPr lang="en-US" b="1" dirty="0"/>
              <a:t>Without Salt</a:t>
            </a:r>
          </a:p>
          <a:p>
            <a:endParaRPr lang="en-US" b="1" dirty="0"/>
          </a:p>
          <a:p>
            <a:endParaRPr lang="en-US" b="1" dirty="0"/>
          </a:p>
          <a:p>
            <a:endParaRPr lang="en-US" b="1" dirty="0"/>
          </a:p>
          <a:p>
            <a:endParaRPr lang="en-US" b="1" dirty="0"/>
          </a:p>
          <a:p>
            <a:r>
              <a:rPr lang="en-US" b="1" dirty="0"/>
              <a:t>With Salt</a:t>
            </a:r>
          </a:p>
        </p:txBody>
      </p:sp>
      <p:pic>
        <p:nvPicPr>
          <p:cNvPr id="4" name="Picture 3">
            <a:extLst>
              <a:ext uri="{FF2B5EF4-FFF2-40B4-BE49-F238E27FC236}">
                <a16:creationId xmlns:a16="http://schemas.microsoft.com/office/drawing/2014/main" id="{B6684381-CC13-4F6D-AD57-643FF2381257}"/>
              </a:ext>
            </a:extLst>
          </p:cNvPr>
          <p:cNvPicPr>
            <a:picLocks noChangeAspect="1"/>
          </p:cNvPicPr>
          <p:nvPr/>
        </p:nvPicPr>
        <p:blipFill>
          <a:blip r:embed="rId2"/>
          <a:stretch>
            <a:fillRect/>
          </a:stretch>
        </p:blipFill>
        <p:spPr>
          <a:xfrm>
            <a:off x="2729585" y="2454826"/>
            <a:ext cx="7442338" cy="1948348"/>
          </a:xfrm>
          <a:prstGeom prst="rect">
            <a:avLst/>
          </a:prstGeom>
        </p:spPr>
      </p:pic>
      <p:pic>
        <p:nvPicPr>
          <p:cNvPr id="5" name="Picture 4">
            <a:extLst>
              <a:ext uri="{FF2B5EF4-FFF2-40B4-BE49-F238E27FC236}">
                <a16:creationId xmlns:a16="http://schemas.microsoft.com/office/drawing/2014/main" id="{746D4C8B-B455-49AC-9456-B0A9B57C7A77}"/>
              </a:ext>
            </a:extLst>
          </p:cNvPr>
          <p:cNvPicPr>
            <a:picLocks noChangeAspect="1"/>
          </p:cNvPicPr>
          <p:nvPr/>
        </p:nvPicPr>
        <p:blipFill>
          <a:blip r:embed="rId3"/>
          <a:stretch>
            <a:fillRect/>
          </a:stretch>
        </p:blipFill>
        <p:spPr>
          <a:xfrm>
            <a:off x="2823108" y="4547835"/>
            <a:ext cx="7549041" cy="2011366"/>
          </a:xfrm>
          <a:prstGeom prst="rect">
            <a:avLst/>
          </a:prstGeom>
        </p:spPr>
      </p:pic>
    </p:spTree>
    <p:extLst>
      <p:ext uri="{BB962C8B-B14F-4D97-AF65-F5344CB8AC3E}">
        <p14:creationId xmlns:p14="http://schemas.microsoft.com/office/powerpoint/2010/main" val="1753148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1F2B8-43C7-49AE-BC9A-C506827686F8}"/>
              </a:ext>
            </a:extLst>
          </p:cNvPr>
          <p:cNvSpPr>
            <a:spLocks noGrp="1"/>
          </p:cNvSpPr>
          <p:nvPr>
            <p:ph type="title"/>
          </p:nvPr>
        </p:nvSpPr>
        <p:spPr/>
        <p:txBody>
          <a:bodyPr/>
          <a:lstStyle/>
          <a:p>
            <a:r>
              <a:rPr lang="en-US" dirty="0"/>
              <a:t>How Salt Increases Search Space Size</a:t>
            </a:r>
          </a:p>
        </p:txBody>
      </p:sp>
      <p:sp>
        <p:nvSpPr>
          <p:cNvPr id="3" name="Content Placeholder 2">
            <a:extLst>
              <a:ext uri="{FF2B5EF4-FFF2-40B4-BE49-F238E27FC236}">
                <a16:creationId xmlns:a16="http://schemas.microsoft.com/office/drawing/2014/main" id="{BC330B3C-FBF2-4D03-963D-67D9363E1532}"/>
              </a:ext>
            </a:extLst>
          </p:cNvPr>
          <p:cNvSpPr>
            <a:spLocks noGrp="1"/>
          </p:cNvSpPr>
          <p:nvPr>
            <p:ph idx="1"/>
          </p:nvPr>
        </p:nvSpPr>
        <p:spPr/>
        <p:txBody>
          <a:bodyPr>
            <a:normAutofit lnSpcReduction="10000"/>
          </a:bodyPr>
          <a:lstStyle/>
          <a:p>
            <a:r>
              <a:rPr lang="en-US" dirty="0"/>
              <a:t>Assuming that an attacker cannot find the salt associated</a:t>
            </a:r>
            <a:br>
              <a:rPr lang="en-US" dirty="0"/>
            </a:br>
            <a:r>
              <a:rPr lang="en-US" dirty="0"/>
              <a:t>with a </a:t>
            </a:r>
            <a:r>
              <a:rPr lang="en-US" dirty="0" err="1"/>
              <a:t>userid</a:t>
            </a:r>
            <a:r>
              <a:rPr lang="en-US" dirty="0"/>
              <a:t> he is trying to compromise, then the search space for a</a:t>
            </a:r>
            <a:br>
              <a:rPr lang="en-US" dirty="0"/>
            </a:br>
            <a:r>
              <a:rPr lang="en-US" dirty="0"/>
              <a:t>dictionary attack on a salted password is of size </a:t>
            </a:r>
            <a:r>
              <a:rPr lang="en-US" b="1" dirty="0"/>
              <a:t>2^B</a:t>
            </a:r>
            <a:r>
              <a:rPr lang="en-US" b="1" i="1" dirty="0"/>
              <a:t> × D </a:t>
            </a:r>
            <a:r>
              <a:rPr lang="en-US" dirty="0"/>
              <a:t>where </a:t>
            </a:r>
            <a:r>
              <a:rPr lang="en-US" i="1" dirty="0"/>
              <a:t>B </a:t>
            </a:r>
            <a:r>
              <a:rPr lang="en-US" dirty="0"/>
              <a:t>is the number of bits of the random salt and </a:t>
            </a:r>
            <a:r>
              <a:rPr lang="en-US" i="1" dirty="0"/>
              <a:t>D </a:t>
            </a:r>
            <a:r>
              <a:rPr lang="en-US" dirty="0"/>
              <a:t>is the size of the list</a:t>
            </a:r>
            <a:br>
              <a:rPr lang="en-US" dirty="0"/>
            </a:br>
            <a:r>
              <a:rPr lang="en-US" dirty="0"/>
              <a:t>of words for the dictionary attack.</a:t>
            </a:r>
            <a:endParaRPr lang="en-US" b="1" i="1" dirty="0"/>
          </a:p>
          <a:p>
            <a:r>
              <a:rPr lang="en-US" dirty="0"/>
              <a:t>For example, if a system uses a 32-bit salt for each </a:t>
            </a:r>
            <a:r>
              <a:rPr lang="en-US" dirty="0" err="1"/>
              <a:t>userid</a:t>
            </a:r>
            <a:r>
              <a:rPr lang="en-US" dirty="0"/>
              <a:t> and its users pick the kinds of passwords that would be in a 500,000 word dictionary, then the search space for attacking salted passwords would be </a:t>
            </a:r>
          </a:p>
          <a:p>
            <a:pPr marL="274320" lvl="1" indent="0">
              <a:buNone/>
            </a:pPr>
            <a:r>
              <a:rPr lang="en-US" dirty="0"/>
              <a:t>			 </a:t>
            </a:r>
            <a:r>
              <a:rPr lang="en-US" b="1" dirty="0"/>
              <a:t>232 </a:t>
            </a:r>
            <a:r>
              <a:rPr lang="en-US" b="1" i="1" dirty="0"/>
              <a:t>× </a:t>
            </a:r>
            <a:r>
              <a:rPr lang="en-US" b="1" dirty="0"/>
              <a:t>500,000 = 2,147,483,648,000,000</a:t>
            </a:r>
          </a:p>
          <a:p>
            <a:r>
              <a:rPr lang="en-US" dirty="0"/>
              <a:t>Also, even if an attacker can find the salt associated with each </a:t>
            </a:r>
            <a:r>
              <a:rPr lang="en-US" dirty="0" err="1"/>
              <a:t>userid</a:t>
            </a:r>
            <a:r>
              <a:rPr lang="en-US" dirty="0"/>
              <a:t> (which the system should store in encrypted form), by employing salted passwords, an operating system can limit his dictionary attack to one </a:t>
            </a:r>
            <a:r>
              <a:rPr lang="en-US" dirty="0" err="1"/>
              <a:t>userid</a:t>
            </a:r>
            <a:r>
              <a:rPr lang="en-US" dirty="0"/>
              <a:t> at a time </a:t>
            </a:r>
            <a:endParaRPr lang="en-US" b="1" dirty="0"/>
          </a:p>
        </p:txBody>
      </p:sp>
    </p:spTree>
    <p:extLst>
      <p:ext uri="{BB962C8B-B14F-4D97-AF65-F5344CB8AC3E}">
        <p14:creationId xmlns:p14="http://schemas.microsoft.com/office/powerpoint/2010/main" val="3998761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6DD336-13EB-4C0C-A591-D90CC8EC8D13}"/>
              </a:ext>
            </a:extLst>
          </p:cNvPr>
          <p:cNvSpPr>
            <a:spLocks noGrp="1"/>
          </p:cNvSpPr>
          <p:nvPr>
            <p:ph type="title"/>
          </p:nvPr>
        </p:nvSpPr>
        <p:spPr/>
        <p:txBody>
          <a:bodyPr/>
          <a:lstStyle/>
          <a:p>
            <a:r>
              <a:rPr lang="en-US" dirty="0"/>
              <a:t>Access control </a:t>
            </a:r>
          </a:p>
        </p:txBody>
      </p:sp>
      <p:sp>
        <p:nvSpPr>
          <p:cNvPr id="5" name="Text Placeholder 4">
            <a:extLst>
              <a:ext uri="{FF2B5EF4-FFF2-40B4-BE49-F238E27FC236}">
                <a16:creationId xmlns:a16="http://schemas.microsoft.com/office/drawing/2014/main" id="{F0780104-ECFF-4FE9-9E30-AE39553AD03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70271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8" name="Rectangle 2">
            <a:extLst>
              <a:ext uri="{FF2B5EF4-FFF2-40B4-BE49-F238E27FC236}">
                <a16:creationId xmlns:a16="http://schemas.microsoft.com/office/drawing/2014/main" id="{FB6D11D6-20FE-45D0-895C-62C4BAA85BCB}"/>
              </a:ext>
            </a:extLst>
          </p:cNvPr>
          <p:cNvSpPr>
            <a:spLocks noGrp="1" noChangeArrowheads="1"/>
          </p:cNvSpPr>
          <p:nvPr>
            <p:ph type="title"/>
          </p:nvPr>
        </p:nvSpPr>
        <p:spPr>
          <a:xfrm>
            <a:off x="927101" y="495300"/>
            <a:ext cx="8204200" cy="914400"/>
          </a:xfrm>
        </p:spPr>
        <p:txBody>
          <a:bodyPr/>
          <a:lstStyle/>
          <a:p>
            <a:r>
              <a:rPr lang="en-US" altLang="en-US" dirty="0"/>
              <a:t>Access control</a:t>
            </a:r>
          </a:p>
        </p:txBody>
      </p:sp>
      <p:sp>
        <p:nvSpPr>
          <p:cNvPr id="1099779" name="Rectangle 3">
            <a:extLst>
              <a:ext uri="{FF2B5EF4-FFF2-40B4-BE49-F238E27FC236}">
                <a16:creationId xmlns:a16="http://schemas.microsoft.com/office/drawing/2014/main" id="{F18A67FA-D2F4-45BD-A859-05CEB22C5BC8}"/>
              </a:ext>
            </a:extLst>
          </p:cNvPr>
          <p:cNvSpPr>
            <a:spLocks noGrp="1" noChangeArrowheads="1"/>
          </p:cNvSpPr>
          <p:nvPr>
            <p:ph type="body" idx="1"/>
          </p:nvPr>
        </p:nvSpPr>
        <p:spPr>
          <a:xfrm>
            <a:off x="959512" y="1648450"/>
            <a:ext cx="7848600" cy="2209800"/>
          </a:xfrm>
        </p:spPr>
        <p:txBody>
          <a:bodyPr/>
          <a:lstStyle/>
          <a:p>
            <a:r>
              <a:rPr lang="en-US" altLang="en-US" sz="2800" dirty="0"/>
              <a:t>Common Assumption</a:t>
            </a:r>
          </a:p>
          <a:p>
            <a:pPr lvl="1"/>
            <a:r>
              <a:rPr lang="en-US" altLang="en-US" sz="2400" dirty="0"/>
              <a:t>System knows who the user is</a:t>
            </a:r>
          </a:p>
          <a:p>
            <a:pPr lvl="2"/>
            <a:r>
              <a:rPr lang="en-US" altLang="en-US" sz="2400" dirty="0"/>
              <a:t>User has entered a name and password, or other info</a:t>
            </a:r>
          </a:p>
          <a:p>
            <a:pPr lvl="1"/>
            <a:r>
              <a:rPr lang="en-US" altLang="en-US" sz="2800" dirty="0"/>
              <a:t>Access requests pass through gatekeeper</a:t>
            </a:r>
          </a:p>
          <a:p>
            <a:pPr lvl="2"/>
            <a:r>
              <a:rPr lang="en-US" altLang="en-US" sz="2400" dirty="0"/>
              <a:t>OS must be designed monitor cannot be bypassed</a:t>
            </a:r>
          </a:p>
        </p:txBody>
      </p:sp>
      <p:sp>
        <p:nvSpPr>
          <p:cNvPr id="1099780" name="Rectangle 4">
            <a:extLst>
              <a:ext uri="{FF2B5EF4-FFF2-40B4-BE49-F238E27FC236}">
                <a16:creationId xmlns:a16="http://schemas.microsoft.com/office/drawing/2014/main" id="{D1857983-70D4-462D-987D-51B9C8FA7667}"/>
              </a:ext>
            </a:extLst>
          </p:cNvPr>
          <p:cNvSpPr>
            <a:spLocks noChangeArrowheads="1"/>
          </p:cNvSpPr>
          <p:nvPr/>
        </p:nvSpPr>
        <p:spPr bwMode="auto">
          <a:xfrm>
            <a:off x="6286500" y="3962400"/>
            <a:ext cx="685800" cy="20574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sz="4400">
                <a:solidFill>
                  <a:schemeClr val="bg1"/>
                </a:solidFill>
              </a:rPr>
              <a:t>?</a:t>
            </a:r>
          </a:p>
        </p:txBody>
      </p:sp>
      <p:sp>
        <p:nvSpPr>
          <p:cNvPr id="1099781" name="AutoShape 5">
            <a:extLst>
              <a:ext uri="{FF2B5EF4-FFF2-40B4-BE49-F238E27FC236}">
                <a16:creationId xmlns:a16="http://schemas.microsoft.com/office/drawing/2014/main" id="{1FD19796-0441-458A-B24E-27748D7F0605}"/>
              </a:ext>
            </a:extLst>
          </p:cNvPr>
          <p:cNvSpPr>
            <a:spLocks noChangeArrowheads="1"/>
          </p:cNvSpPr>
          <p:nvPr/>
        </p:nvSpPr>
        <p:spPr bwMode="auto">
          <a:xfrm>
            <a:off x="7848600" y="4038600"/>
            <a:ext cx="1371600" cy="1752600"/>
          </a:xfrm>
          <a:prstGeom prst="can">
            <a:avLst>
              <a:gd name="adj" fmla="val 3194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a:solidFill>
                  <a:schemeClr val="accent5">
                    <a:lumMod val="20000"/>
                    <a:lumOff val="80000"/>
                  </a:schemeClr>
                </a:solidFill>
              </a:rPr>
              <a:t>Resource</a:t>
            </a:r>
          </a:p>
        </p:txBody>
      </p:sp>
      <p:sp>
        <p:nvSpPr>
          <p:cNvPr id="1099782" name="Oval 6">
            <a:extLst>
              <a:ext uri="{FF2B5EF4-FFF2-40B4-BE49-F238E27FC236}">
                <a16:creationId xmlns:a16="http://schemas.microsoft.com/office/drawing/2014/main" id="{B3AF58A9-BCEC-46F9-B49A-0A4832D38C0F}"/>
              </a:ext>
            </a:extLst>
          </p:cNvPr>
          <p:cNvSpPr>
            <a:spLocks noChangeArrowheads="1"/>
          </p:cNvSpPr>
          <p:nvPr/>
        </p:nvSpPr>
        <p:spPr bwMode="auto">
          <a:xfrm>
            <a:off x="2438400" y="4343400"/>
            <a:ext cx="1828800" cy="1219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lang="en-US" altLang="en-US" dirty="0">
                <a:solidFill>
                  <a:schemeClr val="accent5">
                    <a:lumMod val="20000"/>
                    <a:lumOff val="80000"/>
                  </a:schemeClr>
                </a:solidFill>
              </a:rPr>
              <a:t>User</a:t>
            </a:r>
            <a:r>
              <a:rPr lang="en-US" altLang="en-US" dirty="0"/>
              <a:t> </a:t>
            </a:r>
            <a:r>
              <a:rPr lang="en-US" altLang="en-US" dirty="0">
                <a:solidFill>
                  <a:schemeClr val="accent5">
                    <a:lumMod val="20000"/>
                    <a:lumOff val="80000"/>
                  </a:schemeClr>
                </a:solidFill>
              </a:rPr>
              <a:t>process</a:t>
            </a:r>
          </a:p>
        </p:txBody>
      </p:sp>
      <p:sp>
        <p:nvSpPr>
          <p:cNvPr id="1099784" name="Line 8">
            <a:extLst>
              <a:ext uri="{FF2B5EF4-FFF2-40B4-BE49-F238E27FC236}">
                <a16:creationId xmlns:a16="http://schemas.microsoft.com/office/drawing/2014/main" id="{6546064F-79AF-42EA-A327-8C20EBDCE294}"/>
              </a:ext>
            </a:extLst>
          </p:cNvPr>
          <p:cNvSpPr>
            <a:spLocks noChangeShapeType="1"/>
          </p:cNvSpPr>
          <p:nvPr/>
        </p:nvSpPr>
        <p:spPr bwMode="auto">
          <a:xfrm>
            <a:off x="4267200" y="4953000"/>
            <a:ext cx="20193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a:p>
        </p:txBody>
      </p:sp>
      <p:sp>
        <p:nvSpPr>
          <p:cNvPr id="1099785" name="Line 9">
            <a:extLst>
              <a:ext uri="{FF2B5EF4-FFF2-40B4-BE49-F238E27FC236}">
                <a16:creationId xmlns:a16="http://schemas.microsoft.com/office/drawing/2014/main" id="{F11AB79A-6E8F-416C-B1F7-3A22316CEDBD}"/>
              </a:ext>
            </a:extLst>
          </p:cNvPr>
          <p:cNvSpPr>
            <a:spLocks noChangeShapeType="1"/>
          </p:cNvSpPr>
          <p:nvPr/>
        </p:nvSpPr>
        <p:spPr bwMode="auto">
          <a:xfrm>
            <a:off x="6972300" y="4953000"/>
            <a:ext cx="914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a:p>
        </p:txBody>
      </p:sp>
      <p:sp>
        <p:nvSpPr>
          <p:cNvPr id="1099786" name="Text Box 10">
            <a:extLst>
              <a:ext uri="{FF2B5EF4-FFF2-40B4-BE49-F238E27FC236}">
                <a16:creationId xmlns:a16="http://schemas.microsoft.com/office/drawing/2014/main" id="{082311B7-65EE-49B5-9CEF-DB546D84AEBB}"/>
              </a:ext>
            </a:extLst>
          </p:cNvPr>
          <p:cNvSpPr txBox="1">
            <a:spLocks noChangeArrowheads="1"/>
          </p:cNvSpPr>
          <p:nvPr/>
        </p:nvSpPr>
        <p:spPr bwMode="auto">
          <a:xfrm>
            <a:off x="2287589" y="6172200"/>
            <a:ext cx="51924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a:t>Decide whether user can apply operation to resource</a:t>
            </a:r>
          </a:p>
        </p:txBody>
      </p:sp>
      <p:sp>
        <p:nvSpPr>
          <p:cNvPr id="1099787" name="Text Box 11">
            <a:extLst>
              <a:ext uri="{FF2B5EF4-FFF2-40B4-BE49-F238E27FC236}">
                <a16:creationId xmlns:a16="http://schemas.microsoft.com/office/drawing/2014/main" id="{709E7BD6-C62C-4E46-8243-3F4D7C446BB1}"/>
              </a:ext>
            </a:extLst>
          </p:cNvPr>
          <p:cNvSpPr txBox="1">
            <a:spLocks noChangeArrowheads="1"/>
          </p:cNvSpPr>
          <p:nvPr/>
        </p:nvSpPr>
        <p:spPr bwMode="auto">
          <a:xfrm>
            <a:off x="5029201" y="3994150"/>
            <a:ext cx="1260089" cy="53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nSpc>
                <a:spcPct val="70000"/>
              </a:lnSpc>
            </a:pPr>
            <a:r>
              <a:rPr lang="en-US" altLang="en-US" sz="2000"/>
              <a:t>Reference</a:t>
            </a:r>
          </a:p>
          <a:p>
            <a:pPr>
              <a:lnSpc>
                <a:spcPct val="70000"/>
              </a:lnSpc>
            </a:pPr>
            <a:r>
              <a:rPr lang="en-US" altLang="en-US" sz="2000"/>
              <a:t>monitor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97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97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99780"/>
                                        </p:tgtEl>
                                        <p:attrNameLst>
                                          <p:attrName>style.visibility</p:attrName>
                                        </p:attrNameLst>
                                      </p:cBhvr>
                                      <p:to>
                                        <p:strVal val="visible"/>
                                      </p:to>
                                    </p:set>
                                    <p:anim calcmode="lin" valueType="num">
                                      <p:cBhvr additive="base">
                                        <p:cTn id="15" dur="500" fill="hold"/>
                                        <p:tgtEl>
                                          <p:spTgt spid="1099780"/>
                                        </p:tgtEl>
                                        <p:attrNameLst>
                                          <p:attrName>ppt_x</p:attrName>
                                        </p:attrNameLst>
                                      </p:cBhvr>
                                      <p:tavLst>
                                        <p:tav tm="0">
                                          <p:val>
                                            <p:strVal val="#ppt_x"/>
                                          </p:val>
                                        </p:tav>
                                        <p:tav tm="100000">
                                          <p:val>
                                            <p:strVal val="#ppt_x"/>
                                          </p:val>
                                        </p:tav>
                                      </p:tavLst>
                                    </p:anim>
                                    <p:anim calcmode="lin" valueType="num">
                                      <p:cBhvr additive="base">
                                        <p:cTn id="16" dur="500" fill="hold"/>
                                        <p:tgtEl>
                                          <p:spTgt spid="109978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99787"/>
                                        </p:tgtEl>
                                        <p:attrNameLst>
                                          <p:attrName>style.visibility</p:attrName>
                                        </p:attrNameLst>
                                      </p:cBhvr>
                                      <p:to>
                                        <p:strVal val="visible"/>
                                      </p:to>
                                    </p:set>
                                    <p:anim calcmode="lin" valueType="num">
                                      <p:cBhvr additive="base">
                                        <p:cTn id="19" dur="500" fill="hold"/>
                                        <p:tgtEl>
                                          <p:spTgt spid="1099787"/>
                                        </p:tgtEl>
                                        <p:attrNameLst>
                                          <p:attrName>ppt_x</p:attrName>
                                        </p:attrNameLst>
                                      </p:cBhvr>
                                      <p:tavLst>
                                        <p:tav tm="0">
                                          <p:val>
                                            <p:strVal val="#ppt_x"/>
                                          </p:val>
                                        </p:tav>
                                        <p:tav tm="100000">
                                          <p:val>
                                            <p:strVal val="#ppt_x"/>
                                          </p:val>
                                        </p:tav>
                                      </p:tavLst>
                                    </p:anim>
                                    <p:anim calcmode="lin" valueType="num">
                                      <p:cBhvr additive="base">
                                        <p:cTn id="20" dur="500" fill="hold"/>
                                        <p:tgtEl>
                                          <p:spTgt spid="109978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9978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099781"/>
                                        </p:tgtEl>
                                        <p:attrNameLst>
                                          <p:attrName>style.visibility</p:attrName>
                                        </p:attrNameLst>
                                      </p:cBhvr>
                                      <p:to>
                                        <p:strVal val="visible"/>
                                      </p:to>
                                    </p:set>
                                    <p:animEffect transition="in" filter="fade">
                                      <p:cBhvr>
                                        <p:cTn id="29" dur="1000"/>
                                        <p:tgtEl>
                                          <p:spTgt spid="1099781"/>
                                        </p:tgtEl>
                                      </p:cBhvr>
                                    </p:animEffect>
                                    <p:anim calcmode="lin" valueType="num">
                                      <p:cBhvr>
                                        <p:cTn id="30" dur="1000" fill="hold"/>
                                        <p:tgtEl>
                                          <p:spTgt spid="1099781"/>
                                        </p:tgtEl>
                                        <p:attrNameLst>
                                          <p:attrName>ppt_x</p:attrName>
                                        </p:attrNameLst>
                                      </p:cBhvr>
                                      <p:tavLst>
                                        <p:tav tm="0">
                                          <p:val>
                                            <p:strVal val="#ppt_x"/>
                                          </p:val>
                                        </p:tav>
                                        <p:tav tm="100000">
                                          <p:val>
                                            <p:strVal val="#ppt_x"/>
                                          </p:val>
                                        </p:tav>
                                      </p:tavLst>
                                    </p:anim>
                                    <p:anim calcmode="lin" valueType="num">
                                      <p:cBhvr>
                                        <p:cTn id="31" dur="1000" fill="hold"/>
                                        <p:tgtEl>
                                          <p:spTgt spid="10997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9780" grpId="0" animBg="1"/>
      <p:bldP spid="1099781" grpId="0" animBg="1"/>
      <p:bldP spid="1099782" grpId="0" animBg="1"/>
      <p:bldP spid="1099784" grpId="0" animBg="1"/>
      <p:bldP spid="1099785" grpId="0" animBg="1"/>
      <p:bldP spid="109978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FBDB-0D7D-43E2-B33E-F78ADEBCB420}"/>
              </a:ext>
            </a:extLst>
          </p:cNvPr>
          <p:cNvSpPr>
            <a:spLocks noGrp="1"/>
          </p:cNvSpPr>
          <p:nvPr>
            <p:ph type="title"/>
          </p:nvPr>
        </p:nvSpPr>
        <p:spPr/>
        <p:txBody>
          <a:bodyPr/>
          <a:lstStyle/>
          <a:p>
            <a:r>
              <a:rPr lang="en-US" dirty="0"/>
              <a:t>Access control matrix</a:t>
            </a:r>
          </a:p>
        </p:txBody>
      </p:sp>
      <p:pic>
        <p:nvPicPr>
          <p:cNvPr id="14" name="Content Placeholder 13">
            <a:extLst>
              <a:ext uri="{FF2B5EF4-FFF2-40B4-BE49-F238E27FC236}">
                <a16:creationId xmlns:a16="http://schemas.microsoft.com/office/drawing/2014/main" id="{B45E4EAA-DAE2-47EF-BC14-9E4D56300844}"/>
              </a:ext>
            </a:extLst>
          </p:cNvPr>
          <p:cNvPicPr>
            <a:picLocks noGrp="1" noChangeAspect="1"/>
          </p:cNvPicPr>
          <p:nvPr>
            <p:ph idx="1"/>
          </p:nvPr>
        </p:nvPicPr>
        <p:blipFill>
          <a:blip r:embed="rId2"/>
          <a:stretch>
            <a:fillRect/>
          </a:stretch>
        </p:blipFill>
        <p:spPr>
          <a:xfrm>
            <a:off x="2875606" y="2512940"/>
            <a:ext cx="6407451" cy="3127519"/>
          </a:xfrm>
          <a:prstGeom prst="rect">
            <a:avLst/>
          </a:prstGeom>
        </p:spPr>
      </p:pic>
      <p:grpSp>
        <p:nvGrpSpPr>
          <p:cNvPr id="15" name="Group 54">
            <a:extLst>
              <a:ext uri="{FF2B5EF4-FFF2-40B4-BE49-F238E27FC236}">
                <a16:creationId xmlns:a16="http://schemas.microsoft.com/office/drawing/2014/main" id="{A67C9A0C-73FF-40D2-B7EB-DFDB9C619589}"/>
              </a:ext>
            </a:extLst>
          </p:cNvPr>
          <p:cNvGrpSpPr>
            <a:grpSpLocks/>
          </p:cNvGrpSpPr>
          <p:nvPr/>
        </p:nvGrpSpPr>
        <p:grpSpPr bwMode="auto">
          <a:xfrm>
            <a:off x="1504110" y="1965960"/>
            <a:ext cx="7451724" cy="3593306"/>
            <a:chOff x="154" y="870"/>
            <a:chExt cx="4694" cy="3018"/>
          </a:xfrm>
        </p:grpSpPr>
        <p:sp>
          <p:nvSpPr>
            <p:cNvPr id="16" name="Text Box 55">
              <a:extLst>
                <a:ext uri="{FF2B5EF4-FFF2-40B4-BE49-F238E27FC236}">
                  <a16:creationId xmlns:a16="http://schemas.microsoft.com/office/drawing/2014/main" id="{37A80C3C-CD49-445B-BF33-670C5C77DA0A}"/>
                </a:ext>
              </a:extLst>
            </p:cNvPr>
            <p:cNvSpPr txBox="1">
              <a:spLocks noChangeArrowheads="1"/>
            </p:cNvSpPr>
            <p:nvPr/>
          </p:nvSpPr>
          <p:spPr bwMode="auto">
            <a:xfrm rot="16200000">
              <a:off x="236" y="2395"/>
              <a:ext cx="388" cy="552"/>
            </a:xfrm>
            <a:prstGeom prst="rect">
              <a:avLst/>
            </a:prstGeom>
            <a:noFill/>
            <a:ln w="28575">
              <a:noFill/>
              <a:miter lim="800000"/>
              <a:headEnd/>
              <a:tailEnd/>
            </a:ln>
          </p:spPr>
          <p:txBody>
            <a:bodyPr vert="eaVert" wrap="none">
              <a:spAutoFit/>
            </a:bodyPr>
            <a:lstStyle/>
            <a:p>
              <a:pPr algn="ctr" eaLnBrk="0" hangingPunct="0">
                <a:spcBef>
                  <a:spcPct val="20000"/>
                </a:spcBef>
                <a:buClr>
                  <a:schemeClr val="accent2"/>
                </a:buClr>
                <a:buNone/>
              </a:pPr>
              <a:r>
                <a:rPr lang="en-US" dirty="0">
                  <a:solidFill>
                    <a:schemeClr val="tx2"/>
                  </a:solidFill>
                </a:rPr>
                <a:t>Subjects</a:t>
              </a:r>
            </a:p>
          </p:txBody>
        </p:sp>
        <p:sp>
          <p:nvSpPr>
            <p:cNvPr id="17" name="AutoShape 56">
              <a:extLst>
                <a:ext uri="{FF2B5EF4-FFF2-40B4-BE49-F238E27FC236}">
                  <a16:creationId xmlns:a16="http://schemas.microsoft.com/office/drawing/2014/main" id="{5A112FA0-DB32-44DD-B756-8AF9CFB7888F}"/>
                </a:ext>
              </a:extLst>
            </p:cNvPr>
            <p:cNvSpPr>
              <a:spLocks/>
            </p:cNvSpPr>
            <p:nvPr/>
          </p:nvSpPr>
          <p:spPr bwMode="auto">
            <a:xfrm>
              <a:off x="706" y="1456"/>
              <a:ext cx="206" cy="2432"/>
            </a:xfrm>
            <a:prstGeom prst="leftBrace">
              <a:avLst>
                <a:gd name="adj1" fmla="val 222222"/>
                <a:gd name="adj2" fmla="val 50000"/>
              </a:avLst>
            </a:prstGeom>
            <a:noFill/>
            <a:ln w="19050">
              <a:solidFill>
                <a:schemeClr val="tx1"/>
              </a:solidFill>
              <a:round/>
              <a:headEnd/>
              <a:tailEnd/>
            </a:ln>
          </p:spPr>
          <p:txBody>
            <a:bodyPr wrap="square" anchor="ctr">
              <a:spAutoFit/>
            </a:bodyPr>
            <a:lstStyle/>
            <a:p>
              <a:endParaRPr lang="en-US" dirty="0"/>
            </a:p>
          </p:txBody>
        </p:sp>
        <p:sp>
          <p:nvSpPr>
            <p:cNvPr id="18" name="AutoShape 57">
              <a:extLst>
                <a:ext uri="{FF2B5EF4-FFF2-40B4-BE49-F238E27FC236}">
                  <a16:creationId xmlns:a16="http://schemas.microsoft.com/office/drawing/2014/main" id="{99B9B400-1850-4F2B-9BB6-B7838C89C31C}"/>
                </a:ext>
              </a:extLst>
            </p:cNvPr>
            <p:cNvSpPr>
              <a:spLocks/>
            </p:cNvSpPr>
            <p:nvPr/>
          </p:nvSpPr>
          <p:spPr bwMode="auto">
            <a:xfrm rot="5400000">
              <a:off x="2840" y="-680"/>
              <a:ext cx="128" cy="3888"/>
            </a:xfrm>
            <a:prstGeom prst="leftBrace">
              <a:avLst>
                <a:gd name="adj1" fmla="val 345833"/>
                <a:gd name="adj2" fmla="val 50000"/>
              </a:avLst>
            </a:prstGeom>
            <a:noFill/>
            <a:ln w="19050">
              <a:solidFill>
                <a:schemeClr val="tx1"/>
              </a:solidFill>
              <a:round/>
              <a:headEnd/>
              <a:tailEnd/>
            </a:ln>
          </p:spPr>
          <p:txBody>
            <a:bodyPr wrap="square" anchor="ctr">
              <a:spAutoFit/>
            </a:bodyPr>
            <a:lstStyle/>
            <a:p>
              <a:endParaRPr lang="en-US" dirty="0"/>
            </a:p>
          </p:txBody>
        </p:sp>
        <p:sp>
          <p:nvSpPr>
            <p:cNvPr id="19" name="Text Box 58">
              <a:extLst>
                <a:ext uri="{FF2B5EF4-FFF2-40B4-BE49-F238E27FC236}">
                  <a16:creationId xmlns:a16="http://schemas.microsoft.com/office/drawing/2014/main" id="{4D4C4C8C-A244-4AAF-A1CD-331798A3A0ED}"/>
                </a:ext>
              </a:extLst>
            </p:cNvPr>
            <p:cNvSpPr txBox="1">
              <a:spLocks noChangeArrowheads="1"/>
            </p:cNvSpPr>
            <p:nvPr/>
          </p:nvSpPr>
          <p:spPr bwMode="auto">
            <a:xfrm rot="16200000">
              <a:off x="2793" y="812"/>
              <a:ext cx="388" cy="504"/>
            </a:xfrm>
            <a:prstGeom prst="rect">
              <a:avLst/>
            </a:prstGeom>
            <a:noFill/>
            <a:ln w="28575">
              <a:noFill/>
              <a:miter lim="800000"/>
              <a:headEnd/>
              <a:tailEnd/>
            </a:ln>
          </p:spPr>
          <p:txBody>
            <a:bodyPr vert="eaVert" wrap="none">
              <a:spAutoFit/>
            </a:bodyPr>
            <a:lstStyle/>
            <a:p>
              <a:pPr algn="ctr" eaLnBrk="0" hangingPunct="0">
                <a:spcBef>
                  <a:spcPct val="20000"/>
                </a:spcBef>
                <a:buClr>
                  <a:schemeClr val="accent2"/>
                </a:buClr>
                <a:buNone/>
              </a:pPr>
              <a:r>
                <a:rPr lang="en-US" dirty="0">
                  <a:solidFill>
                    <a:schemeClr val="tx2"/>
                  </a:solidFill>
                </a:rPr>
                <a:t>Objects</a:t>
              </a:r>
            </a:p>
          </p:txBody>
        </p:sp>
      </p:grpSp>
    </p:spTree>
    <p:extLst>
      <p:ext uri="{BB962C8B-B14F-4D97-AF65-F5344CB8AC3E}">
        <p14:creationId xmlns:p14="http://schemas.microsoft.com/office/powerpoint/2010/main" val="298118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314" name="Rectangle 2">
            <a:extLst>
              <a:ext uri="{FF2B5EF4-FFF2-40B4-BE49-F238E27FC236}">
                <a16:creationId xmlns:a16="http://schemas.microsoft.com/office/drawing/2014/main" id="{932FF99C-8BD3-4F0E-AD8A-80696700133D}"/>
              </a:ext>
            </a:extLst>
          </p:cNvPr>
          <p:cNvSpPr>
            <a:spLocks noGrp="1" noChangeArrowheads="1"/>
          </p:cNvSpPr>
          <p:nvPr>
            <p:ph type="title"/>
          </p:nvPr>
        </p:nvSpPr>
        <p:spPr/>
        <p:txBody>
          <a:bodyPr/>
          <a:lstStyle/>
          <a:p>
            <a:r>
              <a:rPr lang="en-US" altLang="en-US" dirty="0"/>
              <a:t>Two implementation concepts</a:t>
            </a:r>
          </a:p>
        </p:txBody>
      </p:sp>
      <p:sp>
        <p:nvSpPr>
          <p:cNvPr id="1165315" name="Rectangle 3">
            <a:extLst>
              <a:ext uri="{FF2B5EF4-FFF2-40B4-BE49-F238E27FC236}">
                <a16:creationId xmlns:a16="http://schemas.microsoft.com/office/drawing/2014/main" id="{66A7DC00-AFA8-4DC4-8727-47B08EB21B99}"/>
              </a:ext>
            </a:extLst>
          </p:cNvPr>
          <p:cNvSpPr>
            <a:spLocks noGrp="1" noChangeArrowheads="1"/>
          </p:cNvSpPr>
          <p:nvPr>
            <p:ph type="body" idx="1"/>
          </p:nvPr>
        </p:nvSpPr>
        <p:spPr>
          <a:xfrm>
            <a:off x="1219201" y="2177143"/>
            <a:ext cx="4343400" cy="3733800"/>
          </a:xfrm>
        </p:spPr>
        <p:txBody>
          <a:bodyPr/>
          <a:lstStyle/>
          <a:p>
            <a:r>
              <a:rPr lang="en-US" altLang="en-US" sz="2800" b="1" dirty="0"/>
              <a:t>Access control list (ACL)</a:t>
            </a:r>
          </a:p>
          <a:p>
            <a:pPr lvl="1"/>
            <a:r>
              <a:rPr lang="en-US" altLang="en-US" sz="2400" dirty="0"/>
              <a:t>Store column of matrix </a:t>
            </a:r>
          </a:p>
          <a:p>
            <a:pPr lvl="1">
              <a:buFontTx/>
              <a:buNone/>
            </a:pPr>
            <a:r>
              <a:rPr lang="en-US" altLang="en-US" sz="2400" dirty="0"/>
              <a:t>   with the resource</a:t>
            </a:r>
          </a:p>
          <a:p>
            <a:r>
              <a:rPr lang="en-US" altLang="en-US" sz="2800" b="1" dirty="0"/>
              <a:t>Capability</a:t>
            </a:r>
          </a:p>
          <a:p>
            <a:pPr lvl="1"/>
            <a:r>
              <a:rPr lang="en-US" altLang="en-US" sz="2400" dirty="0"/>
              <a:t>User holds a unforgeable “ticket” for each resource</a:t>
            </a:r>
          </a:p>
          <a:p>
            <a:pPr lvl="1"/>
            <a:endParaRPr lang="en-US" altLang="en-US" dirty="0"/>
          </a:p>
          <a:p>
            <a:pPr lvl="1"/>
            <a:endParaRPr lang="en-US" altLang="en-US" dirty="0"/>
          </a:p>
        </p:txBody>
      </p:sp>
      <p:graphicFrame>
        <p:nvGraphicFramePr>
          <p:cNvPr id="1165373" name="Group 61">
            <a:extLst>
              <a:ext uri="{FF2B5EF4-FFF2-40B4-BE49-F238E27FC236}">
                <a16:creationId xmlns:a16="http://schemas.microsoft.com/office/drawing/2014/main" id="{B9D96467-AE5D-4321-BC9B-20393301AC6A}"/>
              </a:ext>
            </a:extLst>
          </p:cNvPr>
          <p:cNvGraphicFramePr>
            <a:graphicFrameLocks noGrp="1"/>
          </p:cNvGraphicFramePr>
          <p:nvPr>
            <p:extLst>
              <p:ext uri="{D42A27DB-BD31-4B8C-83A1-F6EECF244321}">
                <p14:modId xmlns:p14="http://schemas.microsoft.com/office/powerpoint/2010/main" val="1769833082"/>
              </p:ext>
            </p:extLst>
          </p:nvPr>
        </p:nvGraphicFramePr>
        <p:xfrm>
          <a:off x="6629400" y="1689100"/>
          <a:ext cx="3481705" cy="2882902"/>
        </p:xfrm>
        <a:graphic>
          <a:graphicData uri="http://schemas.openxmlformats.org/drawingml/2006/table">
            <a:tbl>
              <a:tblPr>
                <a:tableStyleId>{35758FB7-9AC5-4552-8A53-C91805E547FA}</a:tableStyleId>
              </a:tblPr>
              <a:tblGrid>
                <a:gridCol w="971868">
                  <a:extLst>
                    <a:ext uri="{9D8B030D-6E8A-4147-A177-3AD203B41FA5}">
                      <a16:colId xmlns:a16="http://schemas.microsoft.com/office/drawing/2014/main" val="2988603905"/>
                    </a:ext>
                  </a:extLst>
                </a:gridCol>
                <a:gridCol w="857250">
                  <a:extLst>
                    <a:ext uri="{9D8B030D-6E8A-4147-A177-3AD203B41FA5}">
                      <a16:colId xmlns:a16="http://schemas.microsoft.com/office/drawing/2014/main" val="1402625786"/>
                    </a:ext>
                  </a:extLst>
                </a:gridCol>
                <a:gridCol w="857250">
                  <a:extLst>
                    <a:ext uri="{9D8B030D-6E8A-4147-A177-3AD203B41FA5}">
                      <a16:colId xmlns:a16="http://schemas.microsoft.com/office/drawing/2014/main" val="3940990381"/>
                    </a:ext>
                  </a:extLst>
                </a:gridCol>
                <a:gridCol w="795337">
                  <a:extLst>
                    <a:ext uri="{9D8B030D-6E8A-4147-A177-3AD203B41FA5}">
                      <a16:colId xmlns:a16="http://schemas.microsoft.com/office/drawing/2014/main" val="2700509976"/>
                    </a:ext>
                  </a:extLst>
                </a:gridCol>
              </a:tblGrid>
              <a:tr h="465138">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endParaRPr kumimoji="1" lang="en-US" altLang="en-US" sz="1800" b="0" i="0" u="none" strike="noStrike" cap="none" normalizeH="0" baseline="0">
                        <a:ln>
                          <a:noFill/>
                        </a:ln>
                        <a:solidFill>
                          <a:schemeClr val="tx1"/>
                        </a:solidFill>
                        <a:effectLst/>
                        <a:latin typeface="Tahoma" panose="020B0604030504040204" pitchFamily="34" charset="0"/>
                      </a:endParaRPr>
                    </a:p>
                  </a:txBody>
                  <a:tcPr horzOverflow="overflow"/>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1800" u="none" strike="noStrike" cap="none" normalizeH="0" baseline="0">
                          <a:ln>
                            <a:noFill/>
                          </a:ln>
                          <a:effectLst/>
                        </a:rPr>
                        <a:t>File 1</a:t>
                      </a:r>
                      <a:endParaRPr kumimoji="1" lang="en-US" altLang="en-US" sz="1800" b="0" i="0" u="none" strike="noStrike" cap="none" normalizeH="0" baseline="0">
                        <a:ln>
                          <a:noFill/>
                        </a:ln>
                        <a:solidFill>
                          <a:schemeClr val="tx1"/>
                        </a:solidFill>
                        <a:effectLst/>
                        <a:latin typeface="Tahoma" panose="020B0604030504040204" pitchFamily="34" charset="0"/>
                      </a:endParaRPr>
                    </a:p>
                  </a:txBody>
                  <a:tcPr horzOverflow="overflow"/>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1800" u="none" strike="noStrike" cap="none" normalizeH="0" baseline="0">
                          <a:ln>
                            <a:noFill/>
                          </a:ln>
                          <a:effectLst/>
                        </a:rPr>
                        <a:t>File 2</a:t>
                      </a:r>
                      <a:endParaRPr kumimoji="1" lang="en-US" altLang="en-US" sz="1800" b="0" i="0" u="none" strike="noStrike" cap="none" normalizeH="0" baseline="0">
                        <a:ln>
                          <a:noFill/>
                        </a:ln>
                        <a:solidFill>
                          <a:schemeClr val="tx1"/>
                        </a:solidFill>
                        <a:effectLst/>
                        <a:latin typeface="Tahoma" panose="020B0604030504040204" pitchFamily="34" charset="0"/>
                      </a:endParaRPr>
                    </a:p>
                  </a:txBody>
                  <a:tcPr horzOverflow="overflow"/>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1800" u="none" strike="noStrike" cap="none" normalizeH="0" baseline="0">
                          <a:ln>
                            <a:noFill/>
                          </a:ln>
                          <a:effectLst/>
                        </a:rPr>
                        <a:t>…</a:t>
                      </a:r>
                      <a:endParaRPr kumimoji="1" lang="en-US" altLang="en-US" sz="1800" b="0" i="0" u="none" strike="noStrike" cap="none" normalizeH="0" baseline="0">
                        <a:ln>
                          <a:noFill/>
                        </a:ln>
                        <a:solidFill>
                          <a:schemeClr val="tx1"/>
                        </a:solidFill>
                        <a:effectLst/>
                        <a:latin typeface="Tahoma" panose="020B0604030504040204" pitchFamily="34" charset="0"/>
                      </a:endParaRPr>
                    </a:p>
                  </a:txBody>
                  <a:tcPr horzOverflow="overflow"/>
                </a:tc>
                <a:extLst>
                  <a:ext uri="{0D108BD9-81ED-4DB2-BD59-A6C34878D82A}">
                    <a16:rowId xmlns:a16="http://schemas.microsoft.com/office/drawing/2014/main" val="319313844"/>
                  </a:ext>
                </a:extLst>
              </a:tr>
              <a:tr h="482600">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1800" u="none" strike="noStrike" cap="none" normalizeH="0" baseline="0">
                          <a:ln>
                            <a:noFill/>
                          </a:ln>
                          <a:effectLst/>
                        </a:rPr>
                        <a:t>User 1</a:t>
                      </a:r>
                      <a:endParaRPr kumimoji="1" lang="en-US" altLang="en-US" sz="1800" b="0" i="0" u="none" strike="noStrike" cap="none" normalizeH="0" baseline="0">
                        <a:ln>
                          <a:noFill/>
                        </a:ln>
                        <a:solidFill>
                          <a:schemeClr val="tx1"/>
                        </a:solidFill>
                        <a:effectLst/>
                        <a:latin typeface="Tahoma" panose="020B0604030504040204" pitchFamily="34" charset="0"/>
                      </a:endParaRPr>
                    </a:p>
                  </a:txBody>
                  <a:tcPr horzOverflow="overflow"/>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1800" u="none" strike="noStrike" cap="none" normalizeH="0" baseline="0">
                          <a:ln>
                            <a:noFill/>
                          </a:ln>
                          <a:effectLst/>
                        </a:rPr>
                        <a:t>read</a:t>
                      </a:r>
                      <a:endParaRPr kumimoji="1" lang="en-US" altLang="en-US" sz="1800" b="0" i="0" u="none" strike="noStrike" cap="none" normalizeH="0" baseline="0">
                        <a:ln>
                          <a:noFill/>
                        </a:ln>
                        <a:solidFill>
                          <a:schemeClr val="tx1"/>
                        </a:solidFill>
                        <a:effectLst/>
                        <a:latin typeface="Tahoma" panose="020B0604030504040204" pitchFamily="34" charset="0"/>
                      </a:endParaRPr>
                    </a:p>
                  </a:txBody>
                  <a:tcPr horzOverflow="overflow"/>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1800" u="none" strike="noStrike" cap="none" normalizeH="0" baseline="0">
                          <a:ln>
                            <a:noFill/>
                          </a:ln>
                          <a:effectLst/>
                        </a:rPr>
                        <a:t>write</a:t>
                      </a:r>
                      <a:endParaRPr kumimoji="1" lang="en-US" altLang="en-US" sz="1800" b="0" i="0" u="none" strike="noStrike" cap="none" normalizeH="0" baseline="0">
                        <a:ln>
                          <a:noFill/>
                        </a:ln>
                        <a:solidFill>
                          <a:schemeClr val="tx1"/>
                        </a:solidFill>
                        <a:effectLst/>
                        <a:latin typeface="Tahoma" panose="020B0604030504040204" pitchFamily="34" charset="0"/>
                      </a:endParaRPr>
                    </a:p>
                  </a:txBody>
                  <a:tcPr horzOverflow="overflow"/>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1800" u="none" strike="noStrike" cap="none" normalizeH="0" baseline="0">
                          <a:ln>
                            <a:noFill/>
                          </a:ln>
                          <a:effectLst/>
                        </a:rPr>
                        <a:t>-</a:t>
                      </a:r>
                      <a:endParaRPr kumimoji="1" lang="en-US" altLang="en-US" sz="1800" b="0" i="0" u="none" strike="noStrike" cap="none" normalizeH="0" baseline="0">
                        <a:ln>
                          <a:noFill/>
                        </a:ln>
                        <a:solidFill>
                          <a:schemeClr val="tx1"/>
                        </a:solidFill>
                        <a:effectLst/>
                        <a:latin typeface="Tahoma" panose="020B0604030504040204" pitchFamily="34" charset="0"/>
                      </a:endParaRPr>
                    </a:p>
                  </a:txBody>
                  <a:tcPr horzOverflow="overflow"/>
                </a:tc>
                <a:extLst>
                  <a:ext uri="{0D108BD9-81ED-4DB2-BD59-A6C34878D82A}">
                    <a16:rowId xmlns:a16="http://schemas.microsoft.com/office/drawing/2014/main" val="2446622924"/>
                  </a:ext>
                </a:extLst>
              </a:tr>
              <a:tr h="484188">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1800" u="none" strike="noStrike" cap="none" normalizeH="0" baseline="0">
                          <a:ln>
                            <a:noFill/>
                          </a:ln>
                          <a:effectLst/>
                        </a:rPr>
                        <a:t>User 2</a:t>
                      </a:r>
                      <a:endParaRPr kumimoji="1" lang="en-US" altLang="en-US" sz="1800" b="0" i="0" u="none" strike="noStrike" cap="none" normalizeH="0" baseline="0">
                        <a:ln>
                          <a:noFill/>
                        </a:ln>
                        <a:solidFill>
                          <a:schemeClr val="tx1"/>
                        </a:solidFill>
                        <a:effectLst/>
                        <a:latin typeface="Tahoma" panose="020B0604030504040204" pitchFamily="34" charset="0"/>
                      </a:endParaRPr>
                    </a:p>
                  </a:txBody>
                  <a:tcPr horzOverflow="overflow"/>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1800" u="none" strike="noStrike" cap="none" normalizeH="0" baseline="0">
                          <a:ln>
                            <a:noFill/>
                          </a:ln>
                          <a:effectLst/>
                        </a:rPr>
                        <a:t>write</a:t>
                      </a:r>
                      <a:endParaRPr kumimoji="1" lang="en-US" altLang="en-US" sz="1800" b="0" i="0" u="none" strike="noStrike" cap="none" normalizeH="0" baseline="0">
                        <a:ln>
                          <a:noFill/>
                        </a:ln>
                        <a:solidFill>
                          <a:schemeClr val="tx1"/>
                        </a:solidFill>
                        <a:effectLst/>
                        <a:latin typeface="Tahoma" panose="020B0604030504040204" pitchFamily="34" charset="0"/>
                      </a:endParaRPr>
                    </a:p>
                  </a:txBody>
                  <a:tcPr horzOverflow="overflow"/>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1800" u="none" strike="noStrike" cap="none" normalizeH="0" baseline="0">
                          <a:ln>
                            <a:noFill/>
                          </a:ln>
                          <a:effectLst/>
                        </a:rPr>
                        <a:t>write</a:t>
                      </a:r>
                      <a:endParaRPr kumimoji="1" lang="en-US" altLang="en-US" sz="1800" b="0" i="0" u="none" strike="noStrike" cap="none" normalizeH="0" baseline="0">
                        <a:ln>
                          <a:noFill/>
                        </a:ln>
                        <a:solidFill>
                          <a:schemeClr val="tx1"/>
                        </a:solidFill>
                        <a:effectLst/>
                        <a:latin typeface="Tahoma" panose="020B0604030504040204" pitchFamily="34" charset="0"/>
                      </a:endParaRPr>
                    </a:p>
                  </a:txBody>
                  <a:tcPr horzOverflow="overflow"/>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1800" u="none" strike="noStrike" cap="none" normalizeH="0" baseline="0">
                          <a:ln>
                            <a:noFill/>
                          </a:ln>
                          <a:effectLst/>
                        </a:rPr>
                        <a:t>-</a:t>
                      </a:r>
                      <a:endParaRPr kumimoji="1" lang="en-US" altLang="en-US" sz="1800" b="0" i="0" u="none" strike="noStrike" cap="none" normalizeH="0" baseline="0">
                        <a:ln>
                          <a:noFill/>
                        </a:ln>
                        <a:solidFill>
                          <a:schemeClr val="tx1"/>
                        </a:solidFill>
                        <a:effectLst/>
                        <a:latin typeface="Tahoma" panose="020B0604030504040204" pitchFamily="34" charset="0"/>
                      </a:endParaRPr>
                    </a:p>
                  </a:txBody>
                  <a:tcPr horzOverflow="overflow"/>
                </a:tc>
                <a:extLst>
                  <a:ext uri="{0D108BD9-81ED-4DB2-BD59-A6C34878D82A}">
                    <a16:rowId xmlns:a16="http://schemas.microsoft.com/office/drawing/2014/main" val="1171732720"/>
                  </a:ext>
                </a:extLst>
              </a:tr>
              <a:tr h="484188">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1800" u="none" strike="noStrike" cap="none" normalizeH="0" baseline="0">
                          <a:ln>
                            <a:noFill/>
                          </a:ln>
                          <a:effectLst/>
                        </a:rPr>
                        <a:t>User 3</a:t>
                      </a:r>
                      <a:endParaRPr kumimoji="1" lang="en-US" altLang="en-US" sz="1800" b="0" i="0" u="none" strike="noStrike" cap="none" normalizeH="0" baseline="0">
                        <a:ln>
                          <a:noFill/>
                        </a:ln>
                        <a:solidFill>
                          <a:schemeClr val="tx1"/>
                        </a:solidFill>
                        <a:effectLst/>
                        <a:latin typeface="Tahoma" panose="020B0604030504040204" pitchFamily="34" charset="0"/>
                      </a:endParaRPr>
                    </a:p>
                  </a:txBody>
                  <a:tcPr horzOverflow="overflow"/>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1800" u="none" strike="noStrike" cap="none" normalizeH="0" baseline="0">
                          <a:ln>
                            <a:noFill/>
                          </a:ln>
                          <a:effectLst/>
                        </a:rPr>
                        <a:t>-</a:t>
                      </a:r>
                      <a:endParaRPr kumimoji="1" lang="en-US" altLang="en-US" sz="1800" b="0" i="0" u="none" strike="noStrike" cap="none" normalizeH="0" baseline="0">
                        <a:ln>
                          <a:noFill/>
                        </a:ln>
                        <a:solidFill>
                          <a:schemeClr val="tx1"/>
                        </a:solidFill>
                        <a:effectLst/>
                        <a:latin typeface="Tahoma" panose="020B0604030504040204" pitchFamily="34" charset="0"/>
                      </a:endParaRPr>
                    </a:p>
                  </a:txBody>
                  <a:tcPr horzOverflow="overflow"/>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1800" u="none" strike="noStrike" cap="none" normalizeH="0" baseline="0">
                          <a:ln>
                            <a:noFill/>
                          </a:ln>
                          <a:effectLst/>
                        </a:rPr>
                        <a:t>-</a:t>
                      </a:r>
                      <a:endParaRPr kumimoji="1" lang="en-US" altLang="en-US" sz="1800" b="0" i="0" u="none" strike="noStrike" cap="none" normalizeH="0" baseline="0">
                        <a:ln>
                          <a:noFill/>
                        </a:ln>
                        <a:solidFill>
                          <a:schemeClr val="tx1"/>
                        </a:solidFill>
                        <a:effectLst/>
                        <a:latin typeface="Tahoma" panose="020B0604030504040204" pitchFamily="34" charset="0"/>
                      </a:endParaRPr>
                    </a:p>
                  </a:txBody>
                  <a:tcPr horzOverflow="overflow"/>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1800" u="none" strike="noStrike" cap="none" normalizeH="0" baseline="0">
                          <a:ln>
                            <a:noFill/>
                          </a:ln>
                          <a:effectLst/>
                        </a:rPr>
                        <a:t>read</a:t>
                      </a:r>
                      <a:endParaRPr kumimoji="1" lang="en-US" altLang="en-US" sz="1800" b="0" i="0" u="none" strike="noStrike" cap="none" normalizeH="0" baseline="0">
                        <a:ln>
                          <a:noFill/>
                        </a:ln>
                        <a:solidFill>
                          <a:schemeClr val="tx1"/>
                        </a:solidFill>
                        <a:effectLst/>
                        <a:latin typeface="Tahoma" panose="020B0604030504040204" pitchFamily="34" charset="0"/>
                      </a:endParaRPr>
                    </a:p>
                  </a:txBody>
                  <a:tcPr horzOverflow="overflow"/>
                </a:tc>
                <a:extLst>
                  <a:ext uri="{0D108BD9-81ED-4DB2-BD59-A6C34878D82A}">
                    <a16:rowId xmlns:a16="http://schemas.microsoft.com/office/drawing/2014/main" val="1209754343"/>
                  </a:ext>
                </a:extLst>
              </a:tr>
              <a:tr h="482600">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1800" u="none" strike="noStrike" cap="none" normalizeH="0" baseline="0">
                          <a:ln>
                            <a:noFill/>
                          </a:ln>
                          <a:effectLst/>
                        </a:rPr>
                        <a:t>…</a:t>
                      </a:r>
                      <a:endParaRPr kumimoji="1" lang="en-US" altLang="en-US" sz="1800" b="0" i="0" u="none" strike="noStrike" cap="none" normalizeH="0" baseline="0">
                        <a:ln>
                          <a:noFill/>
                        </a:ln>
                        <a:solidFill>
                          <a:schemeClr val="tx1"/>
                        </a:solidFill>
                        <a:effectLst/>
                        <a:latin typeface="Tahoma" panose="020B0604030504040204" pitchFamily="34" charset="0"/>
                      </a:endParaRPr>
                    </a:p>
                  </a:txBody>
                  <a:tcPr horzOverflow="overflow"/>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endParaRPr kumimoji="1" lang="en-US" altLang="en-US" sz="1800" b="0" i="0" u="none" strike="noStrike" cap="none" normalizeH="0" baseline="0">
                        <a:ln>
                          <a:noFill/>
                        </a:ln>
                        <a:solidFill>
                          <a:schemeClr val="tx1"/>
                        </a:solidFill>
                        <a:effectLst/>
                        <a:latin typeface="Tahoma" panose="020B0604030504040204" pitchFamily="34" charset="0"/>
                      </a:endParaRPr>
                    </a:p>
                  </a:txBody>
                  <a:tcPr horzOverflow="overflow"/>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endParaRPr kumimoji="1" lang="en-US" altLang="en-US" sz="1800" b="0" i="0" u="none" strike="noStrike" cap="none" normalizeH="0" baseline="0">
                        <a:ln>
                          <a:noFill/>
                        </a:ln>
                        <a:solidFill>
                          <a:schemeClr val="tx1"/>
                        </a:solidFill>
                        <a:effectLst/>
                        <a:latin typeface="Tahoma" panose="020B0604030504040204" pitchFamily="34" charset="0"/>
                      </a:endParaRPr>
                    </a:p>
                  </a:txBody>
                  <a:tcPr horzOverflow="overflow"/>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endParaRPr kumimoji="1" lang="en-US" altLang="en-US" sz="1800" b="0" i="0" u="none" strike="noStrike" cap="none" normalizeH="0" baseline="0">
                        <a:ln>
                          <a:noFill/>
                        </a:ln>
                        <a:solidFill>
                          <a:schemeClr val="tx1"/>
                        </a:solidFill>
                        <a:effectLst/>
                        <a:latin typeface="Tahoma" panose="020B0604030504040204" pitchFamily="34" charset="0"/>
                      </a:endParaRPr>
                    </a:p>
                  </a:txBody>
                  <a:tcPr horzOverflow="overflow"/>
                </a:tc>
                <a:extLst>
                  <a:ext uri="{0D108BD9-81ED-4DB2-BD59-A6C34878D82A}">
                    <a16:rowId xmlns:a16="http://schemas.microsoft.com/office/drawing/2014/main" val="2710951570"/>
                  </a:ext>
                </a:extLst>
              </a:tr>
              <a:tr h="484188">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1800" u="none" strike="noStrike" cap="none" normalizeH="0" baseline="0">
                          <a:ln>
                            <a:noFill/>
                          </a:ln>
                          <a:effectLst/>
                        </a:rPr>
                        <a:t>User m</a:t>
                      </a:r>
                      <a:endParaRPr kumimoji="1" lang="en-US" altLang="en-US" sz="1800" b="0" i="0" u="none" strike="noStrike" cap="none" normalizeH="0" baseline="0">
                        <a:ln>
                          <a:noFill/>
                        </a:ln>
                        <a:solidFill>
                          <a:schemeClr val="tx1"/>
                        </a:solidFill>
                        <a:effectLst/>
                        <a:latin typeface="Tahoma" panose="020B0604030504040204" pitchFamily="34" charset="0"/>
                      </a:endParaRPr>
                    </a:p>
                  </a:txBody>
                  <a:tcPr horzOverflow="overflow"/>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1800" u="none" strike="noStrike" cap="none" normalizeH="0" baseline="0">
                          <a:ln>
                            <a:noFill/>
                          </a:ln>
                          <a:effectLst/>
                        </a:rPr>
                        <a:t>read</a:t>
                      </a:r>
                      <a:endParaRPr kumimoji="1" lang="en-US" altLang="en-US" sz="1800" b="0" i="0" u="none" strike="noStrike" cap="none" normalizeH="0" baseline="0">
                        <a:ln>
                          <a:noFill/>
                        </a:ln>
                        <a:solidFill>
                          <a:schemeClr val="tx1"/>
                        </a:solidFill>
                        <a:effectLst/>
                        <a:latin typeface="Tahoma" panose="020B0604030504040204" pitchFamily="34" charset="0"/>
                      </a:endParaRPr>
                    </a:p>
                  </a:txBody>
                  <a:tcPr horzOverflow="overflow"/>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1800" u="none" strike="noStrike" cap="none" normalizeH="0" baseline="0">
                          <a:ln>
                            <a:noFill/>
                          </a:ln>
                          <a:effectLst/>
                        </a:rPr>
                        <a:t>write</a:t>
                      </a:r>
                      <a:endParaRPr kumimoji="1" lang="en-US" altLang="en-US" sz="1800" b="0" i="0" u="none" strike="noStrike" cap="none" normalizeH="0" baseline="0">
                        <a:ln>
                          <a:noFill/>
                        </a:ln>
                        <a:solidFill>
                          <a:schemeClr val="tx1"/>
                        </a:solidFill>
                        <a:effectLst/>
                        <a:latin typeface="Tahoma" panose="020B0604030504040204" pitchFamily="34" charset="0"/>
                      </a:endParaRPr>
                    </a:p>
                  </a:txBody>
                  <a:tcPr horzOverflow="overflow"/>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1800" u="none" strike="noStrike" cap="none" normalizeH="0" baseline="0" dirty="0">
                          <a:ln>
                            <a:noFill/>
                          </a:ln>
                          <a:effectLst/>
                        </a:rPr>
                        <a:t>write</a:t>
                      </a:r>
                      <a:endParaRPr kumimoji="1" lang="en-US" altLang="en-US" sz="1800" b="0" i="0" u="none" strike="noStrike" cap="none" normalizeH="0" baseline="0" dirty="0">
                        <a:ln>
                          <a:noFill/>
                        </a:ln>
                        <a:solidFill>
                          <a:schemeClr val="tx1"/>
                        </a:solidFill>
                        <a:effectLst/>
                        <a:latin typeface="Tahoma" panose="020B0604030504040204" pitchFamily="34" charset="0"/>
                      </a:endParaRPr>
                    </a:p>
                  </a:txBody>
                  <a:tcPr horzOverflow="overflow"/>
                </a:tc>
                <a:extLst>
                  <a:ext uri="{0D108BD9-81ED-4DB2-BD59-A6C34878D82A}">
                    <a16:rowId xmlns:a16="http://schemas.microsoft.com/office/drawing/2014/main" val="840919302"/>
                  </a:ext>
                </a:extLst>
              </a:tr>
            </a:tbl>
          </a:graphicData>
        </a:graphic>
      </p:graphicFrame>
      <p:sp>
        <p:nvSpPr>
          <p:cNvPr id="1165374" name="Text Box 62">
            <a:extLst>
              <a:ext uri="{FF2B5EF4-FFF2-40B4-BE49-F238E27FC236}">
                <a16:creationId xmlns:a16="http://schemas.microsoft.com/office/drawing/2014/main" id="{5AF5B8C7-A9E9-499D-9527-2AE38DC25BC0}"/>
              </a:ext>
            </a:extLst>
          </p:cNvPr>
          <p:cNvSpPr txBox="1">
            <a:spLocks noChangeArrowheads="1"/>
          </p:cNvSpPr>
          <p:nvPr/>
        </p:nvSpPr>
        <p:spPr bwMode="auto">
          <a:xfrm>
            <a:off x="1905000" y="5300664"/>
            <a:ext cx="8610600" cy="1170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80000"/>
              </a:lnSpc>
              <a:spcBef>
                <a:spcPct val="50000"/>
              </a:spcBef>
              <a:buFontTx/>
              <a:buChar char="•"/>
            </a:pPr>
            <a:r>
              <a:rPr lang="en-US" altLang="en-US" sz="2400" dirty="0"/>
              <a:t> Access control lists are widely used, often with groups (E.g., UNIX file system)</a:t>
            </a:r>
          </a:p>
          <a:p>
            <a:pPr algn="l">
              <a:lnSpc>
                <a:spcPct val="80000"/>
              </a:lnSpc>
              <a:spcBef>
                <a:spcPct val="50000"/>
              </a:spcBef>
              <a:buFontTx/>
              <a:buChar char="•"/>
            </a:pPr>
            <a:r>
              <a:rPr lang="en-US" altLang="en-US" sz="2400" dirty="0"/>
              <a:t> Some aspects of capability concept are used in Kerberos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657" y="381002"/>
            <a:ext cx="10972800" cy="1143000"/>
          </a:xfrm>
        </p:spPr>
        <p:txBody>
          <a:bodyPr/>
          <a:lstStyle/>
          <a:p>
            <a:r>
              <a:rPr lang="en-US" dirty="0"/>
              <a:t>ACL: my name is on the list</a:t>
            </a:r>
          </a:p>
        </p:txBody>
      </p:sp>
      <p:sp>
        <p:nvSpPr>
          <p:cNvPr id="3" name="Content Placeholder 2"/>
          <p:cNvSpPr>
            <a:spLocks noGrp="1"/>
          </p:cNvSpPr>
          <p:nvPr>
            <p:ph idx="1"/>
          </p:nvPr>
        </p:nvSpPr>
        <p:spPr/>
        <p:txBody>
          <a:bodyPr/>
          <a:lstStyle/>
          <a:p>
            <a:endParaRPr lang="en-US" dirty="0"/>
          </a:p>
        </p:txBody>
      </p:sp>
      <p:pic>
        <p:nvPicPr>
          <p:cNvPr id="1026" name="Picture 2" descr="http://assets.nydailynews.com/polopoly_fs/1.1242579.1461698098!/img/httpImage/image.jpg_gen/derivatives/gallery_1200/studio-54-1981.jpg"/>
          <p:cNvPicPr>
            <a:picLocks noChangeAspect="1" noChangeArrowheads="1"/>
          </p:cNvPicPr>
          <p:nvPr/>
        </p:nvPicPr>
        <p:blipFill rotWithShape="1">
          <a:blip r:embed="rId2">
            <a:extLst>
              <a:ext uri="{28A0092B-C50C-407E-A947-70E740481C1C}">
                <a14:useLocalDpi xmlns:a14="http://schemas.microsoft.com/office/drawing/2010/main" val="0"/>
              </a:ext>
            </a:extLst>
          </a:blip>
          <a:srcRect t="17174"/>
          <a:stretch/>
        </p:blipFill>
        <p:spPr bwMode="auto">
          <a:xfrm>
            <a:off x="2540000" y="1701801"/>
            <a:ext cx="7112000" cy="4648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178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987" y="381002"/>
            <a:ext cx="10972800" cy="1143000"/>
          </a:xfrm>
        </p:spPr>
        <p:txBody>
          <a:bodyPr/>
          <a:lstStyle/>
          <a:p>
            <a:r>
              <a:rPr lang="en-US" dirty="0"/>
              <a:t>Capability: I have a ticket</a:t>
            </a:r>
          </a:p>
        </p:txBody>
      </p:sp>
      <p:sp>
        <p:nvSpPr>
          <p:cNvPr id="3" name="Content Placeholder 2"/>
          <p:cNvSpPr>
            <a:spLocks noGrp="1"/>
          </p:cNvSpPr>
          <p:nvPr>
            <p:ph idx="1"/>
          </p:nvPr>
        </p:nvSpPr>
        <p:spPr/>
        <p:txBody>
          <a:bodyPr/>
          <a:lstStyle/>
          <a:p>
            <a:endParaRPr lang="en-US" dirty="0"/>
          </a:p>
        </p:txBody>
      </p:sp>
      <p:pic>
        <p:nvPicPr>
          <p:cNvPr id="1026" name="Picture 2" descr="http://assets.nydailynews.com/polopoly_fs/1.1242579.1461698098!/img/httpImage/image.jpg_gen/derivatives/gallery_1200/studio-54-1981.jpg"/>
          <p:cNvPicPr>
            <a:picLocks noChangeAspect="1" noChangeArrowheads="1"/>
          </p:cNvPicPr>
          <p:nvPr/>
        </p:nvPicPr>
        <p:blipFill rotWithShape="1">
          <a:blip r:embed="rId2">
            <a:extLst>
              <a:ext uri="{28A0092B-C50C-407E-A947-70E740481C1C}">
                <a14:useLocalDpi xmlns:a14="http://schemas.microsoft.com/office/drawing/2010/main" val="0"/>
              </a:ext>
            </a:extLst>
          </a:blip>
          <a:srcRect t="17174"/>
          <a:stretch/>
        </p:blipFill>
        <p:spPr bwMode="auto">
          <a:xfrm>
            <a:off x="2540000" y="1701801"/>
            <a:ext cx="7112000" cy="4648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283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210" name="Rectangle 2">
            <a:extLst>
              <a:ext uri="{FF2B5EF4-FFF2-40B4-BE49-F238E27FC236}">
                <a16:creationId xmlns:a16="http://schemas.microsoft.com/office/drawing/2014/main" id="{749A4FEE-1C1C-4BBD-932D-BA59AE3DC449}"/>
              </a:ext>
            </a:extLst>
          </p:cNvPr>
          <p:cNvSpPr>
            <a:spLocks noGrp="1" noChangeArrowheads="1"/>
          </p:cNvSpPr>
          <p:nvPr>
            <p:ph type="title"/>
          </p:nvPr>
        </p:nvSpPr>
        <p:spPr/>
        <p:txBody>
          <a:bodyPr/>
          <a:lstStyle/>
          <a:p>
            <a:r>
              <a:rPr lang="en-US" altLang="en-US" dirty="0"/>
              <a:t>ACL vs Capabilities</a:t>
            </a:r>
          </a:p>
        </p:txBody>
      </p:sp>
      <p:sp>
        <p:nvSpPr>
          <p:cNvPr id="1246211" name="Rectangle 3">
            <a:extLst>
              <a:ext uri="{FF2B5EF4-FFF2-40B4-BE49-F238E27FC236}">
                <a16:creationId xmlns:a16="http://schemas.microsoft.com/office/drawing/2014/main" id="{F9F3B687-6E73-4C1E-AEB9-78AD88CC27D1}"/>
              </a:ext>
            </a:extLst>
          </p:cNvPr>
          <p:cNvSpPr>
            <a:spLocks noGrp="1" noChangeArrowheads="1"/>
          </p:cNvSpPr>
          <p:nvPr>
            <p:ph type="body" idx="1"/>
          </p:nvPr>
        </p:nvSpPr>
        <p:spPr>
          <a:xfrm>
            <a:off x="1143000" y="1828800"/>
            <a:ext cx="8488680" cy="4913376"/>
          </a:xfrm>
        </p:spPr>
        <p:txBody>
          <a:bodyPr>
            <a:normAutofit/>
          </a:bodyPr>
          <a:lstStyle/>
          <a:p>
            <a:r>
              <a:rPr lang="en-US" altLang="en-US" sz="2800" b="1" dirty="0"/>
              <a:t>Access control list</a:t>
            </a:r>
          </a:p>
          <a:p>
            <a:pPr lvl="1"/>
            <a:r>
              <a:rPr lang="en-US" altLang="en-US" sz="2400" dirty="0"/>
              <a:t>Associate list with each object</a:t>
            </a:r>
          </a:p>
          <a:p>
            <a:pPr lvl="1"/>
            <a:r>
              <a:rPr lang="en-US" altLang="en-US" sz="2400" dirty="0"/>
              <a:t>Check user/group against list</a:t>
            </a:r>
          </a:p>
          <a:p>
            <a:pPr lvl="1"/>
            <a:r>
              <a:rPr lang="en-US" altLang="en-US" sz="2400" dirty="0"/>
              <a:t>Relies on authentication: need to know user</a:t>
            </a:r>
          </a:p>
          <a:p>
            <a:pPr lvl="1"/>
            <a:endParaRPr lang="en-US" altLang="en-US" dirty="0"/>
          </a:p>
          <a:p>
            <a:pPr marL="274320" lvl="1" indent="0">
              <a:buNone/>
            </a:pPr>
            <a:endParaRPr lang="en-US" altLang="en-US" dirty="0"/>
          </a:p>
          <a:p>
            <a:r>
              <a:rPr lang="en-US" altLang="en-US" sz="2800" b="1" dirty="0"/>
              <a:t>Capabilities</a:t>
            </a:r>
          </a:p>
          <a:p>
            <a:pPr lvl="1"/>
            <a:r>
              <a:rPr lang="en-US" altLang="en-US" sz="2400" dirty="0"/>
              <a:t>Capability is unforgeable ticket associated with object</a:t>
            </a:r>
          </a:p>
          <a:p>
            <a:pPr lvl="1"/>
            <a:r>
              <a:rPr lang="en-US" altLang="en-US" sz="2400" dirty="0"/>
              <a:t>Can be passed from one process to another</a:t>
            </a:r>
          </a:p>
          <a:p>
            <a:pPr lvl="1"/>
            <a:r>
              <a:rPr lang="en-US" altLang="en-US" sz="2400" dirty="0"/>
              <a:t>Reference monitor checks ticket</a:t>
            </a:r>
          </a:p>
          <a:p>
            <a:pPr lvl="2"/>
            <a:r>
              <a:rPr lang="en-US" altLang="en-US" sz="2400" dirty="0"/>
              <a:t>Does not need to know identify of user/process</a:t>
            </a:r>
          </a:p>
        </p:txBody>
      </p:sp>
      <p:pic>
        <p:nvPicPr>
          <p:cNvPr id="4" name="Content Placeholder 9">
            <a:extLst>
              <a:ext uri="{FF2B5EF4-FFF2-40B4-BE49-F238E27FC236}">
                <a16:creationId xmlns:a16="http://schemas.microsoft.com/office/drawing/2014/main" id="{6D3F5E35-0A0F-4DA7-A1B9-E3A9E2E22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122" y="2318489"/>
            <a:ext cx="5473134" cy="15275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1C1A8-F971-419A-AF5B-3470B67F83A2}"/>
              </a:ext>
            </a:extLst>
          </p:cNvPr>
          <p:cNvSpPr>
            <a:spLocks noGrp="1"/>
          </p:cNvSpPr>
          <p:nvPr>
            <p:ph type="title"/>
          </p:nvPr>
        </p:nvSpPr>
        <p:spPr/>
        <p:txBody>
          <a:bodyPr/>
          <a:lstStyle/>
          <a:p>
            <a:r>
              <a:rPr lang="en-US" altLang="en-US" dirty="0"/>
              <a:t>ACL vs Capabilities</a:t>
            </a:r>
            <a:endParaRPr lang="en-US" dirty="0"/>
          </a:p>
        </p:txBody>
      </p:sp>
      <p:sp>
        <p:nvSpPr>
          <p:cNvPr id="3" name="Content Placeholder 2">
            <a:extLst>
              <a:ext uri="{FF2B5EF4-FFF2-40B4-BE49-F238E27FC236}">
                <a16:creationId xmlns:a16="http://schemas.microsoft.com/office/drawing/2014/main" id="{88C3FFBC-711B-48F6-BBB1-9D1B278A3976}"/>
              </a:ext>
            </a:extLst>
          </p:cNvPr>
          <p:cNvSpPr>
            <a:spLocks noGrp="1"/>
          </p:cNvSpPr>
          <p:nvPr>
            <p:ph idx="1"/>
          </p:nvPr>
        </p:nvSpPr>
        <p:spPr/>
        <p:txBody>
          <a:bodyPr/>
          <a:lstStyle/>
          <a:p>
            <a:endParaRPr lang="en-US"/>
          </a:p>
        </p:txBody>
      </p:sp>
      <p:pic>
        <p:nvPicPr>
          <p:cNvPr id="4" name="Picture 4" descr="9-25">
            <a:extLst>
              <a:ext uri="{FF2B5EF4-FFF2-40B4-BE49-F238E27FC236}">
                <a16:creationId xmlns:a16="http://schemas.microsoft.com/office/drawing/2014/main" id="{01F10056-424E-4186-A57E-7C9F0B6A3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250" y="2379663"/>
            <a:ext cx="8039100" cy="3576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80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6A525A-A7B4-488A-B3E4-266A638EC80F}"/>
              </a:ext>
            </a:extLst>
          </p:cNvPr>
          <p:cNvSpPr>
            <a:spLocks noGrp="1"/>
          </p:cNvSpPr>
          <p:nvPr>
            <p:ph type="title"/>
          </p:nvPr>
        </p:nvSpPr>
        <p:spPr>
          <a:xfrm>
            <a:off x="1106424" y="1173575"/>
            <a:ext cx="9966960" cy="2926080"/>
          </a:xfrm>
        </p:spPr>
        <p:txBody>
          <a:bodyPr/>
          <a:lstStyle/>
          <a:p>
            <a:r>
              <a:rPr lang="en-US" dirty="0"/>
              <a:t>Process security</a:t>
            </a:r>
          </a:p>
        </p:txBody>
      </p:sp>
      <p:sp>
        <p:nvSpPr>
          <p:cNvPr id="5" name="Text Placeholder 4">
            <a:extLst>
              <a:ext uri="{FF2B5EF4-FFF2-40B4-BE49-F238E27FC236}">
                <a16:creationId xmlns:a16="http://schemas.microsoft.com/office/drawing/2014/main" id="{CA00FB0D-DC37-40EB-898A-2A3267F80674}"/>
              </a:ext>
            </a:extLst>
          </p:cNvPr>
          <p:cNvSpPr>
            <a:spLocks noGrp="1"/>
          </p:cNvSpPr>
          <p:nvPr>
            <p:ph type="body" idx="1"/>
          </p:nvPr>
        </p:nvSpPr>
        <p:spPr>
          <a:xfrm>
            <a:off x="1709928" y="4154520"/>
            <a:ext cx="8769096" cy="1363806"/>
          </a:xfrm>
        </p:spPr>
        <p:txBody>
          <a:bodyPr/>
          <a:lstStyle/>
          <a:p>
            <a:endParaRPr lang="en-US" dirty="0"/>
          </a:p>
        </p:txBody>
      </p:sp>
    </p:spTree>
    <p:extLst>
      <p:ext uri="{BB962C8B-B14F-4D97-AF65-F5344CB8AC3E}">
        <p14:creationId xmlns:p14="http://schemas.microsoft.com/office/powerpoint/2010/main" val="1439506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DC45-3740-4296-BE91-C5A1B35D205A}"/>
              </a:ext>
            </a:extLst>
          </p:cNvPr>
          <p:cNvSpPr>
            <a:spLocks noGrp="1"/>
          </p:cNvSpPr>
          <p:nvPr>
            <p:ph type="title"/>
          </p:nvPr>
        </p:nvSpPr>
        <p:spPr/>
        <p:txBody>
          <a:bodyPr/>
          <a:lstStyle/>
          <a:p>
            <a:r>
              <a:rPr lang="en-US" altLang="en-US" dirty="0"/>
              <a:t>ACL vs Capabilities</a:t>
            </a:r>
            <a:endParaRPr lang="en-US" dirty="0"/>
          </a:p>
        </p:txBody>
      </p:sp>
      <p:pic>
        <p:nvPicPr>
          <p:cNvPr id="4" name="Picture 4" descr="9-27">
            <a:extLst>
              <a:ext uri="{FF2B5EF4-FFF2-40B4-BE49-F238E27FC236}">
                <a16:creationId xmlns:a16="http://schemas.microsoft.com/office/drawing/2014/main" id="{CAC4FA1B-A39E-499B-BE7C-CC782917B1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3634" y="2057400"/>
            <a:ext cx="9111395"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942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B57F-9A91-4E7A-9ABE-0CCAB07A1BB9}"/>
              </a:ext>
            </a:extLst>
          </p:cNvPr>
          <p:cNvSpPr>
            <a:spLocks noGrp="1"/>
          </p:cNvSpPr>
          <p:nvPr>
            <p:ph type="title"/>
          </p:nvPr>
        </p:nvSpPr>
        <p:spPr/>
        <p:txBody>
          <a:bodyPr/>
          <a:lstStyle/>
          <a:p>
            <a:r>
              <a:rPr lang="en-US" dirty="0"/>
              <a:t>Delegation and Revocation</a:t>
            </a:r>
          </a:p>
        </p:txBody>
      </p:sp>
      <p:pic>
        <p:nvPicPr>
          <p:cNvPr id="6" name="Content Placeholder 5">
            <a:extLst>
              <a:ext uri="{FF2B5EF4-FFF2-40B4-BE49-F238E27FC236}">
                <a16:creationId xmlns:a16="http://schemas.microsoft.com/office/drawing/2014/main" id="{A4FC0EED-78D6-4F2D-9047-54E7521753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480" y="1965960"/>
            <a:ext cx="5981700" cy="2105025"/>
          </a:xfrm>
        </p:spPr>
      </p:pic>
      <p:pic>
        <p:nvPicPr>
          <p:cNvPr id="8" name="Picture 7">
            <a:extLst>
              <a:ext uri="{FF2B5EF4-FFF2-40B4-BE49-F238E27FC236}">
                <a16:creationId xmlns:a16="http://schemas.microsoft.com/office/drawing/2014/main" id="{4AA37E54-E8F8-4F69-8F52-42D0B4E0EC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4467808"/>
            <a:ext cx="7153275" cy="1524000"/>
          </a:xfrm>
          <a:prstGeom prst="rect">
            <a:avLst/>
          </a:prstGeom>
        </p:spPr>
      </p:pic>
      <p:sp>
        <p:nvSpPr>
          <p:cNvPr id="9" name="TextBox 8">
            <a:extLst>
              <a:ext uri="{FF2B5EF4-FFF2-40B4-BE49-F238E27FC236}">
                <a16:creationId xmlns:a16="http://schemas.microsoft.com/office/drawing/2014/main" id="{1D426F63-85FE-44BC-909A-A719CF20B044}"/>
              </a:ext>
            </a:extLst>
          </p:cNvPr>
          <p:cNvSpPr txBox="1"/>
          <p:nvPr/>
        </p:nvSpPr>
        <p:spPr>
          <a:xfrm>
            <a:off x="7936993" y="2293554"/>
            <a:ext cx="3779520" cy="1323439"/>
          </a:xfrm>
          <a:prstGeom prst="rect">
            <a:avLst/>
          </a:prstGeom>
          <a:noFill/>
        </p:spPr>
        <p:txBody>
          <a:bodyPr wrap="square" rtlCol="0">
            <a:spAutoFit/>
          </a:bodyPr>
          <a:lstStyle/>
          <a:p>
            <a:r>
              <a:rPr lang="en-US" sz="2000" b="1" dirty="0"/>
              <a:t>if a system has fewer user centric operations and more object centric operation  ACL is good for it, </a:t>
            </a:r>
          </a:p>
        </p:txBody>
      </p:sp>
      <p:sp>
        <p:nvSpPr>
          <p:cNvPr id="10" name="TextBox 9">
            <a:extLst>
              <a:ext uri="{FF2B5EF4-FFF2-40B4-BE49-F238E27FC236}">
                <a16:creationId xmlns:a16="http://schemas.microsoft.com/office/drawing/2014/main" id="{21F78470-2913-490D-A2D2-F753D83EAEB5}"/>
              </a:ext>
            </a:extLst>
          </p:cNvPr>
          <p:cNvSpPr txBox="1"/>
          <p:nvPr/>
        </p:nvSpPr>
        <p:spPr>
          <a:xfrm>
            <a:off x="8717280" y="4070985"/>
            <a:ext cx="2718816" cy="1631216"/>
          </a:xfrm>
          <a:prstGeom prst="rect">
            <a:avLst/>
          </a:prstGeom>
          <a:noFill/>
        </p:spPr>
        <p:txBody>
          <a:bodyPr wrap="square" rtlCol="0">
            <a:spAutoFit/>
          </a:bodyPr>
          <a:lstStyle/>
          <a:p>
            <a:r>
              <a:rPr lang="en-US" sz="2000" b="1" dirty="0"/>
              <a:t>Is Capability model a good fit in the system where more user centric action is required? </a:t>
            </a:r>
          </a:p>
        </p:txBody>
      </p:sp>
    </p:spTree>
    <p:extLst>
      <p:ext uri="{BB962C8B-B14F-4D97-AF65-F5344CB8AC3E}">
        <p14:creationId xmlns:p14="http://schemas.microsoft.com/office/powerpoint/2010/main" val="342046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77875-6552-4762-829F-9E07B1301816}"/>
              </a:ext>
            </a:extLst>
          </p:cNvPr>
          <p:cNvSpPr>
            <a:spLocks noGrp="1"/>
          </p:cNvSpPr>
          <p:nvPr>
            <p:ph type="title"/>
          </p:nvPr>
        </p:nvSpPr>
        <p:spPr/>
        <p:txBody>
          <a:bodyPr/>
          <a:lstStyle/>
          <a:p>
            <a:r>
              <a:rPr lang="en-US" dirty="0"/>
              <a:t>Discretionary Access Control (DAC)</a:t>
            </a:r>
          </a:p>
        </p:txBody>
      </p:sp>
      <p:sp>
        <p:nvSpPr>
          <p:cNvPr id="3" name="Content Placeholder 2">
            <a:extLst>
              <a:ext uri="{FF2B5EF4-FFF2-40B4-BE49-F238E27FC236}">
                <a16:creationId xmlns:a16="http://schemas.microsoft.com/office/drawing/2014/main" id="{BB4120EA-AEC8-4803-BB38-0F1C05E616C2}"/>
              </a:ext>
            </a:extLst>
          </p:cNvPr>
          <p:cNvSpPr>
            <a:spLocks noGrp="1"/>
          </p:cNvSpPr>
          <p:nvPr>
            <p:ph idx="1"/>
          </p:nvPr>
        </p:nvSpPr>
        <p:spPr/>
        <p:txBody>
          <a:bodyPr/>
          <a:lstStyle/>
          <a:p>
            <a:r>
              <a:rPr lang="en-US" sz="2800" dirty="0"/>
              <a:t>Users can protect what they own</a:t>
            </a:r>
          </a:p>
          <a:p>
            <a:pPr lvl="1"/>
            <a:r>
              <a:rPr lang="en-US" sz="2400" dirty="0"/>
              <a:t>–The owner may grant access to others</a:t>
            </a:r>
          </a:p>
          <a:p>
            <a:pPr lvl="1"/>
            <a:r>
              <a:rPr lang="en-US" sz="2400" dirty="0"/>
              <a:t>–The owner may define the type of access (read/write/execute) given to others</a:t>
            </a:r>
          </a:p>
          <a:p>
            <a:r>
              <a:rPr lang="en-US" sz="2800" dirty="0"/>
              <a:t>DAC is the standard model used in operating systems</a:t>
            </a:r>
          </a:p>
          <a:p>
            <a:r>
              <a:rPr lang="en-US" sz="2800" dirty="0"/>
              <a:t>Mandatory Access Control (MAC)</a:t>
            </a:r>
          </a:p>
          <a:p>
            <a:pPr lvl="1"/>
            <a:r>
              <a:rPr lang="en-US" sz="2400" dirty="0"/>
              <a:t>–Alternative model not covered in this lecture</a:t>
            </a:r>
          </a:p>
          <a:p>
            <a:pPr lvl="1"/>
            <a:r>
              <a:rPr lang="en-US" sz="2400" dirty="0"/>
              <a:t>–Multiple levels of security for users and documents</a:t>
            </a:r>
          </a:p>
          <a:p>
            <a:pPr lvl="1"/>
            <a:r>
              <a:rPr lang="en-US" sz="2400" dirty="0"/>
              <a:t>–Read down and write up principle</a:t>
            </a:r>
          </a:p>
        </p:txBody>
      </p:sp>
    </p:spTree>
    <p:extLst>
      <p:ext uri="{BB962C8B-B14F-4D97-AF65-F5344CB8AC3E}">
        <p14:creationId xmlns:p14="http://schemas.microsoft.com/office/powerpoint/2010/main" val="1948016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9FEF-93A2-4B39-88FF-BDAED5344D7D}"/>
              </a:ext>
            </a:extLst>
          </p:cNvPr>
          <p:cNvSpPr>
            <a:spLocks noGrp="1"/>
          </p:cNvSpPr>
          <p:nvPr>
            <p:ph type="title"/>
          </p:nvPr>
        </p:nvSpPr>
        <p:spPr/>
        <p:txBody>
          <a:bodyPr/>
          <a:lstStyle/>
          <a:p>
            <a:r>
              <a:rPr lang="en-US" dirty="0"/>
              <a:t>Closed vs. Open Policy</a:t>
            </a:r>
          </a:p>
        </p:txBody>
      </p:sp>
      <p:sp>
        <p:nvSpPr>
          <p:cNvPr id="4" name="Text Placeholder 3">
            <a:extLst>
              <a:ext uri="{FF2B5EF4-FFF2-40B4-BE49-F238E27FC236}">
                <a16:creationId xmlns:a16="http://schemas.microsoft.com/office/drawing/2014/main" id="{A4F9AF31-DAE1-47B3-89B1-00F2B06082BA}"/>
              </a:ext>
            </a:extLst>
          </p:cNvPr>
          <p:cNvSpPr>
            <a:spLocks noGrp="1"/>
          </p:cNvSpPr>
          <p:nvPr>
            <p:ph type="body" idx="1"/>
          </p:nvPr>
        </p:nvSpPr>
        <p:spPr/>
        <p:txBody>
          <a:bodyPr>
            <a:normAutofit/>
          </a:bodyPr>
          <a:lstStyle/>
          <a:p>
            <a:r>
              <a:rPr lang="en-US" sz="2800" dirty="0"/>
              <a:t>Closed policy</a:t>
            </a:r>
          </a:p>
        </p:txBody>
      </p:sp>
      <p:sp>
        <p:nvSpPr>
          <p:cNvPr id="5" name="Content Placeholder 4">
            <a:extLst>
              <a:ext uri="{FF2B5EF4-FFF2-40B4-BE49-F238E27FC236}">
                <a16:creationId xmlns:a16="http://schemas.microsoft.com/office/drawing/2014/main" id="{9501141D-351B-4A7D-92EE-9BFAED055E71}"/>
              </a:ext>
            </a:extLst>
          </p:cNvPr>
          <p:cNvSpPr>
            <a:spLocks noGrp="1"/>
          </p:cNvSpPr>
          <p:nvPr>
            <p:ph sz="half" idx="2"/>
          </p:nvPr>
        </p:nvSpPr>
        <p:spPr/>
        <p:txBody>
          <a:bodyPr>
            <a:normAutofit/>
          </a:bodyPr>
          <a:lstStyle/>
          <a:p>
            <a:r>
              <a:rPr lang="en-US" sz="2400" dirty="0"/>
              <a:t>Give Tom read access to “foo”</a:t>
            </a:r>
          </a:p>
          <a:p>
            <a:r>
              <a:rPr lang="en-US" sz="2400" dirty="0"/>
              <a:t>Give Bob r/w access to “bar</a:t>
            </a:r>
          </a:p>
          <a:p>
            <a:r>
              <a:rPr lang="en-US" sz="2400" dirty="0"/>
              <a:t>Tom: I would like to read “foo”</a:t>
            </a:r>
          </a:p>
          <a:p>
            <a:pPr lvl="1"/>
            <a:r>
              <a:rPr lang="en-US" sz="2400" i="1" dirty="0"/>
              <a:t>Access allowed</a:t>
            </a:r>
          </a:p>
          <a:p>
            <a:r>
              <a:rPr lang="en-US" sz="2400" dirty="0"/>
              <a:t>Tom: I would like to read “bar”</a:t>
            </a:r>
          </a:p>
          <a:p>
            <a:pPr lvl="1"/>
            <a:r>
              <a:rPr lang="en-US" sz="2400" i="1" dirty="0"/>
              <a:t>Access denied</a:t>
            </a:r>
          </a:p>
        </p:txBody>
      </p:sp>
      <p:sp>
        <p:nvSpPr>
          <p:cNvPr id="6" name="Text Placeholder 5">
            <a:extLst>
              <a:ext uri="{FF2B5EF4-FFF2-40B4-BE49-F238E27FC236}">
                <a16:creationId xmlns:a16="http://schemas.microsoft.com/office/drawing/2014/main" id="{59A99D66-D578-4499-80CA-8F4ED4104D1F}"/>
              </a:ext>
            </a:extLst>
          </p:cNvPr>
          <p:cNvSpPr>
            <a:spLocks noGrp="1"/>
          </p:cNvSpPr>
          <p:nvPr>
            <p:ph type="body" sz="quarter" idx="3"/>
          </p:nvPr>
        </p:nvSpPr>
        <p:spPr/>
        <p:txBody>
          <a:bodyPr>
            <a:normAutofit/>
          </a:bodyPr>
          <a:lstStyle/>
          <a:p>
            <a:r>
              <a:rPr lang="en-US" sz="2800" dirty="0"/>
              <a:t>Open policy</a:t>
            </a:r>
          </a:p>
        </p:txBody>
      </p:sp>
      <p:sp>
        <p:nvSpPr>
          <p:cNvPr id="7" name="Content Placeholder 6">
            <a:extLst>
              <a:ext uri="{FF2B5EF4-FFF2-40B4-BE49-F238E27FC236}">
                <a16:creationId xmlns:a16="http://schemas.microsoft.com/office/drawing/2014/main" id="{319F3C0F-8915-4093-85C5-EA08B6E136E9}"/>
              </a:ext>
            </a:extLst>
          </p:cNvPr>
          <p:cNvSpPr>
            <a:spLocks noGrp="1"/>
          </p:cNvSpPr>
          <p:nvPr>
            <p:ph sz="quarter" idx="4"/>
          </p:nvPr>
        </p:nvSpPr>
        <p:spPr/>
        <p:txBody>
          <a:bodyPr>
            <a:normAutofit/>
          </a:bodyPr>
          <a:lstStyle/>
          <a:p>
            <a:r>
              <a:rPr lang="en-US" sz="2400" dirty="0"/>
              <a:t>Deny Tom read access to “foo”</a:t>
            </a:r>
          </a:p>
          <a:p>
            <a:r>
              <a:rPr lang="en-US" sz="2400" dirty="0"/>
              <a:t>Deny Bob r/w access to “bar”</a:t>
            </a:r>
          </a:p>
          <a:p>
            <a:r>
              <a:rPr lang="en-US" sz="2400" dirty="0"/>
              <a:t>Tom: I would like to read “foo”</a:t>
            </a:r>
          </a:p>
          <a:p>
            <a:pPr lvl="1"/>
            <a:r>
              <a:rPr lang="en-US" sz="2400" i="1" dirty="0"/>
              <a:t>Access denied</a:t>
            </a:r>
          </a:p>
          <a:p>
            <a:r>
              <a:rPr lang="en-US" sz="2400" dirty="0"/>
              <a:t>Tom: I would like to read “bar”</a:t>
            </a:r>
          </a:p>
          <a:p>
            <a:pPr lvl="1"/>
            <a:r>
              <a:rPr lang="en-US" sz="2400" i="1" dirty="0"/>
              <a:t>Access allowed</a:t>
            </a:r>
          </a:p>
        </p:txBody>
      </p:sp>
    </p:spTree>
    <p:extLst>
      <p:ext uri="{BB962C8B-B14F-4D97-AF65-F5344CB8AC3E}">
        <p14:creationId xmlns:p14="http://schemas.microsoft.com/office/powerpoint/2010/main" val="3197902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9D278A-FE6A-405C-98A1-84F11E78EE3F}"/>
              </a:ext>
            </a:extLst>
          </p:cNvPr>
          <p:cNvSpPr>
            <a:spLocks noGrp="1"/>
          </p:cNvSpPr>
          <p:nvPr>
            <p:ph type="title"/>
          </p:nvPr>
        </p:nvSpPr>
        <p:spPr/>
        <p:txBody>
          <a:bodyPr/>
          <a:lstStyle/>
          <a:p>
            <a:r>
              <a:rPr lang="en-US" dirty="0"/>
              <a:t>Closed Policy with Negative Authorizations and Deny Priority </a:t>
            </a:r>
          </a:p>
        </p:txBody>
      </p:sp>
      <p:sp>
        <p:nvSpPr>
          <p:cNvPr id="8" name="Content Placeholder 7">
            <a:extLst>
              <a:ext uri="{FF2B5EF4-FFF2-40B4-BE49-F238E27FC236}">
                <a16:creationId xmlns:a16="http://schemas.microsoft.com/office/drawing/2014/main" id="{B10DDDA3-AA3C-42C8-8D4E-26E7B77D345B}"/>
              </a:ext>
            </a:extLst>
          </p:cNvPr>
          <p:cNvSpPr>
            <a:spLocks noGrp="1"/>
          </p:cNvSpPr>
          <p:nvPr>
            <p:ph idx="1"/>
          </p:nvPr>
        </p:nvSpPr>
        <p:spPr/>
        <p:txBody>
          <a:bodyPr>
            <a:normAutofit/>
          </a:bodyPr>
          <a:lstStyle/>
          <a:p>
            <a:r>
              <a:rPr lang="en-US" sz="2400" dirty="0"/>
              <a:t>Give Tom r/w access to “bar”</a:t>
            </a:r>
          </a:p>
          <a:p>
            <a:r>
              <a:rPr lang="en-US" sz="2400" dirty="0"/>
              <a:t>Deny Tom write access to “bar ”</a:t>
            </a:r>
          </a:p>
          <a:p>
            <a:r>
              <a:rPr lang="en-US" sz="2400" dirty="0"/>
              <a:t>Tom: I would like to read “bar”</a:t>
            </a:r>
          </a:p>
          <a:p>
            <a:pPr lvl="1"/>
            <a:r>
              <a:rPr lang="en-US" sz="2400" i="1" dirty="0"/>
              <a:t>Access allowed</a:t>
            </a:r>
          </a:p>
          <a:p>
            <a:r>
              <a:rPr lang="en-US" sz="2400" dirty="0"/>
              <a:t>Tom: I would like to write “bar ”</a:t>
            </a:r>
          </a:p>
          <a:p>
            <a:pPr lvl="1"/>
            <a:r>
              <a:rPr lang="en-US" sz="2400" i="1" dirty="0"/>
              <a:t>Access denied</a:t>
            </a:r>
          </a:p>
          <a:p>
            <a:r>
              <a:rPr lang="en-US" sz="2400" dirty="0"/>
              <a:t>Policy is used by Windows to manage access control to the file system</a:t>
            </a:r>
          </a:p>
        </p:txBody>
      </p:sp>
    </p:spTree>
    <p:extLst>
      <p:ext uri="{BB962C8B-B14F-4D97-AF65-F5344CB8AC3E}">
        <p14:creationId xmlns:p14="http://schemas.microsoft.com/office/powerpoint/2010/main" val="2702773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01624" y="403860"/>
            <a:ext cx="9875520" cy="1356360"/>
          </a:xfrm>
        </p:spPr>
        <p:txBody>
          <a:bodyPr/>
          <a:lstStyle/>
          <a:p>
            <a:pPr eaLnBrk="1" hangingPunct="1"/>
            <a:r>
              <a:rPr lang="en-US" dirty="0"/>
              <a:t>Unix Roles  (aka Groups)</a:t>
            </a:r>
          </a:p>
        </p:txBody>
      </p:sp>
      <p:sp>
        <p:nvSpPr>
          <p:cNvPr id="16387" name="Rectangle 3" descr="Rectangle: Click to edit Master text styles&#10;Second level&#10;Third level&#10;Fourth level&#10;Fifth level"/>
          <p:cNvSpPr>
            <a:spLocks noGrp="1" noChangeArrowheads="1"/>
          </p:cNvSpPr>
          <p:nvPr>
            <p:ph type="body" idx="1"/>
          </p:nvPr>
        </p:nvSpPr>
        <p:spPr>
          <a:xfrm>
            <a:off x="711200" y="1524000"/>
            <a:ext cx="11176000" cy="4419600"/>
          </a:xfrm>
        </p:spPr>
        <p:txBody>
          <a:bodyPr>
            <a:normAutofit/>
          </a:bodyPr>
          <a:lstStyle/>
          <a:p>
            <a:pPr eaLnBrk="1" hangingPunct="1"/>
            <a:r>
              <a:rPr lang="en-US" sz="2800" b="1" dirty="0"/>
              <a:t>Role = set of users</a:t>
            </a:r>
          </a:p>
          <a:p>
            <a:pPr lvl="1" eaLnBrk="1" hangingPunct="1"/>
            <a:r>
              <a:rPr lang="en-US" sz="2400" dirty="0"/>
              <a:t>Administrator, </a:t>
            </a:r>
            <a:r>
              <a:rPr lang="en-US" sz="2400" dirty="0" err="1"/>
              <a:t>PowerUser</a:t>
            </a:r>
            <a:r>
              <a:rPr lang="en-US" sz="2400" dirty="0"/>
              <a:t>, User, Guest</a:t>
            </a:r>
          </a:p>
          <a:p>
            <a:pPr lvl="1" eaLnBrk="1" hangingPunct="1"/>
            <a:r>
              <a:rPr lang="en-US" sz="2400" dirty="0"/>
              <a:t>Assign permissions to roles; each user gets permission</a:t>
            </a:r>
          </a:p>
          <a:p>
            <a:pPr eaLnBrk="1" hangingPunct="1"/>
            <a:r>
              <a:rPr lang="en-US" sz="2800" b="1" dirty="0"/>
              <a:t>Role hierarchy</a:t>
            </a:r>
          </a:p>
          <a:p>
            <a:pPr lvl="1" eaLnBrk="1" hangingPunct="1"/>
            <a:r>
              <a:rPr lang="en-US" sz="2400" dirty="0"/>
              <a:t>Partial order of roles</a:t>
            </a:r>
          </a:p>
          <a:p>
            <a:pPr lvl="1" eaLnBrk="1" hangingPunct="1"/>
            <a:r>
              <a:rPr lang="en-US" sz="2400" dirty="0"/>
              <a:t>Each role gets</a:t>
            </a:r>
          </a:p>
          <a:p>
            <a:pPr lvl="1" eaLnBrk="1" hangingPunct="1">
              <a:buFont typeface="Wingdings" pitchFamily="2" charset="2"/>
              <a:buNone/>
            </a:pPr>
            <a:r>
              <a:rPr lang="en-US" sz="2400" dirty="0"/>
              <a:t>	permissions of roles below</a:t>
            </a:r>
          </a:p>
          <a:p>
            <a:pPr lvl="1" eaLnBrk="1" hangingPunct="1"/>
            <a:r>
              <a:rPr lang="en-US" sz="2400" dirty="0"/>
              <a:t>List only new permissions</a:t>
            </a:r>
          </a:p>
          <a:p>
            <a:pPr lvl="1" eaLnBrk="1" hangingPunct="1">
              <a:buFont typeface="Wingdings" pitchFamily="2" charset="2"/>
              <a:buNone/>
            </a:pPr>
            <a:r>
              <a:rPr lang="en-US" sz="2400" dirty="0"/>
              <a:t>   given to each role</a:t>
            </a:r>
          </a:p>
          <a:p>
            <a:pPr eaLnBrk="1" hangingPunct="1"/>
            <a:endParaRPr lang="en-US" dirty="0"/>
          </a:p>
        </p:txBody>
      </p:sp>
      <p:sp>
        <p:nvSpPr>
          <p:cNvPr id="16388" name="Rectangle 4"/>
          <p:cNvSpPr>
            <a:spLocks noChangeArrowheads="1"/>
          </p:cNvSpPr>
          <p:nvPr/>
        </p:nvSpPr>
        <p:spPr bwMode="auto">
          <a:xfrm>
            <a:off x="6807200" y="3352800"/>
            <a:ext cx="3048000" cy="457200"/>
          </a:xfrm>
          <a:prstGeom prst="rect">
            <a:avLst/>
          </a:prstGeom>
          <a:solidFill>
            <a:schemeClr val="accent5">
              <a:lumMod val="20000"/>
              <a:lumOff val="80000"/>
            </a:schemeClr>
          </a:solidFill>
          <a:ln w="9525">
            <a:solidFill>
              <a:schemeClr val="tx1"/>
            </a:solidFill>
            <a:round/>
            <a:headEnd/>
            <a:tailEnd/>
          </a:ln>
        </p:spPr>
        <p:txBody>
          <a:bodyPr anchor="ctr"/>
          <a:lstStyle/>
          <a:p>
            <a:pPr>
              <a:buNone/>
            </a:pPr>
            <a:r>
              <a:rPr lang="en-US" sz="2400" dirty="0"/>
              <a:t>Administrator</a:t>
            </a:r>
          </a:p>
        </p:txBody>
      </p:sp>
      <p:sp>
        <p:nvSpPr>
          <p:cNvPr id="16389" name="Rectangle 5"/>
          <p:cNvSpPr>
            <a:spLocks noChangeArrowheads="1"/>
          </p:cNvSpPr>
          <p:nvPr/>
        </p:nvSpPr>
        <p:spPr bwMode="auto">
          <a:xfrm>
            <a:off x="6807200" y="5410200"/>
            <a:ext cx="3048000" cy="457200"/>
          </a:xfrm>
          <a:prstGeom prst="rect">
            <a:avLst/>
          </a:prstGeom>
          <a:solidFill>
            <a:schemeClr val="accent5">
              <a:lumMod val="20000"/>
              <a:lumOff val="80000"/>
            </a:schemeClr>
          </a:solidFill>
          <a:ln w="9525">
            <a:solidFill>
              <a:schemeClr val="tx1"/>
            </a:solidFill>
            <a:round/>
            <a:headEnd/>
            <a:tailEnd/>
          </a:ln>
        </p:spPr>
        <p:txBody>
          <a:bodyPr anchor="ctr"/>
          <a:lstStyle/>
          <a:p>
            <a:pPr>
              <a:buNone/>
            </a:pPr>
            <a:r>
              <a:rPr lang="en-US" sz="2400" dirty="0"/>
              <a:t>Guest</a:t>
            </a:r>
          </a:p>
        </p:txBody>
      </p:sp>
      <p:sp>
        <p:nvSpPr>
          <p:cNvPr id="16390" name="Line 6"/>
          <p:cNvSpPr>
            <a:spLocks noChangeShapeType="1"/>
          </p:cNvSpPr>
          <p:nvPr/>
        </p:nvSpPr>
        <p:spPr bwMode="auto">
          <a:xfrm>
            <a:off x="8331200" y="3810000"/>
            <a:ext cx="0" cy="1600200"/>
          </a:xfrm>
          <a:prstGeom prst="line">
            <a:avLst/>
          </a:prstGeom>
          <a:noFill/>
          <a:ln w="9525">
            <a:solidFill>
              <a:schemeClr val="tx1"/>
            </a:solidFill>
            <a:round/>
            <a:headEnd/>
            <a:tailEnd/>
          </a:ln>
        </p:spPr>
        <p:txBody>
          <a:bodyPr anchor="ctr"/>
          <a:lstStyle/>
          <a:p>
            <a:endParaRPr lang="en-US" sz="2400"/>
          </a:p>
        </p:txBody>
      </p:sp>
      <p:sp>
        <p:nvSpPr>
          <p:cNvPr id="16391" name="Rectangle 7"/>
          <p:cNvSpPr>
            <a:spLocks noChangeArrowheads="1"/>
          </p:cNvSpPr>
          <p:nvPr/>
        </p:nvSpPr>
        <p:spPr bwMode="auto">
          <a:xfrm>
            <a:off x="6807200" y="4038600"/>
            <a:ext cx="3048000" cy="457200"/>
          </a:xfrm>
          <a:prstGeom prst="rect">
            <a:avLst/>
          </a:prstGeom>
          <a:solidFill>
            <a:schemeClr val="accent5">
              <a:lumMod val="20000"/>
              <a:lumOff val="80000"/>
            </a:schemeClr>
          </a:solidFill>
          <a:ln w="9525">
            <a:solidFill>
              <a:schemeClr val="tx1"/>
            </a:solidFill>
            <a:round/>
            <a:headEnd/>
            <a:tailEnd/>
          </a:ln>
        </p:spPr>
        <p:txBody>
          <a:bodyPr anchor="ctr"/>
          <a:lstStyle/>
          <a:p>
            <a:pPr>
              <a:buNone/>
            </a:pPr>
            <a:r>
              <a:rPr lang="en-US" sz="2400" dirty="0" err="1"/>
              <a:t>PowerUser</a:t>
            </a:r>
            <a:endParaRPr lang="en-US" sz="2400" dirty="0"/>
          </a:p>
        </p:txBody>
      </p:sp>
      <p:sp>
        <p:nvSpPr>
          <p:cNvPr id="16392" name="Rectangle 8"/>
          <p:cNvSpPr>
            <a:spLocks noChangeArrowheads="1"/>
          </p:cNvSpPr>
          <p:nvPr/>
        </p:nvSpPr>
        <p:spPr bwMode="auto">
          <a:xfrm>
            <a:off x="6807200" y="4724400"/>
            <a:ext cx="3048000" cy="457200"/>
          </a:xfrm>
          <a:prstGeom prst="rect">
            <a:avLst/>
          </a:prstGeom>
          <a:solidFill>
            <a:schemeClr val="accent5">
              <a:lumMod val="20000"/>
              <a:lumOff val="80000"/>
            </a:schemeClr>
          </a:solidFill>
          <a:ln w="9525">
            <a:solidFill>
              <a:schemeClr val="tx1"/>
            </a:solidFill>
            <a:round/>
            <a:headEnd/>
            <a:tailEnd/>
          </a:ln>
        </p:spPr>
        <p:txBody>
          <a:bodyPr anchor="ctr"/>
          <a:lstStyle/>
          <a:p>
            <a:pPr>
              <a:buNone/>
            </a:pPr>
            <a:r>
              <a:rPr lang="en-US" sz="2400" dirty="0"/>
              <a:t>User</a:t>
            </a:r>
          </a:p>
        </p:txBody>
      </p:sp>
    </p:spTree>
    <p:extLst>
      <p:ext uri="{BB962C8B-B14F-4D97-AF65-F5344CB8AC3E}">
        <p14:creationId xmlns:p14="http://schemas.microsoft.com/office/powerpoint/2010/main" val="3593382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8126"/>
            <a:ext cx="9875520" cy="1356360"/>
          </a:xfrm>
        </p:spPr>
        <p:txBody>
          <a:bodyPr/>
          <a:lstStyle/>
          <a:p>
            <a:r>
              <a:rPr lang="en-US" dirty="0"/>
              <a:t>Unix Access Control</a:t>
            </a:r>
          </a:p>
        </p:txBody>
      </p:sp>
      <p:sp>
        <p:nvSpPr>
          <p:cNvPr id="3" name="Content Placeholder 2"/>
          <p:cNvSpPr>
            <a:spLocks noGrp="1"/>
          </p:cNvSpPr>
          <p:nvPr>
            <p:ph idx="1"/>
          </p:nvPr>
        </p:nvSpPr>
        <p:spPr>
          <a:xfrm>
            <a:off x="609600" y="1397000"/>
            <a:ext cx="10972800" cy="1930400"/>
          </a:xfrm>
        </p:spPr>
        <p:txBody>
          <a:bodyPr>
            <a:normAutofit/>
          </a:bodyPr>
          <a:lstStyle/>
          <a:p>
            <a:r>
              <a:rPr lang="en-US" sz="2800" dirty="0"/>
              <a:t>What access control concepts are used?</a:t>
            </a:r>
          </a:p>
          <a:p>
            <a:pPr lvl="1"/>
            <a:r>
              <a:rPr lang="en-US" sz="2400" dirty="0"/>
              <a:t>Truncated access control list</a:t>
            </a:r>
          </a:p>
          <a:p>
            <a:pPr lvl="1"/>
            <a:r>
              <a:rPr lang="en-US" sz="2400" dirty="0"/>
              <a:t>A form of role-based access control</a:t>
            </a:r>
          </a:p>
        </p:txBody>
      </p:sp>
      <p:graphicFrame>
        <p:nvGraphicFramePr>
          <p:cNvPr id="4" name="Group 4"/>
          <p:cNvGraphicFramePr>
            <a:graphicFrameLocks noGrp="1"/>
          </p:cNvGraphicFramePr>
          <p:nvPr/>
        </p:nvGraphicFramePr>
        <p:xfrm>
          <a:off x="812800" y="3580789"/>
          <a:ext cx="4572000" cy="2882903"/>
        </p:xfrm>
        <a:graphic>
          <a:graphicData uri="http://schemas.openxmlformats.org/drawingml/2006/table">
            <a:tbl>
              <a:tblPr/>
              <a:tblGrid>
                <a:gridCol w="1225551">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060449">
                  <a:extLst>
                    <a:ext uri="{9D8B030D-6E8A-4147-A177-3AD203B41FA5}">
                      <a16:colId xmlns:a16="http://schemas.microsoft.com/office/drawing/2014/main" val="20003"/>
                    </a:ext>
                  </a:extLst>
                </a:gridCol>
              </a:tblGrid>
              <a:tr h="46513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900" b="0" i="0" u="none" strike="noStrike" cap="none" normalizeH="0" baseline="0" dirty="0">
                        <a:ln>
                          <a:noFill/>
                        </a:ln>
                        <a:solidFill>
                          <a:schemeClr val="tx1"/>
                        </a:solidFill>
                        <a:effectLst/>
                        <a:latin typeface="Tahoma" pitchFamily="34"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dirty="0">
                          <a:ln>
                            <a:noFill/>
                          </a:ln>
                          <a:solidFill>
                            <a:schemeClr val="tx1"/>
                          </a:solidFill>
                          <a:effectLst/>
                          <a:latin typeface="Tahoma" pitchFamily="34" charset="0"/>
                        </a:rPr>
                        <a:t>File 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dirty="0">
                          <a:ln>
                            <a:noFill/>
                          </a:ln>
                          <a:solidFill>
                            <a:schemeClr val="tx1"/>
                          </a:solidFill>
                          <a:effectLst/>
                          <a:latin typeface="Tahoma" pitchFamily="34" charset="0"/>
                        </a:rPr>
                        <a:t>File 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dirty="0">
                          <a:ln>
                            <a:noFill/>
                          </a:ln>
                          <a:solidFill>
                            <a:schemeClr val="tx1"/>
                          </a:solidFill>
                          <a:effectLst/>
                          <a:latin typeface="Tahoma" pitchFamily="34" charset="0"/>
                        </a:rPr>
                        <a: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extLst>
                  <a:ext uri="{0D108BD9-81ED-4DB2-BD59-A6C34878D82A}">
                    <a16:rowId xmlns:a16="http://schemas.microsoft.com/office/drawing/2014/main" val="10000"/>
                  </a:ext>
                </a:extLst>
              </a:tr>
              <a:tr h="482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dirty="0">
                          <a:ln>
                            <a:noFill/>
                          </a:ln>
                          <a:solidFill>
                            <a:schemeClr val="tx1"/>
                          </a:solidFill>
                          <a:effectLst/>
                          <a:latin typeface="Tahoma" pitchFamily="34" charset="0"/>
                        </a:rPr>
                        <a:t>User 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a:ln>
                            <a:noFill/>
                          </a:ln>
                          <a:solidFill>
                            <a:schemeClr val="tx1"/>
                          </a:solidFill>
                          <a:effectLst/>
                          <a:latin typeface="Tahoma" pitchFamily="34" charset="0"/>
                        </a:rPr>
                        <a:t>read</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dirty="0">
                          <a:ln>
                            <a:noFill/>
                          </a:ln>
                          <a:solidFill>
                            <a:schemeClr val="tx1"/>
                          </a:solidFill>
                          <a:effectLst/>
                          <a:latin typeface="Tahoma" pitchFamily="34" charset="0"/>
                        </a:rPr>
                        <a:t>write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a:ln>
                            <a:noFill/>
                          </a:ln>
                          <a:solidFill>
                            <a:schemeClr val="tx1"/>
                          </a:solidFill>
                          <a:effectLst/>
                          <a:latin typeface="Tahoma" pitchFamily="34" charset="0"/>
                        </a:rPr>
                        <a: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4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dirty="0">
                          <a:ln>
                            <a:noFill/>
                          </a:ln>
                          <a:solidFill>
                            <a:schemeClr val="tx1"/>
                          </a:solidFill>
                          <a:effectLst/>
                          <a:latin typeface="Tahoma" pitchFamily="34" charset="0"/>
                        </a:rPr>
                        <a:t>User 2</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a:ln>
                            <a:noFill/>
                          </a:ln>
                          <a:solidFill>
                            <a:schemeClr val="tx1"/>
                          </a:solidFill>
                          <a:effectLst/>
                          <a:latin typeface="Tahoma" pitchFamily="34" charset="0"/>
                        </a:rPr>
                        <a:t>write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a:ln>
                            <a:noFill/>
                          </a:ln>
                          <a:solidFill>
                            <a:schemeClr val="tx1"/>
                          </a:solidFill>
                          <a:effectLst/>
                          <a:latin typeface="Tahoma" pitchFamily="34" charset="0"/>
                        </a:rPr>
                        <a:t>write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dirty="0">
                          <a:ln>
                            <a:noFill/>
                          </a:ln>
                          <a:solidFill>
                            <a:schemeClr val="tx1"/>
                          </a:solidFill>
                          <a:effectLst/>
                          <a:latin typeface="Tahoma" pitchFamily="34" charset="0"/>
                        </a:rPr>
                        <a: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dirty="0">
                          <a:ln>
                            <a:noFill/>
                          </a:ln>
                          <a:solidFill>
                            <a:schemeClr val="tx1"/>
                          </a:solidFill>
                          <a:effectLst/>
                          <a:latin typeface="Tahoma" pitchFamily="34" charset="0"/>
                        </a:rPr>
                        <a:t>User 3</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a:ln>
                            <a:noFill/>
                          </a:ln>
                          <a:solidFill>
                            <a:schemeClr val="tx1"/>
                          </a:solidFill>
                          <a:effectLst/>
                          <a:latin typeface="Tahoma" pitchFamily="34" charset="0"/>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a:ln>
                            <a:noFill/>
                          </a:ln>
                          <a:solidFill>
                            <a:schemeClr val="tx1"/>
                          </a:solidFill>
                          <a:effectLst/>
                          <a:latin typeface="Tahoma" pitchFamily="34" charset="0"/>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a:ln>
                            <a:noFill/>
                          </a:ln>
                          <a:solidFill>
                            <a:schemeClr val="tx1"/>
                          </a:solidFill>
                          <a:effectLst/>
                          <a:latin typeface="Tahoma" pitchFamily="34" charset="0"/>
                        </a:rPr>
                        <a:t>read</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dirty="0">
                          <a:ln>
                            <a:noFill/>
                          </a:ln>
                          <a:solidFill>
                            <a:schemeClr val="tx1"/>
                          </a:solidFill>
                          <a:effectLst/>
                          <a:latin typeface="Tahoma" pitchFamily="34" charset="0"/>
                        </a:rPr>
                        <a: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900" b="0" i="0" u="none" strike="noStrike" cap="none" normalizeH="0" baseline="0" dirty="0">
                        <a:ln>
                          <a:noFill/>
                        </a:ln>
                        <a:solidFill>
                          <a:schemeClr val="tx1"/>
                        </a:solidFill>
                        <a:effectLst/>
                        <a:latin typeface="Tahoma"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900" b="0" i="0" u="none" strike="noStrike" cap="none" normalizeH="0" baseline="0">
                        <a:ln>
                          <a:noFill/>
                        </a:ln>
                        <a:solidFill>
                          <a:schemeClr val="tx1"/>
                        </a:solidFill>
                        <a:effectLst/>
                        <a:latin typeface="Tahoma"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900" b="0" i="0" u="none" strike="noStrike" cap="none" normalizeH="0" baseline="0">
                        <a:ln>
                          <a:noFill/>
                        </a:ln>
                        <a:solidFill>
                          <a:schemeClr val="tx1"/>
                        </a:solidFill>
                        <a:effectLst/>
                        <a:latin typeface="Tahoma"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4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dirty="0">
                          <a:ln>
                            <a:noFill/>
                          </a:ln>
                          <a:solidFill>
                            <a:schemeClr val="tx1"/>
                          </a:solidFill>
                          <a:effectLst/>
                          <a:latin typeface="Tahoma" pitchFamily="34" charset="0"/>
                        </a:rPr>
                        <a:t>Role 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dirty="0">
                          <a:ln>
                            <a:noFill/>
                          </a:ln>
                          <a:solidFill>
                            <a:schemeClr val="tx1"/>
                          </a:solidFill>
                          <a:effectLst/>
                          <a:latin typeface="Tahoma" pitchFamily="34" charset="0"/>
                        </a:rPr>
                        <a:t>Read</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dirty="0">
                          <a:ln>
                            <a:noFill/>
                          </a:ln>
                          <a:solidFill>
                            <a:schemeClr val="tx1"/>
                          </a:solidFill>
                          <a:effectLst/>
                          <a:latin typeface="Tahoma" pitchFamily="34" charset="0"/>
                        </a:rPr>
                        <a:t>write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dirty="0">
                          <a:ln>
                            <a:noFill/>
                          </a:ln>
                          <a:solidFill>
                            <a:schemeClr val="tx1"/>
                          </a:solidFill>
                          <a:effectLst/>
                          <a:latin typeface="Tahoma" pitchFamily="34" charset="0"/>
                        </a:rPr>
                        <a:t>write</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5" name="Group 4"/>
          <p:cNvGraphicFramePr>
            <a:graphicFrameLocks noGrp="1"/>
          </p:cNvGraphicFramePr>
          <p:nvPr/>
        </p:nvGraphicFramePr>
        <p:xfrm>
          <a:off x="7112000" y="3530600"/>
          <a:ext cx="4572000" cy="1916115"/>
        </p:xfrm>
        <a:graphic>
          <a:graphicData uri="http://schemas.openxmlformats.org/drawingml/2006/table">
            <a:tbl>
              <a:tblPr/>
              <a:tblGrid>
                <a:gridCol w="1225551">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060449">
                  <a:extLst>
                    <a:ext uri="{9D8B030D-6E8A-4147-A177-3AD203B41FA5}">
                      <a16:colId xmlns:a16="http://schemas.microsoft.com/office/drawing/2014/main" val="20003"/>
                    </a:ext>
                  </a:extLst>
                </a:gridCol>
              </a:tblGrid>
              <a:tr h="46513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900" b="0" i="0" u="none" strike="noStrike" cap="none" normalizeH="0" baseline="0" dirty="0">
                        <a:ln>
                          <a:noFill/>
                        </a:ln>
                        <a:solidFill>
                          <a:schemeClr val="tx1"/>
                        </a:solidFill>
                        <a:effectLst/>
                        <a:latin typeface="Tahoma" pitchFamily="34"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dirty="0">
                          <a:ln>
                            <a:noFill/>
                          </a:ln>
                          <a:solidFill>
                            <a:schemeClr val="tx1"/>
                          </a:solidFill>
                          <a:effectLst/>
                          <a:latin typeface="Tahoma" pitchFamily="34" charset="0"/>
                        </a:rPr>
                        <a:t>File 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dirty="0">
                          <a:ln>
                            <a:noFill/>
                          </a:ln>
                          <a:solidFill>
                            <a:schemeClr val="tx1"/>
                          </a:solidFill>
                          <a:effectLst/>
                          <a:latin typeface="Tahoma" pitchFamily="34" charset="0"/>
                        </a:rPr>
                        <a:t>File 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dirty="0">
                          <a:ln>
                            <a:noFill/>
                          </a:ln>
                          <a:solidFill>
                            <a:schemeClr val="tx1"/>
                          </a:solidFill>
                          <a:effectLst/>
                          <a:latin typeface="Tahoma" pitchFamily="34" charset="0"/>
                        </a:rPr>
                        <a: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extLst>
                  <a:ext uri="{0D108BD9-81ED-4DB2-BD59-A6C34878D82A}">
                    <a16:rowId xmlns:a16="http://schemas.microsoft.com/office/drawing/2014/main" val="10000"/>
                  </a:ext>
                </a:extLst>
              </a:tr>
              <a:tr h="482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dirty="0">
                          <a:ln>
                            <a:noFill/>
                          </a:ln>
                          <a:solidFill>
                            <a:schemeClr val="tx1"/>
                          </a:solidFill>
                          <a:effectLst/>
                          <a:latin typeface="Tahoma" pitchFamily="34" charset="0"/>
                        </a:rPr>
                        <a:t>Owner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a:ln>
                            <a:noFill/>
                          </a:ln>
                          <a:solidFill>
                            <a:schemeClr val="tx1"/>
                          </a:solidFill>
                          <a:effectLst/>
                          <a:latin typeface="Tahoma" pitchFamily="34" charset="0"/>
                        </a:rPr>
                        <a:t>read</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dirty="0">
                          <a:ln>
                            <a:noFill/>
                          </a:ln>
                          <a:solidFill>
                            <a:schemeClr val="tx1"/>
                          </a:solidFill>
                          <a:effectLst/>
                          <a:latin typeface="Tahoma" pitchFamily="34" charset="0"/>
                        </a:rPr>
                        <a:t>write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a:ln>
                            <a:noFill/>
                          </a:ln>
                          <a:solidFill>
                            <a:schemeClr val="tx1"/>
                          </a:solidFill>
                          <a:effectLst/>
                          <a:latin typeface="Tahoma" pitchFamily="34" charset="0"/>
                        </a:rPr>
                        <a: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4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dirty="0">
                          <a:ln>
                            <a:noFill/>
                          </a:ln>
                          <a:solidFill>
                            <a:schemeClr val="tx1"/>
                          </a:solidFill>
                          <a:effectLst/>
                          <a:latin typeface="Tahoma" pitchFamily="34" charset="0"/>
                        </a:rPr>
                        <a:t>Group</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a:ln>
                            <a:noFill/>
                          </a:ln>
                          <a:solidFill>
                            <a:schemeClr val="tx1"/>
                          </a:solidFill>
                          <a:effectLst/>
                          <a:latin typeface="Tahoma" pitchFamily="34" charset="0"/>
                        </a:rPr>
                        <a:t>write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a:ln>
                            <a:noFill/>
                          </a:ln>
                          <a:solidFill>
                            <a:schemeClr val="tx1"/>
                          </a:solidFill>
                          <a:effectLst/>
                          <a:latin typeface="Tahoma" pitchFamily="34" charset="0"/>
                        </a:rPr>
                        <a:t>write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dirty="0">
                          <a:ln>
                            <a:noFill/>
                          </a:ln>
                          <a:solidFill>
                            <a:schemeClr val="tx1"/>
                          </a:solidFill>
                          <a:effectLst/>
                          <a:latin typeface="Tahoma" pitchFamily="34" charset="0"/>
                        </a:rPr>
                        <a: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dirty="0">
                          <a:ln>
                            <a:noFill/>
                          </a:ln>
                          <a:solidFill>
                            <a:schemeClr val="tx1"/>
                          </a:solidFill>
                          <a:effectLst/>
                          <a:latin typeface="Tahoma" pitchFamily="34" charset="0"/>
                        </a:rPr>
                        <a:t>Other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a:ln>
                            <a:noFill/>
                          </a:ln>
                          <a:solidFill>
                            <a:schemeClr val="tx1"/>
                          </a:solidFill>
                          <a:effectLst/>
                          <a:latin typeface="Tahoma" pitchFamily="34" charset="0"/>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a:ln>
                            <a:noFill/>
                          </a:ln>
                          <a:solidFill>
                            <a:schemeClr val="tx1"/>
                          </a:solidFill>
                          <a:effectLst/>
                          <a:latin typeface="Tahoma" pitchFamily="34" charset="0"/>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900" b="0" i="0" u="none" strike="noStrike" cap="none" normalizeH="0" baseline="0" dirty="0">
                          <a:ln>
                            <a:noFill/>
                          </a:ln>
                          <a:solidFill>
                            <a:schemeClr val="tx1"/>
                          </a:solidFill>
                          <a:effectLst/>
                          <a:latin typeface="Tahoma" pitchFamily="34" charset="0"/>
                        </a:rPr>
                        <a:t>read</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Arrow: Right 5"/>
          <p:cNvSpPr/>
          <p:nvPr/>
        </p:nvSpPr>
        <p:spPr>
          <a:xfrm>
            <a:off x="5689600" y="4088788"/>
            <a:ext cx="1101344" cy="747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07889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Unix file access control list</a:t>
            </a:r>
          </a:p>
        </p:txBody>
      </p:sp>
      <p:sp>
        <p:nvSpPr>
          <p:cNvPr id="30723" name="Rectangle 3" descr="Rectangle: Click to edit Master text styles&#10;Second level&#10;Third level&#10;Fourth level&#10;Fifth level"/>
          <p:cNvSpPr>
            <a:spLocks noGrp="1" noChangeArrowheads="1"/>
          </p:cNvSpPr>
          <p:nvPr>
            <p:ph type="body" idx="1"/>
          </p:nvPr>
        </p:nvSpPr>
        <p:spPr>
          <a:xfrm>
            <a:off x="1143000" y="1844040"/>
            <a:ext cx="10094384" cy="4648200"/>
          </a:xfrm>
        </p:spPr>
        <p:txBody>
          <a:bodyPr>
            <a:normAutofit/>
          </a:bodyPr>
          <a:lstStyle/>
          <a:p>
            <a:pPr eaLnBrk="1" hangingPunct="1"/>
            <a:r>
              <a:rPr lang="en-US" sz="2800" dirty="0"/>
              <a:t>Each file has owner and group</a:t>
            </a:r>
          </a:p>
          <a:p>
            <a:pPr eaLnBrk="1" hangingPunct="1"/>
            <a:r>
              <a:rPr lang="en-US" sz="2800" dirty="0"/>
              <a:t>Permissions set by owner</a:t>
            </a:r>
          </a:p>
          <a:p>
            <a:pPr lvl="1" eaLnBrk="1" hangingPunct="1"/>
            <a:r>
              <a:rPr lang="en-US" sz="2400" dirty="0"/>
              <a:t>Read, write, execute</a:t>
            </a:r>
          </a:p>
          <a:p>
            <a:pPr lvl="1" eaLnBrk="1" hangingPunct="1"/>
            <a:r>
              <a:rPr lang="en-US" sz="2400" dirty="0"/>
              <a:t>Owner, group, other</a:t>
            </a:r>
          </a:p>
          <a:p>
            <a:pPr lvl="1" eaLnBrk="1" hangingPunct="1"/>
            <a:r>
              <a:rPr lang="en-US" sz="2400" dirty="0"/>
              <a:t>Represented by vector of</a:t>
            </a:r>
          </a:p>
          <a:p>
            <a:pPr lvl="1" eaLnBrk="1" hangingPunct="1">
              <a:buFont typeface="Wingdings" pitchFamily="2" charset="2"/>
              <a:buNone/>
            </a:pPr>
            <a:r>
              <a:rPr lang="en-US" sz="2400" dirty="0"/>
              <a:t>     four octal values</a:t>
            </a:r>
          </a:p>
          <a:p>
            <a:pPr eaLnBrk="1" hangingPunct="1"/>
            <a:r>
              <a:rPr lang="en-US" sz="2800" dirty="0"/>
              <a:t>Only owner, root can change permissions</a:t>
            </a:r>
          </a:p>
          <a:p>
            <a:pPr lvl="1" eaLnBrk="1" hangingPunct="1"/>
            <a:r>
              <a:rPr lang="en-US" sz="2400" dirty="0"/>
              <a:t>This privilege cannot be delegated or shared</a:t>
            </a:r>
          </a:p>
          <a:p>
            <a:pPr eaLnBrk="1" hangingPunct="1"/>
            <a:r>
              <a:rPr lang="en-US" sz="2800" dirty="0" err="1"/>
              <a:t>Setid</a:t>
            </a:r>
            <a:r>
              <a:rPr lang="en-US" sz="2800" dirty="0"/>
              <a:t> bits – Discuss in a few slides</a:t>
            </a:r>
          </a:p>
        </p:txBody>
      </p:sp>
      <p:sp>
        <p:nvSpPr>
          <p:cNvPr id="30724" name="Text Box 4"/>
          <p:cNvSpPr txBox="1">
            <a:spLocks noChangeArrowheads="1"/>
          </p:cNvSpPr>
          <p:nvPr/>
        </p:nvSpPr>
        <p:spPr bwMode="auto">
          <a:xfrm>
            <a:off x="8094333" y="2759075"/>
            <a:ext cx="801823" cy="584775"/>
          </a:xfrm>
          <a:prstGeom prst="rect">
            <a:avLst/>
          </a:prstGeom>
          <a:noFill/>
          <a:ln w="9525">
            <a:noFill/>
            <a:miter lim="800000"/>
            <a:headEnd/>
            <a:tailEnd/>
          </a:ln>
        </p:spPr>
        <p:txBody>
          <a:bodyPr wrap="none">
            <a:spAutoFit/>
          </a:bodyPr>
          <a:lstStyle/>
          <a:p>
            <a:pPr algn="ctr" eaLnBrk="0" hangingPunct="0">
              <a:spcBef>
                <a:spcPct val="20000"/>
              </a:spcBef>
              <a:buClr>
                <a:schemeClr val="accent2"/>
              </a:buClr>
              <a:buNone/>
            </a:pPr>
            <a:r>
              <a:rPr lang="en-US" sz="3200" dirty="0" err="1">
                <a:solidFill>
                  <a:schemeClr val="tx2"/>
                </a:solidFill>
              </a:rPr>
              <a:t>rwx</a:t>
            </a:r>
            <a:endParaRPr lang="en-US" sz="3200" dirty="0">
              <a:solidFill>
                <a:schemeClr val="tx2"/>
              </a:solidFill>
            </a:endParaRPr>
          </a:p>
        </p:txBody>
      </p:sp>
      <p:sp>
        <p:nvSpPr>
          <p:cNvPr id="30725" name="Text Box 5"/>
          <p:cNvSpPr txBox="1">
            <a:spLocks noChangeArrowheads="1"/>
          </p:cNvSpPr>
          <p:nvPr/>
        </p:nvSpPr>
        <p:spPr bwMode="auto">
          <a:xfrm>
            <a:off x="10022615" y="2759075"/>
            <a:ext cx="801823" cy="584775"/>
          </a:xfrm>
          <a:prstGeom prst="rect">
            <a:avLst/>
          </a:prstGeom>
          <a:noFill/>
          <a:ln w="9525">
            <a:noFill/>
            <a:miter lim="800000"/>
            <a:headEnd/>
            <a:tailEnd/>
          </a:ln>
        </p:spPr>
        <p:txBody>
          <a:bodyPr wrap="none">
            <a:spAutoFit/>
          </a:bodyPr>
          <a:lstStyle/>
          <a:p>
            <a:pPr algn="ctr" eaLnBrk="0" hangingPunct="0">
              <a:spcBef>
                <a:spcPct val="20000"/>
              </a:spcBef>
              <a:buClr>
                <a:schemeClr val="accent2"/>
              </a:buClr>
              <a:buNone/>
            </a:pPr>
            <a:r>
              <a:rPr lang="en-US" sz="3200">
                <a:solidFill>
                  <a:schemeClr val="tx2"/>
                </a:solidFill>
              </a:rPr>
              <a:t>rwx</a:t>
            </a:r>
          </a:p>
        </p:txBody>
      </p:sp>
      <p:sp>
        <p:nvSpPr>
          <p:cNvPr id="30726" name="AutoShape 6"/>
          <p:cNvSpPr>
            <a:spLocks/>
          </p:cNvSpPr>
          <p:nvPr/>
        </p:nvSpPr>
        <p:spPr bwMode="auto">
          <a:xfrm rot="5400000">
            <a:off x="8389938" y="2878139"/>
            <a:ext cx="288925" cy="812800"/>
          </a:xfrm>
          <a:prstGeom prst="rightBrace">
            <a:avLst>
              <a:gd name="adj1" fmla="val 17582"/>
              <a:gd name="adj2" fmla="val 50000"/>
            </a:avLst>
          </a:prstGeom>
          <a:noFill/>
          <a:ln w="9525">
            <a:solidFill>
              <a:schemeClr val="tx1"/>
            </a:solidFill>
            <a:round/>
            <a:headEnd/>
            <a:tailEnd/>
          </a:ln>
        </p:spPr>
        <p:txBody>
          <a:bodyPr wrap="none" anchor="ctr"/>
          <a:lstStyle/>
          <a:p>
            <a:endParaRPr lang="en-US" sz="2400"/>
          </a:p>
        </p:txBody>
      </p:sp>
      <p:sp>
        <p:nvSpPr>
          <p:cNvPr id="30727" name="Text Box 7"/>
          <p:cNvSpPr txBox="1">
            <a:spLocks noChangeArrowheads="1"/>
          </p:cNvSpPr>
          <p:nvPr/>
        </p:nvSpPr>
        <p:spPr bwMode="auto">
          <a:xfrm>
            <a:off x="9057415" y="2759075"/>
            <a:ext cx="801823" cy="584775"/>
          </a:xfrm>
          <a:prstGeom prst="rect">
            <a:avLst/>
          </a:prstGeom>
          <a:noFill/>
          <a:ln w="9525">
            <a:noFill/>
            <a:miter lim="800000"/>
            <a:headEnd/>
            <a:tailEnd/>
          </a:ln>
        </p:spPr>
        <p:txBody>
          <a:bodyPr wrap="none">
            <a:spAutoFit/>
          </a:bodyPr>
          <a:lstStyle/>
          <a:p>
            <a:pPr algn="ctr" eaLnBrk="0" hangingPunct="0">
              <a:spcBef>
                <a:spcPct val="20000"/>
              </a:spcBef>
              <a:buClr>
                <a:schemeClr val="accent2"/>
              </a:buClr>
              <a:buNone/>
            </a:pPr>
            <a:r>
              <a:rPr lang="en-US" sz="3200">
                <a:solidFill>
                  <a:schemeClr val="tx2"/>
                </a:solidFill>
              </a:rPr>
              <a:t>rwx</a:t>
            </a:r>
          </a:p>
        </p:txBody>
      </p:sp>
      <p:sp>
        <p:nvSpPr>
          <p:cNvPr id="30729" name="Text Box 9"/>
          <p:cNvSpPr txBox="1">
            <a:spLocks noChangeArrowheads="1"/>
          </p:cNvSpPr>
          <p:nvPr/>
        </p:nvSpPr>
        <p:spPr bwMode="auto">
          <a:xfrm>
            <a:off x="8155305" y="3352801"/>
            <a:ext cx="832279" cy="461665"/>
          </a:xfrm>
          <a:prstGeom prst="rect">
            <a:avLst/>
          </a:prstGeom>
          <a:noFill/>
          <a:ln w="9525">
            <a:noFill/>
            <a:miter lim="800000"/>
            <a:headEnd/>
            <a:tailEnd/>
          </a:ln>
        </p:spPr>
        <p:txBody>
          <a:bodyPr wrap="none">
            <a:spAutoFit/>
          </a:bodyPr>
          <a:lstStyle/>
          <a:p>
            <a:pPr algn="ctr" eaLnBrk="0" hangingPunct="0">
              <a:spcBef>
                <a:spcPct val="20000"/>
              </a:spcBef>
              <a:buClr>
                <a:schemeClr val="accent2"/>
              </a:buClr>
              <a:buNone/>
            </a:pPr>
            <a:r>
              <a:rPr lang="en-US" sz="2400">
                <a:solidFill>
                  <a:schemeClr val="tx2"/>
                </a:solidFill>
              </a:rPr>
              <a:t>ownr</a:t>
            </a:r>
          </a:p>
        </p:txBody>
      </p:sp>
      <p:sp>
        <p:nvSpPr>
          <p:cNvPr id="30730" name="AutoShape 10"/>
          <p:cNvSpPr>
            <a:spLocks/>
          </p:cNvSpPr>
          <p:nvPr/>
        </p:nvSpPr>
        <p:spPr bwMode="auto">
          <a:xfrm rot="5400000">
            <a:off x="9333971" y="2878139"/>
            <a:ext cx="288925" cy="812800"/>
          </a:xfrm>
          <a:prstGeom prst="rightBrace">
            <a:avLst>
              <a:gd name="adj1" fmla="val 17582"/>
              <a:gd name="adj2" fmla="val 50000"/>
            </a:avLst>
          </a:prstGeom>
          <a:noFill/>
          <a:ln w="9525">
            <a:solidFill>
              <a:schemeClr val="tx1"/>
            </a:solidFill>
            <a:round/>
            <a:headEnd/>
            <a:tailEnd/>
          </a:ln>
        </p:spPr>
        <p:txBody>
          <a:bodyPr wrap="none" anchor="ctr"/>
          <a:lstStyle/>
          <a:p>
            <a:endParaRPr lang="en-US" sz="2400"/>
          </a:p>
        </p:txBody>
      </p:sp>
      <p:sp>
        <p:nvSpPr>
          <p:cNvPr id="30731" name="Text Box 11"/>
          <p:cNvSpPr txBox="1">
            <a:spLocks noChangeArrowheads="1"/>
          </p:cNvSpPr>
          <p:nvPr/>
        </p:nvSpPr>
        <p:spPr bwMode="auto">
          <a:xfrm>
            <a:off x="9207282" y="3352801"/>
            <a:ext cx="614271" cy="461665"/>
          </a:xfrm>
          <a:prstGeom prst="rect">
            <a:avLst/>
          </a:prstGeom>
          <a:noFill/>
          <a:ln w="9525">
            <a:noFill/>
            <a:miter lim="800000"/>
            <a:headEnd/>
            <a:tailEnd/>
          </a:ln>
        </p:spPr>
        <p:txBody>
          <a:bodyPr wrap="none">
            <a:spAutoFit/>
          </a:bodyPr>
          <a:lstStyle/>
          <a:p>
            <a:pPr algn="ctr" eaLnBrk="0" hangingPunct="0">
              <a:spcBef>
                <a:spcPct val="20000"/>
              </a:spcBef>
              <a:buClr>
                <a:schemeClr val="accent2"/>
              </a:buClr>
              <a:buNone/>
            </a:pPr>
            <a:r>
              <a:rPr lang="en-US" sz="2400">
                <a:solidFill>
                  <a:schemeClr val="tx2"/>
                </a:solidFill>
              </a:rPr>
              <a:t>grp</a:t>
            </a:r>
          </a:p>
        </p:txBody>
      </p:sp>
      <p:sp>
        <p:nvSpPr>
          <p:cNvPr id="30732" name="AutoShape 12"/>
          <p:cNvSpPr>
            <a:spLocks/>
          </p:cNvSpPr>
          <p:nvPr/>
        </p:nvSpPr>
        <p:spPr bwMode="auto">
          <a:xfrm rot="5400000">
            <a:off x="10248371" y="2878139"/>
            <a:ext cx="288925" cy="812800"/>
          </a:xfrm>
          <a:prstGeom prst="rightBrace">
            <a:avLst>
              <a:gd name="adj1" fmla="val 17582"/>
              <a:gd name="adj2" fmla="val 50000"/>
            </a:avLst>
          </a:prstGeom>
          <a:noFill/>
          <a:ln w="9525">
            <a:solidFill>
              <a:schemeClr val="tx1"/>
            </a:solidFill>
            <a:round/>
            <a:headEnd/>
            <a:tailEnd/>
          </a:ln>
        </p:spPr>
        <p:txBody>
          <a:bodyPr wrap="none" anchor="ctr"/>
          <a:lstStyle/>
          <a:p>
            <a:endParaRPr lang="en-US" sz="2400"/>
          </a:p>
        </p:txBody>
      </p:sp>
      <p:sp>
        <p:nvSpPr>
          <p:cNvPr id="30733" name="Text Box 13"/>
          <p:cNvSpPr txBox="1">
            <a:spLocks noChangeArrowheads="1"/>
          </p:cNvSpPr>
          <p:nvPr/>
        </p:nvSpPr>
        <p:spPr bwMode="auto">
          <a:xfrm>
            <a:off x="10067983" y="3352801"/>
            <a:ext cx="721671" cy="461665"/>
          </a:xfrm>
          <a:prstGeom prst="rect">
            <a:avLst/>
          </a:prstGeom>
          <a:noFill/>
          <a:ln w="9525">
            <a:noFill/>
            <a:miter lim="800000"/>
            <a:headEnd/>
            <a:tailEnd/>
          </a:ln>
        </p:spPr>
        <p:txBody>
          <a:bodyPr wrap="none">
            <a:spAutoFit/>
          </a:bodyPr>
          <a:lstStyle/>
          <a:p>
            <a:pPr algn="ctr" eaLnBrk="0" hangingPunct="0">
              <a:spcBef>
                <a:spcPct val="20000"/>
              </a:spcBef>
              <a:buClr>
                <a:schemeClr val="accent2"/>
              </a:buClr>
              <a:buNone/>
            </a:pPr>
            <a:r>
              <a:rPr lang="en-US" sz="2400">
                <a:solidFill>
                  <a:schemeClr val="tx2"/>
                </a:solidFill>
              </a:rPr>
              <a:t>othr</a:t>
            </a:r>
          </a:p>
        </p:txBody>
      </p:sp>
    </p:spTree>
    <p:extLst>
      <p:ext uri="{BB962C8B-B14F-4D97-AF65-F5344CB8AC3E}">
        <p14:creationId xmlns:p14="http://schemas.microsoft.com/office/powerpoint/2010/main" val="572662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directory listing</a:t>
            </a:r>
          </a:p>
        </p:txBody>
      </p:sp>
      <p:pic>
        <p:nvPicPr>
          <p:cNvPr id="2050" name="Picture 2" descr="https://www.cs.uic.edu/~jbell/CourseNotes/OperatingSystems/images/Chapter11/10_15A_samplePermission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4772" y="2441449"/>
            <a:ext cx="9996055" cy="366522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75358" y="1750569"/>
            <a:ext cx="508000" cy="3766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 name="TextBox 4"/>
          <p:cNvSpPr txBox="1"/>
          <p:nvPr/>
        </p:nvSpPr>
        <p:spPr>
          <a:xfrm>
            <a:off x="1625600" y="1981616"/>
            <a:ext cx="8940800" cy="461665"/>
          </a:xfrm>
          <a:prstGeom prst="rect">
            <a:avLst/>
          </a:prstGeom>
          <a:noFill/>
        </p:spPr>
        <p:txBody>
          <a:bodyPr wrap="square" rtlCol="0">
            <a:spAutoFit/>
          </a:bodyPr>
          <a:lstStyle/>
          <a:p>
            <a:r>
              <a:rPr lang="en-US" sz="2400" i="1" dirty="0">
                <a:solidFill>
                  <a:schemeClr val="accent1"/>
                </a:solidFill>
              </a:rPr>
              <a:t>access               owner   group          size          modification        name</a:t>
            </a:r>
          </a:p>
        </p:txBody>
      </p:sp>
    </p:spTree>
    <p:extLst>
      <p:ext uri="{BB962C8B-B14F-4D97-AF65-F5344CB8AC3E}">
        <p14:creationId xmlns:p14="http://schemas.microsoft.com/office/powerpoint/2010/main" val="1117835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t>Process effective user id (EUID)</a:t>
            </a:r>
          </a:p>
        </p:txBody>
      </p:sp>
      <p:sp>
        <p:nvSpPr>
          <p:cNvPr id="32771" name="Rectangle 3" descr="Rectangle: Click to edit Master text styles&#10;Second level&#10;Third level&#10;Fourth level&#10;Fifth level"/>
          <p:cNvSpPr>
            <a:spLocks noGrp="1" noChangeArrowheads="1"/>
          </p:cNvSpPr>
          <p:nvPr>
            <p:ph type="body" idx="1"/>
          </p:nvPr>
        </p:nvSpPr>
        <p:spPr>
          <a:xfrm>
            <a:off x="1173480" y="1803400"/>
            <a:ext cx="10871200" cy="4707128"/>
          </a:xfrm>
        </p:spPr>
        <p:txBody>
          <a:bodyPr>
            <a:normAutofit lnSpcReduction="10000"/>
          </a:bodyPr>
          <a:lstStyle/>
          <a:p>
            <a:pPr eaLnBrk="1" hangingPunct="1"/>
            <a:r>
              <a:rPr lang="en-US" sz="2800" dirty="0"/>
              <a:t>Each process has three Ids  (+ more under Linux)</a:t>
            </a:r>
          </a:p>
          <a:p>
            <a:pPr lvl="1" eaLnBrk="1" hangingPunct="1"/>
            <a:r>
              <a:rPr lang="en-US" sz="2400" dirty="0"/>
              <a:t>Real user ID       (RUID)</a:t>
            </a:r>
          </a:p>
          <a:p>
            <a:pPr lvl="2" eaLnBrk="1" hangingPunct="1"/>
            <a:r>
              <a:rPr lang="en-US" sz="2400" dirty="0"/>
              <a:t>same as the user ID of parent (unless changed)</a:t>
            </a:r>
          </a:p>
          <a:p>
            <a:pPr lvl="2" eaLnBrk="1" hangingPunct="1"/>
            <a:r>
              <a:rPr lang="en-US" sz="2400" dirty="0"/>
              <a:t>used to determine which user started the process </a:t>
            </a:r>
          </a:p>
          <a:p>
            <a:pPr lvl="1" eaLnBrk="1" hangingPunct="1"/>
            <a:r>
              <a:rPr lang="en-US" sz="2400" dirty="0"/>
              <a:t>Effective user ID  (EUID)</a:t>
            </a:r>
          </a:p>
          <a:p>
            <a:pPr lvl="2" eaLnBrk="1" hangingPunct="1"/>
            <a:r>
              <a:rPr lang="en-US" sz="2400" dirty="0"/>
              <a:t>from set user ID bit on the file being executed, or sys call</a:t>
            </a:r>
          </a:p>
          <a:p>
            <a:pPr lvl="2" eaLnBrk="1" hangingPunct="1"/>
            <a:r>
              <a:rPr lang="en-US" sz="2400" dirty="0"/>
              <a:t>determines the permissions for process</a:t>
            </a:r>
          </a:p>
          <a:p>
            <a:pPr lvl="3" eaLnBrk="1" hangingPunct="1"/>
            <a:r>
              <a:rPr lang="en-US" sz="2400" dirty="0"/>
              <a:t>file access and port binding</a:t>
            </a:r>
          </a:p>
          <a:p>
            <a:pPr lvl="1" eaLnBrk="1" hangingPunct="1"/>
            <a:r>
              <a:rPr lang="en-US" sz="2400" dirty="0"/>
              <a:t>Saved user ID     (SUID)</a:t>
            </a:r>
          </a:p>
          <a:p>
            <a:pPr lvl="2" eaLnBrk="1" hangingPunct="1"/>
            <a:r>
              <a:rPr lang="en-US" sz="2400" dirty="0"/>
              <a:t>So previous EUID can be restored</a:t>
            </a:r>
          </a:p>
          <a:p>
            <a:pPr lvl="2" eaLnBrk="1" hangingPunct="1"/>
            <a:endParaRPr lang="en-US" dirty="0"/>
          </a:p>
          <a:p>
            <a:pPr eaLnBrk="1" hangingPunct="1"/>
            <a:r>
              <a:rPr lang="en-US" sz="2400" dirty="0"/>
              <a:t>Real group ID, effective group ID, used similarly </a:t>
            </a:r>
          </a:p>
        </p:txBody>
      </p:sp>
    </p:spTree>
    <p:extLst>
      <p:ext uri="{BB962C8B-B14F-4D97-AF65-F5344CB8AC3E}">
        <p14:creationId xmlns:p14="http://schemas.microsoft.com/office/powerpoint/2010/main" val="2482377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AE47E5-4E26-4956-BDBB-8154B50454CC}"/>
              </a:ext>
            </a:extLst>
          </p:cNvPr>
          <p:cNvSpPr>
            <a:spLocks noGrp="1"/>
          </p:cNvSpPr>
          <p:nvPr>
            <p:ph type="title"/>
          </p:nvPr>
        </p:nvSpPr>
        <p:spPr/>
        <p:txBody>
          <a:bodyPr/>
          <a:lstStyle/>
          <a:p>
            <a:r>
              <a:rPr lang="en-US" dirty="0"/>
              <a:t>The boot sequence</a:t>
            </a:r>
          </a:p>
        </p:txBody>
      </p:sp>
      <p:sp>
        <p:nvSpPr>
          <p:cNvPr id="5" name="Content Placeholder 4">
            <a:extLst>
              <a:ext uri="{FF2B5EF4-FFF2-40B4-BE49-F238E27FC236}">
                <a16:creationId xmlns:a16="http://schemas.microsoft.com/office/drawing/2014/main" id="{1B14217F-5F47-43F2-A675-3FEE9FFCAB89}"/>
              </a:ext>
            </a:extLst>
          </p:cNvPr>
          <p:cNvSpPr>
            <a:spLocks noGrp="1"/>
          </p:cNvSpPr>
          <p:nvPr>
            <p:ph sz="half" idx="1"/>
          </p:nvPr>
        </p:nvSpPr>
        <p:spPr/>
        <p:txBody>
          <a:bodyPr>
            <a:normAutofit fontScale="92500" lnSpcReduction="20000"/>
          </a:bodyPr>
          <a:lstStyle/>
          <a:p>
            <a:r>
              <a:rPr lang="en-US" dirty="0"/>
              <a:t>The action of loading an operating system into memory from a powered-off</a:t>
            </a:r>
            <a:br>
              <a:rPr lang="en-US" dirty="0"/>
            </a:br>
            <a:r>
              <a:rPr lang="en-US" dirty="0"/>
              <a:t>state is known as </a:t>
            </a:r>
            <a:r>
              <a:rPr lang="en-US" b="1" i="1" dirty="0"/>
              <a:t>booting</a:t>
            </a:r>
            <a:r>
              <a:rPr lang="en-US" b="1" dirty="0"/>
              <a:t>, originally </a:t>
            </a:r>
            <a:r>
              <a:rPr lang="en-US" b="1" i="1" dirty="0"/>
              <a:t>bootstrapping</a:t>
            </a:r>
            <a:r>
              <a:rPr lang="en-US" b="1" dirty="0"/>
              <a:t>.</a:t>
            </a:r>
          </a:p>
          <a:p>
            <a:r>
              <a:rPr lang="en-US" dirty="0"/>
              <a:t>When a computer is turned on, it first executes code stored in a firmware component known as the </a:t>
            </a:r>
            <a:r>
              <a:rPr lang="en-US" b="1" i="1" dirty="0"/>
              <a:t>BIOS </a:t>
            </a:r>
            <a:r>
              <a:rPr lang="en-US" b="1" dirty="0"/>
              <a:t>(</a:t>
            </a:r>
            <a:r>
              <a:rPr lang="en-US" b="1" i="1" dirty="0"/>
              <a:t>basic input/output system</a:t>
            </a:r>
            <a:r>
              <a:rPr lang="en-US" b="1" dirty="0"/>
              <a:t>).</a:t>
            </a:r>
          </a:p>
          <a:p>
            <a:r>
              <a:rPr lang="en-US" dirty="0"/>
              <a:t>On modern systems, the BIOS loads into memory the </a:t>
            </a:r>
            <a:r>
              <a:rPr lang="en-US" b="1" i="1" dirty="0"/>
              <a:t>second-stage boot loader</a:t>
            </a:r>
            <a:r>
              <a:rPr lang="en-US" b="1" dirty="0"/>
              <a:t>, </a:t>
            </a:r>
            <a:r>
              <a:rPr lang="en-US" dirty="0"/>
              <a:t>which handles loading the rest of the operating system into memory and then passes control of execution to the operating system.</a:t>
            </a:r>
            <a:br>
              <a:rPr lang="en-US" b="1" dirty="0"/>
            </a:br>
            <a:endParaRPr lang="en-US" dirty="0"/>
          </a:p>
        </p:txBody>
      </p:sp>
      <p:pic>
        <p:nvPicPr>
          <p:cNvPr id="10" name="Content Placeholder 9">
            <a:extLst>
              <a:ext uri="{FF2B5EF4-FFF2-40B4-BE49-F238E27FC236}">
                <a16:creationId xmlns:a16="http://schemas.microsoft.com/office/drawing/2014/main" id="{70EFC68F-F6AD-4A27-AF2E-1667B7529021}"/>
              </a:ext>
            </a:extLst>
          </p:cNvPr>
          <p:cNvPicPr>
            <a:picLocks noGrp="1" noChangeAspect="1"/>
          </p:cNvPicPr>
          <p:nvPr>
            <p:ph sz="half" idx="2"/>
          </p:nvPr>
        </p:nvPicPr>
        <p:blipFill>
          <a:blip r:embed="rId2"/>
          <a:stretch>
            <a:fillRect/>
          </a:stretch>
        </p:blipFill>
        <p:spPr>
          <a:xfrm>
            <a:off x="6424042" y="2057400"/>
            <a:ext cx="4441379" cy="4022725"/>
          </a:xfrm>
          <a:prstGeom prst="rect">
            <a:avLst/>
          </a:prstGeom>
        </p:spPr>
      </p:pic>
    </p:spTree>
    <p:extLst>
      <p:ext uri="{BB962C8B-B14F-4D97-AF65-F5344CB8AC3E}">
        <p14:creationId xmlns:p14="http://schemas.microsoft.com/office/powerpoint/2010/main" val="3155677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a:t>Process Operations and IDs</a:t>
            </a:r>
          </a:p>
        </p:txBody>
      </p:sp>
      <p:sp>
        <p:nvSpPr>
          <p:cNvPr id="33795"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r>
              <a:rPr lang="en-US" sz="3200" dirty="0"/>
              <a:t>Root</a:t>
            </a:r>
          </a:p>
          <a:p>
            <a:pPr lvl="1" eaLnBrk="1" hangingPunct="1"/>
            <a:r>
              <a:rPr lang="en-US" sz="2667" dirty="0"/>
              <a:t>ID=0 for </a:t>
            </a:r>
            <a:r>
              <a:rPr lang="en-US" sz="2667" dirty="0" err="1"/>
              <a:t>superuser</a:t>
            </a:r>
            <a:r>
              <a:rPr lang="en-US" sz="2667" dirty="0"/>
              <a:t> root; can access any file</a:t>
            </a:r>
          </a:p>
          <a:p>
            <a:pPr eaLnBrk="1" hangingPunct="1"/>
            <a:r>
              <a:rPr lang="en-US" sz="3200" dirty="0"/>
              <a:t>Fork and Exec</a:t>
            </a:r>
          </a:p>
          <a:p>
            <a:pPr lvl="1" eaLnBrk="1" hangingPunct="1"/>
            <a:r>
              <a:rPr lang="en-US" sz="2667" dirty="0"/>
              <a:t>Inherit three IDs, except exec of file with </a:t>
            </a:r>
            <a:r>
              <a:rPr lang="en-US" sz="2667" dirty="0" err="1"/>
              <a:t>setuid</a:t>
            </a:r>
            <a:r>
              <a:rPr lang="en-US" sz="2667" dirty="0"/>
              <a:t> bit</a:t>
            </a:r>
          </a:p>
          <a:p>
            <a:pPr eaLnBrk="1" hangingPunct="1"/>
            <a:r>
              <a:rPr lang="en-US" sz="3200" dirty="0" err="1"/>
              <a:t>Setuid</a:t>
            </a:r>
            <a:r>
              <a:rPr lang="en-US" sz="3200" dirty="0"/>
              <a:t> system call </a:t>
            </a:r>
          </a:p>
          <a:p>
            <a:pPr lvl="1" eaLnBrk="1" hangingPunct="1"/>
            <a:r>
              <a:rPr lang="en-US" sz="2667" dirty="0" err="1"/>
              <a:t>seteuid</a:t>
            </a:r>
            <a:r>
              <a:rPr lang="en-US" sz="2667" dirty="0"/>
              <a:t>(</a:t>
            </a:r>
            <a:r>
              <a:rPr lang="en-US" sz="2667" dirty="0" err="1"/>
              <a:t>newid</a:t>
            </a:r>
            <a:r>
              <a:rPr lang="en-US" sz="2667" dirty="0"/>
              <a:t>) can set EUID to</a:t>
            </a:r>
          </a:p>
          <a:p>
            <a:pPr lvl="2" eaLnBrk="1" hangingPunct="1"/>
            <a:r>
              <a:rPr lang="en-US" sz="2400" dirty="0"/>
              <a:t>Real ID or saved ID, regardless of current EUID</a:t>
            </a:r>
          </a:p>
          <a:p>
            <a:pPr lvl="2" eaLnBrk="1" hangingPunct="1"/>
            <a:r>
              <a:rPr lang="en-US" sz="2400" dirty="0"/>
              <a:t>Any ID, if EUID is root</a:t>
            </a:r>
          </a:p>
          <a:p>
            <a:pPr marL="1219170" lvl="2" indent="0">
              <a:buNone/>
            </a:pPr>
            <a:endParaRPr lang="en-US" sz="2400" dirty="0"/>
          </a:p>
        </p:txBody>
      </p:sp>
    </p:spTree>
    <p:extLst>
      <p:ext uri="{BB962C8B-B14F-4D97-AF65-F5344CB8AC3E}">
        <p14:creationId xmlns:p14="http://schemas.microsoft.com/office/powerpoint/2010/main" val="38091185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E7775-4A59-4F6C-89FB-22DB38D10655}"/>
              </a:ext>
            </a:extLst>
          </p:cNvPr>
          <p:cNvSpPr>
            <a:spLocks noGrp="1"/>
          </p:cNvSpPr>
          <p:nvPr>
            <p:ph type="title"/>
          </p:nvPr>
        </p:nvSpPr>
        <p:spPr/>
        <p:txBody>
          <a:bodyPr/>
          <a:lstStyle/>
          <a:p>
            <a:r>
              <a:rPr lang="en-US" dirty="0"/>
              <a:t>Password Dilemma </a:t>
            </a:r>
          </a:p>
        </p:txBody>
      </p:sp>
      <p:sp>
        <p:nvSpPr>
          <p:cNvPr id="3" name="Content Placeholder 2">
            <a:extLst>
              <a:ext uri="{FF2B5EF4-FFF2-40B4-BE49-F238E27FC236}">
                <a16:creationId xmlns:a16="http://schemas.microsoft.com/office/drawing/2014/main" id="{1E19327D-52F4-46BA-A60F-156D1A0F4104}"/>
              </a:ext>
            </a:extLst>
          </p:cNvPr>
          <p:cNvSpPr>
            <a:spLocks noGrp="1"/>
          </p:cNvSpPr>
          <p:nvPr>
            <p:ph idx="1"/>
          </p:nvPr>
        </p:nvSpPr>
        <p:spPr/>
        <p:txBody>
          <a:bodyPr>
            <a:normAutofit/>
          </a:bodyPr>
          <a:lstStyle/>
          <a:p>
            <a:r>
              <a:rPr lang="en-US" sz="2400" dirty="0"/>
              <a:t>In </a:t>
            </a:r>
            <a:r>
              <a:rPr lang="en-US" sz="2400" dirty="0" err="1"/>
              <a:t>linux</a:t>
            </a:r>
            <a:r>
              <a:rPr lang="en-US" sz="2400" dirty="0"/>
              <a:t> users information is stored in </a:t>
            </a:r>
            <a:r>
              <a:rPr lang="en-US" sz="2400" b="1" dirty="0"/>
              <a:t>/</a:t>
            </a:r>
            <a:r>
              <a:rPr lang="en-US" sz="2400" b="1" dirty="0" err="1"/>
              <a:t>etc</a:t>
            </a:r>
            <a:r>
              <a:rPr lang="en-US" sz="2400" b="1" dirty="0"/>
              <a:t>/passwd </a:t>
            </a:r>
            <a:r>
              <a:rPr lang="en-US" sz="2400" dirty="0"/>
              <a:t>file</a:t>
            </a:r>
          </a:p>
          <a:p>
            <a:pPr lvl="1"/>
            <a:r>
              <a:rPr lang="en-US" sz="2200" dirty="0"/>
              <a:t>Write access to root</a:t>
            </a:r>
          </a:p>
          <a:p>
            <a:pPr lvl="1"/>
            <a:r>
              <a:rPr lang="en-US" sz="2200" dirty="0"/>
              <a:t>Read access to all other</a:t>
            </a:r>
          </a:p>
          <a:p>
            <a:r>
              <a:rPr lang="en-US" sz="2400" dirty="0"/>
              <a:t>Passwords are stored using hash in </a:t>
            </a:r>
            <a:r>
              <a:rPr lang="en-US" sz="2400" b="1" dirty="0"/>
              <a:t>/</a:t>
            </a:r>
            <a:r>
              <a:rPr lang="en-US" sz="2400" b="1" dirty="0" err="1"/>
              <a:t>etc</a:t>
            </a:r>
            <a:r>
              <a:rPr lang="en-US" sz="2400" b="1" dirty="0"/>
              <a:t>/shadow </a:t>
            </a:r>
            <a:r>
              <a:rPr lang="en-US" sz="2400" dirty="0"/>
              <a:t>file</a:t>
            </a:r>
          </a:p>
          <a:p>
            <a:pPr lvl="1"/>
            <a:r>
              <a:rPr lang="en-US" sz="2200" dirty="0"/>
              <a:t>Readable to root only</a:t>
            </a:r>
          </a:p>
          <a:p>
            <a:r>
              <a:rPr lang="en-US" sz="2400" dirty="0"/>
              <a:t>How can a user then modify his password?</a:t>
            </a:r>
          </a:p>
          <a:p>
            <a:pPr lvl="1"/>
            <a:r>
              <a:rPr lang="en-US" sz="2200" b="1" dirty="0">
                <a:solidFill>
                  <a:srgbClr val="FF0000"/>
                </a:solidFill>
              </a:rPr>
              <a:t>Privilege Escalation </a:t>
            </a:r>
          </a:p>
        </p:txBody>
      </p:sp>
    </p:spTree>
    <p:extLst>
      <p:ext uri="{BB962C8B-B14F-4D97-AF65-F5344CB8AC3E}">
        <p14:creationId xmlns:p14="http://schemas.microsoft.com/office/powerpoint/2010/main" val="89630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38813-A01C-4CD1-9C85-7FE8C282F337}"/>
              </a:ext>
            </a:extLst>
          </p:cNvPr>
          <p:cNvSpPr>
            <a:spLocks noGrp="1"/>
          </p:cNvSpPr>
          <p:nvPr>
            <p:ph type="title"/>
          </p:nvPr>
        </p:nvSpPr>
        <p:spPr/>
        <p:txBody>
          <a:bodyPr/>
          <a:lstStyle/>
          <a:p>
            <a:r>
              <a:rPr lang="en-US" dirty="0"/>
              <a:t>Special Permission Bits</a:t>
            </a:r>
          </a:p>
        </p:txBody>
      </p:sp>
      <p:sp>
        <p:nvSpPr>
          <p:cNvPr id="3" name="Content Placeholder 2">
            <a:extLst>
              <a:ext uri="{FF2B5EF4-FFF2-40B4-BE49-F238E27FC236}">
                <a16:creationId xmlns:a16="http://schemas.microsoft.com/office/drawing/2014/main" id="{4C75F297-330B-4CF0-9A3E-76827A02E333}"/>
              </a:ext>
            </a:extLst>
          </p:cNvPr>
          <p:cNvSpPr>
            <a:spLocks noGrp="1"/>
          </p:cNvSpPr>
          <p:nvPr>
            <p:ph idx="1"/>
          </p:nvPr>
        </p:nvSpPr>
        <p:spPr/>
        <p:txBody>
          <a:bodyPr/>
          <a:lstStyle/>
          <a:p>
            <a:r>
              <a:rPr lang="en-US" sz="2400" dirty="0"/>
              <a:t>Three </a:t>
            </a:r>
            <a:r>
              <a:rPr lang="en-US" sz="2400" dirty="0" err="1"/>
              <a:t>setid</a:t>
            </a:r>
            <a:r>
              <a:rPr lang="en-US" sz="2400" dirty="0"/>
              <a:t> bits</a:t>
            </a:r>
          </a:p>
          <a:p>
            <a:pPr lvl="1"/>
            <a:r>
              <a:rPr lang="en-US" sz="2400" b="1" dirty="0" err="1"/>
              <a:t>Setuid</a:t>
            </a:r>
            <a:r>
              <a:rPr lang="en-US" sz="2400" dirty="0"/>
              <a:t> – set EUID of process to ID of file owner</a:t>
            </a:r>
          </a:p>
          <a:p>
            <a:pPr lvl="1"/>
            <a:r>
              <a:rPr lang="en-US" sz="2400" b="1" dirty="0" err="1"/>
              <a:t>Setgid</a:t>
            </a:r>
            <a:r>
              <a:rPr lang="en-US" sz="2400" dirty="0"/>
              <a:t> – set EGID of process to GID of file</a:t>
            </a:r>
          </a:p>
          <a:p>
            <a:pPr lvl="1"/>
            <a:r>
              <a:rPr lang="en-US" sz="2400" dirty="0"/>
              <a:t>Sticky</a:t>
            </a:r>
          </a:p>
          <a:p>
            <a:pPr lvl="2"/>
            <a:r>
              <a:rPr lang="en-US" sz="2400" dirty="0"/>
              <a:t>Off: if user has write permission on directory, can rename or remove files, even if not owner</a:t>
            </a:r>
          </a:p>
          <a:p>
            <a:pPr lvl="2"/>
            <a:r>
              <a:rPr lang="en-US" sz="2400" dirty="0"/>
              <a:t>On: only file owner, directory owner, and root can rename or remove file in the directory</a:t>
            </a:r>
          </a:p>
          <a:p>
            <a:endParaRPr lang="en-US" dirty="0"/>
          </a:p>
        </p:txBody>
      </p:sp>
    </p:spTree>
    <p:extLst>
      <p:ext uri="{BB962C8B-B14F-4D97-AF65-F5344CB8AC3E}">
        <p14:creationId xmlns:p14="http://schemas.microsoft.com/office/powerpoint/2010/main" val="604803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D7CE-F2F3-4CD0-8683-E5718D9E0A49}"/>
              </a:ext>
            </a:extLst>
          </p:cNvPr>
          <p:cNvSpPr>
            <a:spLocks noGrp="1"/>
          </p:cNvSpPr>
          <p:nvPr>
            <p:ph type="title"/>
          </p:nvPr>
        </p:nvSpPr>
        <p:spPr/>
        <p:txBody>
          <a:bodyPr/>
          <a:lstStyle/>
          <a:p>
            <a:r>
              <a:rPr lang="en-US" dirty="0"/>
              <a:t>Process Operations and IDs</a:t>
            </a:r>
          </a:p>
        </p:txBody>
      </p:sp>
      <p:sp>
        <p:nvSpPr>
          <p:cNvPr id="3" name="Content Placeholder 2">
            <a:extLst>
              <a:ext uri="{FF2B5EF4-FFF2-40B4-BE49-F238E27FC236}">
                <a16:creationId xmlns:a16="http://schemas.microsoft.com/office/drawing/2014/main" id="{C5FBE27E-471A-4E13-BEB4-D20DF12C4AAF}"/>
              </a:ext>
            </a:extLst>
          </p:cNvPr>
          <p:cNvSpPr>
            <a:spLocks noGrp="1"/>
          </p:cNvSpPr>
          <p:nvPr>
            <p:ph idx="1"/>
          </p:nvPr>
        </p:nvSpPr>
        <p:spPr>
          <a:xfrm>
            <a:off x="1143000" y="2057400"/>
            <a:ext cx="10219944" cy="4440936"/>
          </a:xfrm>
        </p:spPr>
        <p:txBody>
          <a:bodyPr>
            <a:normAutofit/>
          </a:body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Details are actually more complicated</a:t>
            </a:r>
          </a:p>
          <a:p>
            <a:pPr lvl="1"/>
            <a:r>
              <a:rPr lang="en-US" dirty="0"/>
              <a:t>Several different calls: </a:t>
            </a:r>
            <a:r>
              <a:rPr lang="en-US" dirty="0" err="1"/>
              <a:t>setuid</a:t>
            </a:r>
            <a:r>
              <a:rPr lang="en-US" dirty="0"/>
              <a:t>, </a:t>
            </a:r>
            <a:r>
              <a:rPr lang="en-US" dirty="0" err="1"/>
              <a:t>seteuid</a:t>
            </a:r>
            <a:r>
              <a:rPr lang="en-US" dirty="0"/>
              <a:t>, </a:t>
            </a:r>
            <a:r>
              <a:rPr lang="en-US" dirty="0" err="1"/>
              <a:t>setreuid</a:t>
            </a:r>
            <a:endParaRPr lang="en-US" dirty="0"/>
          </a:p>
          <a:p>
            <a:endParaRPr lang="en-US" dirty="0"/>
          </a:p>
        </p:txBody>
      </p:sp>
      <p:graphicFrame>
        <p:nvGraphicFramePr>
          <p:cNvPr id="4" name="Group 43">
            <a:extLst>
              <a:ext uri="{FF2B5EF4-FFF2-40B4-BE49-F238E27FC236}">
                <a16:creationId xmlns:a16="http://schemas.microsoft.com/office/drawing/2014/main" id="{27C2A9DA-1C50-4253-B6FE-5402CAEDB820}"/>
              </a:ext>
            </a:extLst>
          </p:cNvPr>
          <p:cNvGraphicFramePr>
            <a:graphicFrameLocks/>
          </p:cNvGraphicFramePr>
          <p:nvPr>
            <p:extLst>
              <p:ext uri="{D42A27DB-BD31-4B8C-83A1-F6EECF244321}">
                <p14:modId xmlns:p14="http://schemas.microsoft.com/office/powerpoint/2010/main" val="3708950472"/>
              </p:ext>
            </p:extLst>
          </p:nvPr>
        </p:nvGraphicFramePr>
        <p:xfrm>
          <a:off x="2362200" y="2231898"/>
          <a:ext cx="7086600" cy="2937510"/>
        </p:xfrm>
        <a:graphic>
          <a:graphicData uri="http://schemas.openxmlformats.org/drawingml/2006/table">
            <a:tbl>
              <a:tblPr/>
              <a:tblGrid>
                <a:gridCol w="1219200">
                  <a:extLst>
                    <a:ext uri="{9D8B030D-6E8A-4147-A177-3AD203B41FA5}">
                      <a16:colId xmlns:a16="http://schemas.microsoft.com/office/drawing/2014/main" val="683333301"/>
                    </a:ext>
                  </a:extLst>
                </a:gridCol>
                <a:gridCol w="2895600">
                  <a:extLst>
                    <a:ext uri="{9D8B030D-6E8A-4147-A177-3AD203B41FA5}">
                      <a16:colId xmlns:a16="http://schemas.microsoft.com/office/drawing/2014/main" val="1648809209"/>
                    </a:ext>
                  </a:extLst>
                </a:gridCol>
                <a:gridCol w="2971800">
                  <a:extLst>
                    <a:ext uri="{9D8B030D-6E8A-4147-A177-3AD203B41FA5}">
                      <a16:colId xmlns:a16="http://schemas.microsoft.com/office/drawing/2014/main" val="104468519"/>
                    </a:ext>
                  </a:extLst>
                </a:gridCol>
              </a:tblGrid>
              <a:tr h="704850">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2400" b="0" i="0" u="none" strike="noStrike" cap="none" normalizeH="0" baseline="0">
                          <a:ln>
                            <a:noFill/>
                          </a:ln>
                          <a:solidFill>
                            <a:schemeClr val="tx1"/>
                          </a:solidFill>
                          <a:effectLst/>
                          <a:latin typeface="Tahoma" panose="020B0604030504040204" pitchFamily="34"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2400" b="0" i="0" u="none" strike="noStrike" cap="none" normalizeH="0" baseline="0">
                          <a:ln>
                            <a:noFill/>
                          </a:ln>
                          <a:solidFill>
                            <a:schemeClr val="tx1"/>
                          </a:solidFill>
                          <a:effectLst/>
                          <a:latin typeface="Tahoma" panose="020B0604030504040204" pitchFamily="34" charset="0"/>
                        </a:rPr>
                        <a:t>Set-user-ID bit off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2400" b="0" i="0" u="none" strike="noStrike" cap="none" normalizeH="0" baseline="0" dirty="0">
                          <a:ln>
                            <a:noFill/>
                          </a:ln>
                          <a:solidFill>
                            <a:schemeClr val="tx1"/>
                          </a:solidFill>
                          <a:effectLst/>
                          <a:latin typeface="Tahoma" panose="020B0604030504040204" pitchFamily="34" charset="0"/>
                        </a:rPr>
                        <a:t>Set-user-ID bit 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072267"/>
                  </a:ext>
                </a:extLst>
              </a:tr>
              <a:tr h="704850">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2400" b="0" i="0" u="none" strike="noStrike" cap="none" normalizeH="0" baseline="0">
                          <a:ln>
                            <a:noFill/>
                          </a:ln>
                          <a:solidFill>
                            <a:schemeClr val="tx1"/>
                          </a:solidFill>
                          <a:effectLst/>
                          <a:latin typeface="Tahoma" panose="020B0604030504040204" pitchFamily="34" charset="0"/>
                        </a:rPr>
                        <a:t>RUID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2400" b="0" i="0" u="none" strike="noStrike" cap="none" normalizeH="0" baseline="0">
                          <a:ln>
                            <a:noFill/>
                          </a:ln>
                          <a:solidFill>
                            <a:schemeClr val="tx1"/>
                          </a:solidFill>
                          <a:effectLst/>
                          <a:latin typeface="Tahoma" panose="020B0604030504040204" pitchFamily="34" charset="0"/>
                        </a:rPr>
                        <a:t>Unchanged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2400" b="0" i="0" u="none" strike="noStrike" cap="none" normalizeH="0" baseline="0">
                          <a:ln>
                            <a:noFill/>
                          </a:ln>
                          <a:solidFill>
                            <a:schemeClr val="tx1"/>
                          </a:solidFill>
                          <a:effectLst/>
                          <a:latin typeface="Tahoma" panose="020B0604030504040204" pitchFamily="34" charset="0"/>
                        </a:rPr>
                        <a:t>Unchanged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6818761"/>
                  </a:ext>
                </a:extLst>
              </a:tr>
              <a:tr h="704850">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2400" b="0" i="0" u="none" strike="noStrike" cap="none" normalizeH="0" baseline="0">
                          <a:ln>
                            <a:noFill/>
                          </a:ln>
                          <a:solidFill>
                            <a:schemeClr val="tx1"/>
                          </a:solidFill>
                          <a:effectLst/>
                          <a:latin typeface="Tahoma" panose="020B0604030504040204" pitchFamily="34" charset="0"/>
                        </a:rPr>
                        <a:t>EUID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2400" b="0" i="0" u="none" strike="noStrike" cap="none" normalizeH="0" baseline="0">
                          <a:ln>
                            <a:noFill/>
                          </a:ln>
                          <a:solidFill>
                            <a:schemeClr val="tx1"/>
                          </a:solidFill>
                          <a:effectLst/>
                          <a:latin typeface="Tahoma" panose="020B0604030504040204" pitchFamily="34" charset="0"/>
                        </a:rPr>
                        <a:t>Unchanged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2400" b="0" i="0" u="none" strike="noStrike" cap="none" normalizeH="0" baseline="0">
                          <a:ln>
                            <a:noFill/>
                          </a:ln>
                          <a:solidFill>
                            <a:schemeClr val="tx1"/>
                          </a:solidFill>
                          <a:effectLst/>
                          <a:latin typeface="Tahoma" panose="020B0604030504040204" pitchFamily="34" charset="0"/>
                        </a:rPr>
                        <a:t>Set from user ID of program file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1487605"/>
                  </a:ext>
                </a:extLst>
              </a:tr>
              <a:tr h="704850">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2400" b="0" i="0" u="none" strike="noStrike" cap="none" normalizeH="0" baseline="0">
                          <a:ln>
                            <a:noFill/>
                          </a:ln>
                          <a:solidFill>
                            <a:schemeClr val="tx1"/>
                          </a:solidFill>
                          <a:effectLst/>
                          <a:latin typeface="Tahoma" panose="020B0604030504040204" pitchFamily="34" charset="0"/>
                        </a:rPr>
                        <a:t>SUID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2400" b="0" i="0" u="none" strike="noStrike" cap="none" normalizeH="0" baseline="0">
                          <a:ln>
                            <a:noFill/>
                          </a:ln>
                          <a:solidFill>
                            <a:schemeClr val="tx1"/>
                          </a:solidFill>
                          <a:effectLst/>
                          <a:latin typeface="Tahoma" panose="020B0604030504040204" pitchFamily="34" charset="0"/>
                        </a:rPr>
                        <a:t>Copied from EUID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2400" b="0" i="0" u="none" strike="noStrike" cap="none" normalizeH="0" baseline="0" dirty="0">
                          <a:ln>
                            <a:noFill/>
                          </a:ln>
                          <a:solidFill>
                            <a:schemeClr val="tx1"/>
                          </a:solidFill>
                          <a:effectLst/>
                          <a:latin typeface="Tahoma" panose="020B0604030504040204" pitchFamily="34" charset="0"/>
                        </a:rPr>
                        <a:t>Copied from EUID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0921319"/>
                  </a:ext>
                </a:extLst>
              </a:tr>
            </a:tbl>
          </a:graphicData>
        </a:graphic>
      </p:graphicFrame>
    </p:spTree>
    <p:extLst>
      <p:ext uri="{BB962C8B-B14F-4D97-AF65-F5344CB8AC3E}">
        <p14:creationId xmlns:p14="http://schemas.microsoft.com/office/powerpoint/2010/main" val="2244145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9CDDC-E901-4C45-8D83-465CBDB6D7ED}"/>
              </a:ext>
            </a:extLst>
          </p:cNvPr>
          <p:cNvSpPr>
            <a:spLocks noGrp="1"/>
          </p:cNvSpPr>
          <p:nvPr>
            <p:ph type="title"/>
          </p:nvPr>
        </p:nvSpPr>
        <p:spPr/>
        <p:txBody>
          <a:bodyPr/>
          <a:lstStyle/>
          <a:p>
            <a:r>
              <a:rPr lang="en-US" dirty="0"/>
              <a:t>Set-user-ID (“</a:t>
            </a:r>
            <a:r>
              <a:rPr lang="en-US" dirty="0" err="1"/>
              <a:t>suid</a:t>
            </a:r>
            <a:r>
              <a:rPr lang="en-US" dirty="0"/>
              <a:t>” or “</a:t>
            </a:r>
            <a:r>
              <a:rPr lang="en-US" dirty="0" err="1"/>
              <a:t>setuid</a:t>
            </a:r>
            <a:r>
              <a:rPr lang="en-US" dirty="0"/>
              <a:t>”) bit</a:t>
            </a:r>
          </a:p>
        </p:txBody>
      </p:sp>
      <p:sp>
        <p:nvSpPr>
          <p:cNvPr id="3" name="Content Placeholder 2">
            <a:extLst>
              <a:ext uri="{FF2B5EF4-FFF2-40B4-BE49-F238E27FC236}">
                <a16:creationId xmlns:a16="http://schemas.microsoft.com/office/drawing/2014/main" id="{2D400969-EE5C-4E91-953C-8CEDE3E2E722}"/>
              </a:ext>
            </a:extLst>
          </p:cNvPr>
          <p:cNvSpPr>
            <a:spLocks noGrp="1"/>
          </p:cNvSpPr>
          <p:nvPr>
            <p:ph idx="1"/>
          </p:nvPr>
        </p:nvSpPr>
        <p:spPr/>
        <p:txBody>
          <a:bodyPr>
            <a:normAutofit/>
          </a:bodyPr>
          <a:lstStyle/>
          <a:p>
            <a:r>
              <a:rPr lang="en-US" sz="2400" dirty="0"/>
              <a:t>On executable files, causes the program to run as file owner regardless of who runs it</a:t>
            </a:r>
          </a:p>
          <a:p>
            <a:r>
              <a:rPr lang="en-US" sz="2400" dirty="0"/>
              <a:t>Ignored for everything else</a:t>
            </a:r>
          </a:p>
          <a:p>
            <a:r>
              <a:rPr lang="en-US" sz="2400" dirty="0"/>
              <a:t>In 10-character display, replaces the 4</a:t>
            </a:r>
            <a:r>
              <a:rPr lang="en-US" sz="2400" baseline="30000" dirty="0"/>
              <a:t>th</a:t>
            </a:r>
            <a:r>
              <a:rPr lang="en-US" sz="2400" dirty="0"/>
              <a:t> character (x or -) with s(or S if not also executable)</a:t>
            </a:r>
          </a:p>
          <a:p>
            <a:pPr lvl="1"/>
            <a:r>
              <a:rPr lang="en-US" sz="2400" dirty="0">
                <a:solidFill>
                  <a:srgbClr val="C00000"/>
                </a:solidFill>
              </a:rPr>
              <a:t>-</a:t>
            </a:r>
            <a:r>
              <a:rPr lang="en-US" sz="2400" b="1" dirty="0" err="1">
                <a:solidFill>
                  <a:srgbClr val="C00000"/>
                </a:solidFill>
              </a:rPr>
              <a:t>rwsr</a:t>
            </a:r>
            <a:r>
              <a:rPr lang="en-US" sz="2400" b="1" dirty="0">
                <a:solidFill>
                  <a:srgbClr val="C00000"/>
                </a:solidFill>
              </a:rPr>
              <a:t>-</a:t>
            </a:r>
            <a:r>
              <a:rPr lang="en-US" sz="2400" b="1" dirty="0" err="1">
                <a:solidFill>
                  <a:srgbClr val="C00000"/>
                </a:solidFill>
              </a:rPr>
              <a:t>xr</a:t>
            </a:r>
            <a:r>
              <a:rPr lang="en-US" sz="2400" b="1" dirty="0">
                <a:solidFill>
                  <a:srgbClr val="C00000"/>
                </a:solidFill>
              </a:rPr>
              <a:t>-x</a:t>
            </a:r>
            <a:r>
              <a:rPr lang="en-US" sz="2400" dirty="0"/>
              <a:t>: </a:t>
            </a:r>
            <a:r>
              <a:rPr lang="en-US" sz="2400" dirty="0" err="1"/>
              <a:t>setuid</a:t>
            </a:r>
            <a:r>
              <a:rPr lang="en-US" sz="2400" dirty="0"/>
              <a:t>, executable by all</a:t>
            </a:r>
          </a:p>
          <a:p>
            <a:pPr lvl="1"/>
            <a:r>
              <a:rPr lang="en-US" sz="2400" b="1" dirty="0">
                <a:solidFill>
                  <a:srgbClr val="C00000"/>
                </a:solidFill>
              </a:rPr>
              <a:t>-</a:t>
            </a:r>
            <a:r>
              <a:rPr lang="en-US" sz="2400" b="1" dirty="0" err="1">
                <a:solidFill>
                  <a:srgbClr val="C00000"/>
                </a:solidFill>
              </a:rPr>
              <a:t>rwxr</a:t>
            </a:r>
            <a:r>
              <a:rPr lang="en-US" sz="2400" b="1" dirty="0">
                <a:solidFill>
                  <a:srgbClr val="C00000"/>
                </a:solidFill>
              </a:rPr>
              <a:t>-</a:t>
            </a:r>
            <a:r>
              <a:rPr lang="en-US" sz="2400" b="1" dirty="0" err="1">
                <a:solidFill>
                  <a:srgbClr val="C00000"/>
                </a:solidFill>
              </a:rPr>
              <a:t>xr</a:t>
            </a:r>
            <a:r>
              <a:rPr lang="en-US" sz="2400" b="1" dirty="0">
                <a:solidFill>
                  <a:srgbClr val="C00000"/>
                </a:solidFill>
              </a:rPr>
              <a:t>-x</a:t>
            </a:r>
            <a:r>
              <a:rPr lang="en-US" sz="2400" dirty="0"/>
              <a:t>: executable by all, but not </a:t>
            </a:r>
            <a:r>
              <a:rPr lang="en-US" sz="2400" dirty="0" err="1"/>
              <a:t>setuid</a:t>
            </a:r>
            <a:endParaRPr lang="en-US" sz="2400" dirty="0"/>
          </a:p>
          <a:p>
            <a:pPr lvl="1"/>
            <a:r>
              <a:rPr lang="en-US" sz="2400" b="1" dirty="0">
                <a:solidFill>
                  <a:srgbClr val="C00000"/>
                </a:solidFill>
              </a:rPr>
              <a:t>-</a:t>
            </a:r>
            <a:r>
              <a:rPr lang="en-US" sz="2400" b="1" dirty="0" err="1">
                <a:solidFill>
                  <a:srgbClr val="C00000"/>
                </a:solidFill>
              </a:rPr>
              <a:t>rwSr</a:t>
            </a:r>
            <a:r>
              <a:rPr lang="en-US" sz="2400" b="1" dirty="0">
                <a:solidFill>
                  <a:srgbClr val="C00000"/>
                </a:solidFill>
              </a:rPr>
              <a:t>--r--</a:t>
            </a:r>
            <a:r>
              <a:rPr lang="en-US" sz="2400" dirty="0"/>
              <a:t>: </a:t>
            </a:r>
            <a:r>
              <a:rPr lang="en-US" sz="2400" dirty="0" err="1"/>
              <a:t>setuid</a:t>
            </a:r>
            <a:r>
              <a:rPr lang="en-US" sz="2400" dirty="0"/>
              <a:t>, but not executable - not useful</a:t>
            </a:r>
          </a:p>
        </p:txBody>
      </p:sp>
    </p:spTree>
    <p:extLst>
      <p:ext uri="{BB962C8B-B14F-4D97-AF65-F5344CB8AC3E}">
        <p14:creationId xmlns:p14="http://schemas.microsoft.com/office/powerpoint/2010/main" val="14547105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7F7F-ED63-471A-B6C1-F45E3D56860D}"/>
              </a:ext>
            </a:extLst>
          </p:cNvPr>
          <p:cNvSpPr>
            <a:spLocks noGrp="1"/>
          </p:cNvSpPr>
          <p:nvPr>
            <p:ph type="title"/>
          </p:nvPr>
        </p:nvSpPr>
        <p:spPr/>
        <p:txBody>
          <a:bodyPr/>
          <a:lstStyle/>
          <a:p>
            <a:r>
              <a:rPr lang="en-US" dirty="0"/>
              <a:t>Set-group-ID (“</a:t>
            </a:r>
            <a:r>
              <a:rPr lang="en-US" dirty="0" err="1"/>
              <a:t>sgid</a:t>
            </a:r>
            <a:r>
              <a:rPr lang="en-US" dirty="0"/>
              <a:t>” or “</a:t>
            </a:r>
            <a:r>
              <a:rPr lang="en-US" dirty="0" err="1"/>
              <a:t>setgid</a:t>
            </a:r>
            <a:r>
              <a:rPr lang="en-US" dirty="0"/>
              <a:t>”) bit</a:t>
            </a:r>
          </a:p>
        </p:txBody>
      </p:sp>
      <p:sp>
        <p:nvSpPr>
          <p:cNvPr id="3" name="Content Placeholder 2">
            <a:extLst>
              <a:ext uri="{FF2B5EF4-FFF2-40B4-BE49-F238E27FC236}">
                <a16:creationId xmlns:a16="http://schemas.microsoft.com/office/drawing/2014/main" id="{1592A4B6-A4CF-49C3-B06B-D213ECC628DA}"/>
              </a:ext>
            </a:extLst>
          </p:cNvPr>
          <p:cNvSpPr>
            <a:spLocks noGrp="1"/>
          </p:cNvSpPr>
          <p:nvPr>
            <p:ph idx="1"/>
          </p:nvPr>
        </p:nvSpPr>
        <p:spPr/>
        <p:txBody>
          <a:bodyPr>
            <a:normAutofit/>
          </a:bodyPr>
          <a:lstStyle/>
          <a:p>
            <a:r>
              <a:rPr lang="en-US" sz="2400" dirty="0"/>
              <a:t>On executable files, causes the program to run with the file’s group, regardless of whether the user who runs it is in that group</a:t>
            </a:r>
          </a:p>
          <a:p>
            <a:r>
              <a:rPr lang="en-US" sz="2400" dirty="0"/>
              <a:t>On directories, causes files created within the directory to have the same group as the directory, useful for directories shared by multiple users with different default groups–Ignored for everything else</a:t>
            </a:r>
          </a:p>
          <a:p>
            <a:r>
              <a:rPr lang="en-US" sz="2400" dirty="0"/>
              <a:t>In 10-character display, replaces 7</a:t>
            </a:r>
            <a:r>
              <a:rPr lang="en-US" sz="2400" baseline="30000" dirty="0"/>
              <a:t>th</a:t>
            </a:r>
            <a:r>
              <a:rPr lang="en-US" sz="2400" dirty="0"/>
              <a:t> character (x o r -) with s(or S if not also executable)</a:t>
            </a:r>
          </a:p>
          <a:p>
            <a:pPr lvl="1"/>
            <a:r>
              <a:rPr lang="en-US" sz="2400" b="1" dirty="0">
                <a:solidFill>
                  <a:srgbClr val="C00000"/>
                </a:solidFill>
              </a:rPr>
              <a:t>-</a:t>
            </a:r>
            <a:r>
              <a:rPr lang="en-US" sz="2400" b="1" dirty="0" err="1">
                <a:solidFill>
                  <a:srgbClr val="C00000"/>
                </a:solidFill>
              </a:rPr>
              <a:t>rwxr</a:t>
            </a:r>
            <a:r>
              <a:rPr lang="en-US" sz="2400" b="1" dirty="0">
                <a:solidFill>
                  <a:srgbClr val="C00000"/>
                </a:solidFill>
              </a:rPr>
              <a:t>-</a:t>
            </a:r>
            <a:r>
              <a:rPr lang="en-US" sz="2400" b="1" dirty="0" err="1">
                <a:solidFill>
                  <a:srgbClr val="C00000"/>
                </a:solidFill>
              </a:rPr>
              <a:t>sr</a:t>
            </a:r>
            <a:r>
              <a:rPr lang="en-US" sz="2400" b="1" dirty="0">
                <a:solidFill>
                  <a:srgbClr val="C00000"/>
                </a:solidFill>
              </a:rPr>
              <a:t>-x</a:t>
            </a:r>
            <a:r>
              <a:rPr lang="en-US" sz="2400" b="1" dirty="0">
                <a:solidFill>
                  <a:schemeClr val="tx1"/>
                </a:solidFill>
              </a:rPr>
              <a:t>:</a:t>
            </a:r>
            <a:r>
              <a:rPr lang="en-US" sz="2400" b="1" dirty="0">
                <a:solidFill>
                  <a:srgbClr val="C00000"/>
                </a:solidFill>
              </a:rPr>
              <a:t> </a:t>
            </a:r>
            <a:r>
              <a:rPr lang="en-US" sz="2400" dirty="0" err="1"/>
              <a:t>setgid</a:t>
            </a:r>
            <a:r>
              <a:rPr lang="en-US" sz="2400" dirty="0"/>
              <a:t> file, executable by all</a:t>
            </a:r>
          </a:p>
          <a:p>
            <a:pPr lvl="1"/>
            <a:r>
              <a:rPr lang="en-US" sz="2400" b="1" dirty="0" err="1">
                <a:solidFill>
                  <a:srgbClr val="C00000"/>
                </a:solidFill>
              </a:rPr>
              <a:t>drwxrwsr</a:t>
            </a:r>
            <a:r>
              <a:rPr lang="en-US" sz="2400" b="1" dirty="0">
                <a:solidFill>
                  <a:srgbClr val="C00000"/>
                </a:solidFill>
              </a:rPr>
              <a:t>-x</a:t>
            </a:r>
            <a:r>
              <a:rPr lang="en-US" sz="2400" dirty="0"/>
              <a:t>: </a:t>
            </a:r>
            <a:r>
              <a:rPr lang="en-US" sz="2400" dirty="0" err="1"/>
              <a:t>setgid</a:t>
            </a:r>
            <a:r>
              <a:rPr lang="en-US" sz="2400" dirty="0"/>
              <a:t> directory; files within will have group of directory</a:t>
            </a:r>
          </a:p>
          <a:p>
            <a:pPr lvl="1"/>
            <a:r>
              <a:rPr lang="en-US" sz="2400" dirty="0">
                <a:solidFill>
                  <a:srgbClr val="C00000"/>
                </a:solidFill>
              </a:rPr>
              <a:t>-</a:t>
            </a:r>
            <a:r>
              <a:rPr lang="en-US" sz="2400" b="1" dirty="0" err="1">
                <a:solidFill>
                  <a:srgbClr val="C00000"/>
                </a:solidFill>
              </a:rPr>
              <a:t>rw</a:t>
            </a:r>
            <a:r>
              <a:rPr lang="en-US" sz="2400" b="1" dirty="0">
                <a:solidFill>
                  <a:srgbClr val="C00000"/>
                </a:solidFill>
              </a:rPr>
              <a:t>-r-Sr-- </a:t>
            </a:r>
            <a:r>
              <a:rPr lang="en-US" sz="2400" dirty="0"/>
              <a:t>: </a:t>
            </a:r>
            <a:r>
              <a:rPr lang="en-US" sz="2400" dirty="0" err="1"/>
              <a:t>setgid</a:t>
            </a:r>
            <a:r>
              <a:rPr lang="en-US" sz="2400" dirty="0"/>
              <a:t> file, but not executable - not useful</a:t>
            </a:r>
          </a:p>
        </p:txBody>
      </p:sp>
    </p:spTree>
    <p:extLst>
      <p:ext uri="{BB962C8B-B14F-4D97-AF65-F5344CB8AC3E}">
        <p14:creationId xmlns:p14="http://schemas.microsoft.com/office/powerpoint/2010/main" val="36519506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57ACF-AFC7-45A1-B73B-3450D62DDB9F}"/>
              </a:ext>
            </a:extLst>
          </p:cNvPr>
          <p:cNvSpPr>
            <a:spLocks noGrp="1"/>
          </p:cNvSpPr>
          <p:nvPr>
            <p:ph type="title"/>
          </p:nvPr>
        </p:nvSpPr>
        <p:spPr/>
        <p:txBody>
          <a:bodyPr/>
          <a:lstStyle/>
          <a:p>
            <a:r>
              <a:rPr lang="en-US" dirty="0"/>
              <a:t>Sticky Bit</a:t>
            </a:r>
          </a:p>
        </p:txBody>
      </p:sp>
      <p:sp>
        <p:nvSpPr>
          <p:cNvPr id="3" name="Content Placeholder 2">
            <a:extLst>
              <a:ext uri="{FF2B5EF4-FFF2-40B4-BE49-F238E27FC236}">
                <a16:creationId xmlns:a16="http://schemas.microsoft.com/office/drawing/2014/main" id="{BBF92558-EF17-4393-956F-2000FB32FD48}"/>
              </a:ext>
            </a:extLst>
          </p:cNvPr>
          <p:cNvSpPr>
            <a:spLocks noGrp="1"/>
          </p:cNvSpPr>
          <p:nvPr>
            <p:ph idx="1"/>
          </p:nvPr>
        </p:nvSpPr>
        <p:spPr/>
        <p:txBody>
          <a:bodyPr>
            <a:normAutofit/>
          </a:bodyPr>
          <a:lstStyle/>
          <a:p>
            <a:r>
              <a:rPr lang="en-US" sz="2400" dirty="0"/>
              <a:t>On directories, prevents users from deleting or renaming files they do not own</a:t>
            </a:r>
          </a:p>
          <a:p>
            <a:r>
              <a:rPr lang="en-US" sz="2400" dirty="0"/>
              <a:t>Ignored for everything else</a:t>
            </a:r>
          </a:p>
          <a:p>
            <a:r>
              <a:rPr lang="en-US" sz="2400" dirty="0"/>
              <a:t>In 10-character display, replaces 10</a:t>
            </a:r>
            <a:r>
              <a:rPr lang="en-US" sz="2400" baseline="30000" dirty="0"/>
              <a:t>th</a:t>
            </a:r>
            <a:r>
              <a:rPr lang="en-US" sz="2400" dirty="0"/>
              <a:t> character (x or -) with t(or T if not also executable)</a:t>
            </a:r>
          </a:p>
          <a:p>
            <a:pPr lvl="1"/>
            <a:r>
              <a:rPr lang="en-US" sz="2400" b="1" dirty="0" err="1">
                <a:solidFill>
                  <a:srgbClr val="C00000"/>
                </a:solidFill>
              </a:rPr>
              <a:t>drwxrwxrwt</a:t>
            </a:r>
            <a:r>
              <a:rPr lang="en-US" sz="2400" dirty="0"/>
              <a:t>: sticky bit set, full access for everyone</a:t>
            </a:r>
          </a:p>
          <a:p>
            <a:pPr lvl="1"/>
            <a:r>
              <a:rPr lang="en-US" sz="2400" b="1" dirty="0" err="1">
                <a:solidFill>
                  <a:srgbClr val="C00000"/>
                </a:solidFill>
              </a:rPr>
              <a:t>drwxrwx</a:t>
            </a:r>
            <a:r>
              <a:rPr lang="en-US" sz="2400" b="1" dirty="0">
                <a:solidFill>
                  <a:srgbClr val="C00000"/>
                </a:solidFill>
              </a:rPr>
              <a:t>--T</a:t>
            </a:r>
            <a:r>
              <a:rPr lang="en-US" sz="2400" dirty="0"/>
              <a:t>: sticky bit set, full access by user/group</a:t>
            </a:r>
          </a:p>
          <a:p>
            <a:pPr lvl="1"/>
            <a:r>
              <a:rPr lang="en-US" sz="2400" b="1" dirty="0" err="1">
                <a:solidFill>
                  <a:srgbClr val="C00000"/>
                </a:solidFill>
              </a:rPr>
              <a:t>drwxr</a:t>
            </a:r>
            <a:r>
              <a:rPr lang="en-US" sz="2400" b="1" dirty="0">
                <a:solidFill>
                  <a:srgbClr val="C00000"/>
                </a:solidFill>
              </a:rPr>
              <a:t>--r-T</a:t>
            </a:r>
            <a:r>
              <a:rPr lang="en-US" sz="2400" dirty="0"/>
              <a:t>: sticky, full owner access, others can read (useless)</a:t>
            </a:r>
          </a:p>
        </p:txBody>
      </p:sp>
    </p:spTree>
    <p:extLst>
      <p:ext uri="{BB962C8B-B14F-4D97-AF65-F5344CB8AC3E}">
        <p14:creationId xmlns:p14="http://schemas.microsoft.com/office/powerpoint/2010/main" val="34810587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458" name="Rectangle 2">
            <a:extLst>
              <a:ext uri="{FF2B5EF4-FFF2-40B4-BE49-F238E27FC236}">
                <a16:creationId xmlns:a16="http://schemas.microsoft.com/office/drawing/2014/main" id="{10066F58-AB78-4459-B37F-A5DFAD6ABD4A}"/>
              </a:ext>
            </a:extLst>
          </p:cNvPr>
          <p:cNvSpPr>
            <a:spLocks noGrp="1" noChangeArrowheads="1"/>
          </p:cNvSpPr>
          <p:nvPr>
            <p:ph type="title"/>
          </p:nvPr>
        </p:nvSpPr>
        <p:spPr>
          <a:xfrm>
            <a:off x="785707" y="777240"/>
            <a:ext cx="10363200" cy="914400"/>
          </a:xfrm>
        </p:spPr>
        <p:txBody>
          <a:bodyPr/>
          <a:lstStyle/>
          <a:p>
            <a:r>
              <a:rPr lang="en-US" altLang="en-US" dirty="0" err="1"/>
              <a:t>Setuid</a:t>
            </a:r>
            <a:r>
              <a:rPr lang="en-US" altLang="en-US" dirty="0"/>
              <a:t>(</a:t>
            </a:r>
            <a:r>
              <a:rPr lang="en-US" altLang="en-US" i="1" dirty="0" err="1"/>
              <a:t>uid</a:t>
            </a:r>
            <a:r>
              <a:rPr lang="en-US" altLang="en-US" dirty="0"/>
              <a:t>) system calls</a:t>
            </a:r>
          </a:p>
        </p:txBody>
      </p:sp>
      <p:graphicFrame>
        <p:nvGraphicFramePr>
          <p:cNvPr id="1299486" name="Group 30">
            <a:extLst>
              <a:ext uri="{FF2B5EF4-FFF2-40B4-BE49-F238E27FC236}">
                <a16:creationId xmlns:a16="http://schemas.microsoft.com/office/drawing/2014/main" id="{624FC496-878F-4E3D-AC12-F85EB28FE64F}"/>
              </a:ext>
            </a:extLst>
          </p:cNvPr>
          <p:cNvGraphicFramePr>
            <a:graphicFrameLocks noGrp="1"/>
          </p:cNvGraphicFramePr>
          <p:nvPr>
            <p:ph idx="1"/>
          </p:nvPr>
        </p:nvGraphicFramePr>
        <p:xfrm>
          <a:off x="2209800" y="2514600"/>
          <a:ext cx="7848600" cy="2767014"/>
        </p:xfrm>
        <a:graphic>
          <a:graphicData uri="http://schemas.openxmlformats.org/drawingml/2006/table">
            <a:tbl>
              <a:tblPr/>
              <a:tblGrid>
                <a:gridCol w="1231900">
                  <a:extLst>
                    <a:ext uri="{9D8B030D-6E8A-4147-A177-3AD203B41FA5}">
                      <a16:colId xmlns:a16="http://schemas.microsoft.com/office/drawing/2014/main" val="808509075"/>
                    </a:ext>
                  </a:extLst>
                </a:gridCol>
                <a:gridCol w="3230563">
                  <a:extLst>
                    <a:ext uri="{9D8B030D-6E8A-4147-A177-3AD203B41FA5}">
                      <a16:colId xmlns:a16="http://schemas.microsoft.com/office/drawing/2014/main" val="2431727663"/>
                    </a:ext>
                  </a:extLst>
                </a:gridCol>
                <a:gridCol w="3386137">
                  <a:extLst>
                    <a:ext uri="{9D8B030D-6E8A-4147-A177-3AD203B41FA5}">
                      <a16:colId xmlns:a16="http://schemas.microsoft.com/office/drawing/2014/main" val="2648872469"/>
                    </a:ext>
                  </a:extLst>
                </a:gridCol>
              </a:tblGrid>
              <a:tr h="792163">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2400" b="0" i="0" u="none" strike="noStrike" cap="none" normalizeH="0" baseline="0">
                          <a:ln>
                            <a:noFill/>
                          </a:ln>
                          <a:solidFill>
                            <a:schemeClr val="tx1"/>
                          </a:solidFill>
                          <a:effectLst/>
                          <a:latin typeface="Tahoma" panose="020B0604030504040204" pitchFamily="34"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2400" b="0" i="0" u="none" strike="noStrike" cap="none" normalizeH="0" baseline="0">
                          <a:ln>
                            <a:noFill/>
                          </a:ln>
                          <a:solidFill>
                            <a:schemeClr val="tx1"/>
                          </a:solidFill>
                          <a:effectLst/>
                          <a:latin typeface="Tahoma" panose="020B0604030504040204" pitchFamily="34" charset="0"/>
                        </a:rPr>
                        <a:t>Super user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2400" b="0" i="0" u="none" strike="noStrike" cap="none" normalizeH="0" baseline="0">
                          <a:ln>
                            <a:noFill/>
                          </a:ln>
                          <a:solidFill>
                            <a:schemeClr val="tx1"/>
                          </a:solidFill>
                          <a:effectLst/>
                          <a:latin typeface="Tahoma" panose="020B0604030504040204" pitchFamily="34" charset="0"/>
                        </a:rPr>
                        <a:t>Unprivileged user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4389814"/>
                  </a:ext>
                </a:extLst>
              </a:tr>
              <a:tr h="655638">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2400" b="0" i="0" u="none" strike="noStrike" cap="none" normalizeH="0" baseline="0">
                          <a:ln>
                            <a:noFill/>
                          </a:ln>
                          <a:solidFill>
                            <a:schemeClr val="tx1"/>
                          </a:solidFill>
                          <a:effectLst/>
                          <a:latin typeface="Tahoma" panose="020B0604030504040204" pitchFamily="34" charset="0"/>
                        </a:rPr>
                        <a:t>RUID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2400" b="0" i="0" u="none" strike="noStrike" cap="none" normalizeH="0" baseline="0">
                          <a:ln>
                            <a:noFill/>
                          </a:ln>
                          <a:solidFill>
                            <a:schemeClr val="tx1"/>
                          </a:solidFill>
                          <a:effectLst/>
                          <a:latin typeface="Tahoma" panose="020B0604030504040204" pitchFamily="34" charset="0"/>
                        </a:rPr>
                        <a:t>Set to </a:t>
                      </a:r>
                      <a:r>
                        <a:rPr kumimoji="1" lang="en-US" altLang="en-US" sz="2400" b="0" i="1" u="none" strike="noStrike" cap="none" normalizeH="0" baseline="0">
                          <a:ln>
                            <a:noFill/>
                          </a:ln>
                          <a:solidFill>
                            <a:schemeClr val="tx1"/>
                          </a:solidFill>
                          <a:effectLst/>
                          <a:latin typeface="Tahoma" panose="020B0604030504040204" pitchFamily="34" charset="0"/>
                        </a:rPr>
                        <a:t>uid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2400" b="0" i="0" u="none" strike="noStrike" cap="none" normalizeH="0" baseline="0">
                          <a:ln>
                            <a:noFill/>
                          </a:ln>
                          <a:solidFill>
                            <a:schemeClr val="tx1"/>
                          </a:solidFill>
                          <a:effectLst/>
                          <a:latin typeface="Tahoma" panose="020B0604030504040204" pitchFamily="34" charset="0"/>
                        </a:rPr>
                        <a:t>Unchanged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5842609"/>
                  </a:ext>
                </a:extLst>
              </a:tr>
              <a:tr h="701675">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2400" b="0" i="0" u="none" strike="noStrike" cap="none" normalizeH="0" baseline="0">
                          <a:ln>
                            <a:noFill/>
                          </a:ln>
                          <a:solidFill>
                            <a:schemeClr val="tx1"/>
                          </a:solidFill>
                          <a:effectLst/>
                          <a:latin typeface="Tahoma" panose="020B0604030504040204" pitchFamily="34" charset="0"/>
                        </a:rPr>
                        <a:t>EUID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2400" b="0" i="0" u="none" strike="noStrike" cap="none" normalizeH="0" baseline="0">
                          <a:ln>
                            <a:noFill/>
                          </a:ln>
                          <a:solidFill>
                            <a:schemeClr val="tx1"/>
                          </a:solidFill>
                          <a:effectLst/>
                          <a:latin typeface="Tahoma" panose="020B0604030504040204" pitchFamily="34" charset="0"/>
                        </a:rPr>
                        <a:t>Set to </a:t>
                      </a:r>
                      <a:r>
                        <a:rPr kumimoji="1" lang="en-US" altLang="en-US" sz="2400" b="0" i="1" u="none" strike="noStrike" cap="none" normalizeH="0" baseline="0">
                          <a:ln>
                            <a:noFill/>
                          </a:ln>
                          <a:solidFill>
                            <a:schemeClr val="tx1"/>
                          </a:solidFill>
                          <a:effectLst/>
                          <a:latin typeface="Tahoma" panose="020B0604030504040204" pitchFamily="34" charset="0"/>
                        </a:rPr>
                        <a:t>uid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2400" b="0" i="0" u="none" strike="noStrike" cap="none" normalizeH="0" baseline="0">
                          <a:ln>
                            <a:noFill/>
                          </a:ln>
                          <a:solidFill>
                            <a:schemeClr val="tx1"/>
                          </a:solidFill>
                          <a:effectLst/>
                          <a:latin typeface="Tahoma" panose="020B0604030504040204" pitchFamily="34" charset="0"/>
                        </a:rPr>
                        <a:t>Set to </a:t>
                      </a:r>
                      <a:r>
                        <a:rPr kumimoji="1" lang="en-US" altLang="en-US" sz="2400" b="0" i="1" u="none" strike="noStrike" cap="none" normalizeH="0" baseline="0">
                          <a:ln>
                            <a:noFill/>
                          </a:ln>
                          <a:solidFill>
                            <a:schemeClr val="tx1"/>
                          </a:solidFill>
                          <a:effectLst/>
                          <a:latin typeface="Tahoma" panose="020B0604030504040204" pitchFamily="34" charset="0"/>
                        </a:rPr>
                        <a:t>uid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45522166"/>
                  </a:ext>
                </a:extLst>
              </a:tr>
              <a:tr h="617538">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2400" b="0" i="0" u="none" strike="noStrike" cap="none" normalizeH="0" baseline="0">
                          <a:ln>
                            <a:noFill/>
                          </a:ln>
                          <a:solidFill>
                            <a:schemeClr val="tx1"/>
                          </a:solidFill>
                          <a:effectLst/>
                          <a:latin typeface="Tahoma" panose="020B0604030504040204" pitchFamily="34" charset="0"/>
                        </a:rPr>
                        <a:t>SUID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2400" b="0" i="0" u="none" strike="noStrike" cap="none" normalizeH="0" baseline="0">
                          <a:ln>
                            <a:noFill/>
                          </a:ln>
                          <a:solidFill>
                            <a:schemeClr val="tx1"/>
                          </a:solidFill>
                          <a:effectLst/>
                          <a:latin typeface="Tahoma" panose="020B0604030504040204" pitchFamily="34" charset="0"/>
                        </a:rPr>
                        <a:t>Set to </a:t>
                      </a:r>
                      <a:r>
                        <a:rPr kumimoji="1" lang="en-US" altLang="en-US" sz="2400" b="0" i="1" u="none" strike="noStrike" cap="none" normalizeH="0" baseline="0">
                          <a:ln>
                            <a:noFill/>
                          </a:ln>
                          <a:solidFill>
                            <a:schemeClr val="tx1"/>
                          </a:solidFill>
                          <a:effectLst/>
                          <a:latin typeface="Tahoma" panose="020B0604030504040204" pitchFamily="34" charset="0"/>
                        </a:rPr>
                        <a:t>uid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pitchFamily="2" charset="2"/>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tabLst/>
                      </a:pPr>
                      <a:r>
                        <a:rPr kumimoji="1" lang="en-US" altLang="en-US" sz="2400" b="0" i="0" u="none" strike="noStrike" cap="none" normalizeH="0" baseline="0">
                          <a:ln>
                            <a:noFill/>
                          </a:ln>
                          <a:solidFill>
                            <a:schemeClr val="tx1"/>
                          </a:solidFill>
                          <a:effectLst/>
                          <a:latin typeface="Tahoma" panose="020B0604030504040204" pitchFamily="34" charset="0"/>
                        </a:rPr>
                        <a:t>unchanged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7769736"/>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a:extLst>
              <a:ext uri="{FF2B5EF4-FFF2-40B4-BE49-F238E27FC236}">
                <a16:creationId xmlns:a16="http://schemas.microsoft.com/office/drawing/2014/main" id="{1ECFCEF1-A5FC-4682-BC0E-7F21F78B619B}"/>
              </a:ext>
            </a:extLst>
          </p:cNvPr>
          <p:cNvSpPr>
            <a:spLocks noGrp="1" noChangeArrowheads="1"/>
          </p:cNvSpPr>
          <p:nvPr>
            <p:ph type="title"/>
          </p:nvPr>
        </p:nvSpPr>
        <p:spPr>
          <a:xfrm>
            <a:off x="801624" y="375603"/>
            <a:ext cx="9875520" cy="1356360"/>
          </a:xfrm>
        </p:spPr>
        <p:txBody>
          <a:bodyPr/>
          <a:lstStyle/>
          <a:p>
            <a:r>
              <a:rPr lang="en-US" altLang="en-US" dirty="0"/>
              <a:t>Example</a:t>
            </a:r>
          </a:p>
        </p:txBody>
      </p:sp>
      <p:sp>
        <p:nvSpPr>
          <p:cNvPr id="1236995" name="Rectangle 3">
            <a:extLst>
              <a:ext uri="{FF2B5EF4-FFF2-40B4-BE49-F238E27FC236}">
                <a16:creationId xmlns:a16="http://schemas.microsoft.com/office/drawing/2014/main" id="{449C9AAE-6014-4702-9E3A-004B3C71ECE5}"/>
              </a:ext>
            </a:extLst>
          </p:cNvPr>
          <p:cNvSpPr>
            <a:spLocks noChangeArrowheads="1"/>
          </p:cNvSpPr>
          <p:nvPr/>
        </p:nvSpPr>
        <p:spPr bwMode="auto">
          <a:xfrm>
            <a:off x="2362200" y="1981200"/>
            <a:ext cx="1295400" cy="1981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a:r>
              <a:rPr lang="en-US" altLang="en-US" sz="2000" dirty="0">
                <a:solidFill>
                  <a:schemeClr val="accent4">
                    <a:lumMod val="20000"/>
                    <a:lumOff val="80000"/>
                  </a:schemeClr>
                </a:solidFill>
              </a:rPr>
              <a:t>…;</a:t>
            </a:r>
          </a:p>
          <a:p>
            <a:pPr algn="l"/>
            <a:r>
              <a:rPr lang="en-US" altLang="en-US" sz="2000" dirty="0">
                <a:solidFill>
                  <a:schemeClr val="accent4">
                    <a:lumMod val="20000"/>
                    <a:lumOff val="80000"/>
                  </a:schemeClr>
                </a:solidFill>
              </a:rPr>
              <a:t>…;</a:t>
            </a:r>
          </a:p>
          <a:p>
            <a:pPr algn="l"/>
            <a:r>
              <a:rPr lang="en-US" altLang="en-US" sz="2000" dirty="0">
                <a:solidFill>
                  <a:schemeClr val="accent4">
                    <a:lumMod val="20000"/>
                    <a:lumOff val="80000"/>
                  </a:schemeClr>
                </a:solidFill>
              </a:rPr>
              <a:t>exec(  );</a:t>
            </a:r>
          </a:p>
        </p:txBody>
      </p:sp>
      <p:sp>
        <p:nvSpPr>
          <p:cNvPr id="1236996" name="Rectangle 4">
            <a:extLst>
              <a:ext uri="{FF2B5EF4-FFF2-40B4-BE49-F238E27FC236}">
                <a16:creationId xmlns:a16="http://schemas.microsoft.com/office/drawing/2014/main" id="{F139DA85-D8B6-408A-9ABC-33583FF63BA8}"/>
              </a:ext>
            </a:extLst>
          </p:cNvPr>
          <p:cNvSpPr>
            <a:spLocks noChangeArrowheads="1"/>
          </p:cNvSpPr>
          <p:nvPr/>
        </p:nvSpPr>
        <p:spPr bwMode="auto">
          <a:xfrm>
            <a:off x="2362200" y="1676400"/>
            <a:ext cx="1295400" cy="3048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a:r>
              <a:rPr lang="en-US" altLang="en-US" sz="2000">
                <a:solidFill>
                  <a:schemeClr val="bg1"/>
                </a:solidFill>
              </a:rPr>
              <a:t>RUID 25</a:t>
            </a:r>
          </a:p>
        </p:txBody>
      </p:sp>
      <p:sp>
        <p:nvSpPr>
          <p:cNvPr id="1236997" name="Rectangle 5">
            <a:extLst>
              <a:ext uri="{FF2B5EF4-FFF2-40B4-BE49-F238E27FC236}">
                <a16:creationId xmlns:a16="http://schemas.microsoft.com/office/drawing/2014/main" id="{2161CA10-1E07-4D5D-99BB-A946B3E697A0}"/>
              </a:ext>
            </a:extLst>
          </p:cNvPr>
          <p:cNvSpPr>
            <a:spLocks noChangeArrowheads="1"/>
          </p:cNvSpPr>
          <p:nvPr/>
        </p:nvSpPr>
        <p:spPr bwMode="auto">
          <a:xfrm>
            <a:off x="7250113" y="1752600"/>
            <a:ext cx="1295400" cy="3048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a:r>
              <a:rPr lang="en-US" altLang="en-US" sz="2000">
                <a:solidFill>
                  <a:schemeClr val="bg1"/>
                </a:solidFill>
              </a:rPr>
              <a:t>SetUID</a:t>
            </a:r>
          </a:p>
        </p:txBody>
      </p:sp>
      <p:sp>
        <p:nvSpPr>
          <p:cNvPr id="1236998" name="Rectangle 6">
            <a:extLst>
              <a:ext uri="{FF2B5EF4-FFF2-40B4-BE49-F238E27FC236}">
                <a16:creationId xmlns:a16="http://schemas.microsoft.com/office/drawing/2014/main" id="{E5CB4498-3812-4595-8EA0-2BE5FAD820FA}"/>
              </a:ext>
            </a:extLst>
          </p:cNvPr>
          <p:cNvSpPr>
            <a:spLocks noChangeArrowheads="1"/>
          </p:cNvSpPr>
          <p:nvPr/>
        </p:nvSpPr>
        <p:spPr bwMode="auto">
          <a:xfrm>
            <a:off x="7250113" y="2057400"/>
            <a:ext cx="1295400" cy="914400"/>
          </a:xfrm>
          <a:prstGeom prst="rect">
            <a:avLst/>
          </a:prstGeom>
          <a:solidFill>
            <a:srgbClr val="86940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sz="2000"/>
              <a:t>program</a:t>
            </a:r>
          </a:p>
        </p:txBody>
      </p:sp>
      <p:sp>
        <p:nvSpPr>
          <p:cNvPr id="1236999" name="Rectangle 7">
            <a:extLst>
              <a:ext uri="{FF2B5EF4-FFF2-40B4-BE49-F238E27FC236}">
                <a16:creationId xmlns:a16="http://schemas.microsoft.com/office/drawing/2014/main" id="{21EB773B-D816-4CF2-8D5A-3DBC130B911C}"/>
              </a:ext>
            </a:extLst>
          </p:cNvPr>
          <p:cNvSpPr>
            <a:spLocks noChangeArrowheads="1"/>
          </p:cNvSpPr>
          <p:nvPr/>
        </p:nvSpPr>
        <p:spPr bwMode="auto">
          <a:xfrm>
            <a:off x="7250113" y="3581400"/>
            <a:ext cx="1295400" cy="2819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a:r>
              <a:rPr lang="en-US" altLang="en-US" sz="2000" dirty="0">
                <a:solidFill>
                  <a:schemeClr val="accent5">
                    <a:lumMod val="20000"/>
                    <a:lumOff val="80000"/>
                  </a:schemeClr>
                </a:solidFill>
              </a:rPr>
              <a:t>…;</a:t>
            </a:r>
          </a:p>
          <a:p>
            <a:pPr algn="l"/>
            <a:r>
              <a:rPr lang="en-US" altLang="en-US" sz="2000" dirty="0">
                <a:solidFill>
                  <a:schemeClr val="accent5">
                    <a:lumMod val="20000"/>
                    <a:lumOff val="80000"/>
                  </a:schemeClr>
                </a:solidFill>
              </a:rPr>
              <a:t>…;</a:t>
            </a:r>
          </a:p>
          <a:p>
            <a:pPr algn="l"/>
            <a:r>
              <a:rPr lang="en-US" altLang="en-US" sz="2000" dirty="0" err="1">
                <a:solidFill>
                  <a:schemeClr val="accent5">
                    <a:lumMod val="20000"/>
                    <a:lumOff val="80000"/>
                  </a:schemeClr>
                </a:solidFill>
              </a:rPr>
              <a:t>i</a:t>
            </a:r>
            <a:r>
              <a:rPr lang="en-US" altLang="en-US" sz="2000" dirty="0">
                <a:solidFill>
                  <a:schemeClr val="accent5">
                    <a:lumMod val="20000"/>
                    <a:lumOff val="80000"/>
                  </a:schemeClr>
                </a:solidFill>
              </a:rPr>
              <a:t>=</a:t>
            </a:r>
            <a:r>
              <a:rPr lang="en-US" altLang="en-US" sz="2000" dirty="0" err="1">
                <a:solidFill>
                  <a:schemeClr val="accent5">
                    <a:lumMod val="20000"/>
                    <a:lumOff val="80000"/>
                  </a:schemeClr>
                </a:solidFill>
              </a:rPr>
              <a:t>getruid</a:t>
            </a:r>
            <a:r>
              <a:rPr lang="en-US" altLang="en-US" sz="2000" dirty="0">
                <a:solidFill>
                  <a:schemeClr val="accent5">
                    <a:lumMod val="20000"/>
                    <a:lumOff val="80000"/>
                  </a:schemeClr>
                </a:solidFill>
              </a:rPr>
              <a:t>()</a:t>
            </a:r>
          </a:p>
          <a:p>
            <a:pPr algn="l"/>
            <a:r>
              <a:rPr lang="en-US" altLang="en-US" sz="2000" dirty="0" err="1">
                <a:solidFill>
                  <a:schemeClr val="accent5">
                    <a:lumMod val="20000"/>
                    <a:lumOff val="80000"/>
                  </a:schemeClr>
                </a:solidFill>
              </a:rPr>
              <a:t>setuid</a:t>
            </a:r>
            <a:r>
              <a:rPr lang="en-US" altLang="en-US" sz="2000" dirty="0">
                <a:solidFill>
                  <a:schemeClr val="accent5">
                    <a:lumMod val="20000"/>
                    <a:lumOff val="80000"/>
                  </a:schemeClr>
                </a:solidFill>
              </a:rPr>
              <a:t>(</a:t>
            </a:r>
            <a:r>
              <a:rPr lang="en-US" altLang="en-US" sz="2000" dirty="0" err="1">
                <a:solidFill>
                  <a:schemeClr val="accent5">
                    <a:lumMod val="20000"/>
                    <a:lumOff val="80000"/>
                  </a:schemeClr>
                </a:solidFill>
              </a:rPr>
              <a:t>i</a:t>
            </a:r>
            <a:r>
              <a:rPr lang="en-US" altLang="en-US" sz="2000" dirty="0">
                <a:solidFill>
                  <a:schemeClr val="accent5">
                    <a:lumMod val="20000"/>
                    <a:lumOff val="80000"/>
                  </a:schemeClr>
                </a:solidFill>
              </a:rPr>
              <a:t>);</a:t>
            </a:r>
          </a:p>
          <a:p>
            <a:pPr algn="l"/>
            <a:r>
              <a:rPr lang="en-US" altLang="en-US" sz="2000" dirty="0">
                <a:solidFill>
                  <a:schemeClr val="accent5">
                    <a:lumMod val="20000"/>
                    <a:lumOff val="80000"/>
                  </a:schemeClr>
                </a:solidFill>
              </a:rPr>
              <a:t>…;</a:t>
            </a:r>
          </a:p>
          <a:p>
            <a:pPr algn="l"/>
            <a:r>
              <a:rPr lang="en-US" altLang="en-US" sz="2000" dirty="0">
                <a:solidFill>
                  <a:schemeClr val="accent5">
                    <a:lumMod val="20000"/>
                    <a:lumOff val="80000"/>
                  </a:schemeClr>
                </a:solidFill>
              </a:rPr>
              <a:t>…;</a:t>
            </a:r>
          </a:p>
        </p:txBody>
      </p:sp>
      <p:sp>
        <p:nvSpPr>
          <p:cNvPr id="1237004" name="Freeform 12">
            <a:extLst>
              <a:ext uri="{FF2B5EF4-FFF2-40B4-BE49-F238E27FC236}">
                <a16:creationId xmlns:a16="http://schemas.microsoft.com/office/drawing/2014/main" id="{F8A2AFD9-765B-495F-AED3-067910109513}"/>
              </a:ext>
            </a:extLst>
          </p:cNvPr>
          <p:cNvSpPr>
            <a:spLocks/>
          </p:cNvSpPr>
          <p:nvPr/>
        </p:nvSpPr>
        <p:spPr bwMode="auto">
          <a:xfrm>
            <a:off x="3152776" y="2036763"/>
            <a:ext cx="184731" cy="369332"/>
          </a:xfrm>
          <a:custGeom>
            <a:avLst/>
            <a:gdLst>
              <a:gd name="T0" fmla="*/ 0 w 2556"/>
              <a:gd name="T1" fmla="*/ 841 h 841"/>
              <a:gd name="T2" fmla="*/ 252 w 2556"/>
              <a:gd name="T3" fmla="*/ 343 h 841"/>
              <a:gd name="T4" fmla="*/ 1512 w 2556"/>
              <a:gd name="T5" fmla="*/ 55 h 841"/>
              <a:gd name="T6" fmla="*/ 2556 w 2556"/>
              <a:gd name="T7" fmla="*/ 13 h 841"/>
            </a:gdLst>
            <a:ahLst/>
            <a:cxnLst>
              <a:cxn ang="0">
                <a:pos x="T0" y="T1"/>
              </a:cxn>
              <a:cxn ang="0">
                <a:pos x="T2" y="T3"/>
              </a:cxn>
              <a:cxn ang="0">
                <a:pos x="T4" y="T5"/>
              </a:cxn>
              <a:cxn ang="0">
                <a:pos x="T6" y="T7"/>
              </a:cxn>
            </a:cxnLst>
            <a:rect l="0" t="0" r="r" b="b"/>
            <a:pathLst>
              <a:path w="2556" h="841">
                <a:moveTo>
                  <a:pt x="0" y="841"/>
                </a:moveTo>
                <a:cubicBezTo>
                  <a:pt x="42" y="758"/>
                  <a:pt x="0" y="474"/>
                  <a:pt x="252" y="343"/>
                </a:cubicBezTo>
                <a:cubicBezTo>
                  <a:pt x="504" y="212"/>
                  <a:pt x="1128" y="110"/>
                  <a:pt x="1512" y="55"/>
                </a:cubicBezTo>
                <a:cubicBezTo>
                  <a:pt x="1896" y="0"/>
                  <a:pt x="2339" y="22"/>
                  <a:pt x="2556" y="13"/>
                </a:cubicBez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p>
        </p:txBody>
      </p:sp>
      <p:sp>
        <p:nvSpPr>
          <p:cNvPr id="1237005" name="AutoShape 13">
            <a:extLst>
              <a:ext uri="{FF2B5EF4-FFF2-40B4-BE49-F238E27FC236}">
                <a16:creationId xmlns:a16="http://schemas.microsoft.com/office/drawing/2014/main" id="{2465A22C-1644-4078-9D92-234E56DB3F8F}"/>
              </a:ext>
            </a:extLst>
          </p:cNvPr>
          <p:cNvSpPr>
            <a:spLocks noChangeArrowheads="1"/>
          </p:cNvSpPr>
          <p:nvPr/>
        </p:nvSpPr>
        <p:spPr bwMode="auto">
          <a:xfrm>
            <a:off x="7783513" y="3065145"/>
            <a:ext cx="228600" cy="422910"/>
          </a:xfrm>
          <a:prstGeom prst="downArrow">
            <a:avLst>
              <a:gd name="adj1" fmla="val 50000"/>
              <a:gd name="adj2" fmla="val 50000"/>
            </a:avLst>
          </a:prstGeom>
          <a:solidFill>
            <a:schemeClr val="tx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1237006" name="Line 14">
            <a:extLst>
              <a:ext uri="{FF2B5EF4-FFF2-40B4-BE49-F238E27FC236}">
                <a16:creationId xmlns:a16="http://schemas.microsoft.com/office/drawing/2014/main" id="{83CDCB72-4E67-4CD0-B184-40323E8A4C95}"/>
              </a:ext>
            </a:extLst>
          </p:cNvPr>
          <p:cNvSpPr>
            <a:spLocks noChangeShapeType="1"/>
          </p:cNvSpPr>
          <p:nvPr/>
        </p:nvSpPr>
        <p:spPr bwMode="auto">
          <a:xfrm>
            <a:off x="9002713" y="3733800"/>
            <a:ext cx="0" cy="1143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237007" name="Line 15">
            <a:extLst>
              <a:ext uri="{FF2B5EF4-FFF2-40B4-BE49-F238E27FC236}">
                <a16:creationId xmlns:a16="http://schemas.microsoft.com/office/drawing/2014/main" id="{C6ABE29B-D819-408F-A7CA-B014B50BA9CF}"/>
              </a:ext>
            </a:extLst>
          </p:cNvPr>
          <p:cNvSpPr>
            <a:spLocks noChangeShapeType="1"/>
          </p:cNvSpPr>
          <p:nvPr/>
        </p:nvSpPr>
        <p:spPr bwMode="auto">
          <a:xfrm>
            <a:off x="9002713" y="5181600"/>
            <a:ext cx="0" cy="990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237008" name="Text Box 16">
            <a:extLst>
              <a:ext uri="{FF2B5EF4-FFF2-40B4-BE49-F238E27FC236}">
                <a16:creationId xmlns:a16="http://schemas.microsoft.com/office/drawing/2014/main" id="{27E00BBB-E62E-45FF-8B0C-BBFC1BBFC868}"/>
              </a:ext>
            </a:extLst>
          </p:cNvPr>
          <p:cNvSpPr txBox="1">
            <a:spLocks noChangeArrowheads="1"/>
          </p:cNvSpPr>
          <p:nvPr/>
        </p:nvSpPr>
        <p:spPr bwMode="auto">
          <a:xfrm>
            <a:off x="9013825" y="3946525"/>
            <a:ext cx="104118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2000"/>
              <a:t>RUID 25</a:t>
            </a:r>
          </a:p>
        </p:txBody>
      </p:sp>
      <p:sp>
        <p:nvSpPr>
          <p:cNvPr id="1237009" name="Text Box 17">
            <a:extLst>
              <a:ext uri="{FF2B5EF4-FFF2-40B4-BE49-F238E27FC236}">
                <a16:creationId xmlns:a16="http://schemas.microsoft.com/office/drawing/2014/main" id="{AD2BA516-C02E-44C8-9882-FE792FC30B2B}"/>
              </a:ext>
            </a:extLst>
          </p:cNvPr>
          <p:cNvSpPr txBox="1">
            <a:spLocks noChangeArrowheads="1"/>
          </p:cNvSpPr>
          <p:nvPr/>
        </p:nvSpPr>
        <p:spPr bwMode="auto">
          <a:xfrm>
            <a:off x="9020176" y="4251325"/>
            <a:ext cx="1029449"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2000"/>
              <a:t>EUID 18</a:t>
            </a:r>
          </a:p>
        </p:txBody>
      </p:sp>
      <p:sp>
        <p:nvSpPr>
          <p:cNvPr id="1237010" name="Text Box 18">
            <a:extLst>
              <a:ext uri="{FF2B5EF4-FFF2-40B4-BE49-F238E27FC236}">
                <a16:creationId xmlns:a16="http://schemas.microsoft.com/office/drawing/2014/main" id="{4724854E-2945-4B5B-9A27-C9EFFB3D9289}"/>
              </a:ext>
            </a:extLst>
          </p:cNvPr>
          <p:cNvSpPr txBox="1">
            <a:spLocks noChangeArrowheads="1"/>
          </p:cNvSpPr>
          <p:nvPr/>
        </p:nvSpPr>
        <p:spPr bwMode="auto">
          <a:xfrm>
            <a:off x="9078913" y="5394325"/>
            <a:ext cx="104118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2000"/>
              <a:t>RUID 25</a:t>
            </a:r>
          </a:p>
        </p:txBody>
      </p:sp>
      <p:sp>
        <p:nvSpPr>
          <p:cNvPr id="1237011" name="Text Box 19">
            <a:extLst>
              <a:ext uri="{FF2B5EF4-FFF2-40B4-BE49-F238E27FC236}">
                <a16:creationId xmlns:a16="http://schemas.microsoft.com/office/drawing/2014/main" id="{0A90E8E1-42A9-4020-BF41-07AA83FAD8C2}"/>
              </a:ext>
            </a:extLst>
          </p:cNvPr>
          <p:cNvSpPr txBox="1">
            <a:spLocks noChangeArrowheads="1"/>
          </p:cNvSpPr>
          <p:nvPr/>
        </p:nvSpPr>
        <p:spPr bwMode="auto">
          <a:xfrm>
            <a:off x="9085263" y="5699125"/>
            <a:ext cx="102996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2000"/>
              <a:t>EUID 25</a:t>
            </a:r>
          </a:p>
        </p:txBody>
      </p:sp>
      <p:sp>
        <p:nvSpPr>
          <p:cNvPr id="1237012" name="Rectangle 20">
            <a:extLst>
              <a:ext uri="{FF2B5EF4-FFF2-40B4-BE49-F238E27FC236}">
                <a16:creationId xmlns:a16="http://schemas.microsoft.com/office/drawing/2014/main" id="{F0870A89-E0DA-44C5-AFE8-6BCC2F81D488}"/>
              </a:ext>
            </a:extLst>
          </p:cNvPr>
          <p:cNvSpPr>
            <a:spLocks noChangeArrowheads="1"/>
          </p:cNvSpPr>
          <p:nvPr/>
        </p:nvSpPr>
        <p:spPr bwMode="auto">
          <a:xfrm>
            <a:off x="4724400" y="3733800"/>
            <a:ext cx="1295400" cy="3048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a:r>
              <a:rPr lang="en-US" altLang="en-US" sz="2000">
                <a:solidFill>
                  <a:schemeClr val="bg1"/>
                </a:solidFill>
              </a:rPr>
              <a:t>-rw-r--r--</a:t>
            </a:r>
          </a:p>
        </p:txBody>
      </p:sp>
      <p:sp>
        <p:nvSpPr>
          <p:cNvPr id="1237013" name="Rectangle 21">
            <a:extLst>
              <a:ext uri="{FF2B5EF4-FFF2-40B4-BE49-F238E27FC236}">
                <a16:creationId xmlns:a16="http://schemas.microsoft.com/office/drawing/2014/main" id="{8016D549-2A69-40D1-8BB9-C2648DB117FC}"/>
              </a:ext>
            </a:extLst>
          </p:cNvPr>
          <p:cNvSpPr>
            <a:spLocks noChangeArrowheads="1"/>
          </p:cNvSpPr>
          <p:nvPr/>
        </p:nvSpPr>
        <p:spPr bwMode="auto">
          <a:xfrm>
            <a:off x="4724400" y="4038600"/>
            <a:ext cx="1295400" cy="609600"/>
          </a:xfrm>
          <a:prstGeom prst="rect">
            <a:avLst/>
          </a:prstGeom>
          <a:solidFill>
            <a:srgbClr val="86940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sz="2000"/>
              <a:t>file</a:t>
            </a:r>
          </a:p>
        </p:txBody>
      </p:sp>
      <p:sp>
        <p:nvSpPr>
          <p:cNvPr id="1237014" name="Rectangle 22">
            <a:extLst>
              <a:ext uri="{FF2B5EF4-FFF2-40B4-BE49-F238E27FC236}">
                <a16:creationId xmlns:a16="http://schemas.microsoft.com/office/drawing/2014/main" id="{74D8B2D9-598E-4381-812B-24BCBFE3FDDD}"/>
              </a:ext>
            </a:extLst>
          </p:cNvPr>
          <p:cNvSpPr>
            <a:spLocks noChangeArrowheads="1"/>
          </p:cNvSpPr>
          <p:nvPr/>
        </p:nvSpPr>
        <p:spPr bwMode="auto">
          <a:xfrm>
            <a:off x="4724400" y="5410200"/>
            <a:ext cx="1295400" cy="3048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a:r>
              <a:rPr lang="en-US" altLang="en-US" sz="2000">
                <a:solidFill>
                  <a:schemeClr val="bg1"/>
                </a:solidFill>
              </a:rPr>
              <a:t>-rw-r--r--</a:t>
            </a:r>
          </a:p>
        </p:txBody>
      </p:sp>
      <p:sp>
        <p:nvSpPr>
          <p:cNvPr id="1237015" name="Rectangle 23">
            <a:extLst>
              <a:ext uri="{FF2B5EF4-FFF2-40B4-BE49-F238E27FC236}">
                <a16:creationId xmlns:a16="http://schemas.microsoft.com/office/drawing/2014/main" id="{4E2FD7F4-ABA6-43DC-832D-53FA367BB627}"/>
              </a:ext>
            </a:extLst>
          </p:cNvPr>
          <p:cNvSpPr>
            <a:spLocks noChangeArrowheads="1"/>
          </p:cNvSpPr>
          <p:nvPr/>
        </p:nvSpPr>
        <p:spPr bwMode="auto">
          <a:xfrm>
            <a:off x="4724400" y="5715000"/>
            <a:ext cx="1295400" cy="533400"/>
          </a:xfrm>
          <a:prstGeom prst="rect">
            <a:avLst/>
          </a:prstGeom>
          <a:solidFill>
            <a:srgbClr val="86940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sz="2000"/>
              <a:t>file</a:t>
            </a:r>
          </a:p>
        </p:txBody>
      </p:sp>
      <p:sp>
        <p:nvSpPr>
          <p:cNvPr id="1237016" name="Rectangle 24">
            <a:extLst>
              <a:ext uri="{FF2B5EF4-FFF2-40B4-BE49-F238E27FC236}">
                <a16:creationId xmlns:a16="http://schemas.microsoft.com/office/drawing/2014/main" id="{D9BCDE67-40CE-4124-918A-28C165654B15}"/>
              </a:ext>
            </a:extLst>
          </p:cNvPr>
          <p:cNvSpPr>
            <a:spLocks noChangeArrowheads="1"/>
          </p:cNvSpPr>
          <p:nvPr/>
        </p:nvSpPr>
        <p:spPr bwMode="auto">
          <a:xfrm>
            <a:off x="7250113" y="1447800"/>
            <a:ext cx="1295400" cy="3048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a:r>
              <a:rPr lang="en-US" altLang="en-US" sz="2000">
                <a:solidFill>
                  <a:schemeClr val="bg1"/>
                </a:solidFill>
              </a:rPr>
              <a:t>Owner 18</a:t>
            </a:r>
          </a:p>
        </p:txBody>
      </p:sp>
      <p:sp>
        <p:nvSpPr>
          <p:cNvPr id="1237017" name="Rectangle 25">
            <a:extLst>
              <a:ext uri="{FF2B5EF4-FFF2-40B4-BE49-F238E27FC236}">
                <a16:creationId xmlns:a16="http://schemas.microsoft.com/office/drawing/2014/main" id="{90B6E2C4-E226-4897-9001-983281AD8FD5}"/>
              </a:ext>
            </a:extLst>
          </p:cNvPr>
          <p:cNvSpPr>
            <a:spLocks noChangeArrowheads="1"/>
          </p:cNvSpPr>
          <p:nvPr/>
        </p:nvSpPr>
        <p:spPr bwMode="auto">
          <a:xfrm>
            <a:off x="4724400" y="5105400"/>
            <a:ext cx="1295400" cy="3048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a:r>
              <a:rPr lang="en-US" altLang="en-US" sz="2000">
                <a:solidFill>
                  <a:schemeClr val="bg1"/>
                </a:solidFill>
              </a:rPr>
              <a:t>Owner 25</a:t>
            </a:r>
          </a:p>
        </p:txBody>
      </p:sp>
      <p:sp>
        <p:nvSpPr>
          <p:cNvPr id="1237018" name="Line 26">
            <a:extLst>
              <a:ext uri="{FF2B5EF4-FFF2-40B4-BE49-F238E27FC236}">
                <a16:creationId xmlns:a16="http://schemas.microsoft.com/office/drawing/2014/main" id="{69855297-89F4-4751-94D5-9F574B7DE90B}"/>
              </a:ext>
            </a:extLst>
          </p:cNvPr>
          <p:cNvSpPr>
            <a:spLocks noChangeShapeType="1"/>
          </p:cNvSpPr>
          <p:nvPr/>
        </p:nvSpPr>
        <p:spPr bwMode="auto">
          <a:xfrm>
            <a:off x="6019801" y="4495800"/>
            <a:ext cx="1230313"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p>
        </p:txBody>
      </p:sp>
      <p:sp>
        <p:nvSpPr>
          <p:cNvPr id="1237019" name="Text Box 27">
            <a:extLst>
              <a:ext uri="{FF2B5EF4-FFF2-40B4-BE49-F238E27FC236}">
                <a16:creationId xmlns:a16="http://schemas.microsoft.com/office/drawing/2014/main" id="{4F6CCC40-25D7-4F6D-BB2E-897B828CDBF5}"/>
              </a:ext>
            </a:extLst>
          </p:cNvPr>
          <p:cNvSpPr txBox="1">
            <a:spLocks noChangeArrowheads="1"/>
          </p:cNvSpPr>
          <p:nvPr/>
        </p:nvSpPr>
        <p:spPr bwMode="auto">
          <a:xfrm>
            <a:off x="6034088" y="4038600"/>
            <a:ext cx="116891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a:t>read/write</a:t>
            </a:r>
          </a:p>
        </p:txBody>
      </p:sp>
      <p:sp>
        <p:nvSpPr>
          <p:cNvPr id="1237020" name="Line 28">
            <a:extLst>
              <a:ext uri="{FF2B5EF4-FFF2-40B4-BE49-F238E27FC236}">
                <a16:creationId xmlns:a16="http://schemas.microsoft.com/office/drawing/2014/main" id="{F7DAA1AD-BBE7-40D6-8E39-D2C3BD5040AE}"/>
              </a:ext>
            </a:extLst>
          </p:cNvPr>
          <p:cNvSpPr>
            <a:spLocks noChangeShapeType="1"/>
          </p:cNvSpPr>
          <p:nvPr/>
        </p:nvSpPr>
        <p:spPr bwMode="auto">
          <a:xfrm>
            <a:off x="6000751" y="5943600"/>
            <a:ext cx="1230313"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p>
        </p:txBody>
      </p:sp>
      <p:sp>
        <p:nvSpPr>
          <p:cNvPr id="1237021" name="Text Box 29">
            <a:extLst>
              <a:ext uri="{FF2B5EF4-FFF2-40B4-BE49-F238E27FC236}">
                <a16:creationId xmlns:a16="http://schemas.microsoft.com/office/drawing/2014/main" id="{B935FD4C-0560-480B-A62E-5167545E5D29}"/>
              </a:ext>
            </a:extLst>
          </p:cNvPr>
          <p:cNvSpPr txBox="1">
            <a:spLocks noChangeArrowheads="1"/>
          </p:cNvSpPr>
          <p:nvPr/>
        </p:nvSpPr>
        <p:spPr bwMode="auto">
          <a:xfrm>
            <a:off x="6015038" y="5441950"/>
            <a:ext cx="116891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a:t>read/write</a:t>
            </a:r>
          </a:p>
        </p:txBody>
      </p:sp>
      <p:sp>
        <p:nvSpPr>
          <p:cNvPr id="1237022" name="Rectangle 30">
            <a:extLst>
              <a:ext uri="{FF2B5EF4-FFF2-40B4-BE49-F238E27FC236}">
                <a16:creationId xmlns:a16="http://schemas.microsoft.com/office/drawing/2014/main" id="{88858422-E016-40CB-BE3B-D7852A8856BA}"/>
              </a:ext>
            </a:extLst>
          </p:cNvPr>
          <p:cNvSpPr>
            <a:spLocks noChangeArrowheads="1"/>
          </p:cNvSpPr>
          <p:nvPr/>
        </p:nvSpPr>
        <p:spPr bwMode="auto">
          <a:xfrm>
            <a:off x="4724400" y="3429000"/>
            <a:ext cx="1295400" cy="3048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a:r>
              <a:rPr lang="en-US" altLang="en-US" sz="2000">
                <a:solidFill>
                  <a:schemeClr val="bg1"/>
                </a:solidFill>
              </a:rPr>
              <a:t>Owner 18</a:t>
            </a:r>
          </a:p>
        </p:txBody>
      </p:sp>
      <p:sp>
        <p:nvSpPr>
          <p:cNvPr id="27" name="Freeform 12">
            <a:extLst>
              <a:ext uri="{FF2B5EF4-FFF2-40B4-BE49-F238E27FC236}">
                <a16:creationId xmlns:a16="http://schemas.microsoft.com/office/drawing/2014/main" id="{ED0E8709-C20C-4FD8-BFBB-CDE0361C66FE}"/>
              </a:ext>
            </a:extLst>
          </p:cNvPr>
          <p:cNvSpPr>
            <a:spLocks/>
          </p:cNvSpPr>
          <p:nvPr/>
        </p:nvSpPr>
        <p:spPr bwMode="auto">
          <a:xfrm>
            <a:off x="3245141" y="1999457"/>
            <a:ext cx="4057650" cy="1335087"/>
          </a:xfrm>
          <a:custGeom>
            <a:avLst/>
            <a:gdLst>
              <a:gd name="T0" fmla="*/ 0 w 2556"/>
              <a:gd name="T1" fmla="*/ 841 h 841"/>
              <a:gd name="T2" fmla="*/ 252 w 2556"/>
              <a:gd name="T3" fmla="*/ 343 h 841"/>
              <a:gd name="T4" fmla="*/ 1512 w 2556"/>
              <a:gd name="T5" fmla="*/ 55 h 841"/>
              <a:gd name="T6" fmla="*/ 2556 w 2556"/>
              <a:gd name="T7" fmla="*/ 13 h 841"/>
            </a:gdLst>
            <a:ahLst/>
            <a:cxnLst>
              <a:cxn ang="0">
                <a:pos x="T0" y="T1"/>
              </a:cxn>
              <a:cxn ang="0">
                <a:pos x="T2" y="T3"/>
              </a:cxn>
              <a:cxn ang="0">
                <a:pos x="T4" y="T5"/>
              </a:cxn>
              <a:cxn ang="0">
                <a:pos x="T6" y="T7"/>
              </a:cxn>
            </a:cxnLst>
            <a:rect l="0" t="0" r="r" b="b"/>
            <a:pathLst>
              <a:path w="2556" h="841">
                <a:moveTo>
                  <a:pt x="0" y="841"/>
                </a:moveTo>
                <a:cubicBezTo>
                  <a:pt x="42" y="758"/>
                  <a:pt x="0" y="474"/>
                  <a:pt x="252" y="343"/>
                </a:cubicBezTo>
                <a:cubicBezTo>
                  <a:pt x="504" y="212"/>
                  <a:pt x="1128" y="110"/>
                  <a:pt x="1512" y="55"/>
                </a:cubicBezTo>
                <a:cubicBezTo>
                  <a:pt x="1896" y="0"/>
                  <a:pt x="2339" y="22"/>
                  <a:pt x="2556" y="13"/>
                </a:cubicBezTo>
              </a:path>
            </a:pathLst>
          </a:custGeom>
          <a:noFill/>
          <a:ln w="28575" cap="flat" cmpd="sng">
            <a:solidFill>
              <a:srgbClr val="00B0F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700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700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70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70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370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370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7008" grpId="0"/>
      <p:bldP spid="1237009" grpId="0"/>
      <p:bldP spid="1237010" grpId="0"/>
      <p:bldP spid="1237011" grpId="0"/>
      <p:bldP spid="123702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960661-7B71-4008-84AF-1339601E6291}"/>
              </a:ext>
            </a:extLst>
          </p:cNvPr>
          <p:cNvSpPr>
            <a:spLocks noGrp="1"/>
          </p:cNvSpPr>
          <p:nvPr>
            <p:ph type="title"/>
          </p:nvPr>
        </p:nvSpPr>
        <p:spPr/>
        <p:txBody>
          <a:bodyPr/>
          <a:lstStyle/>
          <a:p>
            <a:r>
              <a:rPr lang="en-US" dirty="0"/>
              <a:t>Root User</a:t>
            </a:r>
          </a:p>
        </p:txBody>
      </p:sp>
      <p:sp>
        <p:nvSpPr>
          <p:cNvPr id="4" name="Content Placeholder 3">
            <a:extLst>
              <a:ext uri="{FF2B5EF4-FFF2-40B4-BE49-F238E27FC236}">
                <a16:creationId xmlns:a16="http://schemas.microsoft.com/office/drawing/2014/main" id="{0AA87365-BBEC-4EBE-9D8F-0F1C147A0C49}"/>
              </a:ext>
            </a:extLst>
          </p:cNvPr>
          <p:cNvSpPr>
            <a:spLocks noGrp="1"/>
          </p:cNvSpPr>
          <p:nvPr>
            <p:ph idx="1"/>
          </p:nvPr>
        </p:nvSpPr>
        <p:spPr/>
        <p:txBody>
          <a:bodyPr>
            <a:normAutofit/>
          </a:bodyPr>
          <a:lstStyle/>
          <a:p>
            <a:r>
              <a:rPr lang="en-US" sz="2800" dirty="0"/>
              <a:t>“root” account is a super-user account, like Administrator on Windows</a:t>
            </a:r>
          </a:p>
          <a:p>
            <a:r>
              <a:rPr lang="en-US" sz="2800" dirty="0"/>
              <a:t>Multiple roots possible</a:t>
            </a:r>
          </a:p>
          <a:p>
            <a:r>
              <a:rPr lang="en-US" sz="2800" dirty="0"/>
              <a:t>File permissions do not restrict root</a:t>
            </a:r>
          </a:p>
          <a:p>
            <a:r>
              <a:rPr lang="en-US" sz="2800" dirty="0"/>
              <a:t>This is dangerous, but necessary, and OK with good practices</a:t>
            </a:r>
          </a:p>
        </p:txBody>
      </p:sp>
    </p:spTree>
    <p:extLst>
      <p:ext uri="{BB962C8B-B14F-4D97-AF65-F5344CB8AC3E}">
        <p14:creationId xmlns:p14="http://schemas.microsoft.com/office/powerpoint/2010/main" val="182075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5955-9E04-46A1-B9F0-BCE3569AFBA6}"/>
              </a:ext>
            </a:extLst>
          </p:cNvPr>
          <p:cNvSpPr>
            <a:spLocks noGrp="1"/>
          </p:cNvSpPr>
          <p:nvPr>
            <p:ph type="title"/>
          </p:nvPr>
        </p:nvSpPr>
        <p:spPr/>
        <p:txBody>
          <a:bodyPr/>
          <a:lstStyle/>
          <a:p>
            <a:r>
              <a:rPr lang="en-US" dirty="0"/>
              <a:t>BIOS Attack</a:t>
            </a:r>
          </a:p>
        </p:txBody>
      </p:sp>
      <p:sp>
        <p:nvSpPr>
          <p:cNvPr id="7" name="Text Placeholder 6">
            <a:extLst>
              <a:ext uri="{FF2B5EF4-FFF2-40B4-BE49-F238E27FC236}">
                <a16:creationId xmlns:a16="http://schemas.microsoft.com/office/drawing/2014/main" id="{99E768E2-3EA7-4870-9AD8-E660837BE3C3}"/>
              </a:ext>
            </a:extLst>
          </p:cNvPr>
          <p:cNvSpPr>
            <a:spLocks noGrp="1"/>
          </p:cNvSpPr>
          <p:nvPr>
            <p:ph type="body" idx="1"/>
          </p:nvPr>
        </p:nvSpPr>
        <p:spPr/>
        <p:txBody>
          <a:bodyPr/>
          <a:lstStyle/>
          <a:p>
            <a:r>
              <a:rPr lang="en-US" dirty="0"/>
              <a:t>First stage</a:t>
            </a:r>
          </a:p>
        </p:txBody>
      </p:sp>
      <p:sp>
        <p:nvSpPr>
          <p:cNvPr id="5" name="Content Placeholder 4">
            <a:extLst>
              <a:ext uri="{FF2B5EF4-FFF2-40B4-BE49-F238E27FC236}">
                <a16:creationId xmlns:a16="http://schemas.microsoft.com/office/drawing/2014/main" id="{0B7F5350-84B6-4C2F-AF54-4A27B2A1093F}"/>
              </a:ext>
            </a:extLst>
          </p:cNvPr>
          <p:cNvSpPr>
            <a:spLocks noGrp="1"/>
          </p:cNvSpPr>
          <p:nvPr>
            <p:ph sz="half" idx="2"/>
          </p:nvPr>
        </p:nvSpPr>
        <p:spPr/>
        <p:txBody>
          <a:bodyPr>
            <a:normAutofit fontScale="92500" lnSpcReduction="10000"/>
          </a:bodyPr>
          <a:lstStyle/>
          <a:p>
            <a:r>
              <a:rPr lang="en-US" dirty="0"/>
              <a:t>To prevent an attacker from initiating the first stages of booting, many computers feature a BIOS password that does not allow a second-stage boot loader to be executed without proper authentication.</a:t>
            </a:r>
          </a:p>
          <a:p>
            <a:pPr marL="45720" indent="0">
              <a:buNone/>
            </a:pPr>
            <a:br>
              <a:rPr lang="en-US" dirty="0"/>
            </a:br>
            <a:br>
              <a:rPr lang="en-US" dirty="0"/>
            </a:br>
            <a:br>
              <a:rPr lang="en-US" dirty="0"/>
            </a:br>
            <a:endParaRPr lang="en-US" dirty="0"/>
          </a:p>
        </p:txBody>
      </p:sp>
      <p:sp>
        <p:nvSpPr>
          <p:cNvPr id="8" name="Text Placeholder 7">
            <a:extLst>
              <a:ext uri="{FF2B5EF4-FFF2-40B4-BE49-F238E27FC236}">
                <a16:creationId xmlns:a16="http://schemas.microsoft.com/office/drawing/2014/main" id="{658A5F1D-0A34-487A-B24F-53897CC5755B}"/>
              </a:ext>
            </a:extLst>
          </p:cNvPr>
          <p:cNvSpPr>
            <a:spLocks noGrp="1"/>
          </p:cNvSpPr>
          <p:nvPr>
            <p:ph type="body" sz="quarter" idx="3"/>
          </p:nvPr>
        </p:nvSpPr>
        <p:spPr/>
        <p:txBody>
          <a:bodyPr/>
          <a:lstStyle/>
          <a:p>
            <a:r>
              <a:rPr lang="en-US" dirty="0"/>
              <a:t>Second stage</a:t>
            </a:r>
          </a:p>
        </p:txBody>
      </p:sp>
      <p:sp>
        <p:nvSpPr>
          <p:cNvPr id="9" name="Content Placeholder 8">
            <a:extLst>
              <a:ext uri="{FF2B5EF4-FFF2-40B4-BE49-F238E27FC236}">
                <a16:creationId xmlns:a16="http://schemas.microsoft.com/office/drawing/2014/main" id="{F53BEB84-3276-4E87-84A7-2B02A989F295}"/>
              </a:ext>
            </a:extLst>
          </p:cNvPr>
          <p:cNvSpPr>
            <a:spLocks noGrp="1"/>
          </p:cNvSpPr>
          <p:nvPr>
            <p:ph sz="quarter" idx="4"/>
          </p:nvPr>
        </p:nvSpPr>
        <p:spPr/>
        <p:txBody>
          <a:bodyPr>
            <a:normAutofit fontScale="92500" lnSpcReduction="10000"/>
          </a:bodyPr>
          <a:lstStyle/>
          <a:p>
            <a:r>
              <a:rPr lang="en-US" dirty="0"/>
              <a:t>Most second-stage boot loaders allow the user to specify which device should be used to load the rest of the operating system.</a:t>
            </a:r>
          </a:p>
          <a:p>
            <a:r>
              <a:rPr lang="en-US" dirty="0"/>
              <a:t>In most cases, this option defaults to booting from the hard drive, or in the event of a new installation, from external media such as a DVD drive. </a:t>
            </a:r>
          </a:p>
          <a:p>
            <a:r>
              <a:rPr lang="en-US" dirty="0"/>
              <a:t>many computers utilize second stage boot loader  that feature password protections from external storage media</a:t>
            </a:r>
            <a:br>
              <a:rPr lang="en-US" dirty="0"/>
            </a:br>
            <a:endParaRPr lang="en-US" dirty="0"/>
          </a:p>
        </p:txBody>
      </p:sp>
    </p:spTree>
    <p:extLst>
      <p:ext uri="{BB962C8B-B14F-4D97-AF65-F5344CB8AC3E}">
        <p14:creationId xmlns:p14="http://schemas.microsoft.com/office/powerpoint/2010/main" val="2902032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B1DB-DAB1-4FE8-B8ED-EF78E3BF3423}"/>
              </a:ext>
            </a:extLst>
          </p:cNvPr>
          <p:cNvSpPr>
            <a:spLocks noGrp="1"/>
          </p:cNvSpPr>
          <p:nvPr>
            <p:ph type="title"/>
          </p:nvPr>
        </p:nvSpPr>
        <p:spPr/>
        <p:txBody>
          <a:bodyPr/>
          <a:lstStyle/>
          <a:p>
            <a:r>
              <a:rPr lang="en-US" dirty="0"/>
              <a:t>Changing Permissions</a:t>
            </a:r>
          </a:p>
        </p:txBody>
      </p:sp>
      <p:sp>
        <p:nvSpPr>
          <p:cNvPr id="3" name="Content Placeholder 2">
            <a:extLst>
              <a:ext uri="{FF2B5EF4-FFF2-40B4-BE49-F238E27FC236}">
                <a16:creationId xmlns:a16="http://schemas.microsoft.com/office/drawing/2014/main" id="{C7CA9DFC-3A7D-465F-A76D-DED7AAF0B3A8}"/>
              </a:ext>
            </a:extLst>
          </p:cNvPr>
          <p:cNvSpPr>
            <a:spLocks noGrp="1"/>
          </p:cNvSpPr>
          <p:nvPr>
            <p:ph idx="1"/>
          </p:nvPr>
        </p:nvSpPr>
        <p:spPr/>
        <p:txBody>
          <a:bodyPr>
            <a:normAutofit/>
          </a:bodyPr>
          <a:lstStyle/>
          <a:p>
            <a:r>
              <a:rPr lang="en-US" sz="2400" dirty="0"/>
              <a:t>Permissions are changed with </a:t>
            </a:r>
            <a:r>
              <a:rPr lang="en-US" sz="2400" b="1" dirty="0" err="1"/>
              <a:t>chmod</a:t>
            </a:r>
            <a:r>
              <a:rPr lang="en-US" sz="2400" b="1" dirty="0"/>
              <a:t> </a:t>
            </a:r>
            <a:r>
              <a:rPr lang="en-US" sz="2400" dirty="0"/>
              <a:t>or through a GUI like </a:t>
            </a:r>
            <a:r>
              <a:rPr lang="en-US" sz="2400" dirty="0" err="1"/>
              <a:t>Konqueror</a:t>
            </a:r>
            <a:endParaRPr lang="en-US" sz="2400" dirty="0"/>
          </a:p>
          <a:p>
            <a:r>
              <a:rPr lang="en-US" sz="2400" dirty="0"/>
              <a:t>Only the file owner or root can change permissions</a:t>
            </a:r>
          </a:p>
          <a:p>
            <a:r>
              <a:rPr lang="en-US" sz="2400" dirty="0"/>
              <a:t>If a user owns a file, the user can use </a:t>
            </a:r>
            <a:r>
              <a:rPr lang="en-US" sz="2400" b="1" dirty="0" err="1"/>
              <a:t>chgrp</a:t>
            </a:r>
            <a:r>
              <a:rPr lang="en-US" sz="2400" dirty="0"/>
              <a:t> to set its group to any group of which the user is a member</a:t>
            </a:r>
          </a:p>
          <a:p>
            <a:r>
              <a:rPr lang="en-US" sz="2400" dirty="0"/>
              <a:t>root can change file ownership with </a:t>
            </a:r>
            <a:r>
              <a:rPr lang="en-US" sz="2400" b="1" dirty="0" err="1"/>
              <a:t>chown</a:t>
            </a:r>
            <a:r>
              <a:rPr lang="en-US" sz="2400" dirty="0"/>
              <a:t> (and can optionally change group in the same command)</a:t>
            </a:r>
          </a:p>
          <a:p>
            <a:r>
              <a:rPr lang="en-US" sz="2400" b="1" dirty="0" err="1"/>
              <a:t>chown</a:t>
            </a:r>
            <a:r>
              <a:rPr lang="en-US" sz="2400" b="1" dirty="0"/>
              <a:t>, </a:t>
            </a:r>
            <a:r>
              <a:rPr lang="en-US" sz="2400" b="1" dirty="0" err="1"/>
              <a:t>chmod</a:t>
            </a:r>
            <a:r>
              <a:rPr lang="en-US" sz="2400" b="1" dirty="0"/>
              <a:t>, </a:t>
            </a:r>
            <a:r>
              <a:rPr lang="en-US" sz="2400" dirty="0"/>
              <a:t>and</a:t>
            </a:r>
            <a:r>
              <a:rPr lang="en-US" sz="2400" b="1" dirty="0"/>
              <a:t> </a:t>
            </a:r>
            <a:r>
              <a:rPr lang="en-US" sz="2400" b="1" dirty="0" err="1"/>
              <a:t>chgrp</a:t>
            </a:r>
            <a:r>
              <a:rPr lang="en-US" sz="2400" dirty="0"/>
              <a:t> can take the -R option to recur through subdirectories</a:t>
            </a:r>
          </a:p>
        </p:txBody>
      </p:sp>
    </p:spTree>
    <p:extLst>
      <p:ext uri="{BB962C8B-B14F-4D97-AF65-F5344CB8AC3E}">
        <p14:creationId xmlns:p14="http://schemas.microsoft.com/office/powerpoint/2010/main" val="27841409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856ED-CBEE-4D41-A36F-866C9A1070D9}"/>
              </a:ext>
            </a:extLst>
          </p:cNvPr>
          <p:cNvSpPr>
            <a:spLocks noGrp="1"/>
          </p:cNvSpPr>
          <p:nvPr>
            <p:ph type="title"/>
          </p:nvPr>
        </p:nvSpPr>
        <p:spPr/>
        <p:txBody>
          <a:bodyPr/>
          <a:lstStyle/>
          <a:p>
            <a:r>
              <a:rPr lang="en-US" spc="-120" dirty="0">
                <a:solidFill>
                  <a:schemeClr val="tx1"/>
                </a:solidFill>
                <a:latin typeface="Trebuchet MS"/>
                <a:cs typeface="Trebuchet MS"/>
              </a:rPr>
              <a:t>Examples </a:t>
            </a:r>
            <a:r>
              <a:rPr lang="en-US" spc="-100" dirty="0">
                <a:solidFill>
                  <a:schemeClr val="tx1"/>
                </a:solidFill>
                <a:latin typeface="Trebuchet MS"/>
                <a:cs typeface="Trebuchet MS"/>
              </a:rPr>
              <a:t>of </a:t>
            </a:r>
            <a:r>
              <a:rPr lang="en-US" spc="-95" dirty="0">
                <a:solidFill>
                  <a:schemeClr val="tx1"/>
                </a:solidFill>
                <a:latin typeface="Trebuchet MS"/>
                <a:cs typeface="Trebuchet MS"/>
              </a:rPr>
              <a:t>Changing</a:t>
            </a:r>
            <a:r>
              <a:rPr lang="en-US" spc="-625" dirty="0">
                <a:solidFill>
                  <a:schemeClr val="tx1"/>
                </a:solidFill>
                <a:latin typeface="Trebuchet MS"/>
                <a:cs typeface="Trebuchet MS"/>
              </a:rPr>
              <a:t> </a:t>
            </a:r>
            <a:r>
              <a:rPr lang="en-US" spc="-85" dirty="0">
                <a:solidFill>
                  <a:schemeClr val="tx1"/>
                </a:solidFill>
                <a:latin typeface="Trebuchet MS"/>
                <a:cs typeface="Trebuchet MS"/>
              </a:rPr>
              <a:t>Permissions</a:t>
            </a:r>
            <a:endParaRPr lang="en-US" dirty="0">
              <a:solidFill>
                <a:schemeClr val="tx1"/>
              </a:solidFill>
            </a:endParaRPr>
          </a:p>
        </p:txBody>
      </p:sp>
      <p:sp>
        <p:nvSpPr>
          <p:cNvPr id="9" name="Content Placeholder 8">
            <a:extLst>
              <a:ext uri="{FF2B5EF4-FFF2-40B4-BE49-F238E27FC236}">
                <a16:creationId xmlns:a16="http://schemas.microsoft.com/office/drawing/2014/main" id="{B0017C36-1B35-4EBF-9BDB-47B4CB8C2CC8}"/>
              </a:ext>
            </a:extLst>
          </p:cNvPr>
          <p:cNvSpPr>
            <a:spLocks noGrp="1"/>
          </p:cNvSpPr>
          <p:nvPr>
            <p:ph idx="1"/>
          </p:nvPr>
        </p:nvSpPr>
        <p:spPr/>
        <p:txBody>
          <a:bodyPr/>
          <a:lstStyle/>
          <a:p>
            <a:endParaRPr lang="en-US"/>
          </a:p>
        </p:txBody>
      </p:sp>
      <p:graphicFrame>
        <p:nvGraphicFramePr>
          <p:cNvPr id="10" name="object 8">
            <a:extLst>
              <a:ext uri="{FF2B5EF4-FFF2-40B4-BE49-F238E27FC236}">
                <a16:creationId xmlns:a16="http://schemas.microsoft.com/office/drawing/2014/main" id="{A7DE562A-55EC-4723-A66C-F5F5C42CE2B2}"/>
              </a:ext>
            </a:extLst>
          </p:cNvPr>
          <p:cNvGraphicFramePr>
            <a:graphicFrameLocks noGrp="1"/>
          </p:cNvGraphicFramePr>
          <p:nvPr>
            <p:extLst>
              <p:ext uri="{D42A27DB-BD31-4B8C-83A1-F6EECF244321}">
                <p14:modId xmlns:p14="http://schemas.microsoft.com/office/powerpoint/2010/main" val="3724346612"/>
              </p:ext>
            </p:extLst>
          </p:nvPr>
        </p:nvGraphicFramePr>
        <p:xfrm>
          <a:off x="2886456" y="2180170"/>
          <a:ext cx="5867400" cy="4354017"/>
        </p:xfrm>
        <a:graphic>
          <a:graphicData uri="http://schemas.openxmlformats.org/drawingml/2006/table">
            <a:tbl>
              <a:tblPr firstRow="1" bandRow="1">
                <a:tableStyleId>{2D5ABB26-0587-4C30-8999-92F81FD0307C}</a:tableStyleId>
              </a:tblPr>
              <a:tblGrid>
                <a:gridCol w="3083604">
                  <a:extLst>
                    <a:ext uri="{9D8B030D-6E8A-4147-A177-3AD203B41FA5}">
                      <a16:colId xmlns:a16="http://schemas.microsoft.com/office/drawing/2014/main" val="20000"/>
                    </a:ext>
                  </a:extLst>
                </a:gridCol>
                <a:gridCol w="2783796">
                  <a:extLst>
                    <a:ext uri="{9D8B030D-6E8A-4147-A177-3AD203B41FA5}">
                      <a16:colId xmlns:a16="http://schemas.microsoft.com/office/drawing/2014/main" val="20001"/>
                    </a:ext>
                  </a:extLst>
                </a:gridCol>
              </a:tblGrid>
              <a:tr h="730732">
                <a:tc>
                  <a:txBody>
                    <a:bodyPr/>
                    <a:lstStyle/>
                    <a:p>
                      <a:pPr marL="64769">
                        <a:lnSpc>
                          <a:spcPct val="100000"/>
                        </a:lnSpc>
                        <a:spcBef>
                          <a:spcPts val="525"/>
                        </a:spcBef>
                      </a:pPr>
                      <a:r>
                        <a:rPr sz="1250" spc="-45" dirty="0">
                          <a:solidFill>
                            <a:srgbClr val="FFFFFF"/>
                          </a:solidFill>
                          <a:latin typeface="Trebuchet MS"/>
                          <a:cs typeface="Trebuchet MS"/>
                        </a:rPr>
                        <a:t>chown </a:t>
                      </a:r>
                      <a:r>
                        <a:rPr sz="1250" spc="-65" dirty="0">
                          <a:solidFill>
                            <a:srgbClr val="FFFFFF"/>
                          </a:solidFill>
                          <a:latin typeface="Trebuchet MS"/>
                          <a:cs typeface="Trebuchet MS"/>
                        </a:rPr>
                        <a:t>-R </a:t>
                      </a:r>
                      <a:r>
                        <a:rPr sz="1250" spc="-45" dirty="0">
                          <a:solidFill>
                            <a:srgbClr val="FFFFFF"/>
                          </a:solidFill>
                          <a:latin typeface="Trebuchet MS"/>
                          <a:cs typeface="Trebuchet MS"/>
                        </a:rPr>
                        <a:t>root</a:t>
                      </a:r>
                      <a:r>
                        <a:rPr sz="1250" spc="-240" dirty="0">
                          <a:solidFill>
                            <a:srgbClr val="FFFFFF"/>
                          </a:solidFill>
                          <a:latin typeface="Trebuchet MS"/>
                          <a:cs typeface="Trebuchet MS"/>
                        </a:rPr>
                        <a:t> </a:t>
                      </a:r>
                      <a:r>
                        <a:rPr sz="1250" spc="-55" dirty="0">
                          <a:solidFill>
                            <a:srgbClr val="FFFFFF"/>
                          </a:solidFill>
                          <a:latin typeface="Trebuchet MS"/>
                          <a:cs typeface="Trebuchet MS"/>
                        </a:rPr>
                        <a:t>dir1</a:t>
                      </a:r>
                      <a:endParaRPr sz="1250" dirty="0">
                        <a:latin typeface="Trebuchet MS"/>
                        <a:cs typeface="Trebuchet MS"/>
                      </a:endParaRPr>
                    </a:p>
                  </a:txBody>
                  <a:tcPr marL="0" marR="0" marT="66675" marB="0">
                    <a:lnL w="19050">
                      <a:solidFill>
                        <a:srgbClr val="010202"/>
                      </a:solidFill>
                      <a:prstDash val="solid"/>
                    </a:lnL>
                    <a:lnR w="9525">
                      <a:solidFill>
                        <a:srgbClr val="010202"/>
                      </a:solidFill>
                      <a:prstDash val="solid"/>
                    </a:lnR>
                    <a:lnT w="19050">
                      <a:solidFill>
                        <a:srgbClr val="010202"/>
                      </a:solidFill>
                      <a:prstDash val="solid"/>
                    </a:lnT>
                    <a:lnB w="9525">
                      <a:solidFill>
                        <a:srgbClr val="010202"/>
                      </a:solidFill>
                      <a:prstDash val="solid"/>
                    </a:lnB>
                    <a:solidFill>
                      <a:schemeClr val="tx1">
                        <a:lumMod val="85000"/>
                        <a:lumOff val="15000"/>
                      </a:schemeClr>
                    </a:solidFill>
                  </a:tcPr>
                </a:tc>
                <a:tc>
                  <a:txBody>
                    <a:bodyPr/>
                    <a:lstStyle/>
                    <a:p>
                      <a:pPr marL="64135" marR="273050">
                        <a:lnSpc>
                          <a:spcPct val="100000"/>
                        </a:lnSpc>
                        <a:spcBef>
                          <a:spcPts val="525"/>
                        </a:spcBef>
                      </a:pPr>
                      <a:r>
                        <a:rPr sz="1250" spc="-45" dirty="0">
                          <a:solidFill>
                            <a:srgbClr val="FFFFFF"/>
                          </a:solidFill>
                          <a:latin typeface="Trebuchet MS"/>
                          <a:cs typeface="Trebuchet MS"/>
                        </a:rPr>
                        <a:t>Changes</a:t>
                      </a:r>
                      <a:r>
                        <a:rPr sz="1250" spc="-185" dirty="0">
                          <a:solidFill>
                            <a:srgbClr val="FFFFFF"/>
                          </a:solidFill>
                          <a:latin typeface="Trebuchet MS"/>
                          <a:cs typeface="Trebuchet MS"/>
                        </a:rPr>
                        <a:t> </a:t>
                      </a:r>
                      <a:r>
                        <a:rPr sz="1250" spc="-40" dirty="0">
                          <a:solidFill>
                            <a:srgbClr val="FFFFFF"/>
                          </a:solidFill>
                          <a:latin typeface="Trebuchet MS"/>
                          <a:cs typeface="Trebuchet MS"/>
                        </a:rPr>
                        <a:t>ownership</a:t>
                      </a:r>
                      <a:r>
                        <a:rPr sz="1250" spc="-120" dirty="0">
                          <a:solidFill>
                            <a:srgbClr val="FFFFFF"/>
                          </a:solidFill>
                          <a:latin typeface="Trebuchet MS"/>
                          <a:cs typeface="Trebuchet MS"/>
                        </a:rPr>
                        <a:t> </a:t>
                      </a:r>
                      <a:r>
                        <a:rPr sz="1250" spc="-45" dirty="0">
                          <a:solidFill>
                            <a:srgbClr val="FFFFFF"/>
                          </a:solidFill>
                          <a:latin typeface="Trebuchet MS"/>
                          <a:cs typeface="Trebuchet MS"/>
                        </a:rPr>
                        <a:t>of</a:t>
                      </a:r>
                      <a:r>
                        <a:rPr sz="1250" spc="-125" dirty="0">
                          <a:solidFill>
                            <a:srgbClr val="FFFFFF"/>
                          </a:solidFill>
                          <a:latin typeface="Trebuchet MS"/>
                          <a:cs typeface="Trebuchet MS"/>
                        </a:rPr>
                        <a:t> </a:t>
                      </a:r>
                      <a:r>
                        <a:rPr sz="1250" spc="-55" dirty="0">
                          <a:solidFill>
                            <a:srgbClr val="FFFFFF"/>
                          </a:solidFill>
                          <a:latin typeface="Trebuchet MS"/>
                          <a:cs typeface="Trebuchet MS"/>
                        </a:rPr>
                        <a:t>dir1</a:t>
                      </a:r>
                      <a:r>
                        <a:rPr sz="1250" spc="-100" dirty="0">
                          <a:solidFill>
                            <a:srgbClr val="FFFFFF"/>
                          </a:solidFill>
                          <a:latin typeface="Trebuchet MS"/>
                          <a:cs typeface="Trebuchet MS"/>
                        </a:rPr>
                        <a:t> </a:t>
                      </a:r>
                      <a:r>
                        <a:rPr sz="1250" spc="-40" dirty="0">
                          <a:solidFill>
                            <a:srgbClr val="FFFFFF"/>
                          </a:solidFill>
                          <a:latin typeface="Trebuchet MS"/>
                          <a:cs typeface="Trebuchet MS"/>
                        </a:rPr>
                        <a:t>and  </a:t>
                      </a:r>
                      <a:r>
                        <a:rPr sz="1250" spc="-60" dirty="0">
                          <a:solidFill>
                            <a:srgbClr val="FFFFFF"/>
                          </a:solidFill>
                          <a:latin typeface="Trebuchet MS"/>
                          <a:cs typeface="Trebuchet MS"/>
                        </a:rPr>
                        <a:t>everything </a:t>
                      </a:r>
                      <a:r>
                        <a:rPr sz="1250" spc="-55" dirty="0">
                          <a:solidFill>
                            <a:srgbClr val="FFFFFF"/>
                          </a:solidFill>
                          <a:latin typeface="Trebuchet MS"/>
                          <a:cs typeface="Trebuchet MS"/>
                        </a:rPr>
                        <a:t>within </a:t>
                      </a:r>
                      <a:r>
                        <a:rPr sz="1250" spc="-75" dirty="0">
                          <a:solidFill>
                            <a:srgbClr val="FFFFFF"/>
                          </a:solidFill>
                          <a:latin typeface="Trebuchet MS"/>
                          <a:cs typeface="Trebuchet MS"/>
                        </a:rPr>
                        <a:t>it </a:t>
                      </a:r>
                      <a:r>
                        <a:rPr sz="1250" spc="-45" dirty="0">
                          <a:solidFill>
                            <a:srgbClr val="FFFFFF"/>
                          </a:solidFill>
                          <a:latin typeface="Trebuchet MS"/>
                          <a:cs typeface="Trebuchet MS"/>
                        </a:rPr>
                        <a:t>to</a:t>
                      </a:r>
                      <a:r>
                        <a:rPr sz="1250" spc="-229" dirty="0">
                          <a:solidFill>
                            <a:srgbClr val="FFFFFF"/>
                          </a:solidFill>
                          <a:latin typeface="Trebuchet MS"/>
                          <a:cs typeface="Trebuchet MS"/>
                        </a:rPr>
                        <a:t> </a:t>
                      </a:r>
                      <a:r>
                        <a:rPr sz="1250" spc="-45" dirty="0">
                          <a:solidFill>
                            <a:srgbClr val="FFFFFF"/>
                          </a:solidFill>
                          <a:latin typeface="Trebuchet MS"/>
                          <a:cs typeface="Trebuchet MS"/>
                        </a:rPr>
                        <a:t>root</a:t>
                      </a:r>
                      <a:endParaRPr sz="1250">
                        <a:latin typeface="Trebuchet MS"/>
                        <a:cs typeface="Trebuchet MS"/>
                      </a:endParaRPr>
                    </a:p>
                  </a:txBody>
                  <a:tcPr marL="0" marR="0" marT="66675" marB="0">
                    <a:lnL w="9525">
                      <a:solidFill>
                        <a:srgbClr val="010202"/>
                      </a:solidFill>
                      <a:prstDash val="solid"/>
                    </a:lnL>
                    <a:lnR w="19050">
                      <a:solidFill>
                        <a:srgbClr val="010202"/>
                      </a:solidFill>
                      <a:prstDash val="solid"/>
                    </a:lnR>
                    <a:lnT w="19050">
                      <a:solidFill>
                        <a:srgbClr val="010202"/>
                      </a:solidFill>
                      <a:prstDash val="solid"/>
                    </a:lnT>
                    <a:lnB w="9525">
                      <a:solidFill>
                        <a:srgbClr val="010202"/>
                      </a:solidFill>
                      <a:prstDash val="solid"/>
                    </a:lnB>
                    <a:solidFill>
                      <a:schemeClr val="tx1">
                        <a:lumMod val="85000"/>
                        <a:lumOff val="15000"/>
                      </a:schemeClr>
                    </a:solidFill>
                  </a:tcPr>
                </a:tc>
                <a:extLst>
                  <a:ext uri="{0D108BD9-81ED-4DB2-BD59-A6C34878D82A}">
                    <a16:rowId xmlns:a16="http://schemas.microsoft.com/office/drawing/2014/main" val="10000"/>
                  </a:ext>
                </a:extLst>
              </a:tr>
              <a:tr h="881701">
                <a:tc>
                  <a:txBody>
                    <a:bodyPr/>
                    <a:lstStyle/>
                    <a:p>
                      <a:pPr marL="64769">
                        <a:lnSpc>
                          <a:spcPct val="100000"/>
                        </a:lnSpc>
                        <a:spcBef>
                          <a:spcPts val="145"/>
                        </a:spcBef>
                      </a:pPr>
                      <a:r>
                        <a:rPr sz="1250" spc="-40" dirty="0">
                          <a:solidFill>
                            <a:srgbClr val="FFFFFF"/>
                          </a:solidFill>
                          <a:latin typeface="Trebuchet MS"/>
                          <a:cs typeface="Trebuchet MS"/>
                        </a:rPr>
                        <a:t>chmod </a:t>
                      </a:r>
                      <a:r>
                        <a:rPr sz="1250" spc="-70" dirty="0">
                          <a:solidFill>
                            <a:srgbClr val="FFFFFF"/>
                          </a:solidFill>
                          <a:latin typeface="Trebuchet MS"/>
                          <a:cs typeface="Trebuchet MS"/>
                        </a:rPr>
                        <a:t>g+w,o-rwx file1</a:t>
                      </a:r>
                      <a:r>
                        <a:rPr sz="1250" spc="-270" dirty="0">
                          <a:solidFill>
                            <a:srgbClr val="FFFFFF"/>
                          </a:solidFill>
                          <a:latin typeface="Trebuchet MS"/>
                          <a:cs typeface="Trebuchet MS"/>
                        </a:rPr>
                        <a:t> </a:t>
                      </a:r>
                      <a:r>
                        <a:rPr sz="1250" spc="-70" dirty="0">
                          <a:solidFill>
                            <a:srgbClr val="FFFFFF"/>
                          </a:solidFill>
                          <a:latin typeface="Trebuchet MS"/>
                          <a:cs typeface="Trebuchet MS"/>
                        </a:rPr>
                        <a:t>file2</a:t>
                      </a:r>
                      <a:endParaRPr sz="1250" dirty="0">
                        <a:latin typeface="Trebuchet MS"/>
                        <a:cs typeface="Trebuchet MS"/>
                      </a:endParaRPr>
                    </a:p>
                  </a:txBody>
                  <a:tcPr marL="0" marR="0" marT="18415" marB="0">
                    <a:lnL w="19050">
                      <a:solidFill>
                        <a:srgbClr val="010202"/>
                      </a:solidFill>
                      <a:prstDash val="solid"/>
                    </a:lnL>
                    <a:lnR w="9525">
                      <a:solidFill>
                        <a:srgbClr val="010202"/>
                      </a:solidFill>
                      <a:prstDash val="solid"/>
                    </a:lnR>
                    <a:lnT w="9525">
                      <a:solidFill>
                        <a:srgbClr val="010202"/>
                      </a:solidFill>
                      <a:prstDash val="solid"/>
                    </a:lnT>
                    <a:lnB w="9525">
                      <a:solidFill>
                        <a:srgbClr val="010202"/>
                      </a:solidFill>
                      <a:prstDash val="solid"/>
                    </a:lnB>
                    <a:solidFill>
                      <a:schemeClr val="tx1">
                        <a:lumMod val="85000"/>
                        <a:lumOff val="15000"/>
                      </a:schemeClr>
                    </a:solidFill>
                  </a:tcPr>
                </a:tc>
                <a:tc>
                  <a:txBody>
                    <a:bodyPr/>
                    <a:lstStyle/>
                    <a:p>
                      <a:pPr marL="64135" marR="168910">
                        <a:lnSpc>
                          <a:spcPct val="100000"/>
                        </a:lnSpc>
                        <a:spcBef>
                          <a:spcPts val="145"/>
                        </a:spcBef>
                      </a:pPr>
                      <a:r>
                        <a:rPr sz="1250" spc="-25" dirty="0">
                          <a:solidFill>
                            <a:srgbClr val="FFFFFF"/>
                          </a:solidFill>
                          <a:latin typeface="Trebuchet MS"/>
                          <a:cs typeface="Trebuchet MS"/>
                        </a:rPr>
                        <a:t>Adds </a:t>
                      </a:r>
                      <a:r>
                        <a:rPr sz="1250" spc="-35" dirty="0">
                          <a:solidFill>
                            <a:srgbClr val="FFFFFF"/>
                          </a:solidFill>
                          <a:latin typeface="Trebuchet MS"/>
                          <a:cs typeface="Trebuchet MS"/>
                        </a:rPr>
                        <a:t>group </a:t>
                      </a:r>
                      <a:r>
                        <a:rPr sz="1250" spc="-65" dirty="0">
                          <a:solidFill>
                            <a:srgbClr val="FFFFFF"/>
                          </a:solidFill>
                          <a:latin typeface="Trebuchet MS"/>
                          <a:cs typeface="Trebuchet MS"/>
                        </a:rPr>
                        <a:t>write </a:t>
                      </a:r>
                      <a:r>
                        <a:rPr sz="1250" spc="-40" dirty="0">
                          <a:solidFill>
                            <a:srgbClr val="FFFFFF"/>
                          </a:solidFill>
                          <a:latin typeface="Trebuchet MS"/>
                          <a:cs typeface="Trebuchet MS"/>
                        </a:rPr>
                        <a:t>permission </a:t>
                      </a:r>
                      <a:r>
                        <a:rPr sz="1250" spc="-50" dirty="0">
                          <a:solidFill>
                            <a:srgbClr val="FFFFFF"/>
                          </a:solidFill>
                          <a:latin typeface="Trebuchet MS"/>
                          <a:cs typeface="Trebuchet MS"/>
                        </a:rPr>
                        <a:t>to  </a:t>
                      </a:r>
                      <a:r>
                        <a:rPr sz="1250" spc="-70" dirty="0">
                          <a:solidFill>
                            <a:srgbClr val="FFFFFF"/>
                          </a:solidFill>
                          <a:latin typeface="Trebuchet MS"/>
                          <a:cs typeface="Trebuchet MS"/>
                        </a:rPr>
                        <a:t>file1 </a:t>
                      </a:r>
                      <a:r>
                        <a:rPr sz="1250" spc="-40" dirty="0">
                          <a:solidFill>
                            <a:srgbClr val="FFFFFF"/>
                          </a:solidFill>
                          <a:latin typeface="Trebuchet MS"/>
                          <a:cs typeface="Trebuchet MS"/>
                        </a:rPr>
                        <a:t>and </a:t>
                      </a:r>
                      <a:r>
                        <a:rPr sz="1250" spc="-80" dirty="0">
                          <a:solidFill>
                            <a:srgbClr val="FFFFFF"/>
                          </a:solidFill>
                          <a:latin typeface="Trebuchet MS"/>
                          <a:cs typeface="Trebuchet MS"/>
                        </a:rPr>
                        <a:t>file2, </a:t>
                      </a:r>
                      <a:r>
                        <a:rPr sz="1250" spc="-50" dirty="0">
                          <a:solidFill>
                            <a:srgbClr val="FFFFFF"/>
                          </a:solidFill>
                          <a:latin typeface="Trebuchet MS"/>
                          <a:cs typeface="Trebuchet MS"/>
                        </a:rPr>
                        <a:t>denying</a:t>
                      </a:r>
                      <a:r>
                        <a:rPr sz="1250" spc="-285" dirty="0">
                          <a:solidFill>
                            <a:srgbClr val="FFFFFF"/>
                          </a:solidFill>
                          <a:latin typeface="Trebuchet MS"/>
                          <a:cs typeface="Trebuchet MS"/>
                        </a:rPr>
                        <a:t> </a:t>
                      </a:r>
                      <a:r>
                        <a:rPr sz="1250" spc="-75" dirty="0">
                          <a:solidFill>
                            <a:srgbClr val="FFFFFF"/>
                          </a:solidFill>
                          <a:latin typeface="Trebuchet MS"/>
                          <a:cs typeface="Trebuchet MS"/>
                        </a:rPr>
                        <a:t>all </a:t>
                      </a:r>
                      <a:r>
                        <a:rPr sz="1250" spc="-60" dirty="0">
                          <a:solidFill>
                            <a:srgbClr val="FFFFFF"/>
                          </a:solidFill>
                          <a:latin typeface="Trebuchet MS"/>
                          <a:cs typeface="Trebuchet MS"/>
                        </a:rPr>
                        <a:t>access  </a:t>
                      </a:r>
                      <a:r>
                        <a:rPr sz="1250" spc="-45" dirty="0">
                          <a:solidFill>
                            <a:srgbClr val="FFFFFF"/>
                          </a:solidFill>
                          <a:latin typeface="Trebuchet MS"/>
                          <a:cs typeface="Trebuchet MS"/>
                        </a:rPr>
                        <a:t>to</a:t>
                      </a:r>
                      <a:r>
                        <a:rPr sz="1250" spc="-160" dirty="0">
                          <a:solidFill>
                            <a:srgbClr val="FFFFFF"/>
                          </a:solidFill>
                          <a:latin typeface="Trebuchet MS"/>
                          <a:cs typeface="Trebuchet MS"/>
                        </a:rPr>
                        <a:t> </a:t>
                      </a:r>
                      <a:r>
                        <a:rPr sz="1250" spc="-50" dirty="0">
                          <a:solidFill>
                            <a:srgbClr val="FFFFFF"/>
                          </a:solidFill>
                          <a:latin typeface="Trebuchet MS"/>
                          <a:cs typeface="Trebuchet MS"/>
                        </a:rPr>
                        <a:t>others</a:t>
                      </a:r>
                      <a:endParaRPr sz="1250" dirty="0">
                        <a:latin typeface="Trebuchet MS"/>
                        <a:cs typeface="Trebuchet MS"/>
                      </a:endParaRPr>
                    </a:p>
                  </a:txBody>
                  <a:tcPr marL="0" marR="0" marT="18415" marB="0">
                    <a:lnL w="9525">
                      <a:solidFill>
                        <a:srgbClr val="010202"/>
                      </a:solidFill>
                      <a:prstDash val="solid"/>
                    </a:lnL>
                    <a:lnR w="19050">
                      <a:solidFill>
                        <a:srgbClr val="010202"/>
                      </a:solidFill>
                      <a:prstDash val="solid"/>
                    </a:lnR>
                    <a:lnT w="9525">
                      <a:solidFill>
                        <a:srgbClr val="010202"/>
                      </a:solidFill>
                      <a:prstDash val="solid"/>
                    </a:lnT>
                    <a:lnB w="9525">
                      <a:solidFill>
                        <a:srgbClr val="010202"/>
                      </a:solidFill>
                      <a:prstDash val="solid"/>
                    </a:lnB>
                    <a:solidFill>
                      <a:schemeClr val="tx1">
                        <a:lumMod val="85000"/>
                        <a:lumOff val="15000"/>
                      </a:schemeClr>
                    </a:solidFill>
                  </a:tcPr>
                </a:tc>
                <a:extLst>
                  <a:ext uri="{0D108BD9-81ED-4DB2-BD59-A6C34878D82A}">
                    <a16:rowId xmlns:a16="http://schemas.microsoft.com/office/drawing/2014/main" val="10001"/>
                  </a:ext>
                </a:extLst>
              </a:tr>
              <a:tr h="1216694">
                <a:tc>
                  <a:txBody>
                    <a:bodyPr/>
                    <a:lstStyle/>
                    <a:p>
                      <a:pPr marL="64769">
                        <a:lnSpc>
                          <a:spcPct val="100000"/>
                        </a:lnSpc>
                        <a:spcBef>
                          <a:spcPts val="145"/>
                        </a:spcBef>
                      </a:pPr>
                      <a:r>
                        <a:rPr sz="1250" spc="-40" dirty="0">
                          <a:solidFill>
                            <a:srgbClr val="FFFFFF"/>
                          </a:solidFill>
                          <a:latin typeface="Trebuchet MS"/>
                          <a:cs typeface="Trebuchet MS"/>
                        </a:rPr>
                        <a:t>chmod </a:t>
                      </a:r>
                      <a:r>
                        <a:rPr sz="1250" spc="-65" dirty="0">
                          <a:solidFill>
                            <a:srgbClr val="FFFFFF"/>
                          </a:solidFill>
                          <a:latin typeface="Trebuchet MS"/>
                          <a:cs typeface="Trebuchet MS"/>
                        </a:rPr>
                        <a:t>-R </a:t>
                      </a:r>
                      <a:r>
                        <a:rPr sz="1250" spc="-45" dirty="0">
                          <a:solidFill>
                            <a:srgbClr val="FFFFFF"/>
                          </a:solidFill>
                          <a:latin typeface="Trebuchet MS"/>
                          <a:cs typeface="Trebuchet MS"/>
                        </a:rPr>
                        <a:t>g=rwX</a:t>
                      </a:r>
                      <a:r>
                        <a:rPr sz="1250" spc="-285" dirty="0">
                          <a:solidFill>
                            <a:srgbClr val="FFFFFF"/>
                          </a:solidFill>
                          <a:latin typeface="Trebuchet MS"/>
                          <a:cs typeface="Trebuchet MS"/>
                        </a:rPr>
                        <a:t> </a:t>
                      </a:r>
                      <a:r>
                        <a:rPr sz="1250" spc="-55" dirty="0">
                          <a:solidFill>
                            <a:srgbClr val="FFFFFF"/>
                          </a:solidFill>
                          <a:latin typeface="Trebuchet MS"/>
                          <a:cs typeface="Trebuchet MS"/>
                        </a:rPr>
                        <a:t>dir1</a:t>
                      </a:r>
                      <a:endParaRPr sz="1250">
                        <a:latin typeface="Trebuchet MS"/>
                        <a:cs typeface="Trebuchet MS"/>
                      </a:endParaRPr>
                    </a:p>
                  </a:txBody>
                  <a:tcPr marL="0" marR="0" marT="18415" marB="0">
                    <a:lnL w="19050">
                      <a:solidFill>
                        <a:srgbClr val="010202"/>
                      </a:solidFill>
                      <a:prstDash val="solid"/>
                    </a:lnL>
                    <a:lnR w="9525">
                      <a:solidFill>
                        <a:srgbClr val="010202"/>
                      </a:solidFill>
                      <a:prstDash val="solid"/>
                    </a:lnR>
                    <a:lnT w="9525">
                      <a:solidFill>
                        <a:srgbClr val="010202"/>
                      </a:solidFill>
                      <a:prstDash val="solid"/>
                    </a:lnT>
                    <a:lnB w="9525">
                      <a:solidFill>
                        <a:srgbClr val="010202"/>
                      </a:solidFill>
                      <a:prstDash val="solid"/>
                    </a:lnB>
                    <a:solidFill>
                      <a:schemeClr val="tx1">
                        <a:lumMod val="85000"/>
                        <a:lumOff val="15000"/>
                      </a:schemeClr>
                    </a:solidFill>
                  </a:tcPr>
                </a:tc>
                <a:tc>
                  <a:txBody>
                    <a:bodyPr/>
                    <a:lstStyle/>
                    <a:p>
                      <a:pPr marL="64135" marR="86360">
                        <a:lnSpc>
                          <a:spcPct val="101400"/>
                        </a:lnSpc>
                        <a:spcBef>
                          <a:spcPts val="140"/>
                        </a:spcBef>
                      </a:pPr>
                      <a:r>
                        <a:rPr sz="1050" spc="-20" dirty="0">
                          <a:solidFill>
                            <a:srgbClr val="FFFFFF"/>
                          </a:solidFill>
                          <a:latin typeface="Trebuchet MS"/>
                          <a:cs typeface="Trebuchet MS"/>
                        </a:rPr>
                        <a:t>Adds group </a:t>
                      </a:r>
                      <a:r>
                        <a:rPr sz="1050" spc="-55" dirty="0">
                          <a:solidFill>
                            <a:srgbClr val="FFFFFF"/>
                          </a:solidFill>
                          <a:latin typeface="Trebuchet MS"/>
                          <a:cs typeface="Trebuchet MS"/>
                        </a:rPr>
                        <a:t>read/write </a:t>
                      </a:r>
                      <a:r>
                        <a:rPr sz="1050" spc="-35" dirty="0">
                          <a:solidFill>
                            <a:srgbClr val="FFFFFF"/>
                          </a:solidFill>
                          <a:latin typeface="Trebuchet MS"/>
                          <a:cs typeface="Trebuchet MS"/>
                        </a:rPr>
                        <a:t>permission </a:t>
                      </a:r>
                      <a:r>
                        <a:rPr sz="1050" spc="-25" dirty="0">
                          <a:solidFill>
                            <a:srgbClr val="FFFFFF"/>
                          </a:solidFill>
                          <a:latin typeface="Trebuchet MS"/>
                          <a:cs typeface="Trebuchet MS"/>
                        </a:rPr>
                        <a:t>to  </a:t>
                      </a:r>
                      <a:r>
                        <a:rPr sz="1050" spc="-35" dirty="0">
                          <a:solidFill>
                            <a:srgbClr val="FFFFFF"/>
                          </a:solidFill>
                          <a:latin typeface="Trebuchet MS"/>
                          <a:cs typeface="Trebuchet MS"/>
                        </a:rPr>
                        <a:t>dir1</a:t>
                      </a:r>
                      <a:r>
                        <a:rPr sz="1050" spc="-165" dirty="0">
                          <a:solidFill>
                            <a:srgbClr val="FFFFFF"/>
                          </a:solidFill>
                          <a:latin typeface="Trebuchet MS"/>
                          <a:cs typeface="Trebuchet MS"/>
                        </a:rPr>
                        <a:t> </a:t>
                      </a:r>
                      <a:r>
                        <a:rPr sz="1050" spc="-25" dirty="0">
                          <a:solidFill>
                            <a:srgbClr val="FFFFFF"/>
                          </a:solidFill>
                          <a:latin typeface="Trebuchet MS"/>
                          <a:cs typeface="Trebuchet MS"/>
                        </a:rPr>
                        <a:t>and</a:t>
                      </a:r>
                      <a:r>
                        <a:rPr sz="1050" spc="-90" dirty="0">
                          <a:solidFill>
                            <a:srgbClr val="FFFFFF"/>
                          </a:solidFill>
                          <a:latin typeface="Trebuchet MS"/>
                          <a:cs typeface="Trebuchet MS"/>
                        </a:rPr>
                        <a:t> </a:t>
                      </a:r>
                      <a:r>
                        <a:rPr sz="1050" spc="-45" dirty="0">
                          <a:solidFill>
                            <a:srgbClr val="FFFFFF"/>
                          </a:solidFill>
                          <a:latin typeface="Trebuchet MS"/>
                          <a:cs typeface="Trebuchet MS"/>
                        </a:rPr>
                        <a:t>everything</a:t>
                      </a:r>
                      <a:r>
                        <a:rPr sz="1050" spc="-80" dirty="0">
                          <a:solidFill>
                            <a:srgbClr val="FFFFFF"/>
                          </a:solidFill>
                          <a:latin typeface="Trebuchet MS"/>
                          <a:cs typeface="Trebuchet MS"/>
                        </a:rPr>
                        <a:t> </a:t>
                      </a:r>
                      <a:r>
                        <a:rPr sz="1050" spc="-40" dirty="0">
                          <a:solidFill>
                            <a:srgbClr val="FFFFFF"/>
                          </a:solidFill>
                          <a:latin typeface="Trebuchet MS"/>
                          <a:cs typeface="Trebuchet MS"/>
                        </a:rPr>
                        <a:t>within</a:t>
                      </a:r>
                      <a:r>
                        <a:rPr sz="1050" spc="-90" dirty="0">
                          <a:solidFill>
                            <a:srgbClr val="FFFFFF"/>
                          </a:solidFill>
                          <a:latin typeface="Trebuchet MS"/>
                          <a:cs typeface="Trebuchet MS"/>
                        </a:rPr>
                        <a:t> </a:t>
                      </a:r>
                      <a:r>
                        <a:rPr sz="1050" spc="-80" dirty="0">
                          <a:solidFill>
                            <a:srgbClr val="FFFFFF"/>
                          </a:solidFill>
                          <a:latin typeface="Trebuchet MS"/>
                          <a:cs typeface="Trebuchet MS"/>
                        </a:rPr>
                        <a:t>it, </a:t>
                      </a:r>
                      <a:r>
                        <a:rPr sz="1050" spc="-25" dirty="0">
                          <a:solidFill>
                            <a:srgbClr val="FFFFFF"/>
                          </a:solidFill>
                          <a:latin typeface="Trebuchet MS"/>
                          <a:cs typeface="Trebuchet MS"/>
                        </a:rPr>
                        <a:t>and</a:t>
                      </a:r>
                      <a:r>
                        <a:rPr sz="1050" spc="-95" dirty="0">
                          <a:solidFill>
                            <a:srgbClr val="FFFFFF"/>
                          </a:solidFill>
                          <a:latin typeface="Trebuchet MS"/>
                          <a:cs typeface="Trebuchet MS"/>
                        </a:rPr>
                        <a:t> </a:t>
                      </a:r>
                      <a:r>
                        <a:rPr sz="1050" spc="-20" dirty="0">
                          <a:solidFill>
                            <a:srgbClr val="FFFFFF"/>
                          </a:solidFill>
                          <a:latin typeface="Trebuchet MS"/>
                          <a:cs typeface="Trebuchet MS"/>
                        </a:rPr>
                        <a:t>group  </a:t>
                      </a:r>
                      <a:r>
                        <a:rPr sz="1050" spc="-55" dirty="0">
                          <a:solidFill>
                            <a:srgbClr val="FFFFFF"/>
                          </a:solidFill>
                          <a:latin typeface="Trebuchet MS"/>
                          <a:cs typeface="Trebuchet MS"/>
                        </a:rPr>
                        <a:t>execute </a:t>
                      </a:r>
                      <a:r>
                        <a:rPr sz="1050" spc="-35" dirty="0">
                          <a:solidFill>
                            <a:srgbClr val="FFFFFF"/>
                          </a:solidFill>
                          <a:latin typeface="Trebuchet MS"/>
                          <a:cs typeface="Trebuchet MS"/>
                        </a:rPr>
                        <a:t>permission </a:t>
                      </a:r>
                      <a:r>
                        <a:rPr sz="1050" spc="-10" dirty="0">
                          <a:solidFill>
                            <a:srgbClr val="FFFFFF"/>
                          </a:solidFill>
                          <a:latin typeface="Trebuchet MS"/>
                          <a:cs typeface="Trebuchet MS"/>
                        </a:rPr>
                        <a:t>on </a:t>
                      </a:r>
                      <a:r>
                        <a:rPr sz="1050" spc="-55" dirty="0">
                          <a:solidFill>
                            <a:srgbClr val="FFFFFF"/>
                          </a:solidFill>
                          <a:latin typeface="Trebuchet MS"/>
                          <a:cs typeface="Trebuchet MS"/>
                        </a:rPr>
                        <a:t>files </a:t>
                      </a:r>
                      <a:r>
                        <a:rPr sz="1050" spc="-20" dirty="0">
                          <a:solidFill>
                            <a:srgbClr val="FFFFFF"/>
                          </a:solidFill>
                          <a:latin typeface="Trebuchet MS"/>
                          <a:cs typeface="Trebuchet MS"/>
                        </a:rPr>
                        <a:t>or  </a:t>
                      </a:r>
                      <a:r>
                        <a:rPr sz="1050" spc="-45" dirty="0">
                          <a:solidFill>
                            <a:srgbClr val="FFFFFF"/>
                          </a:solidFill>
                          <a:latin typeface="Trebuchet MS"/>
                          <a:cs typeface="Trebuchet MS"/>
                        </a:rPr>
                        <a:t>directories</a:t>
                      </a:r>
                      <a:r>
                        <a:rPr sz="1050" spc="-185" dirty="0">
                          <a:solidFill>
                            <a:srgbClr val="FFFFFF"/>
                          </a:solidFill>
                          <a:latin typeface="Trebuchet MS"/>
                          <a:cs typeface="Trebuchet MS"/>
                        </a:rPr>
                        <a:t> </a:t>
                      </a:r>
                      <a:r>
                        <a:rPr sz="1050" spc="-40" dirty="0">
                          <a:solidFill>
                            <a:srgbClr val="FFFFFF"/>
                          </a:solidFill>
                          <a:latin typeface="Trebuchet MS"/>
                          <a:cs typeface="Trebuchet MS"/>
                        </a:rPr>
                        <a:t>where</a:t>
                      </a:r>
                      <a:r>
                        <a:rPr sz="1050" spc="-65" dirty="0">
                          <a:solidFill>
                            <a:srgbClr val="FFFFFF"/>
                          </a:solidFill>
                          <a:latin typeface="Trebuchet MS"/>
                          <a:cs typeface="Trebuchet MS"/>
                        </a:rPr>
                        <a:t> </a:t>
                      </a:r>
                      <a:r>
                        <a:rPr sz="1050" spc="-25" dirty="0">
                          <a:solidFill>
                            <a:srgbClr val="FFFFFF"/>
                          </a:solidFill>
                          <a:latin typeface="Trebuchet MS"/>
                          <a:cs typeface="Trebuchet MS"/>
                        </a:rPr>
                        <a:t>someone</a:t>
                      </a:r>
                      <a:r>
                        <a:rPr sz="1050" spc="-110" dirty="0">
                          <a:solidFill>
                            <a:srgbClr val="FFFFFF"/>
                          </a:solidFill>
                          <a:latin typeface="Trebuchet MS"/>
                          <a:cs typeface="Trebuchet MS"/>
                        </a:rPr>
                        <a:t> </a:t>
                      </a:r>
                      <a:r>
                        <a:rPr sz="1050" spc="-20" dirty="0">
                          <a:solidFill>
                            <a:srgbClr val="FFFFFF"/>
                          </a:solidFill>
                          <a:latin typeface="Trebuchet MS"/>
                          <a:cs typeface="Trebuchet MS"/>
                        </a:rPr>
                        <a:t>has</a:t>
                      </a:r>
                      <a:r>
                        <a:rPr sz="1050" spc="-90" dirty="0">
                          <a:solidFill>
                            <a:srgbClr val="FFFFFF"/>
                          </a:solidFill>
                          <a:latin typeface="Trebuchet MS"/>
                          <a:cs typeface="Trebuchet MS"/>
                        </a:rPr>
                        <a:t> </a:t>
                      </a:r>
                      <a:r>
                        <a:rPr sz="1050" spc="-55" dirty="0">
                          <a:solidFill>
                            <a:srgbClr val="FFFFFF"/>
                          </a:solidFill>
                          <a:latin typeface="Trebuchet MS"/>
                          <a:cs typeface="Trebuchet MS"/>
                        </a:rPr>
                        <a:t>execute  </a:t>
                      </a:r>
                      <a:r>
                        <a:rPr sz="1050" spc="-35" dirty="0">
                          <a:solidFill>
                            <a:srgbClr val="FFFFFF"/>
                          </a:solidFill>
                          <a:latin typeface="Trebuchet MS"/>
                          <a:cs typeface="Trebuchet MS"/>
                        </a:rPr>
                        <a:t>permission</a:t>
                      </a:r>
                      <a:endParaRPr sz="1050" dirty="0">
                        <a:latin typeface="Trebuchet MS"/>
                        <a:cs typeface="Trebuchet MS"/>
                      </a:endParaRPr>
                    </a:p>
                  </a:txBody>
                  <a:tcPr marL="0" marR="0" marT="17780" marB="0">
                    <a:lnL w="9525">
                      <a:solidFill>
                        <a:srgbClr val="010202"/>
                      </a:solidFill>
                      <a:prstDash val="solid"/>
                    </a:lnL>
                    <a:lnR w="19050">
                      <a:solidFill>
                        <a:srgbClr val="010202"/>
                      </a:solidFill>
                      <a:prstDash val="solid"/>
                    </a:lnR>
                    <a:lnT w="9525">
                      <a:solidFill>
                        <a:srgbClr val="010202"/>
                      </a:solidFill>
                      <a:prstDash val="solid"/>
                    </a:lnT>
                    <a:lnB w="9525">
                      <a:solidFill>
                        <a:srgbClr val="010202"/>
                      </a:solidFill>
                      <a:prstDash val="solid"/>
                    </a:lnB>
                    <a:solidFill>
                      <a:schemeClr val="tx1">
                        <a:lumMod val="85000"/>
                        <a:lumOff val="15000"/>
                      </a:schemeClr>
                    </a:solidFill>
                  </a:tcPr>
                </a:tc>
                <a:extLst>
                  <a:ext uri="{0D108BD9-81ED-4DB2-BD59-A6C34878D82A}">
                    <a16:rowId xmlns:a16="http://schemas.microsoft.com/office/drawing/2014/main" val="10002"/>
                  </a:ext>
                </a:extLst>
              </a:tr>
              <a:tr h="883489">
                <a:tc>
                  <a:txBody>
                    <a:bodyPr/>
                    <a:lstStyle/>
                    <a:p>
                      <a:pPr marL="64769">
                        <a:lnSpc>
                          <a:spcPct val="100000"/>
                        </a:lnSpc>
                        <a:spcBef>
                          <a:spcPts val="150"/>
                        </a:spcBef>
                      </a:pPr>
                      <a:r>
                        <a:rPr sz="1250" spc="-55" dirty="0">
                          <a:solidFill>
                            <a:srgbClr val="FFFFFF"/>
                          </a:solidFill>
                          <a:latin typeface="Trebuchet MS"/>
                          <a:cs typeface="Trebuchet MS"/>
                        </a:rPr>
                        <a:t>chgrp </a:t>
                      </a:r>
                      <a:r>
                        <a:rPr sz="1250" spc="-50" dirty="0">
                          <a:solidFill>
                            <a:srgbClr val="FFFFFF"/>
                          </a:solidFill>
                          <a:latin typeface="Trebuchet MS"/>
                          <a:cs typeface="Trebuchet MS"/>
                        </a:rPr>
                        <a:t>testgrp</a:t>
                      </a:r>
                      <a:r>
                        <a:rPr sz="1250" spc="-250" dirty="0">
                          <a:solidFill>
                            <a:srgbClr val="FFFFFF"/>
                          </a:solidFill>
                          <a:latin typeface="Trebuchet MS"/>
                          <a:cs typeface="Trebuchet MS"/>
                        </a:rPr>
                        <a:t> </a:t>
                      </a:r>
                      <a:r>
                        <a:rPr sz="1250" spc="-70" dirty="0">
                          <a:solidFill>
                            <a:srgbClr val="FFFFFF"/>
                          </a:solidFill>
                          <a:latin typeface="Trebuchet MS"/>
                          <a:cs typeface="Trebuchet MS"/>
                        </a:rPr>
                        <a:t>file1</a:t>
                      </a:r>
                      <a:endParaRPr sz="1250">
                        <a:latin typeface="Trebuchet MS"/>
                        <a:cs typeface="Trebuchet MS"/>
                      </a:endParaRPr>
                    </a:p>
                  </a:txBody>
                  <a:tcPr marL="0" marR="0" marT="19050" marB="0">
                    <a:lnL w="19050">
                      <a:solidFill>
                        <a:srgbClr val="010202"/>
                      </a:solidFill>
                      <a:prstDash val="solid"/>
                    </a:lnL>
                    <a:lnR w="9525">
                      <a:solidFill>
                        <a:srgbClr val="010202"/>
                      </a:solidFill>
                      <a:prstDash val="solid"/>
                    </a:lnR>
                    <a:lnT w="9525">
                      <a:solidFill>
                        <a:srgbClr val="010202"/>
                      </a:solidFill>
                      <a:prstDash val="solid"/>
                    </a:lnT>
                    <a:lnB w="9525">
                      <a:solidFill>
                        <a:srgbClr val="010202"/>
                      </a:solidFill>
                      <a:prstDash val="solid"/>
                    </a:lnB>
                    <a:solidFill>
                      <a:schemeClr val="tx1">
                        <a:lumMod val="85000"/>
                        <a:lumOff val="15000"/>
                      </a:schemeClr>
                    </a:solidFill>
                  </a:tcPr>
                </a:tc>
                <a:tc>
                  <a:txBody>
                    <a:bodyPr/>
                    <a:lstStyle/>
                    <a:p>
                      <a:pPr marL="64135" marR="99695">
                        <a:lnSpc>
                          <a:spcPct val="100000"/>
                        </a:lnSpc>
                        <a:spcBef>
                          <a:spcPts val="150"/>
                        </a:spcBef>
                      </a:pPr>
                      <a:r>
                        <a:rPr sz="1250" spc="-55" dirty="0">
                          <a:solidFill>
                            <a:srgbClr val="FFFFFF"/>
                          </a:solidFill>
                          <a:latin typeface="Trebuchet MS"/>
                          <a:cs typeface="Trebuchet MS"/>
                        </a:rPr>
                        <a:t>Sets</a:t>
                      </a:r>
                      <a:r>
                        <a:rPr sz="1250" spc="-130" dirty="0">
                          <a:solidFill>
                            <a:srgbClr val="FFFFFF"/>
                          </a:solidFill>
                          <a:latin typeface="Trebuchet MS"/>
                          <a:cs typeface="Trebuchet MS"/>
                        </a:rPr>
                        <a:t> </a:t>
                      </a:r>
                      <a:r>
                        <a:rPr sz="1250" spc="-85" dirty="0">
                          <a:solidFill>
                            <a:srgbClr val="FFFFFF"/>
                          </a:solidFill>
                          <a:latin typeface="Trebuchet MS"/>
                          <a:cs typeface="Trebuchet MS"/>
                        </a:rPr>
                        <a:t>file1’s</a:t>
                      </a:r>
                      <a:r>
                        <a:rPr sz="1250" spc="-80" dirty="0">
                          <a:solidFill>
                            <a:srgbClr val="FFFFFF"/>
                          </a:solidFill>
                          <a:latin typeface="Trebuchet MS"/>
                          <a:cs typeface="Trebuchet MS"/>
                        </a:rPr>
                        <a:t> </a:t>
                      </a:r>
                      <a:r>
                        <a:rPr sz="1250" spc="-35" dirty="0">
                          <a:solidFill>
                            <a:srgbClr val="FFFFFF"/>
                          </a:solidFill>
                          <a:latin typeface="Trebuchet MS"/>
                          <a:cs typeface="Trebuchet MS"/>
                        </a:rPr>
                        <a:t>group</a:t>
                      </a:r>
                      <a:r>
                        <a:rPr sz="1250" spc="-155" dirty="0">
                          <a:solidFill>
                            <a:srgbClr val="FFFFFF"/>
                          </a:solidFill>
                          <a:latin typeface="Trebuchet MS"/>
                          <a:cs typeface="Trebuchet MS"/>
                        </a:rPr>
                        <a:t> </a:t>
                      </a:r>
                      <a:r>
                        <a:rPr sz="1250" spc="-45" dirty="0">
                          <a:solidFill>
                            <a:srgbClr val="FFFFFF"/>
                          </a:solidFill>
                          <a:latin typeface="Trebuchet MS"/>
                          <a:cs typeface="Trebuchet MS"/>
                        </a:rPr>
                        <a:t>to</a:t>
                      </a:r>
                      <a:r>
                        <a:rPr sz="1250" spc="-105" dirty="0">
                          <a:solidFill>
                            <a:srgbClr val="FFFFFF"/>
                          </a:solidFill>
                          <a:latin typeface="Trebuchet MS"/>
                          <a:cs typeface="Trebuchet MS"/>
                        </a:rPr>
                        <a:t> </a:t>
                      </a:r>
                      <a:r>
                        <a:rPr sz="1250" spc="-65" dirty="0">
                          <a:solidFill>
                            <a:srgbClr val="FFFFFF"/>
                          </a:solidFill>
                          <a:latin typeface="Trebuchet MS"/>
                          <a:cs typeface="Trebuchet MS"/>
                        </a:rPr>
                        <a:t>testgrp,</a:t>
                      </a:r>
                      <a:r>
                        <a:rPr sz="1250" spc="-135" dirty="0">
                          <a:solidFill>
                            <a:srgbClr val="FFFFFF"/>
                          </a:solidFill>
                          <a:latin typeface="Trebuchet MS"/>
                          <a:cs typeface="Trebuchet MS"/>
                        </a:rPr>
                        <a:t> </a:t>
                      </a:r>
                      <a:r>
                        <a:rPr sz="1250" spc="-80" dirty="0">
                          <a:solidFill>
                            <a:srgbClr val="FFFFFF"/>
                          </a:solidFill>
                          <a:latin typeface="Trebuchet MS"/>
                          <a:cs typeface="Trebuchet MS"/>
                        </a:rPr>
                        <a:t>if</a:t>
                      </a:r>
                      <a:r>
                        <a:rPr sz="1250" spc="-110" dirty="0">
                          <a:solidFill>
                            <a:srgbClr val="FFFFFF"/>
                          </a:solidFill>
                          <a:latin typeface="Trebuchet MS"/>
                          <a:cs typeface="Trebuchet MS"/>
                        </a:rPr>
                        <a:t> </a:t>
                      </a:r>
                      <a:r>
                        <a:rPr sz="1250" spc="-60" dirty="0">
                          <a:solidFill>
                            <a:srgbClr val="FFFFFF"/>
                          </a:solidFill>
                          <a:latin typeface="Trebuchet MS"/>
                          <a:cs typeface="Trebuchet MS"/>
                        </a:rPr>
                        <a:t>the  </a:t>
                      </a:r>
                      <a:r>
                        <a:rPr sz="1250" spc="-35" dirty="0">
                          <a:solidFill>
                            <a:srgbClr val="FFFFFF"/>
                          </a:solidFill>
                          <a:latin typeface="Trebuchet MS"/>
                          <a:cs typeface="Trebuchet MS"/>
                        </a:rPr>
                        <a:t>user</a:t>
                      </a:r>
                      <a:r>
                        <a:rPr sz="1250" spc="-170" dirty="0">
                          <a:solidFill>
                            <a:srgbClr val="FFFFFF"/>
                          </a:solidFill>
                          <a:latin typeface="Trebuchet MS"/>
                          <a:cs typeface="Trebuchet MS"/>
                        </a:rPr>
                        <a:t> </a:t>
                      </a:r>
                      <a:r>
                        <a:rPr sz="1250" spc="-45" dirty="0">
                          <a:solidFill>
                            <a:srgbClr val="FFFFFF"/>
                          </a:solidFill>
                          <a:latin typeface="Trebuchet MS"/>
                          <a:cs typeface="Trebuchet MS"/>
                        </a:rPr>
                        <a:t>is</a:t>
                      </a:r>
                      <a:r>
                        <a:rPr sz="1250" spc="-90" dirty="0">
                          <a:solidFill>
                            <a:srgbClr val="FFFFFF"/>
                          </a:solidFill>
                          <a:latin typeface="Trebuchet MS"/>
                          <a:cs typeface="Trebuchet MS"/>
                        </a:rPr>
                        <a:t> </a:t>
                      </a:r>
                      <a:r>
                        <a:rPr sz="1250" spc="-55" dirty="0">
                          <a:solidFill>
                            <a:srgbClr val="FFFFFF"/>
                          </a:solidFill>
                          <a:latin typeface="Trebuchet MS"/>
                          <a:cs typeface="Trebuchet MS"/>
                        </a:rPr>
                        <a:t>a</a:t>
                      </a:r>
                      <a:r>
                        <a:rPr sz="1250" spc="-100" dirty="0">
                          <a:solidFill>
                            <a:srgbClr val="FFFFFF"/>
                          </a:solidFill>
                          <a:latin typeface="Trebuchet MS"/>
                          <a:cs typeface="Trebuchet MS"/>
                        </a:rPr>
                        <a:t> </a:t>
                      </a:r>
                      <a:r>
                        <a:rPr sz="1250" spc="-45" dirty="0">
                          <a:solidFill>
                            <a:srgbClr val="FFFFFF"/>
                          </a:solidFill>
                          <a:latin typeface="Trebuchet MS"/>
                          <a:cs typeface="Trebuchet MS"/>
                        </a:rPr>
                        <a:t>member</a:t>
                      </a:r>
                      <a:r>
                        <a:rPr sz="1250" spc="-170" dirty="0">
                          <a:solidFill>
                            <a:srgbClr val="FFFFFF"/>
                          </a:solidFill>
                          <a:latin typeface="Trebuchet MS"/>
                          <a:cs typeface="Trebuchet MS"/>
                        </a:rPr>
                        <a:t> </a:t>
                      </a:r>
                      <a:r>
                        <a:rPr sz="1250" spc="-45" dirty="0">
                          <a:solidFill>
                            <a:srgbClr val="FFFFFF"/>
                          </a:solidFill>
                          <a:latin typeface="Trebuchet MS"/>
                          <a:cs typeface="Trebuchet MS"/>
                        </a:rPr>
                        <a:t>of</a:t>
                      </a:r>
                      <a:r>
                        <a:rPr sz="1250" spc="-110" dirty="0">
                          <a:solidFill>
                            <a:srgbClr val="FFFFFF"/>
                          </a:solidFill>
                          <a:latin typeface="Trebuchet MS"/>
                          <a:cs typeface="Trebuchet MS"/>
                        </a:rPr>
                        <a:t> </a:t>
                      </a:r>
                      <a:r>
                        <a:rPr sz="1250" spc="-60" dirty="0">
                          <a:solidFill>
                            <a:srgbClr val="FFFFFF"/>
                          </a:solidFill>
                          <a:latin typeface="Trebuchet MS"/>
                          <a:cs typeface="Trebuchet MS"/>
                        </a:rPr>
                        <a:t>that</a:t>
                      </a:r>
                      <a:r>
                        <a:rPr sz="1250" spc="-105" dirty="0">
                          <a:solidFill>
                            <a:srgbClr val="FFFFFF"/>
                          </a:solidFill>
                          <a:latin typeface="Trebuchet MS"/>
                          <a:cs typeface="Trebuchet MS"/>
                        </a:rPr>
                        <a:t> </a:t>
                      </a:r>
                      <a:r>
                        <a:rPr sz="1250" spc="-35" dirty="0">
                          <a:solidFill>
                            <a:srgbClr val="FFFFFF"/>
                          </a:solidFill>
                          <a:latin typeface="Trebuchet MS"/>
                          <a:cs typeface="Trebuchet MS"/>
                        </a:rPr>
                        <a:t>group</a:t>
                      </a:r>
                      <a:endParaRPr sz="1250" dirty="0">
                        <a:latin typeface="Trebuchet MS"/>
                        <a:cs typeface="Trebuchet MS"/>
                      </a:endParaRPr>
                    </a:p>
                  </a:txBody>
                  <a:tcPr marL="0" marR="0" marT="19050" marB="0">
                    <a:lnL w="9525">
                      <a:solidFill>
                        <a:srgbClr val="010202"/>
                      </a:solidFill>
                      <a:prstDash val="solid"/>
                    </a:lnL>
                    <a:lnR w="19050">
                      <a:solidFill>
                        <a:srgbClr val="010202"/>
                      </a:solidFill>
                      <a:prstDash val="solid"/>
                    </a:lnR>
                    <a:lnT w="9525">
                      <a:solidFill>
                        <a:srgbClr val="010202"/>
                      </a:solidFill>
                      <a:prstDash val="solid"/>
                    </a:lnT>
                    <a:lnB w="9525">
                      <a:solidFill>
                        <a:srgbClr val="010202"/>
                      </a:solidFill>
                      <a:prstDash val="solid"/>
                    </a:lnB>
                    <a:solidFill>
                      <a:schemeClr val="tx1">
                        <a:lumMod val="85000"/>
                        <a:lumOff val="15000"/>
                      </a:schemeClr>
                    </a:solidFill>
                  </a:tcPr>
                </a:tc>
                <a:extLst>
                  <a:ext uri="{0D108BD9-81ED-4DB2-BD59-A6C34878D82A}">
                    <a16:rowId xmlns:a16="http://schemas.microsoft.com/office/drawing/2014/main" val="10003"/>
                  </a:ext>
                </a:extLst>
              </a:tr>
              <a:tr h="641401">
                <a:tc>
                  <a:txBody>
                    <a:bodyPr/>
                    <a:lstStyle/>
                    <a:p>
                      <a:pPr marL="64769">
                        <a:lnSpc>
                          <a:spcPct val="100000"/>
                        </a:lnSpc>
                        <a:spcBef>
                          <a:spcPts val="145"/>
                        </a:spcBef>
                      </a:pPr>
                      <a:r>
                        <a:rPr sz="1250" spc="-40" dirty="0">
                          <a:solidFill>
                            <a:srgbClr val="FFFFFF"/>
                          </a:solidFill>
                          <a:latin typeface="Trebuchet MS"/>
                          <a:cs typeface="Trebuchet MS"/>
                        </a:rPr>
                        <a:t>chmod </a:t>
                      </a:r>
                      <a:r>
                        <a:rPr sz="1250" spc="-30" dirty="0">
                          <a:solidFill>
                            <a:srgbClr val="FFFFFF"/>
                          </a:solidFill>
                          <a:latin typeface="Trebuchet MS"/>
                          <a:cs typeface="Trebuchet MS"/>
                        </a:rPr>
                        <a:t>u+s</a:t>
                      </a:r>
                      <a:r>
                        <a:rPr sz="1250" spc="-245" dirty="0">
                          <a:solidFill>
                            <a:srgbClr val="FFFFFF"/>
                          </a:solidFill>
                          <a:latin typeface="Trebuchet MS"/>
                          <a:cs typeface="Trebuchet MS"/>
                        </a:rPr>
                        <a:t> </a:t>
                      </a:r>
                      <a:r>
                        <a:rPr sz="1250" spc="-70" dirty="0">
                          <a:solidFill>
                            <a:srgbClr val="FFFFFF"/>
                          </a:solidFill>
                          <a:latin typeface="Trebuchet MS"/>
                          <a:cs typeface="Trebuchet MS"/>
                        </a:rPr>
                        <a:t>file1</a:t>
                      </a:r>
                      <a:endParaRPr sz="1250">
                        <a:latin typeface="Trebuchet MS"/>
                        <a:cs typeface="Trebuchet MS"/>
                      </a:endParaRPr>
                    </a:p>
                  </a:txBody>
                  <a:tcPr marL="0" marR="0" marT="18415" marB="0">
                    <a:lnL w="19050">
                      <a:solidFill>
                        <a:srgbClr val="010202"/>
                      </a:solidFill>
                      <a:prstDash val="solid"/>
                    </a:lnL>
                    <a:lnR w="9525">
                      <a:solidFill>
                        <a:srgbClr val="010202"/>
                      </a:solidFill>
                      <a:prstDash val="solid"/>
                    </a:lnR>
                    <a:lnT w="9525">
                      <a:solidFill>
                        <a:srgbClr val="010202"/>
                      </a:solidFill>
                      <a:prstDash val="solid"/>
                    </a:lnT>
                    <a:lnB w="19050">
                      <a:solidFill>
                        <a:srgbClr val="010202"/>
                      </a:solidFill>
                      <a:prstDash val="solid"/>
                    </a:lnB>
                    <a:solidFill>
                      <a:schemeClr val="tx1">
                        <a:lumMod val="85000"/>
                        <a:lumOff val="15000"/>
                      </a:schemeClr>
                    </a:solidFill>
                  </a:tcPr>
                </a:tc>
                <a:tc>
                  <a:txBody>
                    <a:bodyPr/>
                    <a:lstStyle/>
                    <a:p>
                      <a:pPr marL="64135" marR="386080">
                        <a:lnSpc>
                          <a:spcPct val="100000"/>
                        </a:lnSpc>
                        <a:spcBef>
                          <a:spcPts val="145"/>
                        </a:spcBef>
                      </a:pPr>
                      <a:r>
                        <a:rPr sz="1250" spc="-55" dirty="0">
                          <a:solidFill>
                            <a:srgbClr val="FFFFFF"/>
                          </a:solidFill>
                          <a:latin typeface="Trebuchet MS"/>
                          <a:cs typeface="Trebuchet MS"/>
                        </a:rPr>
                        <a:t>Sets the </a:t>
                      </a:r>
                      <a:r>
                        <a:rPr sz="1250" spc="-50" dirty="0">
                          <a:solidFill>
                            <a:srgbClr val="FFFFFF"/>
                          </a:solidFill>
                          <a:latin typeface="Trebuchet MS"/>
                          <a:cs typeface="Trebuchet MS"/>
                        </a:rPr>
                        <a:t>setuid </a:t>
                      </a:r>
                      <a:r>
                        <a:rPr sz="1250" spc="-65" dirty="0">
                          <a:solidFill>
                            <a:srgbClr val="FFFFFF"/>
                          </a:solidFill>
                          <a:latin typeface="Trebuchet MS"/>
                          <a:cs typeface="Trebuchet MS"/>
                        </a:rPr>
                        <a:t>bit </a:t>
                      </a:r>
                      <a:r>
                        <a:rPr sz="1250" spc="-20" dirty="0">
                          <a:solidFill>
                            <a:srgbClr val="FFFFFF"/>
                          </a:solidFill>
                          <a:latin typeface="Trebuchet MS"/>
                          <a:cs typeface="Trebuchet MS"/>
                        </a:rPr>
                        <a:t>on </a:t>
                      </a:r>
                      <a:r>
                        <a:rPr sz="1250" spc="-80" dirty="0">
                          <a:solidFill>
                            <a:srgbClr val="FFFFFF"/>
                          </a:solidFill>
                          <a:latin typeface="Trebuchet MS"/>
                          <a:cs typeface="Trebuchet MS"/>
                        </a:rPr>
                        <a:t>file1.  </a:t>
                      </a:r>
                      <a:r>
                        <a:rPr sz="1250" spc="-50" dirty="0">
                          <a:solidFill>
                            <a:srgbClr val="FFFFFF"/>
                          </a:solidFill>
                          <a:latin typeface="Trebuchet MS"/>
                          <a:cs typeface="Trebuchet MS"/>
                        </a:rPr>
                        <a:t>(Doesn’t</a:t>
                      </a:r>
                      <a:r>
                        <a:rPr sz="1250" spc="-320" dirty="0">
                          <a:solidFill>
                            <a:srgbClr val="FFFFFF"/>
                          </a:solidFill>
                          <a:latin typeface="Trebuchet MS"/>
                          <a:cs typeface="Trebuchet MS"/>
                        </a:rPr>
                        <a:t> </a:t>
                      </a:r>
                      <a:r>
                        <a:rPr sz="1250" spc="-50" dirty="0">
                          <a:solidFill>
                            <a:srgbClr val="FFFFFF"/>
                          </a:solidFill>
                          <a:latin typeface="Trebuchet MS"/>
                          <a:cs typeface="Trebuchet MS"/>
                        </a:rPr>
                        <a:t>change </a:t>
                      </a:r>
                      <a:r>
                        <a:rPr sz="1250" spc="-80" dirty="0">
                          <a:solidFill>
                            <a:srgbClr val="FFFFFF"/>
                          </a:solidFill>
                          <a:latin typeface="Trebuchet MS"/>
                          <a:cs typeface="Trebuchet MS"/>
                        </a:rPr>
                        <a:t>execute </a:t>
                      </a:r>
                      <a:r>
                        <a:rPr sz="1250" spc="-85" dirty="0">
                          <a:solidFill>
                            <a:srgbClr val="FFFFFF"/>
                          </a:solidFill>
                          <a:latin typeface="Trebuchet MS"/>
                          <a:cs typeface="Trebuchet MS"/>
                        </a:rPr>
                        <a:t>bit.)</a:t>
                      </a:r>
                      <a:endParaRPr sz="1250" dirty="0">
                        <a:latin typeface="Trebuchet MS"/>
                        <a:cs typeface="Trebuchet MS"/>
                      </a:endParaRPr>
                    </a:p>
                  </a:txBody>
                  <a:tcPr marL="0" marR="0" marT="18415" marB="0">
                    <a:lnL w="9525">
                      <a:solidFill>
                        <a:srgbClr val="010202"/>
                      </a:solidFill>
                      <a:prstDash val="solid"/>
                    </a:lnL>
                    <a:lnR w="19050">
                      <a:solidFill>
                        <a:srgbClr val="010202"/>
                      </a:solidFill>
                      <a:prstDash val="solid"/>
                    </a:lnR>
                    <a:lnT w="9525">
                      <a:solidFill>
                        <a:srgbClr val="010202"/>
                      </a:solidFill>
                      <a:prstDash val="solid"/>
                    </a:lnT>
                    <a:lnB w="19050">
                      <a:solidFill>
                        <a:srgbClr val="010202"/>
                      </a:solidFill>
                      <a:prstDash val="solid"/>
                    </a:lnB>
                    <a:solidFill>
                      <a:schemeClr val="tx1">
                        <a:lumMod val="85000"/>
                        <a:lumOff val="1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537066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F77D4-6845-49A7-AC0E-7F5ED9AB5D84}"/>
              </a:ext>
            </a:extLst>
          </p:cNvPr>
          <p:cNvSpPr>
            <a:spLocks noGrp="1"/>
          </p:cNvSpPr>
          <p:nvPr>
            <p:ph type="title"/>
          </p:nvPr>
        </p:nvSpPr>
        <p:spPr/>
        <p:txBody>
          <a:bodyPr/>
          <a:lstStyle/>
          <a:p>
            <a:r>
              <a:rPr lang="en-US" dirty="0"/>
              <a:t>Octal Notation</a:t>
            </a:r>
          </a:p>
        </p:txBody>
      </p:sp>
      <p:sp>
        <p:nvSpPr>
          <p:cNvPr id="3" name="Content Placeholder 2">
            <a:extLst>
              <a:ext uri="{FF2B5EF4-FFF2-40B4-BE49-F238E27FC236}">
                <a16:creationId xmlns:a16="http://schemas.microsoft.com/office/drawing/2014/main" id="{B656D8F5-518B-4C6B-8504-499CA0279823}"/>
              </a:ext>
            </a:extLst>
          </p:cNvPr>
          <p:cNvSpPr>
            <a:spLocks noGrp="1"/>
          </p:cNvSpPr>
          <p:nvPr>
            <p:ph idx="1"/>
          </p:nvPr>
        </p:nvSpPr>
        <p:spPr/>
        <p:txBody>
          <a:bodyPr/>
          <a:lstStyle/>
          <a:p>
            <a:pPr marL="556895" marR="671195" indent="-213995">
              <a:lnSpc>
                <a:spcPts val="1920"/>
              </a:lnSpc>
              <a:spcBef>
                <a:spcPts val="1955"/>
              </a:spcBef>
              <a:buFont typeface="Arial"/>
              <a:buChar char="•"/>
              <a:tabLst>
                <a:tab pos="556895" algn="l"/>
                <a:tab pos="557530" algn="l"/>
              </a:tabLst>
            </a:pPr>
            <a:r>
              <a:rPr lang="en-US" sz="2400" spc="-50" dirty="0">
                <a:solidFill>
                  <a:schemeClr val="tx1"/>
                </a:solidFill>
                <a:cs typeface="Trebuchet MS"/>
              </a:rPr>
              <a:t>Previous </a:t>
            </a:r>
            <a:r>
              <a:rPr lang="en-US" sz="2400" spc="-110" dirty="0">
                <a:solidFill>
                  <a:schemeClr val="tx1"/>
                </a:solidFill>
                <a:cs typeface="Trebuchet MS"/>
              </a:rPr>
              <a:t>slide’s </a:t>
            </a:r>
            <a:r>
              <a:rPr lang="en-US" sz="2400" spc="-75" dirty="0">
                <a:solidFill>
                  <a:schemeClr val="tx1"/>
                </a:solidFill>
                <a:cs typeface="Trebuchet MS"/>
              </a:rPr>
              <a:t>syntax </a:t>
            </a:r>
            <a:r>
              <a:rPr lang="en-US" sz="2400" spc="-65" dirty="0">
                <a:solidFill>
                  <a:schemeClr val="tx1"/>
                </a:solidFill>
                <a:cs typeface="Trebuchet MS"/>
              </a:rPr>
              <a:t>is </a:t>
            </a:r>
            <a:r>
              <a:rPr lang="en-US" sz="2400" spc="-80" dirty="0">
                <a:solidFill>
                  <a:schemeClr val="tx1"/>
                </a:solidFill>
                <a:cs typeface="Trebuchet MS"/>
              </a:rPr>
              <a:t>nice </a:t>
            </a:r>
            <a:r>
              <a:rPr lang="en-US" sz="2400" spc="-70" dirty="0">
                <a:solidFill>
                  <a:schemeClr val="tx1"/>
                </a:solidFill>
                <a:cs typeface="Trebuchet MS"/>
              </a:rPr>
              <a:t>for simple </a:t>
            </a:r>
            <a:r>
              <a:rPr lang="en-US" sz="2400" spc="-85" dirty="0">
                <a:solidFill>
                  <a:schemeClr val="tx1"/>
                </a:solidFill>
                <a:cs typeface="Trebuchet MS"/>
              </a:rPr>
              <a:t>cases, </a:t>
            </a:r>
            <a:r>
              <a:rPr lang="en-US" sz="2400" spc="-75" dirty="0">
                <a:solidFill>
                  <a:schemeClr val="tx1"/>
                </a:solidFill>
                <a:cs typeface="Trebuchet MS"/>
              </a:rPr>
              <a:t>but  </a:t>
            </a:r>
            <a:r>
              <a:rPr lang="en-US" sz="2400" spc="-50" dirty="0">
                <a:solidFill>
                  <a:schemeClr val="tx1"/>
                </a:solidFill>
                <a:cs typeface="Trebuchet MS"/>
              </a:rPr>
              <a:t>bad </a:t>
            </a:r>
            <a:r>
              <a:rPr lang="en-US" sz="2400" spc="-70" dirty="0">
                <a:solidFill>
                  <a:schemeClr val="tx1"/>
                </a:solidFill>
                <a:cs typeface="Trebuchet MS"/>
              </a:rPr>
              <a:t>for </a:t>
            </a:r>
            <a:r>
              <a:rPr lang="en-US" sz="2400" spc="-75" dirty="0">
                <a:solidFill>
                  <a:schemeClr val="tx1"/>
                </a:solidFill>
                <a:cs typeface="Trebuchet MS"/>
              </a:rPr>
              <a:t>complex</a:t>
            </a:r>
            <a:r>
              <a:rPr lang="en-US" sz="2400" spc="-185" dirty="0">
                <a:solidFill>
                  <a:schemeClr val="tx1"/>
                </a:solidFill>
                <a:cs typeface="Trebuchet MS"/>
              </a:rPr>
              <a:t> </a:t>
            </a:r>
            <a:r>
              <a:rPr lang="en-US" sz="2400" spc="-60" dirty="0">
                <a:solidFill>
                  <a:schemeClr val="tx1"/>
                </a:solidFill>
                <a:cs typeface="Trebuchet MS"/>
              </a:rPr>
              <a:t>changes</a:t>
            </a:r>
            <a:endParaRPr lang="en-US" sz="2400" dirty="0">
              <a:solidFill>
                <a:schemeClr val="tx1"/>
              </a:solidFill>
              <a:cs typeface="Trebuchet MS"/>
            </a:endParaRPr>
          </a:p>
          <a:p>
            <a:pPr marL="807085" marR="348615" indent="-179070">
              <a:lnSpc>
                <a:spcPts val="1639"/>
              </a:lnSpc>
              <a:spcBef>
                <a:spcPts val="325"/>
              </a:spcBef>
            </a:pPr>
            <a:r>
              <a:rPr lang="en-US" sz="2400" spc="-5" dirty="0">
                <a:solidFill>
                  <a:schemeClr val="tx1"/>
                </a:solidFill>
                <a:cs typeface="Arial"/>
              </a:rPr>
              <a:t>–</a:t>
            </a:r>
            <a:r>
              <a:rPr lang="en-US" sz="2400" spc="160" dirty="0">
                <a:solidFill>
                  <a:schemeClr val="tx1"/>
                </a:solidFill>
                <a:cs typeface="Arial"/>
              </a:rPr>
              <a:t> </a:t>
            </a:r>
            <a:r>
              <a:rPr lang="en-US" sz="2400" spc="-75" dirty="0">
                <a:solidFill>
                  <a:schemeClr val="tx1"/>
                </a:solidFill>
                <a:cs typeface="Trebuchet MS"/>
              </a:rPr>
              <a:t>Alternative</a:t>
            </a:r>
            <a:r>
              <a:rPr lang="en-US" sz="2400" spc="-160" dirty="0">
                <a:solidFill>
                  <a:schemeClr val="tx1"/>
                </a:solidFill>
                <a:cs typeface="Trebuchet MS"/>
              </a:rPr>
              <a:t> </a:t>
            </a:r>
            <a:r>
              <a:rPr lang="en-US" sz="2400" spc="-60" dirty="0">
                <a:solidFill>
                  <a:schemeClr val="tx1"/>
                </a:solidFill>
                <a:cs typeface="Trebuchet MS"/>
              </a:rPr>
              <a:t>is</a:t>
            </a:r>
            <a:r>
              <a:rPr lang="en-US" sz="2400" spc="-95" dirty="0">
                <a:solidFill>
                  <a:schemeClr val="tx1"/>
                </a:solidFill>
                <a:cs typeface="Trebuchet MS"/>
              </a:rPr>
              <a:t> </a:t>
            </a:r>
            <a:r>
              <a:rPr lang="en-US" sz="2400" spc="-75" dirty="0">
                <a:solidFill>
                  <a:schemeClr val="tx1"/>
                </a:solidFill>
                <a:cs typeface="Trebuchet MS"/>
              </a:rPr>
              <a:t>octal</a:t>
            </a:r>
            <a:r>
              <a:rPr lang="en-US" sz="2400" spc="-180" dirty="0">
                <a:solidFill>
                  <a:schemeClr val="tx1"/>
                </a:solidFill>
                <a:cs typeface="Trebuchet MS"/>
              </a:rPr>
              <a:t> </a:t>
            </a:r>
            <a:r>
              <a:rPr lang="en-US" sz="2400" spc="-70" dirty="0">
                <a:solidFill>
                  <a:schemeClr val="tx1"/>
                </a:solidFill>
                <a:cs typeface="Trebuchet MS"/>
              </a:rPr>
              <a:t>notation,</a:t>
            </a:r>
            <a:r>
              <a:rPr lang="en-US" sz="2400" spc="-165" dirty="0">
                <a:solidFill>
                  <a:schemeClr val="tx1"/>
                </a:solidFill>
                <a:cs typeface="Trebuchet MS"/>
              </a:rPr>
              <a:t> </a:t>
            </a:r>
            <a:r>
              <a:rPr lang="en-US" sz="2400" spc="-145" dirty="0">
                <a:solidFill>
                  <a:schemeClr val="tx1"/>
                </a:solidFill>
                <a:cs typeface="Trebuchet MS"/>
              </a:rPr>
              <a:t>i.e.,</a:t>
            </a:r>
            <a:r>
              <a:rPr lang="en-US" sz="2400" spc="-120" dirty="0">
                <a:solidFill>
                  <a:schemeClr val="tx1"/>
                </a:solidFill>
                <a:cs typeface="Trebuchet MS"/>
              </a:rPr>
              <a:t> </a:t>
            </a:r>
            <a:r>
              <a:rPr lang="en-US" sz="2400" spc="-70" dirty="0">
                <a:solidFill>
                  <a:schemeClr val="tx1"/>
                </a:solidFill>
                <a:cs typeface="Trebuchet MS"/>
              </a:rPr>
              <a:t>three</a:t>
            </a:r>
            <a:r>
              <a:rPr lang="en-US" sz="2400" spc="-114" dirty="0">
                <a:solidFill>
                  <a:schemeClr val="tx1"/>
                </a:solidFill>
                <a:cs typeface="Trebuchet MS"/>
              </a:rPr>
              <a:t> </a:t>
            </a:r>
            <a:r>
              <a:rPr lang="en-US" sz="2400" spc="-35" dirty="0">
                <a:solidFill>
                  <a:schemeClr val="tx1"/>
                </a:solidFill>
                <a:cs typeface="Trebuchet MS"/>
              </a:rPr>
              <a:t>or</a:t>
            </a:r>
            <a:r>
              <a:rPr lang="en-US" sz="2400" spc="-125" dirty="0">
                <a:solidFill>
                  <a:schemeClr val="tx1"/>
                </a:solidFill>
                <a:cs typeface="Trebuchet MS"/>
              </a:rPr>
              <a:t> </a:t>
            </a:r>
            <a:r>
              <a:rPr lang="en-US" sz="2400" spc="-60" dirty="0">
                <a:solidFill>
                  <a:schemeClr val="tx1"/>
                </a:solidFill>
                <a:cs typeface="Trebuchet MS"/>
              </a:rPr>
              <a:t>four</a:t>
            </a:r>
            <a:r>
              <a:rPr lang="en-US" sz="2400" spc="-130" dirty="0">
                <a:solidFill>
                  <a:schemeClr val="tx1"/>
                </a:solidFill>
                <a:cs typeface="Trebuchet MS"/>
              </a:rPr>
              <a:t> </a:t>
            </a:r>
            <a:r>
              <a:rPr lang="en-US" sz="2400" spc="-70" dirty="0">
                <a:solidFill>
                  <a:schemeClr val="tx1"/>
                </a:solidFill>
                <a:cs typeface="Trebuchet MS"/>
              </a:rPr>
              <a:t>digits</a:t>
            </a:r>
            <a:r>
              <a:rPr lang="en-US" sz="2400" spc="-95" dirty="0">
                <a:solidFill>
                  <a:schemeClr val="tx1"/>
                </a:solidFill>
                <a:cs typeface="Trebuchet MS"/>
              </a:rPr>
              <a:t> </a:t>
            </a:r>
            <a:r>
              <a:rPr lang="en-US" sz="2400" spc="-70" dirty="0">
                <a:solidFill>
                  <a:schemeClr val="tx1"/>
                </a:solidFill>
                <a:cs typeface="Trebuchet MS"/>
              </a:rPr>
              <a:t>from</a:t>
            </a:r>
            <a:r>
              <a:rPr lang="en-US" sz="2400" spc="-95" dirty="0">
                <a:solidFill>
                  <a:schemeClr val="tx1"/>
                </a:solidFill>
                <a:cs typeface="Trebuchet MS"/>
              </a:rPr>
              <a:t> </a:t>
            </a:r>
            <a:r>
              <a:rPr lang="en-US" sz="2400" spc="-30" dirty="0">
                <a:solidFill>
                  <a:schemeClr val="tx1"/>
                </a:solidFill>
                <a:cs typeface="Trebuchet MS"/>
              </a:rPr>
              <a:t>0  </a:t>
            </a:r>
            <a:r>
              <a:rPr lang="en-US" sz="2400" spc="-55" dirty="0">
                <a:solidFill>
                  <a:schemeClr val="tx1"/>
                </a:solidFill>
                <a:cs typeface="Trebuchet MS"/>
              </a:rPr>
              <a:t>to</a:t>
            </a:r>
            <a:r>
              <a:rPr lang="en-US" sz="2400" spc="-215" dirty="0">
                <a:solidFill>
                  <a:schemeClr val="tx1"/>
                </a:solidFill>
                <a:cs typeface="Trebuchet MS"/>
              </a:rPr>
              <a:t> </a:t>
            </a:r>
            <a:r>
              <a:rPr lang="en-US" sz="2400" spc="-30" dirty="0">
                <a:solidFill>
                  <a:schemeClr val="tx1"/>
                </a:solidFill>
                <a:cs typeface="Trebuchet MS"/>
              </a:rPr>
              <a:t>7</a:t>
            </a:r>
          </a:p>
          <a:p>
            <a:pPr marL="628015" marR="348615" indent="0">
              <a:lnSpc>
                <a:spcPts val="1639"/>
              </a:lnSpc>
              <a:spcBef>
                <a:spcPts val="325"/>
              </a:spcBef>
              <a:buNone/>
            </a:pPr>
            <a:endParaRPr lang="en-US" sz="2400" dirty="0">
              <a:solidFill>
                <a:schemeClr val="tx1"/>
              </a:solidFill>
              <a:cs typeface="Trebuchet MS"/>
            </a:endParaRPr>
          </a:p>
          <a:p>
            <a:pPr marL="556895" marR="1026160" indent="-213995">
              <a:lnSpc>
                <a:spcPts val="1920"/>
              </a:lnSpc>
              <a:spcBef>
                <a:spcPts val="385"/>
              </a:spcBef>
              <a:buFont typeface="Arial"/>
              <a:buChar char="•"/>
              <a:tabLst>
                <a:tab pos="556895" algn="l"/>
                <a:tab pos="557530" algn="l"/>
              </a:tabLst>
            </a:pPr>
            <a:r>
              <a:rPr lang="en-US" sz="2400" spc="-65" dirty="0">
                <a:solidFill>
                  <a:schemeClr val="tx1"/>
                </a:solidFill>
                <a:cs typeface="Trebuchet MS"/>
              </a:rPr>
              <a:t>Digits </a:t>
            </a:r>
            <a:r>
              <a:rPr lang="en-US" sz="2400" spc="-60" dirty="0">
                <a:solidFill>
                  <a:schemeClr val="tx1"/>
                </a:solidFill>
                <a:cs typeface="Trebuchet MS"/>
              </a:rPr>
              <a:t>from </a:t>
            </a:r>
            <a:r>
              <a:rPr lang="en-US" sz="2400" spc="-105" dirty="0">
                <a:solidFill>
                  <a:schemeClr val="tx1"/>
                </a:solidFill>
                <a:cs typeface="Trebuchet MS"/>
              </a:rPr>
              <a:t>left </a:t>
            </a:r>
            <a:r>
              <a:rPr lang="en-US" sz="2400" spc="-45" dirty="0">
                <a:solidFill>
                  <a:schemeClr val="tx1"/>
                </a:solidFill>
                <a:cs typeface="Trebuchet MS"/>
              </a:rPr>
              <a:t>(most </a:t>
            </a:r>
            <a:r>
              <a:rPr lang="en-US" sz="2400" spc="-80" dirty="0">
                <a:solidFill>
                  <a:schemeClr val="tx1"/>
                </a:solidFill>
                <a:cs typeface="Trebuchet MS"/>
              </a:rPr>
              <a:t>significant) </a:t>
            </a:r>
            <a:r>
              <a:rPr lang="en-US" sz="2400" spc="-60" dirty="0">
                <a:solidFill>
                  <a:schemeClr val="tx1"/>
                </a:solidFill>
                <a:cs typeface="Trebuchet MS"/>
              </a:rPr>
              <a:t>to </a:t>
            </a:r>
            <a:r>
              <a:rPr lang="en-US" sz="2400" spc="-85" dirty="0">
                <a:solidFill>
                  <a:schemeClr val="tx1"/>
                </a:solidFill>
                <a:cs typeface="Trebuchet MS"/>
              </a:rPr>
              <a:t>right(least  </a:t>
            </a:r>
            <a:r>
              <a:rPr lang="en-US" sz="2400" spc="-95" dirty="0">
                <a:solidFill>
                  <a:schemeClr val="tx1"/>
                </a:solidFill>
                <a:cs typeface="Trebuchet MS"/>
              </a:rPr>
              <a:t>significant):</a:t>
            </a:r>
            <a:endParaRPr lang="en-US" sz="2400" dirty="0">
              <a:solidFill>
                <a:schemeClr val="tx1"/>
              </a:solidFill>
              <a:cs typeface="Trebuchet MS"/>
            </a:endParaRPr>
          </a:p>
          <a:p>
            <a:pPr marL="628650">
              <a:lnSpc>
                <a:spcPts val="1795"/>
              </a:lnSpc>
            </a:pPr>
            <a:r>
              <a:rPr lang="en-US" sz="2400" i="1" spc="-90" dirty="0">
                <a:solidFill>
                  <a:schemeClr val="tx1"/>
                </a:solidFill>
                <a:cs typeface="Trebuchet MS"/>
              </a:rPr>
              <a:t>[special </a:t>
            </a:r>
            <a:r>
              <a:rPr lang="en-US" sz="2400" i="1" spc="-95" dirty="0">
                <a:solidFill>
                  <a:schemeClr val="tx1"/>
                </a:solidFill>
                <a:cs typeface="Trebuchet MS"/>
              </a:rPr>
              <a:t>bits][user </a:t>
            </a:r>
            <a:r>
              <a:rPr lang="en-US" sz="2400" i="1" spc="-80" dirty="0">
                <a:solidFill>
                  <a:schemeClr val="tx1"/>
                </a:solidFill>
                <a:cs typeface="Trebuchet MS"/>
              </a:rPr>
              <a:t>bits][group </a:t>
            </a:r>
            <a:r>
              <a:rPr lang="en-US" sz="2400" i="1" spc="-95" dirty="0">
                <a:solidFill>
                  <a:schemeClr val="tx1"/>
                </a:solidFill>
                <a:cs typeface="Trebuchet MS"/>
              </a:rPr>
              <a:t>bits][other</a:t>
            </a:r>
            <a:r>
              <a:rPr lang="en-US" sz="2400" i="1" spc="145" dirty="0">
                <a:solidFill>
                  <a:schemeClr val="tx1"/>
                </a:solidFill>
                <a:cs typeface="Trebuchet MS"/>
              </a:rPr>
              <a:t> </a:t>
            </a:r>
            <a:r>
              <a:rPr lang="en-US" sz="2400" i="1" spc="-100" dirty="0">
                <a:solidFill>
                  <a:schemeClr val="tx1"/>
                </a:solidFill>
                <a:cs typeface="Trebuchet MS"/>
              </a:rPr>
              <a:t>bits]</a:t>
            </a:r>
          </a:p>
          <a:p>
            <a:pPr marL="628650">
              <a:lnSpc>
                <a:spcPts val="1795"/>
              </a:lnSpc>
            </a:pPr>
            <a:endParaRPr lang="en-US" sz="2400" dirty="0">
              <a:solidFill>
                <a:schemeClr val="tx1"/>
              </a:solidFill>
              <a:cs typeface="Trebuchet MS"/>
            </a:endParaRPr>
          </a:p>
          <a:p>
            <a:pPr marL="556895" indent="-213995">
              <a:lnSpc>
                <a:spcPct val="100000"/>
              </a:lnSpc>
              <a:spcBef>
                <a:spcPts val="345"/>
              </a:spcBef>
              <a:buFont typeface="Arial"/>
              <a:buChar char="•"/>
              <a:tabLst>
                <a:tab pos="556895" algn="l"/>
                <a:tab pos="557530" algn="l"/>
              </a:tabLst>
            </a:pPr>
            <a:r>
              <a:rPr lang="en-US" sz="2400" spc="-80" dirty="0">
                <a:solidFill>
                  <a:schemeClr val="tx1"/>
                </a:solidFill>
                <a:cs typeface="Trebuchet MS"/>
              </a:rPr>
              <a:t>Special </a:t>
            </a:r>
            <a:r>
              <a:rPr lang="en-US" sz="2400" spc="-90" dirty="0">
                <a:solidFill>
                  <a:schemeClr val="tx1"/>
                </a:solidFill>
                <a:cs typeface="Trebuchet MS"/>
              </a:rPr>
              <a:t>bit digit</a:t>
            </a:r>
            <a:r>
              <a:rPr lang="en-US" sz="2400" spc="10" dirty="0">
                <a:solidFill>
                  <a:schemeClr val="tx1"/>
                </a:solidFill>
                <a:cs typeface="Trebuchet MS"/>
              </a:rPr>
              <a:t> </a:t>
            </a:r>
            <a:r>
              <a:rPr lang="en-US" sz="2400" spc="-30" dirty="0">
                <a:solidFill>
                  <a:schemeClr val="tx1"/>
                </a:solidFill>
                <a:cs typeface="Trebuchet MS"/>
              </a:rPr>
              <a:t>=</a:t>
            </a:r>
            <a:endParaRPr lang="en-US" sz="2400" dirty="0">
              <a:solidFill>
                <a:schemeClr val="tx1"/>
              </a:solidFill>
              <a:cs typeface="Trebuchet MS"/>
            </a:endParaRPr>
          </a:p>
          <a:p>
            <a:pPr marL="628650">
              <a:lnSpc>
                <a:spcPct val="100000"/>
              </a:lnSpc>
              <a:spcBef>
                <a:spcPts val="35"/>
              </a:spcBef>
            </a:pPr>
            <a:r>
              <a:rPr lang="en-US" sz="2400" spc="-60" dirty="0">
                <a:solidFill>
                  <a:schemeClr val="tx1"/>
                </a:solidFill>
                <a:cs typeface="Trebuchet MS"/>
              </a:rPr>
              <a:t>(4</a:t>
            </a:r>
            <a:r>
              <a:rPr lang="en-US" sz="2400" spc="-190" dirty="0">
                <a:solidFill>
                  <a:schemeClr val="tx1"/>
                </a:solidFill>
                <a:cs typeface="Trebuchet MS"/>
              </a:rPr>
              <a:t> </a:t>
            </a:r>
            <a:r>
              <a:rPr lang="en-US" sz="2400" spc="-100" dirty="0">
                <a:solidFill>
                  <a:schemeClr val="tx1"/>
                </a:solidFill>
                <a:cs typeface="Trebuchet MS"/>
              </a:rPr>
              <a:t>if</a:t>
            </a:r>
            <a:r>
              <a:rPr lang="en-US" sz="2400" spc="-114" dirty="0">
                <a:solidFill>
                  <a:schemeClr val="tx1"/>
                </a:solidFill>
                <a:cs typeface="Trebuchet MS"/>
              </a:rPr>
              <a:t> </a:t>
            </a:r>
            <a:r>
              <a:rPr lang="en-US" sz="2400" spc="-60" dirty="0" err="1">
                <a:solidFill>
                  <a:schemeClr val="tx1"/>
                </a:solidFill>
                <a:cs typeface="Trebuchet MS"/>
              </a:rPr>
              <a:t>setuid</a:t>
            </a:r>
            <a:r>
              <a:rPr lang="en-US" sz="2400" spc="-60" dirty="0">
                <a:solidFill>
                  <a:schemeClr val="tx1"/>
                </a:solidFill>
                <a:cs typeface="Trebuchet MS"/>
              </a:rPr>
              <a:t>)</a:t>
            </a:r>
            <a:r>
              <a:rPr lang="en-US" sz="2400" spc="-160" dirty="0">
                <a:solidFill>
                  <a:schemeClr val="tx1"/>
                </a:solidFill>
                <a:cs typeface="Trebuchet MS"/>
              </a:rPr>
              <a:t> </a:t>
            </a:r>
            <a:r>
              <a:rPr lang="en-US" sz="2400" spc="-40" dirty="0">
                <a:solidFill>
                  <a:schemeClr val="tx1"/>
                </a:solidFill>
                <a:cs typeface="Trebuchet MS"/>
              </a:rPr>
              <a:t>+</a:t>
            </a:r>
            <a:r>
              <a:rPr lang="en-US" sz="2400" spc="-120" dirty="0">
                <a:solidFill>
                  <a:schemeClr val="tx1"/>
                </a:solidFill>
                <a:cs typeface="Trebuchet MS"/>
              </a:rPr>
              <a:t> </a:t>
            </a:r>
            <a:r>
              <a:rPr lang="en-US" sz="2400" spc="-55" dirty="0">
                <a:solidFill>
                  <a:schemeClr val="tx1"/>
                </a:solidFill>
                <a:cs typeface="Trebuchet MS"/>
              </a:rPr>
              <a:t>(2</a:t>
            </a:r>
            <a:r>
              <a:rPr lang="en-US" sz="2400" spc="-135" dirty="0">
                <a:solidFill>
                  <a:schemeClr val="tx1"/>
                </a:solidFill>
                <a:cs typeface="Trebuchet MS"/>
              </a:rPr>
              <a:t> </a:t>
            </a:r>
            <a:r>
              <a:rPr lang="en-US" sz="2400" spc="-100" dirty="0">
                <a:solidFill>
                  <a:schemeClr val="tx1"/>
                </a:solidFill>
                <a:cs typeface="Trebuchet MS"/>
              </a:rPr>
              <a:t>if</a:t>
            </a:r>
            <a:r>
              <a:rPr lang="en-US" sz="2400" spc="-70" dirty="0">
                <a:solidFill>
                  <a:schemeClr val="tx1"/>
                </a:solidFill>
                <a:cs typeface="Trebuchet MS"/>
              </a:rPr>
              <a:t> </a:t>
            </a:r>
            <a:r>
              <a:rPr lang="en-US" sz="2400" spc="-65" dirty="0" err="1">
                <a:solidFill>
                  <a:schemeClr val="tx1"/>
                </a:solidFill>
                <a:cs typeface="Trebuchet MS"/>
              </a:rPr>
              <a:t>setgid</a:t>
            </a:r>
            <a:r>
              <a:rPr lang="en-US" sz="2400" spc="-65" dirty="0">
                <a:solidFill>
                  <a:schemeClr val="tx1"/>
                </a:solidFill>
                <a:cs typeface="Trebuchet MS"/>
              </a:rPr>
              <a:t>)</a:t>
            </a:r>
            <a:r>
              <a:rPr lang="en-US" sz="2400" spc="-160" dirty="0">
                <a:solidFill>
                  <a:schemeClr val="tx1"/>
                </a:solidFill>
                <a:cs typeface="Trebuchet MS"/>
              </a:rPr>
              <a:t> </a:t>
            </a:r>
            <a:r>
              <a:rPr lang="en-US" sz="2400" spc="-40" dirty="0">
                <a:solidFill>
                  <a:schemeClr val="tx1"/>
                </a:solidFill>
                <a:cs typeface="Trebuchet MS"/>
              </a:rPr>
              <a:t>+</a:t>
            </a:r>
            <a:r>
              <a:rPr lang="en-US" sz="2400" spc="-125" dirty="0">
                <a:solidFill>
                  <a:schemeClr val="tx1"/>
                </a:solidFill>
                <a:cs typeface="Trebuchet MS"/>
              </a:rPr>
              <a:t> </a:t>
            </a:r>
            <a:r>
              <a:rPr lang="en-US" sz="2400" spc="-55" dirty="0">
                <a:solidFill>
                  <a:schemeClr val="tx1"/>
                </a:solidFill>
                <a:cs typeface="Trebuchet MS"/>
              </a:rPr>
              <a:t>(1</a:t>
            </a:r>
            <a:r>
              <a:rPr lang="en-US" sz="2400" spc="-135" dirty="0">
                <a:solidFill>
                  <a:schemeClr val="tx1"/>
                </a:solidFill>
                <a:cs typeface="Trebuchet MS"/>
              </a:rPr>
              <a:t> </a:t>
            </a:r>
            <a:r>
              <a:rPr lang="en-US" sz="2400" spc="-100" dirty="0">
                <a:solidFill>
                  <a:schemeClr val="tx1"/>
                </a:solidFill>
                <a:cs typeface="Trebuchet MS"/>
              </a:rPr>
              <a:t>if</a:t>
            </a:r>
            <a:r>
              <a:rPr lang="en-US" sz="2400" spc="-114" dirty="0">
                <a:solidFill>
                  <a:schemeClr val="tx1"/>
                </a:solidFill>
                <a:cs typeface="Trebuchet MS"/>
              </a:rPr>
              <a:t> </a:t>
            </a:r>
            <a:r>
              <a:rPr lang="en-US" sz="2400" spc="-75" dirty="0">
                <a:solidFill>
                  <a:schemeClr val="tx1"/>
                </a:solidFill>
                <a:cs typeface="Trebuchet MS"/>
              </a:rPr>
              <a:t>sticky)</a:t>
            </a:r>
            <a:endParaRPr lang="en-US" sz="2400" dirty="0">
              <a:solidFill>
                <a:schemeClr val="tx1"/>
              </a:solidFill>
              <a:cs typeface="Trebuchet MS"/>
            </a:endParaRPr>
          </a:p>
          <a:p>
            <a:pPr marL="556895" indent="-213995">
              <a:lnSpc>
                <a:spcPct val="100000"/>
              </a:lnSpc>
              <a:spcBef>
                <a:spcPts val="345"/>
              </a:spcBef>
              <a:buFont typeface="Arial"/>
              <a:buChar char="•"/>
              <a:tabLst>
                <a:tab pos="556895" algn="l"/>
                <a:tab pos="557530" algn="l"/>
              </a:tabLst>
            </a:pPr>
            <a:r>
              <a:rPr lang="en-US" sz="2400" spc="-90" dirty="0">
                <a:solidFill>
                  <a:schemeClr val="tx1"/>
                </a:solidFill>
                <a:cs typeface="Trebuchet MS"/>
              </a:rPr>
              <a:t>All </a:t>
            </a:r>
            <a:r>
              <a:rPr lang="en-US" sz="2400" spc="-60" dirty="0">
                <a:solidFill>
                  <a:schemeClr val="tx1"/>
                </a:solidFill>
                <a:cs typeface="Trebuchet MS"/>
              </a:rPr>
              <a:t>other </a:t>
            </a:r>
            <a:r>
              <a:rPr lang="en-US" sz="2400" spc="-80" dirty="0">
                <a:solidFill>
                  <a:schemeClr val="tx1"/>
                </a:solidFill>
                <a:cs typeface="Trebuchet MS"/>
              </a:rPr>
              <a:t>digits</a:t>
            </a:r>
            <a:r>
              <a:rPr lang="en-US" sz="2400" spc="10" dirty="0">
                <a:solidFill>
                  <a:schemeClr val="tx1"/>
                </a:solidFill>
                <a:cs typeface="Trebuchet MS"/>
              </a:rPr>
              <a:t> </a:t>
            </a:r>
            <a:r>
              <a:rPr lang="en-US" sz="2400" spc="-30" dirty="0">
                <a:solidFill>
                  <a:schemeClr val="tx1"/>
                </a:solidFill>
                <a:cs typeface="Trebuchet MS"/>
              </a:rPr>
              <a:t>=</a:t>
            </a:r>
            <a:endParaRPr lang="en-US" sz="2400" dirty="0">
              <a:solidFill>
                <a:schemeClr val="tx1"/>
              </a:solidFill>
              <a:cs typeface="Trebuchet MS"/>
            </a:endParaRPr>
          </a:p>
          <a:p>
            <a:pPr marL="628650">
              <a:lnSpc>
                <a:spcPct val="100000"/>
              </a:lnSpc>
              <a:spcBef>
                <a:spcPts val="35"/>
              </a:spcBef>
            </a:pPr>
            <a:r>
              <a:rPr lang="en-US" sz="2400" spc="-60" dirty="0">
                <a:solidFill>
                  <a:schemeClr val="tx1"/>
                </a:solidFill>
                <a:cs typeface="Trebuchet MS"/>
              </a:rPr>
              <a:t>(4</a:t>
            </a:r>
            <a:r>
              <a:rPr lang="en-US" sz="2400" spc="-185" dirty="0">
                <a:solidFill>
                  <a:schemeClr val="tx1"/>
                </a:solidFill>
                <a:cs typeface="Trebuchet MS"/>
              </a:rPr>
              <a:t> </a:t>
            </a:r>
            <a:r>
              <a:rPr lang="en-US" sz="2400" spc="-100" dirty="0">
                <a:solidFill>
                  <a:schemeClr val="tx1"/>
                </a:solidFill>
                <a:cs typeface="Trebuchet MS"/>
              </a:rPr>
              <a:t>if</a:t>
            </a:r>
            <a:r>
              <a:rPr lang="en-US" sz="2400" spc="-114" dirty="0">
                <a:solidFill>
                  <a:schemeClr val="tx1"/>
                </a:solidFill>
                <a:cs typeface="Trebuchet MS"/>
              </a:rPr>
              <a:t> </a:t>
            </a:r>
            <a:r>
              <a:rPr lang="en-US" sz="2400" spc="-80" dirty="0">
                <a:solidFill>
                  <a:schemeClr val="tx1"/>
                </a:solidFill>
                <a:cs typeface="Trebuchet MS"/>
              </a:rPr>
              <a:t>readable)</a:t>
            </a:r>
            <a:r>
              <a:rPr lang="en-US" sz="2400" spc="-65" dirty="0">
                <a:solidFill>
                  <a:schemeClr val="tx1"/>
                </a:solidFill>
                <a:cs typeface="Trebuchet MS"/>
              </a:rPr>
              <a:t> </a:t>
            </a:r>
            <a:r>
              <a:rPr lang="en-US" sz="2400" spc="-40" dirty="0">
                <a:solidFill>
                  <a:schemeClr val="tx1"/>
                </a:solidFill>
                <a:cs typeface="Trebuchet MS"/>
              </a:rPr>
              <a:t>+</a:t>
            </a:r>
            <a:r>
              <a:rPr lang="en-US" sz="2400" spc="-125" dirty="0">
                <a:solidFill>
                  <a:schemeClr val="tx1"/>
                </a:solidFill>
                <a:cs typeface="Trebuchet MS"/>
              </a:rPr>
              <a:t> </a:t>
            </a:r>
            <a:r>
              <a:rPr lang="en-US" sz="2400" spc="-60" dirty="0">
                <a:solidFill>
                  <a:schemeClr val="tx1"/>
                </a:solidFill>
                <a:cs typeface="Trebuchet MS"/>
              </a:rPr>
              <a:t>(2</a:t>
            </a:r>
            <a:r>
              <a:rPr lang="en-US" sz="2400" spc="-135" dirty="0">
                <a:solidFill>
                  <a:schemeClr val="tx1"/>
                </a:solidFill>
                <a:cs typeface="Trebuchet MS"/>
              </a:rPr>
              <a:t> </a:t>
            </a:r>
            <a:r>
              <a:rPr lang="en-US" sz="2400" spc="-100" dirty="0">
                <a:solidFill>
                  <a:schemeClr val="tx1"/>
                </a:solidFill>
                <a:cs typeface="Trebuchet MS"/>
              </a:rPr>
              <a:t>if</a:t>
            </a:r>
            <a:r>
              <a:rPr lang="en-US" sz="2400" spc="-114" dirty="0">
                <a:solidFill>
                  <a:schemeClr val="tx1"/>
                </a:solidFill>
                <a:cs typeface="Trebuchet MS"/>
              </a:rPr>
              <a:t> </a:t>
            </a:r>
            <a:r>
              <a:rPr lang="en-US" sz="2400" spc="-80" dirty="0">
                <a:solidFill>
                  <a:schemeClr val="tx1"/>
                </a:solidFill>
                <a:cs typeface="Trebuchet MS"/>
              </a:rPr>
              <a:t>writable)</a:t>
            </a:r>
            <a:r>
              <a:rPr lang="en-US" sz="2400" spc="-105" dirty="0">
                <a:solidFill>
                  <a:schemeClr val="tx1"/>
                </a:solidFill>
                <a:cs typeface="Trebuchet MS"/>
              </a:rPr>
              <a:t> </a:t>
            </a:r>
            <a:r>
              <a:rPr lang="en-US" sz="2400" spc="-40" dirty="0">
                <a:solidFill>
                  <a:schemeClr val="tx1"/>
                </a:solidFill>
                <a:cs typeface="Trebuchet MS"/>
              </a:rPr>
              <a:t>+</a:t>
            </a:r>
            <a:r>
              <a:rPr lang="en-US" sz="2400" spc="-125" dirty="0">
                <a:solidFill>
                  <a:schemeClr val="tx1"/>
                </a:solidFill>
                <a:cs typeface="Trebuchet MS"/>
              </a:rPr>
              <a:t> </a:t>
            </a:r>
            <a:r>
              <a:rPr lang="en-US" sz="2400" spc="-60" dirty="0">
                <a:solidFill>
                  <a:schemeClr val="tx1"/>
                </a:solidFill>
                <a:cs typeface="Trebuchet MS"/>
              </a:rPr>
              <a:t>(1</a:t>
            </a:r>
            <a:r>
              <a:rPr lang="en-US" sz="2400" spc="-135" dirty="0">
                <a:solidFill>
                  <a:schemeClr val="tx1"/>
                </a:solidFill>
                <a:cs typeface="Trebuchet MS"/>
              </a:rPr>
              <a:t> </a:t>
            </a:r>
            <a:r>
              <a:rPr lang="en-US" sz="2400" spc="-100" dirty="0">
                <a:solidFill>
                  <a:schemeClr val="tx1"/>
                </a:solidFill>
                <a:cs typeface="Trebuchet MS"/>
              </a:rPr>
              <a:t>if</a:t>
            </a:r>
            <a:r>
              <a:rPr lang="en-US" sz="2400" spc="-70" dirty="0">
                <a:solidFill>
                  <a:schemeClr val="tx1"/>
                </a:solidFill>
                <a:cs typeface="Trebuchet MS"/>
              </a:rPr>
              <a:t> </a:t>
            </a:r>
            <a:r>
              <a:rPr lang="en-US" sz="2400" spc="-85" dirty="0">
                <a:solidFill>
                  <a:schemeClr val="tx1"/>
                </a:solidFill>
                <a:cs typeface="Trebuchet MS"/>
              </a:rPr>
              <a:t>executable)</a:t>
            </a:r>
            <a:endParaRPr lang="en-US" sz="2400" dirty="0">
              <a:solidFill>
                <a:schemeClr val="tx1"/>
              </a:solidFill>
              <a:cs typeface="Trebuchet MS"/>
            </a:endParaRPr>
          </a:p>
          <a:p>
            <a:pPr marL="45720" indent="0">
              <a:buNone/>
            </a:pPr>
            <a:endParaRPr lang="en-US" dirty="0"/>
          </a:p>
        </p:txBody>
      </p:sp>
    </p:spTree>
    <p:extLst>
      <p:ext uri="{BB962C8B-B14F-4D97-AF65-F5344CB8AC3E}">
        <p14:creationId xmlns:p14="http://schemas.microsoft.com/office/powerpoint/2010/main" val="17141861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D45-0F3D-4C9C-80CC-BFFED6955FC8}"/>
              </a:ext>
            </a:extLst>
          </p:cNvPr>
          <p:cNvSpPr>
            <a:spLocks noGrp="1"/>
          </p:cNvSpPr>
          <p:nvPr>
            <p:ph type="title"/>
          </p:nvPr>
        </p:nvSpPr>
        <p:spPr/>
        <p:txBody>
          <a:bodyPr/>
          <a:lstStyle/>
          <a:p>
            <a:r>
              <a:rPr lang="en-US" spc="-150" dirty="0">
                <a:solidFill>
                  <a:schemeClr val="tx1"/>
                </a:solidFill>
                <a:latin typeface="Trebuchet MS"/>
                <a:cs typeface="Trebuchet MS"/>
              </a:rPr>
              <a:t>Octal </a:t>
            </a:r>
            <a:r>
              <a:rPr lang="en-US" spc="-95" dirty="0">
                <a:solidFill>
                  <a:schemeClr val="tx1"/>
                </a:solidFill>
                <a:latin typeface="Trebuchet MS"/>
                <a:cs typeface="Trebuchet MS"/>
              </a:rPr>
              <a:t>Notation</a:t>
            </a:r>
            <a:r>
              <a:rPr lang="en-US" spc="-425" dirty="0">
                <a:solidFill>
                  <a:schemeClr val="tx1"/>
                </a:solidFill>
                <a:latin typeface="Trebuchet MS"/>
                <a:cs typeface="Trebuchet MS"/>
              </a:rPr>
              <a:t> </a:t>
            </a:r>
            <a:r>
              <a:rPr lang="en-US" spc="-120" dirty="0">
                <a:solidFill>
                  <a:schemeClr val="tx1"/>
                </a:solidFill>
                <a:latin typeface="Trebuchet MS"/>
                <a:cs typeface="Trebuchet MS"/>
              </a:rPr>
              <a:t>Examples</a:t>
            </a:r>
            <a:endParaRPr lang="en-US" dirty="0">
              <a:solidFill>
                <a:schemeClr val="tx1"/>
              </a:solidFill>
            </a:endParaRPr>
          </a:p>
        </p:txBody>
      </p:sp>
      <p:sp>
        <p:nvSpPr>
          <p:cNvPr id="6" name="Content Placeholder 5">
            <a:extLst>
              <a:ext uri="{FF2B5EF4-FFF2-40B4-BE49-F238E27FC236}">
                <a16:creationId xmlns:a16="http://schemas.microsoft.com/office/drawing/2014/main" id="{4B25B07B-D548-4D8C-82C5-D0ED5626A9BE}"/>
              </a:ext>
            </a:extLst>
          </p:cNvPr>
          <p:cNvSpPr>
            <a:spLocks noGrp="1"/>
          </p:cNvSpPr>
          <p:nvPr>
            <p:ph idx="1"/>
          </p:nvPr>
        </p:nvSpPr>
        <p:spPr/>
        <p:txBody>
          <a:bodyPr/>
          <a:lstStyle/>
          <a:p>
            <a:endParaRPr lang="en-US" dirty="0"/>
          </a:p>
        </p:txBody>
      </p:sp>
      <p:graphicFrame>
        <p:nvGraphicFramePr>
          <p:cNvPr id="7" name="object 6">
            <a:extLst>
              <a:ext uri="{FF2B5EF4-FFF2-40B4-BE49-F238E27FC236}">
                <a16:creationId xmlns:a16="http://schemas.microsoft.com/office/drawing/2014/main" id="{50E95B44-E92C-4835-AE93-D1D1120E818D}"/>
              </a:ext>
            </a:extLst>
          </p:cNvPr>
          <p:cNvGraphicFramePr>
            <a:graphicFrameLocks noGrp="1"/>
          </p:cNvGraphicFramePr>
          <p:nvPr>
            <p:extLst>
              <p:ext uri="{D42A27DB-BD31-4B8C-83A1-F6EECF244321}">
                <p14:modId xmlns:p14="http://schemas.microsoft.com/office/powerpoint/2010/main" val="3706769972"/>
              </p:ext>
            </p:extLst>
          </p:nvPr>
        </p:nvGraphicFramePr>
        <p:xfrm>
          <a:off x="2914218" y="2687268"/>
          <a:ext cx="6046902" cy="3500171"/>
        </p:xfrm>
        <a:graphic>
          <a:graphicData uri="http://schemas.openxmlformats.org/drawingml/2006/table">
            <a:tbl>
              <a:tblPr firstRow="1" bandRow="1">
                <a:tableStyleId>{2D5ABB26-0587-4C30-8999-92F81FD0307C}</a:tableStyleId>
              </a:tblPr>
              <a:tblGrid>
                <a:gridCol w="1848183">
                  <a:extLst>
                    <a:ext uri="{9D8B030D-6E8A-4147-A177-3AD203B41FA5}">
                      <a16:colId xmlns:a16="http://schemas.microsoft.com/office/drawing/2014/main" val="20000"/>
                    </a:ext>
                  </a:extLst>
                </a:gridCol>
                <a:gridCol w="4198719">
                  <a:extLst>
                    <a:ext uri="{9D8B030D-6E8A-4147-A177-3AD203B41FA5}">
                      <a16:colId xmlns:a16="http://schemas.microsoft.com/office/drawing/2014/main" val="20001"/>
                    </a:ext>
                  </a:extLst>
                </a:gridCol>
              </a:tblGrid>
              <a:tr h="593897">
                <a:tc>
                  <a:txBody>
                    <a:bodyPr/>
                    <a:lstStyle/>
                    <a:p>
                      <a:pPr marR="40640" algn="r">
                        <a:lnSpc>
                          <a:spcPct val="100000"/>
                        </a:lnSpc>
                        <a:spcBef>
                          <a:spcPts val="130"/>
                        </a:spcBef>
                      </a:pPr>
                      <a:r>
                        <a:rPr sz="2000" spc="-40" dirty="0">
                          <a:solidFill>
                            <a:schemeClr val="tx1"/>
                          </a:solidFill>
                          <a:latin typeface="Trebuchet MS"/>
                          <a:cs typeface="Trebuchet MS"/>
                        </a:rPr>
                        <a:t>644 </a:t>
                      </a:r>
                      <a:r>
                        <a:rPr sz="2000" spc="-35" dirty="0">
                          <a:solidFill>
                            <a:schemeClr val="tx1"/>
                          </a:solidFill>
                          <a:latin typeface="Trebuchet MS"/>
                          <a:cs typeface="Trebuchet MS"/>
                        </a:rPr>
                        <a:t>or</a:t>
                      </a:r>
                      <a:r>
                        <a:rPr lang="en-US" sz="2000" spc="-35" dirty="0">
                          <a:solidFill>
                            <a:schemeClr val="tx1"/>
                          </a:solidFill>
                          <a:latin typeface="Trebuchet MS"/>
                          <a:cs typeface="Trebuchet MS"/>
                        </a:rPr>
                        <a:t> </a:t>
                      </a:r>
                      <a:r>
                        <a:rPr sz="2000" spc="-305" dirty="0">
                          <a:solidFill>
                            <a:schemeClr val="tx1"/>
                          </a:solidFill>
                          <a:latin typeface="Trebuchet MS"/>
                          <a:cs typeface="Trebuchet MS"/>
                        </a:rPr>
                        <a:t> </a:t>
                      </a:r>
                      <a:r>
                        <a:rPr sz="2000" spc="-45" dirty="0">
                          <a:solidFill>
                            <a:schemeClr val="tx1"/>
                          </a:solidFill>
                          <a:latin typeface="Trebuchet MS"/>
                          <a:cs typeface="Trebuchet MS"/>
                        </a:rPr>
                        <a:t>0644</a:t>
                      </a:r>
                      <a:endParaRPr sz="2000" dirty="0">
                        <a:solidFill>
                          <a:schemeClr val="tx1"/>
                        </a:solidFill>
                        <a:latin typeface="Trebuchet MS"/>
                        <a:cs typeface="Trebuchet MS"/>
                      </a:endParaRPr>
                    </a:p>
                  </a:txBody>
                  <a:tcPr marL="0" marR="0" marT="16510" marB="0">
                    <a:lnL w="19050">
                      <a:solidFill>
                        <a:srgbClr val="010202"/>
                      </a:solidFill>
                      <a:prstDash val="solid"/>
                    </a:lnL>
                    <a:lnR w="9525">
                      <a:solidFill>
                        <a:srgbClr val="010202"/>
                      </a:solidFill>
                      <a:prstDash val="solid"/>
                    </a:lnR>
                    <a:lnT w="19050">
                      <a:solidFill>
                        <a:srgbClr val="010202"/>
                      </a:solidFill>
                      <a:prstDash val="solid"/>
                    </a:lnT>
                    <a:lnB w="9525">
                      <a:solidFill>
                        <a:srgbClr val="010202"/>
                      </a:solidFill>
                      <a:prstDash val="solid"/>
                    </a:lnB>
                  </a:tcPr>
                </a:tc>
                <a:tc>
                  <a:txBody>
                    <a:bodyPr/>
                    <a:lstStyle/>
                    <a:p>
                      <a:pPr marL="64135" marR="794385">
                        <a:lnSpc>
                          <a:spcPts val="1780"/>
                        </a:lnSpc>
                        <a:spcBef>
                          <a:spcPts val="209"/>
                        </a:spcBef>
                      </a:pPr>
                      <a:r>
                        <a:rPr sz="2000" spc="-85" dirty="0">
                          <a:solidFill>
                            <a:schemeClr val="tx1"/>
                          </a:solidFill>
                          <a:latin typeface="Trebuchet MS"/>
                          <a:cs typeface="Trebuchet MS"/>
                        </a:rPr>
                        <a:t>read/write </a:t>
                      </a:r>
                      <a:r>
                        <a:rPr sz="2000" spc="-70" dirty="0">
                          <a:solidFill>
                            <a:schemeClr val="tx1"/>
                          </a:solidFill>
                          <a:latin typeface="Trebuchet MS"/>
                          <a:cs typeface="Trebuchet MS"/>
                        </a:rPr>
                        <a:t>for</a:t>
                      </a:r>
                      <a:r>
                        <a:rPr sz="2000" spc="-360" dirty="0">
                          <a:solidFill>
                            <a:schemeClr val="tx1"/>
                          </a:solidFill>
                          <a:latin typeface="Trebuchet MS"/>
                          <a:cs typeface="Trebuchet MS"/>
                        </a:rPr>
                        <a:t> </a:t>
                      </a:r>
                      <a:r>
                        <a:rPr sz="2000" spc="-90" dirty="0">
                          <a:solidFill>
                            <a:schemeClr val="tx1"/>
                          </a:solidFill>
                          <a:latin typeface="Trebuchet MS"/>
                          <a:cs typeface="Trebuchet MS"/>
                        </a:rPr>
                        <a:t>owner, </a:t>
                      </a:r>
                      <a:r>
                        <a:rPr sz="2000" spc="-65" dirty="0">
                          <a:solidFill>
                            <a:schemeClr val="tx1"/>
                          </a:solidFill>
                          <a:latin typeface="Trebuchet MS"/>
                          <a:cs typeface="Trebuchet MS"/>
                        </a:rPr>
                        <a:t>read-only </a:t>
                      </a:r>
                      <a:r>
                        <a:rPr sz="2000" spc="-70" dirty="0">
                          <a:solidFill>
                            <a:schemeClr val="tx1"/>
                          </a:solidFill>
                          <a:latin typeface="Trebuchet MS"/>
                          <a:cs typeface="Trebuchet MS"/>
                        </a:rPr>
                        <a:t>for  </a:t>
                      </a:r>
                      <a:r>
                        <a:rPr sz="2000" spc="-65" dirty="0">
                          <a:solidFill>
                            <a:schemeClr val="tx1"/>
                          </a:solidFill>
                          <a:latin typeface="Trebuchet MS"/>
                          <a:cs typeface="Trebuchet MS"/>
                        </a:rPr>
                        <a:t>everyone</a:t>
                      </a:r>
                      <a:r>
                        <a:rPr sz="2000" spc="-175" dirty="0">
                          <a:solidFill>
                            <a:schemeClr val="tx1"/>
                          </a:solidFill>
                          <a:latin typeface="Trebuchet MS"/>
                          <a:cs typeface="Trebuchet MS"/>
                        </a:rPr>
                        <a:t> </a:t>
                      </a:r>
                      <a:r>
                        <a:rPr sz="2000" spc="-65" dirty="0">
                          <a:solidFill>
                            <a:schemeClr val="tx1"/>
                          </a:solidFill>
                          <a:latin typeface="Trebuchet MS"/>
                          <a:cs typeface="Trebuchet MS"/>
                        </a:rPr>
                        <a:t>else</a:t>
                      </a:r>
                      <a:endParaRPr sz="2000" dirty="0">
                        <a:solidFill>
                          <a:schemeClr val="tx1"/>
                        </a:solidFill>
                        <a:latin typeface="Trebuchet MS"/>
                        <a:cs typeface="Trebuchet MS"/>
                      </a:endParaRPr>
                    </a:p>
                  </a:txBody>
                  <a:tcPr marL="0" marR="0" marT="26669" marB="0">
                    <a:lnL w="9525">
                      <a:solidFill>
                        <a:srgbClr val="010202"/>
                      </a:solidFill>
                      <a:prstDash val="solid"/>
                    </a:lnL>
                    <a:lnR w="19050">
                      <a:solidFill>
                        <a:srgbClr val="010202"/>
                      </a:solidFill>
                      <a:prstDash val="solid"/>
                    </a:lnR>
                    <a:lnT w="19050">
                      <a:solidFill>
                        <a:srgbClr val="010202"/>
                      </a:solidFill>
                      <a:prstDash val="solid"/>
                    </a:lnT>
                    <a:lnB w="9525">
                      <a:solidFill>
                        <a:srgbClr val="010202"/>
                      </a:solidFill>
                      <a:prstDash val="solid"/>
                    </a:lnB>
                  </a:tcPr>
                </a:tc>
                <a:extLst>
                  <a:ext uri="{0D108BD9-81ED-4DB2-BD59-A6C34878D82A}">
                    <a16:rowId xmlns:a16="http://schemas.microsoft.com/office/drawing/2014/main" val="10000"/>
                  </a:ext>
                </a:extLst>
              </a:tr>
              <a:tr h="655639">
                <a:tc>
                  <a:txBody>
                    <a:bodyPr/>
                    <a:lstStyle/>
                    <a:p>
                      <a:pPr marR="40005" algn="r">
                        <a:lnSpc>
                          <a:spcPct val="100000"/>
                        </a:lnSpc>
                        <a:spcBef>
                          <a:spcPts val="130"/>
                        </a:spcBef>
                      </a:pPr>
                      <a:r>
                        <a:rPr sz="2000" spc="-40" dirty="0">
                          <a:solidFill>
                            <a:schemeClr val="tx1"/>
                          </a:solidFill>
                          <a:latin typeface="Trebuchet MS"/>
                          <a:cs typeface="Trebuchet MS"/>
                        </a:rPr>
                        <a:t>775 </a:t>
                      </a:r>
                      <a:r>
                        <a:rPr sz="2000" spc="-35" dirty="0">
                          <a:solidFill>
                            <a:schemeClr val="tx1"/>
                          </a:solidFill>
                          <a:latin typeface="Trebuchet MS"/>
                          <a:cs typeface="Trebuchet MS"/>
                        </a:rPr>
                        <a:t>or</a:t>
                      </a:r>
                      <a:r>
                        <a:rPr sz="2000" spc="-305" dirty="0">
                          <a:solidFill>
                            <a:schemeClr val="tx1"/>
                          </a:solidFill>
                          <a:latin typeface="Trebuchet MS"/>
                          <a:cs typeface="Trebuchet MS"/>
                        </a:rPr>
                        <a:t> </a:t>
                      </a:r>
                      <a:r>
                        <a:rPr sz="2000" spc="-45" dirty="0">
                          <a:solidFill>
                            <a:schemeClr val="tx1"/>
                          </a:solidFill>
                          <a:latin typeface="Trebuchet MS"/>
                          <a:cs typeface="Trebuchet MS"/>
                        </a:rPr>
                        <a:t>0775</a:t>
                      </a:r>
                      <a:endParaRPr sz="2000" dirty="0">
                        <a:solidFill>
                          <a:schemeClr val="tx1"/>
                        </a:solidFill>
                        <a:latin typeface="Trebuchet MS"/>
                        <a:cs typeface="Trebuchet MS"/>
                      </a:endParaRPr>
                    </a:p>
                  </a:txBody>
                  <a:tcPr marL="0" marR="0" marT="16510" marB="0">
                    <a:lnL w="19050">
                      <a:solidFill>
                        <a:srgbClr val="010202"/>
                      </a:solidFill>
                      <a:prstDash val="solid"/>
                    </a:lnL>
                    <a:lnR w="9525">
                      <a:solidFill>
                        <a:srgbClr val="010202"/>
                      </a:solidFill>
                      <a:prstDash val="solid"/>
                    </a:lnR>
                    <a:lnT w="9525">
                      <a:solidFill>
                        <a:srgbClr val="010202"/>
                      </a:solidFill>
                      <a:prstDash val="solid"/>
                    </a:lnT>
                    <a:lnB w="9525">
                      <a:solidFill>
                        <a:srgbClr val="010202"/>
                      </a:solidFill>
                      <a:prstDash val="solid"/>
                    </a:lnB>
                  </a:tcPr>
                </a:tc>
                <a:tc>
                  <a:txBody>
                    <a:bodyPr/>
                    <a:lstStyle/>
                    <a:p>
                      <a:pPr marL="64135" marR="325120">
                        <a:lnSpc>
                          <a:spcPts val="1780"/>
                        </a:lnSpc>
                        <a:spcBef>
                          <a:spcPts val="209"/>
                        </a:spcBef>
                      </a:pPr>
                      <a:r>
                        <a:rPr sz="2000" spc="-95" dirty="0">
                          <a:solidFill>
                            <a:schemeClr val="tx1"/>
                          </a:solidFill>
                          <a:latin typeface="Trebuchet MS"/>
                          <a:cs typeface="Trebuchet MS"/>
                        </a:rPr>
                        <a:t>read/write/execute</a:t>
                      </a:r>
                      <a:r>
                        <a:rPr sz="2000" spc="-220" dirty="0">
                          <a:solidFill>
                            <a:schemeClr val="tx1"/>
                          </a:solidFill>
                          <a:latin typeface="Trebuchet MS"/>
                          <a:cs typeface="Trebuchet MS"/>
                        </a:rPr>
                        <a:t> </a:t>
                      </a:r>
                      <a:r>
                        <a:rPr sz="2000" spc="-70" dirty="0">
                          <a:solidFill>
                            <a:schemeClr val="tx1"/>
                          </a:solidFill>
                          <a:latin typeface="Trebuchet MS"/>
                          <a:cs typeface="Trebuchet MS"/>
                        </a:rPr>
                        <a:t>for</a:t>
                      </a:r>
                      <a:r>
                        <a:rPr sz="2000" spc="-140" dirty="0">
                          <a:solidFill>
                            <a:schemeClr val="tx1"/>
                          </a:solidFill>
                          <a:latin typeface="Trebuchet MS"/>
                          <a:cs typeface="Trebuchet MS"/>
                        </a:rPr>
                        <a:t> </a:t>
                      </a:r>
                      <a:r>
                        <a:rPr sz="2000" spc="-45" dirty="0">
                          <a:solidFill>
                            <a:schemeClr val="tx1"/>
                          </a:solidFill>
                          <a:latin typeface="Trebuchet MS"/>
                          <a:cs typeface="Trebuchet MS"/>
                        </a:rPr>
                        <a:t>owner</a:t>
                      </a:r>
                      <a:r>
                        <a:rPr sz="2000" spc="-140" dirty="0">
                          <a:solidFill>
                            <a:schemeClr val="tx1"/>
                          </a:solidFill>
                          <a:latin typeface="Trebuchet MS"/>
                          <a:cs typeface="Trebuchet MS"/>
                        </a:rPr>
                        <a:t> </a:t>
                      </a:r>
                      <a:r>
                        <a:rPr sz="2000" spc="-55" dirty="0">
                          <a:solidFill>
                            <a:schemeClr val="tx1"/>
                          </a:solidFill>
                          <a:latin typeface="Trebuchet MS"/>
                          <a:cs typeface="Trebuchet MS"/>
                        </a:rPr>
                        <a:t>and</a:t>
                      </a:r>
                      <a:r>
                        <a:rPr sz="2000" spc="-114" dirty="0">
                          <a:solidFill>
                            <a:schemeClr val="tx1"/>
                          </a:solidFill>
                          <a:latin typeface="Trebuchet MS"/>
                          <a:cs typeface="Trebuchet MS"/>
                        </a:rPr>
                        <a:t> </a:t>
                      </a:r>
                      <a:r>
                        <a:rPr sz="2000" spc="-75" dirty="0">
                          <a:solidFill>
                            <a:schemeClr val="tx1"/>
                          </a:solidFill>
                          <a:latin typeface="Trebuchet MS"/>
                          <a:cs typeface="Trebuchet MS"/>
                        </a:rPr>
                        <a:t>group,  </a:t>
                      </a:r>
                      <a:r>
                        <a:rPr sz="2000" spc="-95" dirty="0">
                          <a:solidFill>
                            <a:schemeClr val="tx1"/>
                          </a:solidFill>
                          <a:latin typeface="Trebuchet MS"/>
                          <a:cs typeface="Trebuchet MS"/>
                        </a:rPr>
                        <a:t>read/execute </a:t>
                      </a:r>
                      <a:r>
                        <a:rPr sz="2000" spc="-70" dirty="0">
                          <a:solidFill>
                            <a:schemeClr val="tx1"/>
                          </a:solidFill>
                          <a:latin typeface="Trebuchet MS"/>
                          <a:cs typeface="Trebuchet MS"/>
                        </a:rPr>
                        <a:t>for</a:t>
                      </a:r>
                      <a:r>
                        <a:rPr sz="2000" spc="-260" dirty="0">
                          <a:solidFill>
                            <a:schemeClr val="tx1"/>
                          </a:solidFill>
                          <a:latin typeface="Trebuchet MS"/>
                          <a:cs typeface="Trebuchet MS"/>
                        </a:rPr>
                        <a:t> </a:t>
                      </a:r>
                      <a:r>
                        <a:rPr sz="2000" spc="-55" dirty="0">
                          <a:solidFill>
                            <a:schemeClr val="tx1"/>
                          </a:solidFill>
                          <a:latin typeface="Trebuchet MS"/>
                          <a:cs typeface="Trebuchet MS"/>
                        </a:rPr>
                        <a:t>others</a:t>
                      </a:r>
                      <a:endParaRPr sz="2000" dirty="0">
                        <a:solidFill>
                          <a:schemeClr val="tx1"/>
                        </a:solidFill>
                        <a:latin typeface="Trebuchet MS"/>
                        <a:cs typeface="Trebuchet MS"/>
                      </a:endParaRPr>
                    </a:p>
                  </a:txBody>
                  <a:tcPr marL="0" marR="0" marT="26669" marB="0">
                    <a:lnL w="9525">
                      <a:solidFill>
                        <a:srgbClr val="010202"/>
                      </a:solidFill>
                      <a:prstDash val="solid"/>
                    </a:lnL>
                    <a:lnR w="19050">
                      <a:solidFill>
                        <a:srgbClr val="010202"/>
                      </a:solidFill>
                      <a:prstDash val="solid"/>
                    </a:lnR>
                    <a:lnT w="9525">
                      <a:solidFill>
                        <a:srgbClr val="010202"/>
                      </a:solidFill>
                      <a:prstDash val="solid"/>
                    </a:lnT>
                    <a:lnB w="9525">
                      <a:solidFill>
                        <a:srgbClr val="010202"/>
                      </a:solidFill>
                      <a:prstDash val="solid"/>
                    </a:lnB>
                  </a:tcPr>
                </a:tc>
                <a:extLst>
                  <a:ext uri="{0D108BD9-81ED-4DB2-BD59-A6C34878D82A}">
                    <a16:rowId xmlns:a16="http://schemas.microsoft.com/office/drawing/2014/main" val="10001"/>
                  </a:ext>
                </a:extLst>
              </a:tr>
              <a:tr h="653434">
                <a:tc>
                  <a:txBody>
                    <a:bodyPr/>
                    <a:lstStyle/>
                    <a:p>
                      <a:pPr marR="40005" algn="r">
                        <a:lnSpc>
                          <a:spcPct val="100000"/>
                        </a:lnSpc>
                        <a:spcBef>
                          <a:spcPts val="130"/>
                        </a:spcBef>
                      </a:pPr>
                      <a:r>
                        <a:rPr sz="2000" spc="-40" dirty="0">
                          <a:solidFill>
                            <a:schemeClr val="tx1"/>
                          </a:solidFill>
                          <a:latin typeface="Trebuchet MS"/>
                          <a:cs typeface="Trebuchet MS"/>
                        </a:rPr>
                        <a:t>640 </a:t>
                      </a:r>
                      <a:r>
                        <a:rPr sz="2000" spc="-35" dirty="0">
                          <a:solidFill>
                            <a:schemeClr val="tx1"/>
                          </a:solidFill>
                          <a:latin typeface="Trebuchet MS"/>
                          <a:cs typeface="Trebuchet MS"/>
                        </a:rPr>
                        <a:t>or</a:t>
                      </a:r>
                      <a:r>
                        <a:rPr sz="2000" spc="-305" dirty="0">
                          <a:solidFill>
                            <a:schemeClr val="tx1"/>
                          </a:solidFill>
                          <a:latin typeface="Trebuchet MS"/>
                          <a:cs typeface="Trebuchet MS"/>
                        </a:rPr>
                        <a:t> </a:t>
                      </a:r>
                      <a:r>
                        <a:rPr sz="2000" spc="-45" dirty="0">
                          <a:solidFill>
                            <a:schemeClr val="tx1"/>
                          </a:solidFill>
                          <a:latin typeface="Trebuchet MS"/>
                          <a:cs typeface="Trebuchet MS"/>
                        </a:rPr>
                        <a:t>0640</a:t>
                      </a:r>
                      <a:endParaRPr sz="2000">
                        <a:solidFill>
                          <a:schemeClr val="tx1"/>
                        </a:solidFill>
                        <a:latin typeface="Trebuchet MS"/>
                        <a:cs typeface="Trebuchet MS"/>
                      </a:endParaRPr>
                    </a:p>
                  </a:txBody>
                  <a:tcPr marL="0" marR="0" marT="16510" marB="0">
                    <a:lnL w="19050">
                      <a:solidFill>
                        <a:srgbClr val="010202"/>
                      </a:solidFill>
                      <a:prstDash val="solid"/>
                    </a:lnL>
                    <a:lnR w="9525">
                      <a:solidFill>
                        <a:srgbClr val="010202"/>
                      </a:solidFill>
                      <a:prstDash val="solid"/>
                    </a:lnR>
                    <a:lnT w="9525">
                      <a:solidFill>
                        <a:srgbClr val="010202"/>
                      </a:solidFill>
                      <a:prstDash val="solid"/>
                    </a:lnT>
                    <a:lnB w="9525">
                      <a:solidFill>
                        <a:srgbClr val="010202"/>
                      </a:solidFill>
                      <a:prstDash val="solid"/>
                    </a:lnB>
                  </a:tcPr>
                </a:tc>
                <a:tc>
                  <a:txBody>
                    <a:bodyPr/>
                    <a:lstStyle/>
                    <a:p>
                      <a:pPr marL="64135" marR="254000">
                        <a:lnSpc>
                          <a:spcPts val="1780"/>
                        </a:lnSpc>
                        <a:spcBef>
                          <a:spcPts val="209"/>
                        </a:spcBef>
                      </a:pPr>
                      <a:r>
                        <a:rPr sz="2000" spc="-85" dirty="0">
                          <a:solidFill>
                            <a:schemeClr val="tx1"/>
                          </a:solidFill>
                          <a:latin typeface="Trebuchet MS"/>
                          <a:cs typeface="Trebuchet MS"/>
                        </a:rPr>
                        <a:t>read/write</a:t>
                      </a:r>
                      <a:r>
                        <a:rPr sz="2000" spc="-180" dirty="0">
                          <a:solidFill>
                            <a:schemeClr val="tx1"/>
                          </a:solidFill>
                          <a:latin typeface="Trebuchet MS"/>
                          <a:cs typeface="Trebuchet MS"/>
                        </a:rPr>
                        <a:t> </a:t>
                      </a:r>
                      <a:r>
                        <a:rPr sz="2000" spc="-70" dirty="0">
                          <a:solidFill>
                            <a:schemeClr val="tx1"/>
                          </a:solidFill>
                          <a:latin typeface="Trebuchet MS"/>
                          <a:cs typeface="Trebuchet MS"/>
                        </a:rPr>
                        <a:t>for</a:t>
                      </a:r>
                      <a:r>
                        <a:rPr sz="2000" spc="-140" dirty="0">
                          <a:solidFill>
                            <a:schemeClr val="tx1"/>
                          </a:solidFill>
                          <a:latin typeface="Trebuchet MS"/>
                          <a:cs typeface="Trebuchet MS"/>
                        </a:rPr>
                        <a:t> </a:t>
                      </a:r>
                      <a:r>
                        <a:rPr sz="2000" spc="-90" dirty="0">
                          <a:solidFill>
                            <a:schemeClr val="tx1"/>
                          </a:solidFill>
                          <a:latin typeface="Trebuchet MS"/>
                          <a:cs typeface="Trebuchet MS"/>
                        </a:rPr>
                        <a:t>owner,</a:t>
                      </a:r>
                      <a:r>
                        <a:rPr sz="2000" spc="-145" dirty="0">
                          <a:solidFill>
                            <a:schemeClr val="tx1"/>
                          </a:solidFill>
                          <a:latin typeface="Trebuchet MS"/>
                          <a:cs typeface="Trebuchet MS"/>
                        </a:rPr>
                        <a:t> </a:t>
                      </a:r>
                      <a:r>
                        <a:rPr sz="2000" spc="-65" dirty="0">
                          <a:solidFill>
                            <a:schemeClr val="tx1"/>
                          </a:solidFill>
                          <a:latin typeface="Trebuchet MS"/>
                          <a:cs typeface="Trebuchet MS"/>
                        </a:rPr>
                        <a:t>read-only</a:t>
                      </a:r>
                      <a:r>
                        <a:rPr sz="2000" spc="-110" dirty="0">
                          <a:solidFill>
                            <a:schemeClr val="tx1"/>
                          </a:solidFill>
                          <a:latin typeface="Trebuchet MS"/>
                          <a:cs typeface="Trebuchet MS"/>
                        </a:rPr>
                        <a:t> </a:t>
                      </a:r>
                      <a:r>
                        <a:rPr sz="2000" spc="-70" dirty="0">
                          <a:solidFill>
                            <a:schemeClr val="tx1"/>
                          </a:solidFill>
                          <a:latin typeface="Trebuchet MS"/>
                          <a:cs typeface="Trebuchet MS"/>
                        </a:rPr>
                        <a:t>for</a:t>
                      </a:r>
                      <a:r>
                        <a:rPr sz="2000" spc="-140" dirty="0">
                          <a:solidFill>
                            <a:schemeClr val="tx1"/>
                          </a:solidFill>
                          <a:latin typeface="Trebuchet MS"/>
                          <a:cs typeface="Trebuchet MS"/>
                        </a:rPr>
                        <a:t> </a:t>
                      </a:r>
                      <a:r>
                        <a:rPr sz="2000" spc="-75" dirty="0">
                          <a:solidFill>
                            <a:schemeClr val="tx1"/>
                          </a:solidFill>
                          <a:latin typeface="Trebuchet MS"/>
                          <a:cs typeface="Trebuchet MS"/>
                        </a:rPr>
                        <a:t>group,  </a:t>
                      </a:r>
                      <a:r>
                        <a:rPr sz="2000" spc="-65" dirty="0">
                          <a:solidFill>
                            <a:schemeClr val="tx1"/>
                          </a:solidFill>
                          <a:latin typeface="Trebuchet MS"/>
                          <a:cs typeface="Trebuchet MS"/>
                        </a:rPr>
                        <a:t>forbidden </a:t>
                      </a:r>
                      <a:r>
                        <a:rPr sz="2000" spc="-55" dirty="0">
                          <a:solidFill>
                            <a:schemeClr val="tx1"/>
                          </a:solidFill>
                          <a:latin typeface="Trebuchet MS"/>
                          <a:cs typeface="Trebuchet MS"/>
                        </a:rPr>
                        <a:t>to</a:t>
                      </a:r>
                      <a:r>
                        <a:rPr sz="2000" spc="-270" dirty="0">
                          <a:solidFill>
                            <a:schemeClr val="tx1"/>
                          </a:solidFill>
                          <a:latin typeface="Trebuchet MS"/>
                          <a:cs typeface="Trebuchet MS"/>
                        </a:rPr>
                        <a:t> </a:t>
                      </a:r>
                      <a:r>
                        <a:rPr sz="2000" spc="-55" dirty="0">
                          <a:solidFill>
                            <a:schemeClr val="tx1"/>
                          </a:solidFill>
                          <a:latin typeface="Trebuchet MS"/>
                          <a:cs typeface="Trebuchet MS"/>
                        </a:rPr>
                        <a:t>others</a:t>
                      </a:r>
                      <a:endParaRPr sz="2000" dirty="0">
                        <a:solidFill>
                          <a:schemeClr val="tx1"/>
                        </a:solidFill>
                        <a:latin typeface="Trebuchet MS"/>
                        <a:cs typeface="Trebuchet MS"/>
                      </a:endParaRPr>
                    </a:p>
                  </a:txBody>
                  <a:tcPr marL="0" marR="0" marT="26669" marB="0">
                    <a:lnL w="9525">
                      <a:solidFill>
                        <a:srgbClr val="010202"/>
                      </a:solidFill>
                      <a:prstDash val="solid"/>
                    </a:lnL>
                    <a:lnR w="19050">
                      <a:solidFill>
                        <a:srgbClr val="010202"/>
                      </a:solidFill>
                      <a:prstDash val="solid"/>
                    </a:lnR>
                    <a:lnT w="9525">
                      <a:solidFill>
                        <a:srgbClr val="010202"/>
                      </a:solidFill>
                      <a:prstDash val="solid"/>
                    </a:lnT>
                    <a:lnB w="9525">
                      <a:solidFill>
                        <a:srgbClr val="010202"/>
                      </a:solidFill>
                      <a:prstDash val="solid"/>
                    </a:lnB>
                  </a:tcPr>
                </a:tc>
                <a:extLst>
                  <a:ext uri="{0D108BD9-81ED-4DB2-BD59-A6C34878D82A}">
                    <a16:rowId xmlns:a16="http://schemas.microsoft.com/office/drawing/2014/main" val="10002"/>
                  </a:ext>
                </a:extLst>
              </a:tr>
              <a:tr h="593897">
                <a:tc>
                  <a:txBody>
                    <a:bodyPr/>
                    <a:lstStyle/>
                    <a:p>
                      <a:pPr marR="40005" algn="r">
                        <a:lnSpc>
                          <a:spcPct val="100000"/>
                        </a:lnSpc>
                        <a:spcBef>
                          <a:spcPts val="135"/>
                        </a:spcBef>
                      </a:pPr>
                      <a:r>
                        <a:rPr sz="2000" spc="-15" dirty="0">
                          <a:solidFill>
                            <a:schemeClr val="tx1"/>
                          </a:solidFill>
                          <a:latin typeface="Trebuchet MS"/>
                          <a:cs typeface="Trebuchet MS"/>
                        </a:rPr>
                        <a:t>2775</a:t>
                      </a:r>
                      <a:endParaRPr sz="2000">
                        <a:solidFill>
                          <a:schemeClr val="tx1"/>
                        </a:solidFill>
                        <a:latin typeface="Trebuchet MS"/>
                        <a:cs typeface="Trebuchet MS"/>
                      </a:endParaRPr>
                    </a:p>
                  </a:txBody>
                  <a:tcPr marL="0" marR="0" marT="17145" marB="0">
                    <a:lnL w="19050">
                      <a:solidFill>
                        <a:srgbClr val="010202"/>
                      </a:solidFill>
                      <a:prstDash val="solid"/>
                    </a:lnL>
                    <a:lnR w="9525">
                      <a:solidFill>
                        <a:srgbClr val="010202"/>
                      </a:solidFill>
                      <a:prstDash val="solid"/>
                    </a:lnR>
                    <a:lnT w="9525">
                      <a:solidFill>
                        <a:srgbClr val="010202"/>
                      </a:solidFill>
                      <a:prstDash val="solid"/>
                    </a:lnT>
                    <a:lnB w="9525">
                      <a:solidFill>
                        <a:srgbClr val="010202"/>
                      </a:solidFill>
                      <a:prstDash val="solid"/>
                    </a:lnB>
                  </a:tcPr>
                </a:tc>
                <a:tc>
                  <a:txBody>
                    <a:bodyPr/>
                    <a:lstStyle/>
                    <a:p>
                      <a:pPr marL="64769" marR="800735">
                        <a:lnSpc>
                          <a:spcPts val="1780"/>
                        </a:lnSpc>
                        <a:spcBef>
                          <a:spcPts val="210"/>
                        </a:spcBef>
                      </a:pPr>
                      <a:r>
                        <a:rPr sz="2000" spc="-50" dirty="0">
                          <a:solidFill>
                            <a:schemeClr val="tx1"/>
                          </a:solidFill>
                          <a:latin typeface="Trebuchet MS"/>
                          <a:cs typeface="Trebuchet MS"/>
                        </a:rPr>
                        <a:t>same</a:t>
                      </a:r>
                      <a:r>
                        <a:rPr sz="2000" spc="-220" dirty="0">
                          <a:solidFill>
                            <a:schemeClr val="tx1"/>
                          </a:solidFill>
                          <a:latin typeface="Trebuchet MS"/>
                          <a:cs typeface="Trebuchet MS"/>
                        </a:rPr>
                        <a:t> </a:t>
                      </a:r>
                      <a:r>
                        <a:rPr sz="2000" spc="-55" dirty="0">
                          <a:solidFill>
                            <a:schemeClr val="tx1"/>
                          </a:solidFill>
                          <a:latin typeface="Trebuchet MS"/>
                          <a:cs typeface="Trebuchet MS"/>
                        </a:rPr>
                        <a:t>as</a:t>
                      </a:r>
                      <a:r>
                        <a:rPr sz="2000" spc="-114" dirty="0">
                          <a:solidFill>
                            <a:schemeClr val="tx1"/>
                          </a:solidFill>
                          <a:latin typeface="Trebuchet MS"/>
                          <a:cs typeface="Trebuchet MS"/>
                        </a:rPr>
                        <a:t> </a:t>
                      </a:r>
                      <a:r>
                        <a:rPr sz="2000" spc="-75" dirty="0">
                          <a:solidFill>
                            <a:schemeClr val="tx1"/>
                          </a:solidFill>
                          <a:latin typeface="Trebuchet MS"/>
                          <a:cs typeface="Trebuchet MS"/>
                        </a:rPr>
                        <a:t>775,</a:t>
                      </a:r>
                      <a:r>
                        <a:rPr sz="2000" spc="-85" dirty="0">
                          <a:solidFill>
                            <a:schemeClr val="tx1"/>
                          </a:solidFill>
                          <a:latin typeface="Trebuchet MS"/>
                          <a:cs typeface="Trebuchet MS"/>
                        </a:rPr>
                        <a:t> </a:t>
                      </a:r>
                      <a:r>
                        <a:rPr sz="2000" spc="-55" dirty="0">
                          <a:solidFill>
                            <a:schemeClr val="tx1"/>
                          </a:solidFill>
                          <a:latin typeface="Trebuchet MS"/>
                          <a:cs typeface="Trebuchet MS"/>
                        </a:rPr>
                        <a:t>plus</a:t>
                      </a:r>
                      <a:r>
                        <a:rPr sz="2000" spc="-110" dirty="0">
                          <a:solidFill>
                            <a:schemeClr val="tx1"/>
                          </a:solidFill>
                          <a:latin typeface="Trebuchet MS"/>
                          <a:cs typeface="Trebuchet MS"/>
                        </a:rPr>
                        <a:t> </a:t>
                      </a:r>
                      <a:r>
                        <a:rPr sz="2000" spc="-60" dirty="0">
                          <a:solidFill>
                            <a:schemeClr val="tx1"/>
                          </a:solidFill>
                          <a:latin typeface="Trebuchet MS"/>
                          <a:cs typeface="Trebuchet MS"/>
                        </a:rPr>
                        <a:t>setgid</a:t>
                      </a:r>
                      <a:r>
                        <a:rPr sz="2000" spc="-170" dirty="0">
                          <a:solidFill>
                            <a:schemeClr val="tx1"/>
                          </a:solidFill>
                          <a:latin typeface="Trebuchet MS"/>
                          <a:cs typeface="Trebuchet MS"/>
                        </a:rPr>
                        <a:t> </a:t>
                      </a:r>
                      <a:r>
                        <a:rPr sz="2000" spc="-60" dirty="0">
                          <a:solidFill>
                            <a:schemeClr val="tx1"/>
                          </a:solidFill>
                          <a:latin typeface="Trebuchet MS"/>
                          <a:cs typeface="Trebuchet MS"/>
                        </a:rPr>
                        <a:t>(useful</a:t>
                      </a:r>
                      <a:r>
                        <a:rPr sz="2000" spc="-190" dirty="0">
                          <a:solidFill>
                            <a:schemeClr val="tx1"/>
                          </a:solidFill>
                          <a:latin typeface="Trebuchet MS"/>
                          <a:cs typeface="Trebuchet MS"/>
                        </a:rPr>
                        <a:t> </a:t>
                      </a:r>
                      <a:r>
                        <a:rPr sz="2000" spc="-70" dirty="0">
                          <a:solidFill>
                            <a:schemeClr val="tx1"/>
                          </a:solidFill>
                          <a:latin typeface="Trebuchet MS"/>
                          <a:cs typeface="Trebuchet MS"/>
                        </a:rPr>
                        <a:t>for  directories)</a:t>
                      </a:r>
                      <a:endParaRPr sz="2000" dirty="0">
                        <a:solidFill>
                          <a:schemeClr val="tx1"/>
                        </a:solidFill>
                        <a:latin typeface="Trebuchet MS"/>
                        <a:cs typeface="Trebuchet MS"/>
                      </a:endParaRPr>
                    </a:p>
                  </a:txBody>
                  <a:tcPr marL="0" marR="0" marT="26670" marB="0">
                    <a:lnL w="9525">
                      <a:solidFill>
                        <a:srgbClr val="010202"/>
                      </a:solidFill>
                      <a:prstDash val="solid"/>
                    </a:lnL>
                    <a:lnR w="19050">
                      <a:solidFill>
                        <a:srgbClr val="010202"/>
                      </a:solidFill>
                      <a:prstDash val="solid"/>
                    </a:lnR>
                    <a:lnT w="9525">
                      <a:solidFill>
                        <a:srgbClr val="010202"/>
                      </a:solidFill>
                      <a:prstDash val="solid"/>
                    </a:lnT>
                    <a:lnB w="9525">
                      <a:solidFill>
                        <a:srgbClr val="010202"/>
                      </a:solidFill>
                      <a:prstDash val="solid"/>
                    </a:lnB>
                  </a:tcPr>
                </a:tc>
                <a:extLst>
                  <a:ext uri="{0D108BD9-81ED-4DB2-BD59-A6C34878D82A}">
                    <a16:rowId xmlns:a16="http://schemas.microsoft.com/office/drawing/2014/main" val="10003"/>
                  </a:ext>
                </a:extLst>
              </a:tr>
              <a:tr h="593897">
                <a:tc>
                  <a:txBody>
                    <a:bodyPr/>
                    <a:lstStyle/>
                    <a:p>
                      <a:pPr marR="40005" algn="r">
                        <a:lnSpc>
                          <a:spcPct val="100000"/>
                        </a:lnSpc>
                        <a:spcBef>
                          <a:spcPts val="130"/>
                        </a:spcBef>
                      </a:pPr>
                      <a:r>
                        <a:rPr sz="2000" spc="-40" dirty="0">
                          <a:solidFill>
                            <a:schemeClr val="tx1"/>
                          </a:solidFill>
                          <a:latin typeface="Trebuchet MS"/>
                          <a:cs typeface="Trebuchet MS"/>
                        </a:rPr>
                        <a:t>777 </a:t>
                      </a:r>
                      <a:r>
                        <a:rPr sz="2000" spc="-35" dirty="0">
                          <a:solidFill>
                            <a:schemeClr val="tx1"/>
                          </a:solidFill>
                          <a:latin typeface="Trebuchet MS"/>
                          <a:cs typeface="Trebuchet MS"/>
                        </a:rPr>
                        <a:t>or</a:t>
                      </a:r>
                      <a:r>
                        <a:rPr sz="2000" spc="-305" dirty="0">
                          <a:solidFill>
                            <a:schemeClr val="tx1"/>
                          </a:solidFill>
                          <a:latin typeface="Trebuchet MS"/>
                          <a:cs typeface="Trebuchet MS"/>
                        </a:rPr>
                        <a:t> </a:t>
                      </a:r>
                      <a:r>
                        <a:rPr sz="2000" spc="-45" dirty="0">
                          <a:solidFill>
                            <a:schemeClr val="tx1"/>
                          </a:solidFill>
                          <a:latin typeface="Trebuchet MS"/>
                          <a:cs typeface="Trebuchet MS"/>
                        </a:rPr>
                        <a:t>0777</a:t>
                      </a:r>
                      <a:endParaRPr sz="2000">
                        <a:solidFill>
                          <a:schemeClr val="tx1"/>
                        </a:solidFill>
                        <a:latin typeface="Trebuchet MS"/>
                        <a:cs typeface="Trebuchet MS"/>
                      </a:endParaRPr>
                    </a:p>
                  </a:txBody>
                  <a:tcPr marL="0" marR="0" marT="16510" marB="0">
                    <a:lnL w="19050">
                      <a:solidFill>
                        <a:srgbClr val="010202"/>
                      </a:solidFill>
                      <a:prstDash val="solid"/>
                    </a:lnL>
                    <a:lnR w="9525">
                      <a:solidFill>
                        <a:srgbClr val="010202"/>
                      </a:solidFill>
                      <a:prstDash val="solid"/>
                    </a:lnR>
                    <a:lnT w="9525">
                      <a:solidFill>
                        <a:srgbClr val="010202"/>
                      </a:solidFill>
                      <a:prstDash val="solid"/>
                    </a:lnT>
                    <a:lnB w="9525">
                      <a:solidFill>
                        <a:srgbClr val="010202"/>
                      </a:solidFill>
                      <a:prstDash val="solid"/>
                    </a:lnB>
                  </a:tcPr>
                </a:tc>
                <a:tc>
                  <a:txBody>
                    <a:bodyPr/>
                    <a:lstStyle/>
                    <a:p>
                      <a:pPr marL="64769">
                        <a:lnSpc>
                          <a:spcPts val="1789"/>
                        </a:lnSpc>
                        <a:spcBef>
                          <a:spcPts val="130"/>
                        </a:spcBef>
                      </a:pPr>
                      <a:r>
                        <a:rPr sz="2000" spc="-95" dirty="0">
                          <a:solidFill>
                            <a:schemeClr val="tx1"/>
                          </a:solidFill>
                          <a:latin typeface="Trebuchet MS"/>
                          <a:cs typeface="Trebuchet MS"/>
                        </a:rPr>
                        <a:t>read/write/execute </a:t>
                      </a:r>
                      <a:r>
                        <a:rPr sz="2000" spc="-50" dirty="0">
                          <a:solidFill>
                            <a:schemeClr val="tx1"/>
                          </a:solidFill>
                          <a:latin typeface="Trebuchet MS"/>
                          <a:cs typeface="Trebuchet MS"/>
                        </a:rPr>
                        <a:t>to</a:t>
                      </a:r>
                      <a:r>
                        <a:rPr sz="2000" spc="-285" dirty="0">
                          <a:solidFill>
                            <a:schemeClr val="tx1"/>
                          </a:solidFill>
                          <a:latin typeface="Trebuchet MS"/>
                          <a:cs typeface="Trebuchet MS"/>
                        </a:rPr>
                        <a:t> </a:t>
                      </a:r>
                      <a:r>
                        <a:rPr sz="2000" spc="-60" dirty="0">
                          <a:solidFill>
                            <a:schemeClr val="tx1"/>
                          </a:solidFill>
                          <a:latin typeface="Trebuchet MS"/>
                          <a:cs typeface="Trebuchet MS"/>
                        </a:rPr>
                        <a:t>everyone</a:t>
                      </a:r>
                      <a:endParaRPr sz="2000" dirty="0">
                        <a:solidFill>
                          <a:schemeClr val="tx1"/>
                        </a:solidFill>
                        <a:latin typeface="Trebuchet MS"/>
                        <a:cs typeface="Trebuchet MS"/>
                      </a:endParaRPr>
                    </a:p>
                    <a:p>
                      <a:pPr marL="64769">
                        <a:lnSpc>
                          <a:spcPts val="1789"/>
                        </a:lnSpc>
                      </a:pPr>
                      <a:r>
                        <a:rPr sz="2000" i="1" spc="-80" dirty="0">
                          <a:solidFill>
                            <a:schemeClr val="tx1"/>
                          </a:solidFill>
                          <a:latin typeface="Trebuchet MS"/>
                          <a:cs typeface="Trebuchet MS"/>
                        </a:rPr>
                        <a:t>(dangerous!)</a:t>
                      </a:r>
                      <a:endParaRPr sz="2000" dirty="0">
                        <a:solidFill>
                          <a:schemeClr val="tx1"/>
                        </a:solidFill>
                        <a:latin typeface="Trebuchet MS"/>
                        <a:cs typeface="Trebuchet MS"/>
                      </a:endParaRPr>
                    </a:p>
                  </a:txBody>
                  <a:tcPr marL="0" marR="0" marT="16510" marB="0">
                    <a:lnL w="9525">
                      <a:solidFill>
                        <a:srgbClr val="010202"/>
                      </a:solidFill>
                      <a:prstDash val="solid"/>
                    </a:lnL>
                    <a:lnR w="19050">
                      <a:solidFill>
                        <a:srgbClr val="010202"/>
                      </a:solidFill>
                      <a:prstDash val="solid"/>
                    </a:lnR>
                    <a:lnT w="9525">
                      <a:solidFill>
                        <a:srgbClr val="010202"/>
                      </a:solidFill>
                      <a:prstDash val="solid"/>
                    </a:lnT>
                    <a:lnB w="9525">
                      <a:solidFill>
                        <a:srgbClr val="010202"/>
                      </a:solidFill>
                      <a:prstDash val="solid"/>
                    </a:lnB>
                  </a:tcPr>
                </a:tc>
                <a:extLst>
                  <a:ext uri="{0D108BD9-81ED-4DB2-BD59-A6C34878D82A}">
                    <a16:rowId xmlns:a16="http://schemas.microsoft.com/office/drawing/2014/main" val="10004"/>
                  </a:ext>
                </a:extLst>
              </a:tr>
              <a:tr h="409407">
                <a:tc>
                  <a:txBody>
                    <a:bodyPr/>
                    <a:lstStyle/>
                    <a:p>
                      <a:pPr marR="40005" algn="r">
                        <a:lnSpc>
                          <a:spcPct val="100000"/>
                        </a:lnSpc>
                        <a:spcBef>
                          <a:spcPts val="130"/>
                        </a:spcBef>
                      </a:pPr>
                      <a:r>
                        <a:rPr sz="2000" spc="-15" dirty="0">
                          <a:solidFill>
                            <a:schemeClr val="tx1"/>
                          </a:solidFill>
                          <a:latin typeface="Trebuchet MS"/>
                          <a:cs typeface="Trebuchet MS"/>
                        </a:rPr>
                        <a:t>1777</a:t>
                      </a:r>
                      <a:endParaRPr sz="2000">
                        <a:solidFill>
                          <a:schemeClr val="tx1"/>
                        </a:solidFill>
                        <a:latin typeface="Trebuchet MS"/>
                        <a:cs typeface="Trebuchet MS"/>
                      </a:endParaRPr>
                    </a:p>
                  </a:txBody>
                  <a:tcPr marL="0" marR="0" marT="16510" marB="0">
                    <a:lnL w="19050">
                      <a:solidFill>
                        <a:srgbClr val="010202"/>
                      </a:solidFill>
                      <a:prstDash val="solid"/>
                    </a:lnL>
                    <a:lnR w="9525">
                      <a:solidFill>
                        <a:srgbClr val="010202"/>
                      </a:solidFill>
                      <a:prstDash val="solid"/>
                    </a:lnR>
                    <a:lnT w="9525">
                      <a:solidFill>
                        <a:srgbClr val="010202"/>
                      </a:solidFill>
                      <a:prstDash val="solid"/>
                    </a:lnT>
                    <a:lnB w="19050">
                      <a:solidFill>
                        <a:srgbClr val="010202"/>
                      </a:solidFill>
                      <a:prstDash val="solid"/>
                    </a:lnB>
                  </a:tcPr>
                </a:tc>
                <a:tc>
                  <a:txBody>
                    <a:bodyPr/>
                    <a:lstStyle/>
                    <a:p>
                      <a:pPr marL="64769">
                        <a:lnSpc>
                          <a:spcPct val="100000"/>
                        </a:lnSpc>
                        <a:spcBef>
                          <a:spcPts val="130"/>
                        </a:spcBef>
                      </a:pPr>
                      <a:r>
                        <a:rPr sz="2000" spc="-50" dirty="0">
                          <a:solidFill>
                            <a:schemeClr val="tx1"/>
                          </a:solidFill>
                          <a:latin typeface="Trebuchet MS"/>
                          <a:cs typeface="Trebuchet MS"/>
                        </a:rPr>
                        <a:t>same</a:t>
                      </a:r>
                      <a:r>
                        <a:rPr sz="2000" spc="-220" dirty="0">
                          <a:solidFill>
                            <a:schemeClr val="tx1"/>
                          </a:solidFill>
                          <a:latin typeface="Trebuchet MS"/>
                          <a:cs typeface="Trebuchet MS"/>
                        </a:rPr>
                        <a:t> </a:t>
                      </a:r>
                      <a:r>
                        <a:rPr sz="2000" spc="-55" dirty="0">
                          <a:solidFill>
                            <a:schemeClr val="tx1"/>
                          </a:solidFill>
                          <a:latin typeface="Trebuchet MS"/>
                          <a:cs typeface="Trebuchet MS"/>
                        </a:rPr>
                        <a:t>as</a:t>
                      </a:r>
                      <a:r>
                        <a:rPr sz="2000" spc="-105" dirty="0">
                          <a:solidFill>
                            <a:schemeClr val="tx1"/>
                          </a:solidFill>
                          <a:latin typeface="Trebuchet MS"/>
                          <a:cs typeface="Trebuchet MS"/>
                        </a:rPr>
                        <a:t> </a:t>
                      </a:r>
                      <a:r>
                        <a:rPr sz="2000" spc="-75" dirty="0">
                          <a:solidFill>
                            <a:schemeClr val="tx1"/>
                          </a:solidFill>
                          <a:latin typeface="Trebuchet MS"/>
                          <a:cs typeface="Trebuchet MS"/>
                        </a:rPr>
                        <a:t>777,</a:t>
                      </a:r>
                      <a:r>
                        <a:rPr sz="2000" spc="-80" dirty="0">
                          <a:solidFill>
                            <a:schemeClr val="tx1"/>
                          </a:solidFill>
                          <a:latin typeface="Trebuchet MS"/>
                          <a:cs typeface="Trebuchet MS"/>
                        </a:rPr>
                        <a:t> </a:t>
                      </a:r>
                      <a:r>
                        <a:rPr sz="2000" spc="-55" dirty="0">
                          <a:solidFill>
                            <a:schemeClr val="tx1"/>
                          </a:solidFill>
                          <a:latin typeface="Trebuchet MS"/>
                          <a:cs typeface="Trebuchet MS"/>
                        </a:rPr>
                        <a:t>plus</a:t>
                      </a:r>
                      <a:r>
                        <a:rPr sz="2000" spc="-110" dirty="0">
                          <a:solidFill>
                            <a:schemeClr val="tx1"/>
                          </a:solidFill>
                          <a:latin typeface="Trebuchet MS"/>
                          <a:cs typeface="Trebuchet MS"/>
                        </a:rPr>
                        <a:t> </a:t>
                      </a:r>
                      <a:r>
                        <a:rPr sz="2000" spc="-65" dirty="0">
                          <a:solidFill>
                            <a:schemeClr val="tx1"/>
                          </a:solidFill>
                          <a:latin typeface="Trebuchet MS"/>
                          <a:cs typeface="Trebuchet MS"/>
                        </a:rPr>
                        <a:t>sticky</a:t>
                      </a:r>
                      <a:r>
                        <a:rPr sz="2000" spc="-200" dirty="0">
                          <a:solidFill>
                            <a:schemeClr val="tx1"/>
                          </a:solidFill>
                          <a:latin typeface="Trebuchet MS"/>
                          <a:cs typeface="Trebuchet MS"/>
                        </a:rPr>
                        <a:t> </a:t>
                      </a:r>
                      <a:r>
                        <a:rPr sz="2000" spc="-80" dirty="0">
                          <a:solidFill>
                            <a:schemeClr val="tx1"/>
                          </a:solidFill>
                          <a:latin typeface="Trebuchet MS"/>
                          <a:cs typeface="Trebuchet MS"/>
                        </a:rPr>
                        <a:t>bit</a:t>
                      </a:r>
                      <a:endParaRPr sz="2000" dirty="0">
                        <a:solidFill>
                          <a:schemeClr val="tx1"/>
                        </a:solidFill>
                        <a:latin typeface="Trebuchet MS"/>
                        <a:cs typeface="Trebuchet MS"/>
                      </a:endParaRPr>
                    </a:p>
                  </a:txBody>
                  <a:tcPr marL="0" marR="0" marT="16510" marB="0">
                    <a:lnL w="9525">
                      <a:solidFill>
                        <a:srgbClr val="010202"/>
                      </a:solidFill>
                      <a:prstDash val="solid"/>
                    </a:lnL>
                    <a:lnR w="19050">
                      <a:solidFill>
                        <a:srgbClr val="010202"/>
                      </a:solidFill>
                      <a:prstDash val="solid"/>
                    </a:lnR>
                    <a:lnT w="9525">
                      <a:solidFill>
                        <a:srgbClr val="010202"/>
                      </a:solidFill>
                      <a:prstDash val="solid"/>
                    </a:lnT>
                    <a:lnB w="19050">
                      <a:solidFill>
                        <a:srgbClr val="010202"/>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660455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t>Unix access control summary</a:t>
            </a:r>
          </a:p>
        </p:txBody>
      </p:sp>
      <p:sp>
        <p:nvSpPr>
          <p:cNvPr id="38915" name="Rectangle 3" descr="Rectangle: Click to edit Master text styles&#10;Second level&#10;Third level&#10;Fourth level&#10;Fifth level"/>
          <p:cNvSpPr>
            <a:spLocks noGrp="1" noChangeArrowheads="1"/>
          </p:cNvSpPr>
          <p:nvPr>
            <p:ph type="body" idx="1"/>
          </p:nvPr>
        </p:nvSpPr>
        <p:spPr/>
        <p:txBody>
          <a:bodyPr>
            <a:normAutofit/>
          </a:bodyPr>
          <a:lstStyle/>
          <a:p>
            <a:r>
              <a:rPr lang="en-US" sz="2400" dirty="0"/>
              <a:t>Good things</a:t>
            </a:r>
          </a:p>
          <a:p>
            <a:pPr lvl="1"/>
            <a:r>
              <a:rPr lang="en-US" sz="2400" dirty="0"/>
              <a:t>Some protection from most users</a:t>
            </a:r>
          </a:p>
          <a:p>
            <a:pPr lvl="1"/>
            <a:r>
              <a:rPr lang="en-US" sz="2400" dirty="0"/>
              <a:t>Flexible enough to make practical systems possible</a:t>
            </a:r>
          </a:p>
          <a:p>
            <a:r>
              <a:rPr lang="en-US" sz="2400" dirty="0"/>
              <a:t>Main limitation</a:t>
            </a:r>
          </a:p>
          <a:p>
            <a:pPr lvl="1"/>
            <a:r>
              <a:rPr lang="en-US" sz="2400" dirty="0"/>
              <a:t>Coarse-grained ACLs – user, group, other</a:t>
            </a:r>
          </a:p>
          <a:p>
            <a:pPr lvl="1"/>
            <a:r>
              <a:rPr lang="en-US" sz="2400" dirty="0"/>
              <a:t>Too tempting to use root privileges</a:t>
            </a:r>
          </a:p>
          <a:p>
            <a:pPr lvl="1"/>
            <a:r>
              <a:rPr lang="en-US" sz="2400" dirty="0"/>
              <a:t>No way to assume some root privileges without all</a:t>
            </a:r>
          </a:p>
        </p:txBody>
      </p:sp>
    </p:spTree>
    <p:extLst>
      <p:ext uri="{BB962C8B-B14F-4D97-AF65-F5344CB8AC3E}">
        <p14:creationId xmlns:p14="http://schemas.microsoft.com/office/powerpoint/2010/main" val="24131067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pPr eaLnBrk="1" hangingPunct="1"/>
            <a:r>
              <a:rPr lang="en-US" dirty="0"/>
              <a:t>Access control in Windows</a:t>
            </a:r>
            <a:endParaRPr lang="en-US" sz="4267" dirty="0"/>
          </a:p>
        </p:txBody>
      </p:sp>
      <p:sp>
        <p:nvSpPr>
          <p:cNvPr id="39939"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r>
              <a:rPr lang="en-US" dirty="0"/>
              <a:t>Full access control lists</a:t>
            </a:r>
          </a:p>
          <a:p>
            <a:pPr lvl="1" eaLnBrk="1" hangingPunct="1"/>
            <a:r>
              <a:rPr lang="en-US" dirty="0"/>
              <a:t>Specify access for groups and users</a:t>
            </a:r>
          </a:p>
          <a:p>
            <a:pPr lvl="2" eaLnBrk="1" hangingPunct="1"/>
            <a:r>
              <a:rPr lang="en-US" sz="2667" dirty="0"/>
              <a:t>Read, modify, change owner, delete </a:t>
            </a:r>
          </a:p>
          <a:p>
            <a:pPr eaLnBrk="1" hangingPunct="1"/>
            <a:r>
              <a:rPr lang="en-US" dirty="0"/>
              <a:t>Some additional concepts</a:t>
            </a:r>
          </a:p>
          <a:p>
            <a:pPr lvl="1" eaLnBrk="1" hangingPunct="1"/>
            <a:r>
              <a:rPr lang="en-US" dirty="0"/>
              <a:t>Tokens</a:t>
            </a:r>
          </a:p>
          <a:p>
            <a:pPr lvl="1" eaLnBrk="1" hangingPunct="1"/>
            <a:r>
              <a:rPr lang="en-US" dirty="0"/>
              <a:t>Security attributes</a:t>
            </a:r>
          </a:p>
          <a:p>
            <a:pPr eaLnBrk="1" hangingPunct="1"/>
            <a:r>
              <a:rPr lang="en-US" dirty="0"/>
              <a:t>Generally, more precise, more flexible than Unix</a:t>
            </a:r>
          </a:p>
          <a:p>
            <a:pPr lvl="1"/>
            <a:r>
              <a:rPr lang="en-US" sz="2667" dirty="0"/>
              <a:t>Can define new permissions</a:t>
            </a:r>
          </a:p>
          <a:p>
            <a:pPr lvl="1"/>
            <a:r>
              <a:rPr lang="en-US" sz="2667" dirty="0"/>
              <a:t>Can transfer some but not all privileges (</a:t>
            </a:r>
            <a:r>
              <a:rPr lang="en-US" sz="2667" i="1" dirty="0"/>
              <a:t>cf.</a:t>
            </a:r>
            <a:r>
              <a:rPr lang="en-US" sz="2667" dirty="0"/>
              <a:t> capabilities)</a:t>
            </a:r>
          </a:p>
          <a:p>
            <a:pPr lvl="1" eaLnBrk="1" hangingPunct="1"/>
            <a:endParaRPr lang="en-US" dirty="0"/>
          </a:p>
        </p:txBody>
      </p:sp>
    </p:spTree>
    <p:extLst>
      <p:ext uri="{BB962C8B-B14F-4D97-AF65-F5344CB8AC3E}">
        <p14:creationId xmlns:p14="http://schemas.microsoft.com/office/powerpoint/2010/main" val="3512649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technet.microsoft.com/en-us/library/Bb496995.uamv3c1_01_big(l=en-u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1295401"/>
            <a:ext cx="8483600" cy="383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2493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a:t>Process has set of tokens</a:t>
            </a:r>
          </a:p>
        </p:txBody>
      </p:sp>
      <p:sp>
        <p:nvSpPr>
          <p:cNvPr id="43011" name="Rectangle 3" descr="Rectangle: Click to edit Master text styles&#10;Second level&#10;Third level&#10;Fourth level&#10;Fifth level"/>
          <p:cNvSpPr>
            <a:spLocks noGrp="1" noChangeArrowheads="1"/>
          </p:cNvSpPr>
          <p:nvPr>
            <p:ph type="body" idx="1"/>
          </p:nvPr>
        </p:nvSpPr>
        <p:spPr/>
        <p:txBody>
          <a:bodyPr>
            <a:normAutofit/>
          </a:bodyPr>
          <a:lstStyle/>
          <a:p>
            <a:r>
              <a:rPr lang="en-US" dirty="0"/>
              <a:t>Called the process “security context”</a:t>
            </a:r>
          </a:p>
          <a:p>
            <a:pPr lvl="1"/>
            <a:r>
              <a:rPr lang="en-US" dirty="0"/>
              <a:t>Privileges, accounts, and groups associated with the process or thread</a:t>
            </a:r>
          </a:p>
          <a:p>
            <a:pPr lvl="1"/>
            <a:r>
              <a:rPr lang="en-US" dirty="0"/>
              <a:t>Presented as set of tokens</a:t>
            </a:r>
          </a:p>
          <a:p>
            <a:pPr eaLnBrk="1" hangingPunct="1"/>
            <a:r>
              <a:rPr lang="en-US" dirty="0"/>
              <a:t>Interesting feature: impersonation token </a:t>
            </a:r>
          </a:p>
          <a:p>
            <a:pPr lvl="1" eaLnBrk="1" hangingPunct="1"/>
            <a:r>
              <a:rPr lang="en-US" dirty="0"/>
              <a:t>Used temporarily to adopt a different security context, usually of another user (similar to use of capability/</a:t>
            </a:r>
            <a:r>
              <a:rPr lang="en-US" dirty="0" err="1"/>
              <a:t>setuid</a:t>
            </a:r>
            <a:r>
              <a:rPr lang="en-US" dirty="0"/>
              <a:t>)</a:t>
            </a:r>
          </a:p>
        </p:txBody>
      </p:sp>
    </p:spTree>
    <p:extLst>
      <p:ext uri="{BB962C8B-B14F-4D97-AF65-F5344CB8AC3E}">
        <p14:creationId xmlns:p14="http://schemas.microsoft.com/office/powerpoint/2010/main" val="8530312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a:t>Object has security descriptor</a:t>
            </a:r>
          </a:p>
        </p:txBody>
      </p:sp>
      <p:sp>
        <p:nvSpPr>
          <p:cNvPr id="44035" name="Rectangle 3" descr="Rectangle: Click to edit Master text styles&#10;Second level&#10;Third level&#10;Fourth level&#10;Fifth level"/>
          <p:cNvSpPr>
            <a:spLocks noGrp="1" noChangeArrowheads="1"/>
          </p:cNvSpPr>
          <p:nvPr>
            <p:ph type="body" idx="1"/>
          </p:nvPr>
        </p:nvSpPr>
        <p:spPr>
          <a:xfrm>
            <a:off x="1143000" y="1965960"/>
            <a:ext cx="11074400" cy="5054600"/>
          </a:xfrm>
        </p:spPr>
        <p:txBody>
          <a:bodyPr>
            <a:normAutofit/>
          </a:bodyPr>
          <a:lstStyle/>
          <a:p>
            <a:r>
              <a:rPr lang="en-US" dirty="0"/>
              <a:t>Specifies who can perform what actions on the object</a:t>
            </a:r>
          </a:p>
          <a:p>
            <a:pPr lvl="1"/>
            <a:r>
              <a:rPr lang="en-US" dirty="0"/>
              <a:t>Header  (revision number, control flags, …)</a:t>
            </a:r>
          </a:p>
          <a:p>
            <a:pPr lvl="1"/>
            <a:r>
              <a:rPr lang="en-US" dirty="0"/>
              <a:t>SID of the object's owner</a:t>
            </a:r>
          </a:p>
          <a:p>
            <a:pPr lvl="1"/>
            <a:r>
              <a:rPr lang="en-US" dirty="0"/>
              <a:t>SID of the primary group of the object </a:t>
            </a:r>
          </a:p>
          <a:p>
            <a:pPr lvl="1"/>
            <a:r>
              <a:rPr lang="en-US" dirty="0"/>
              <a:t>Two attached optional lists: </a:t>
            </a:r>
          </a:p>
          <a:p>
            <a:pPr lvl="2"/>
            <a:r>
              <a:rPr lang="en-US" sz="2667" dirty="0"/>
              <a:t>Discretionary Access Control List (DACL) – users, groups, …</a:t>
            </a:r>
          </a:p>
          <a:p>
            <a:pPr lvl="2"/>
            <a:r>
              <a:rPr lang="en-US" sz="2667" dirty="0"/>
              <a:t>System Access Control List (SACL) – system logs, .. </a:t>
            </a:r>
          </a:p>
        </p:txBody>
      </p:sp>
    </p:spTree>
    <p:extLst>
      <p:ext uri="{BB962C8B-B14F-4D97-AF65-F5344CB8AC3E}">
        <p14:creationId xmlns:p14="http://schemas.microsoft.com/office/powerpoint/2010/main" val="23190470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a:t>Example access request</a:t>
            </a:r>
          </a:p>
        </p:txBody>
      </p:sp>
      <p:sp>
        <p:nvSpPr>
          <p:cNvPr id="45060" name="Rectangle 4"/>
          <p:cNvSpPr>
            <a:spLocks noChangeArrowheads="1"/>
          </p:cNvSpPr>
          <p:nvPr/>
        </p:nvSpPr>
        <p:spPr bwMode="auto">
          <a:xfrm>
            <a:off x="2311400" y="1905000"/>
            <a:ext cx="3759200" cy="304800"/>
          </a:xfrm>
          <a:prstGeom prst="rect">
            <a:avLst/>
          </a:prstGeom>
          <a:solidFill>
            <a:schemeClr val="accent5">
              <a:lumMod val="20000"/>
              <a:lumOff val="80000"/>
            </a:schemeClr>
          </a:solidFill>
          <a:ln w="9525">
            <a:solidFill>
              <a:schemeClr val="tx1"/>
            </a:solidFill>
            <a:round/>
            <a:headEnd/>
            <a:tailEnd/>
          </a:ln>
        </p:spPr>
        <p:txBody>
          <a:bodyPr anchor="ctr"/>
          <a:lstStyle/>
          <a:p>
            <a:pPr>
              <a:buNone/>
            </a:pPr>
            <a:r>
              <a:rPr lang="en-US" sz="2667" dirty="0"/>
              <a:t>Group1: Administrators</a:t>
            </a:r>
          </a:p>
        </p:txBody>
      </p:sp>
      <p:sp>
        <p:nvSpPr>
          <p:cNvPr id="45061" name="Rectangle 5"/>
          <p:cNvSpPr>
            <a:spLocks noChangeArrowheads="1"/>
          </p:cNvSpPr>
          <p:nvPr/>
        </p:nvSpPr>
        <p:spPr bwMode="auto">
          <a:xfrm>
            <a:off x="2311400" y="2209800"/>
            <a:ext cx="3759200" cy="304800"/>
          </a:xfrm>
          <a:prstGeom prst="rect">
            <a:avLst/>
          </a:prstGeom>
          <a:solidFill>
            <a:schemeClr val="accent5">
              <a:lumMod val="20000"/>
              <a:lumOff val="80000"/>
            </a:schemeClr>
          </a:solidFill>
          <a:ln w="9525">
            <a:solidFill>
              <a:schemeClr val="tx1"/>
            </a:solidFill>
            <a:round/>
            <a:headEnd/>
            <a:tailEnd/>
          </a:ln>
        </p:spPr>
        <p:txBody>
          <a:bodyPr anchor="ctr"/>
          <a:lstStyle/>
          <a:p>
            <a:pPr>
              <a:buNone/>
            </a:pPr>
            <a:r>
              <a:rPr lang="en-US" sz="2667" dirty="0"/>
              <a:t>Group2: Poets</a:t>
            </a:r>
          </a:p>
        </p:txBody>
      </p:sp>
      <p:sp>
        <p:nvSpPr>
          <p:cNvPr id="45062" name="Rectangle 6"/>
          <p:cNvSpPr>
            <a:spLocks noChangeArrowheads="1"/>
          </p:cNvSpPr>
          <p:nvPr/>
        </p:nvSpPr>
        <p:spPr bwMode="auto">
          <a:xfrm>
            <a:off x="2336800" y="3276600"/>
            <a:ext cx="3081867" cy="304800"/>
          </a:xfrm>
          <a:prstGeom prst="rect">
            <a:avLst/>
          </a:prstGeom>
          <a:solidFill>
            <a:schemeClr val="accent5">
              <a:lumMod val="20000"/>
              <a:lumOff val="80000"/>
            </a:schemeClr>
          </a:solidFill>
          <a:ln w="9525">
            <a:solidFill>
              <a:schemeClr val="tx1"/>
            </a:solidFill>
            <a:round/>
            <a:headEnd/>
            <a:tailEnd/>
          </a:ln>
        </p:spPr>
        <p:txBody>
          <a:bodyPr anchor="ctr"/>
          <a:lstStyle/>
          <a:p>
            <a:pPr>
              <a:buNone/>
            </a:pPr>
            <a:r>
              <a:rPr lang="en-US" sz="2667" dirty="0"/>
              <a:t>Control flags	</a:t>
            </a:r>
          </a:p>
        </p:txBody>
      </p:sp>
      <p:sp>
        <p:nvSpPr>
          <p:cNvPr id="45063" name="Rectangle 7"/>
          <p:cNvSpPr>
            <a:spLocks noChangeArrowheads="1"/>
          </p:cNvSpPr>
          <p:nvPr/>
        </p:nvSpPr>
        <p:spPr bwMode="auto">
          <a:xfrm>
            <a:off x="2336800" y="3886200"/>
            <a:ext cx="3081867" cy="304800"/>
          </a:xfrm>
          <a:prstGeom prst="rect">
            <a:avLst/>
          </a:prstGeom>
          <a:solidFill>
            <a:schemeClr val="accent5">
              <a:lumMod val="20000"/>
              <a:lumOff val="80000"/>
            </a:schemeClr>
          </a:solidFill>
          <a:ln w="9525">
            <a:solidFill>
              <a:schemeClr val="tx1"/>
            </a:solidFill>
            <a:round/>
            <a:headEnd/>
            <a:tailEnd/>
          </a:ln>
        </p:spPr>
        <p:txBody>
          <a:bodyPr anchor="ctr"/>
          <a:lstStyle/>
          <a:p>
            <a:pPr>
              <a:buNone/>
            </a:pPr>
            <a:r>
              <a:rPr lang="en-US" sz="2667" dirty="0"/>
              <a:t>Group SID</a:t>
            </a:r>
          </a:p>
        </p:txBody>
      </p:sp>
      <p:sp>
        <p:nvSpPr>
          <p:cNvPr id="45064" name="Rectangle 8"/>
          <p:cNvSpPr>
            <a:spLocks noChangeArrowheads="1"/>
          </p:cNvSpPr>
          <p:nvPr/>
        </p:nvSpPr>
        <p:spPr bwMode="auto">
          <a:xfrm>
            <a:off x="2336800" y="4191000"/>
            <a:ext cx="3081867" cy="304800"/>
          </a:xfrm>
          <a:prstGeom prst="rect">
            <a:avLst/>
          </a:prstGeom>
          <a:solidFill>
            <a:schemeClr val="accent5">
              <a:lumMod val="20000"/>
              <a:lumOff val="80000"/>
            </a:schemeClr>
          </a:solidFill>
          <a:ln w="9525">
            <a:solidFill>
              <a:schemeClr val="tx1"/>
            </a:solidFill>
            <a:round/>
            <a:headEnd/>
            <a:tailEnd/>
          </a:ln>
        </p:spPr>
        <p:txBody>
          <a:bodyPr anchor="ctr"/>
          <a:lstStyle/>
          <a:p>
            <a:pPr>
              <a:buNone/>
            </a:pPr>
            <a:r>
              <a:rPr lang="en-US" sz="2667" dirty="0"/>
              <a:t>DACL Pointer</a:t>
            </a:r>
          </a:p>
        </p:txBody>
      </p:sp>
      <p:sp>
        <p:nvSpPr>
          <p:cNvPr id="45065" name="Rectangle 9"/>
          <p:cNvSpPr>
            <a:spLocks noChangeArrowheads="1"/>
          </p:cNvSpPr>
          <p:nvPr/>
        </p:nvSpPr>
        <p:spPr bwMode="auto">
          <a:xfrm>
            <a:off x="2336800" y="4495800"/>
            <a:ext cx="3081867" cy="304800"/>
          </a:xfrm>
          <a:prstGeom prst="rect">
            <a:avLst/>
          </a:prstGeom>
          <a:solidFill>
            <a:schemeClr val="accent5">
              <a:lumMod val="20000"/>
              <a:lumOff val="80000"/>
            </a:schemeClr>
          </a:solidFill>
          <a:ln w="9525">
            <a:solidFill>
              <a:schemeClr val="tx1"/>
            </a:solidFill>
            <a:round/>
            <a:headEnd/>
            <a:tailEnd/>
          </a:ln>
        </p:spPr>
        <p:txBody>
          <a:bodyPr anchor="ctr"/>
          <a:lstStyle/>
          <a:p>
            <a:pPr>
              <a:buNone/>
            </a:pPr>
            <a:r>
              <a:rPr lang="en-US" sz="2667" dirty="0"/>
              <a:t>SACL Pointer</a:t>
            </a:r>
          </a:p>
        </p:txBody>
      </p:sp>
      <p:sp>
        <p:nvSpPr>
          <p:cNvPr id="45066" name="Rectangle 10"/>
          <p:cNvSpPr>
            <a:spLocks noChangeArrowheads="1"/>
          </p:cNvSpPr>
          <p:nvPr/>
        </p:nvSpPr>
        <p:spPr bwMode="auto">
          <a:xfrm>
            <a:off x="2336800" y="4800600"/>
            <a:ext cx="3081867" cy="304800"/>
          </a:xfrm>
          <a:prstGeom prst="rect">
            <a:avLst/>
          </a:prstGeom>
          <a:solidFill>
            <a:schemeClr val="tx2">
              <a:lumMod val="40000"/>
              <a:lumOff val="60000"/>
            </a:schemeClr>
          </a:solidFill>
          <a:ln w="9525">
            <a:solidFill>
              <a:schemeClr val="tx1"/>
            </a:solidFill>
            <a:round/>
            <a:headEnd/>
            <a:tailEnd/>
          </a:ln>
        </p:spPr>
        <p:txBody>
          <a:bodyPr anchor="ctr"/>
          <a:lstStyle/>
          <a:p>
            <a:pPr>
              <a:buNone/>
            </a:pPr>
            <a:r>
              <a:rPr lang="en-US" sz="2667" dirty="0"/>
              <a:t>     Deny</a:t>
            </a:r>
          </a:p>
        </p:txBody>
      </p:sp>
      <p:sp>
        <p:nvSpPr>
          <p:cNvPr id="45067" name="Rectangle 11"/>
          <p:cNvSpPr>
            <a:spLocks noChangeArrowheads="1"/>
          </p:cNvSpPr>
          <p:nvPr/>
        </p:nvSpPr>
        <p:spPr bwMode="auto">
          <a:xfrm>
            <a:off x="2336800" y="5105400"/>
            <a:ext cx="3081867" cy="304800"/>
          </a:xfrm>
          <a:prstGeom prst="rect">
            <a:avLst/>
          </a:prstGeom>
          <a:solidFill>
            <a:schemeClr val="tx2">
              <a:lumMod val="40000"/>
              <a:lumOff val="60000"/>
            </a:schemeClr>
          </a:solidFill>
          <a:ln w="9525">
            <a:solidFill>
              <a:schemeClr val="tx1"/>
            </a:solidFill>
            <a:round/>
            <a:headEnd/>
            <a:tailEnd/>
          </a:ln>
        </p:spPr>
        <p:txBody>
          <a:bodyPr anchor="ctr"/>
          <a:lstStyle/>
          <a:p>
            <a:pPr>
              <a:buNone/>
            </a:pPr>
            <a:r>
              <a:rPr lang="en-US" sz="2667" dirty="0"/>
              <a:t>     Poets</a:t>
            </a:r>
          </a:p>
        </p:txBody>
      </p:sp>
      <p:sp>
        <p:nvSpPr>
          <p:cNvPr id="45068" name="Rectangle 12"/>
          <p:cNvSpPr>
            <a:spLocks noChangeArrowheads="1"/>
          </p:cNvSpPr>
          <p:nvPr/>
        </p:nvSpPr>
        <p:spPr bwMode="auto">
          <a:xfrm>
            <a:off x="2336800" y="5410200"/>
            <a:ext cx="3081867" cy="304800"/>
          </a:xfrm>
          <a:prstGeom prst="rect">
            <a:avLst/>
          </a:prstGeom>
          <a:solidFill>
            <a:schemeClr val="tx2">
              <a:lumMod val="40000"/>
              <a:lumOff val="60000"/>
            </a:schemeClr>
          </a:solidFill>
          <a:ln w="9525">
            <a:solidFill>
              <a:schemeClr val="tx1"/>
            </a:solidFill>
            <a:round/>
            <a:headEnd/>
            <a:tailEnd/>
          </a:ln>
        </p:spPr>
        <p:txBody>
          <a:bodyPr anchor="ctr"/>
          <a:lstStyle/>
          <a:p>
            <a:pPr>
              <a:buNone/>
            </a:pPr>
            <a:r>
              <a:rPr lang="en-US" sz="2667" dirty="0"/>
              <a:t>     Read, Write</a:t>
            </a:r>
          </a:p>
        </p:txBody>
      </p:sp>
      <p:sp>
        <p:nvSpPr>
          <p:cNvPr id="45069" name="Rectangle 13"/>
          <p:cNvSpPr>
            <a:spLocks noChangeArrowheads="1"/>
          </p:cNvSpPr>
          <p:nvPr/>
        </p:nvSpPr>
        <p:spPr bwMode="auto">
          <a:xfrm>
            <a:off x="2336800" y="5715000"/>
            <a:ext cx="3081867" cy="304800"/>
          </a:xfrm>
          <a:prstGeom prst="rect">
            <a:avLst/>
          </a:prstGeom>
          <a:solidFill>
            <a:schemeClr val="accent5">
              <a:lumMod val="20000"/>
              <a:lumOff val="80000"/>
            </a:schemeClr>
          </a:solidFill>
          <a:ln w="9525">
            <a:solidFill>
              <a:schemeClr val="tx1"/>
            </a:solidFill>
            <a:round/>
            <a:headEnd/>
            <a:tailEnd/>
          </a:ln>
        </p:spPr>
        <p:txBody>
          <a:bodyPr anchor="ctr"/>
          <a:lstStyle/>
          <a:p>
            <a:pPr>
              <a:buNone/>
            </a:pPr>
            <a:r>
              <a:rPr lang="en-US" sz="2667" dirty="0"/>
              <a:t>     Allow</a:t>
            </a:r>
          </a:p>
        </p:txBody>
      </p:sp>
      <p:sp>
        <p:nvSpPr>
          <p:cNvPr id="45070" name="Rectangle 14"/>
          <p:cNvSpPr>
            <a:spLocks noChangeArrowheads="1"/>
          </p:cNvSpPr>
          <p:nvPr/>
        </p:nvSpPr>
        <p:spPr bwMode="auto">
          <a:xfrm>
            <a:off x="2336800" y="6019800"/>
            <a:ext cx="3081867" cy="304800"/>
          </a:xfrm>
          <a:prstGeom prst="rect">
            <a:avLst/>
          </a:prstGeom>
          <a:solidFill>
            <a:schemeClr val="accent5">
              <a:lumMod val="20000"/>
              <a:lumOff val="80000"/>
            </a:schemeClr>
          </a:solidFill>
          <a:ln w="9525">
            <a:solidFill>
              <a:schemeClr val="tx1"/>
            </a:solidFill>
            <a:round/>
            <a:headEnd/>
            <a:tailEnd/>
          </a:ln>
        </p:spPr>
        <p:txBody>
          <a:bodyPr anchor="ctr"/>
          <a:lstStyle/>
          <a:p>
            <a:pPr>
              <a:buNone/>
            </a:pPr>
            <a:r>
              <a:rPr lang="en-US" sz="2667" dirty="0"/>
              <a:t>     Mark</a:t>
            </a:r>
          </a:p>
        </p:txBody>
      </p:sp>
      <p:sp>
        <p:nvSpPr>
          <p:cNvPr id="45071" name="Rectangle 15"/>
          <p:cNvSpPr>
            <a:spLocks noChangeArrowheads="1"/>
          </p:cNvSpPr>
          <p:nvPr/>
        </p:nvSpPr>
        <p:spPr bwMode="auto">
          <a:xfrm>
            <a:off x="2336800" y="6324600"/>
            <a:ext cx="3081867" cy="304800"/>
          </a:xfrm>
          <a:prstGeom prst="rect">
            <a:avLst/>
          </a:prstGeom>
          <a:solidFill>
            <a:schemeClr val="accent5">
              <a:lumMod val="20000"/>
              <a:lumOff val="80000"/>
            </a:schemeClr>
          </a:solidFill>
          <a:ln w="9525">
            <a:solidFill>
              <a:schemeClr val="tx1"/>
            </a:solidFill>
            <a:round/>
            <a:headEnd/>
            <a:tailEnd/>
          </a:ln>
        </p:spPr>
        <p:txBody>
          <a:bodyPr anchor="ctr"/>
          <a:lstStyle/>
          <a:p>
            <a:pPr>
              <a:buNone/>
            </a:pPr>
            <a:r>
              <a:rPr lang="en-US" sz="2667" dirty="0"/>
              <a:t>     Read, Write</a:t>
            </a:r>
          </a:p>
        </p:txBody>
      </p:sp>
      <p:sp>
        <p:nvSpPr>
          <p:cNvPr id="45072" name="Rectangle 16"/>
          <p:cNvSpPr>
            <a:spLocks noChangeArrowheads="1"/>
          </p:cNvSpPr>
          <p:nvPr/>
        </p:nvSpPr>
        <p:spPr bwMode="auto">
          <a:xfrm>
            <a:off x="2336800" y="3581400"/>
            <a:ext cx="3081867" cy="304800"/>
          </a:xfrm>
          <a:prstGeom prst="rect">
            <a:avLst/>
          </a:prstGeom>
          <a:solidFill>
            <a:schemeClr val="accent5">
              <a:lumMod val="20000"/>
              <a:lumOff val="80000"/>
            </a:schemeClr>
          </a:solidFill>
          <a:ln w="9525">
            <a:solidFill>
              <a:schemeClr val="tx1"/>
            </a:solidFill>
            <a:round/>
            <a:headEnd/>
            <a:tailEnd/>
          </a:ln>
        </p:spPr>
        <p:txBody>
          <a:bodyPr anchor="ctr"/>
          <a:lstStyle/>
          <a:p>
            <a:pPr>
              <a:buNone/>
            </a:pPr>
            <a:r>
              <a:rPr lang="en-US" sz="2667" dirty="0"/>
              <a:t>Owner SID</a:t>
            </a:r>
          </a:p>
        </p:txBody>
      </p:sp>
      <p:sp>
        <p:nvSpPr>
          <p:cNvPr id="45073" name="Rectangle 17"/>
          <p:cNvSpPr>
            <a:spLocks noChangeArrowheads="1"/>
          </p:cNvSpPr>
          <p:nvPr/>
        </p:nvSpPr>
        <p:spPr bwMode="auto">
          <a:xfrm>
            <a:off x="2336800" y="2971800"/>
            <a:ext cx="3081867" cy="304800"/>
          </a:xfrm>
          <a:prstGeom prst="rect">
            <a:avLst/>
          </a:prstGeom>
          <a:solidFill>
            <a:schemeClr val="accent5">
              <a:lumMod val="20000"/>
              <a:lumOff val="80000"/>
            </a:schemeClr>
          </a:solidFill>
          <a:ln w="9525">
            <a:solidFill>
              <a:schemeClr val="tx1"/>
            </a:solidFill>
            <a:round/>
            <a:headEnd/>
            <a:tailEnd/>
          </a:ln>
        </p:spPr>
        <p:txBody>
          <a:bodyPr anchor="ctr"/>
          <a:lstStyle/>
          <a:p>
            <a:pPr>
              <a:buNone/>
            </a:pPr>
            <a:r>
              <a:rPr lang="en-US" sz="2667" dirty="0"/>
              <a:t>Revision Number</a:t>
            </a:r>
          </a:p>
        </p:txBody>
      </p:sp>
      <p:sp>
        <p:nvSpPr>
          <p:cNvPr id="45074" name="Text Box 18"/>
          <p:cNvSpPr txBox="1">
            <a:spLocks noChangeArrowheads="1"/>
          </p:cNvSpPr>
          <p:nvPr/>
        </p:nvSpPr>
        <p:spPr bwMode="auto">
          <a:xfrm>
            <a:off x="-1" y="1692275"/>
            <a:ext cx="2247673" cy="461665"/>
          </a:xfrm>
          <a:prstGeom prst="rect">
            <a:avLst/>
          </a:prstGeom>
          <a:noFill/>
          <a:ln w="28575">
            <a:noFill/>
            <a:miter lim="800000"/>
            <a:headEnd/>
            <a:tailEnd/>
          </a:ln>
        </p:spPr>
        <p:txBody>
          <a:bodyPr wrap="square">
            <a:spAutoFit/>
          </a:bodyPr>
          <a:lstStyle>
            <a:defPPr>
              <a:defRPr lang="en-US"/>
            </a:defPPr>
            <a:lvl1pPr>
              <a:buNone/>
              <a:defRPr>
                <a:solidFill>
                  <a:schemeClr val="accent4">
                    <a:lumMod val="75000"/>
                  </a:schemeClr>
                </a:solidFill>
              </a:defRPr>
            </a:lvl1pPr>
          </a:lstStyle>
          <a:p>
            <a:r>
              <a:rPr lang="en-US" sz="2400" dirty="0"/>
              <a:t>Access token</a:t>
            </a:r>
          </a:p>
        </p:txBody>
      </p:sp>
      <p:sp>
        <p:nvSpPr>
          <p:cNvPr id="45075" name="AutoShape 19"/>
          <p:cNvSpPr>
            <a:spLocks/>
          </p:cNvSpPr>
          <p:nvPr/>
        </p:nvSpPr>
        <p:spPr bwMode="auto">
          <a:xfrm>
            <a:off x="1828800" y="2971800"/>
            <a:ext cx="304800" cy="3657600"/>
          </a:xfrm>
          <a:prstGeom prst="leftBrace">
            <a:avLst>
              <a:gd name="adj1" fmla="val 133333"/>
              <a:gd name="adj2" fmla="val 50000"/>
            </a:avLst>
          </a:prstGeom>
          <a:noFill/>
          <a:ln w="9525">
            <a:solidFill>
              <a:schemeClr val="tx1"/>
            </a:solidFill>
            <a:round/>
            <a:headEnd/>
            <a:tailEnd/>
          </a:ln>
        </p:spPr>
        <p:txBody>
          <a:bodyPr wrap="none" anchor="ctr"/>
          <a:lstStyle/>
          <a:p>
            <a:endParaRPr lang="en-US" sz="2667"/>
          </a:p>
        </p:txBody>
      </p:sp>
      <p:sp>
        <p:nvSpPr>
          <p:cNvPr id="45076" name="Text Box 20"/>
          <p:cNvSpPr txBox="1">
            <a:spLocks noChangeArrowheads="1"/>
          </p:cNvSpPr>
          <p:nvPr/>
        </p:nvSpPr>
        <p:spPr bwMode="auto">
          <a:xfrm>
            <a:off x="-1" y="4343401"/>
            <a:ext cx="2491320" cy="830997"/>
          </a:xfrm>
          <a:prstGeom prst="rect">
            <a:avLst/>
          </a:prstGeom>
          <a:noFill/>
          <a:ln w="28575">
            <a:noFill/>
            <a:miter lim="800000"/>
            <a:headEnd/>
            <a:tailEnd/>
          </a:ln>
        </p:spPr>
        <p:txBody>
          <a:bodyPr wrap="square">
            <a:spAutoFit/>
          </a:bodyPr>
          <a:lstStyle>
            <a:defPPr>
              <a:defRPr lang="en-US"/>
            </a:defPPr>
            <a:lvl1pPr>
              <a:buNone/>
              <a:defRPr>
                <a:solidFill>
                  <a:schemeClr val="accent4">
                    <a:lumMod val="75000"/>
                  </a:schemeClr>
                </a:solidFill>
              </a:defRPr>
            </a:lvl1pPr>
          </a:lstStyle>
          <a:p>
            <a:r>
              <a:rPr lang="en-US" sz="2400" dirty="0"/>
              <a:t>Security descriptor</a:t>
            </a:r>
          </a:p>
        </p:txBody>
      </p:sp>
      <p:sp>
        <p:nvSpPr>
          <p:cNvPr id="45077" name="Line 21"/>
          <p:cNvSpPr>
            <a:spLocks noChangeShapeType="1"/>
          </p:cNvSpPr>
          <p:nvPr/>
        </p:nvSpPr>
        <p:spPr bwMode="auto">
          <a:xfrm>
            <a:off x="6197600" y="1692275"/>
            <a:ext cx="0" cy="1279525"/>
          </a:xfrm>
          <a:prstGeom prst="line">
            <a:avLst/>
          </a:prstGeom>
          <a:noFill/>
          <a:ln w="38100">
            <a:solidFill>
              <a:schemeClr val="tx1"/>
            </a:solidFill>
            <a:round/>
            <a:headEnd/>
            <a:tailEnd type="triangle" w="med" len="med"/>
          </a:ln>
        </p:spPr>
        <p:txBody>
          <a:bodyPr anchor="ctr"/>
          <a:lstStyle/>
          <a:p>
            <a:endParaRPr lang="en-US" sz="2667"/>
          </a:p>
        </p:txBody>
      </p:sp>
      <p:sp>
        <p:nvSpPr>
          <p:cNvPr id="45078" name="AutoShape 22"/>
          <p:cNvSpPr>
            <a:spLocks noChangeArrowheads="1"/>
          </p:cNvSpPr>
          <p:nvPr/>
        </p:nvSpPr>
        <p:spPr bwMode="auto">
          <a:xfrm>
            <a:off x="5892800" y="2971800"/>
            <a:ext cx="508000" cy="304800"/>
          </a:xfrm>
          <a:prstGeom prst="flowChartSummingJunction">
            <a:avLst/>
          </a:prstGeom>
          <a:noFill/>
          <a:ln w="38100">
            <a:solidFill>
              <a:schemeClr val="tx1"/>
            </a:solidFill>
            <a:round/>
            <a:headEnd/>
            <a:tailEnd/>
          </a:ln>
        </p:spPr>
        <p:txBody>
          <a:bodyPr wrap="none" anchor="ctr"/>
          <a:lstStyle/>
          <a:p>
            <a:endParaRPr lang="en-US" sz="2667"/>
          </a:p>
        </p:txBody>
      </p:sp>
      <p:sp>
        <p:nvSpPr>
          <p:cNvPr id="45079" name="Line 23"/>
          <p:cNvSpPr>
            <a:spLocks noChangeShapeType="1"/>
          </p:cNvSpPr>
          <p:nvPr/>
        </p:nvSpPr>
        <p:spPr bwMode="auto">
          <a:xfrm flipH="1">
            <a:off x="5418667" y="3124200"/>
            <a:ext cx="474133" cy="0"/>
          </a:xfrm>
          <a:prstGeom prst="line">
            <a:avLst/>
          </a:prstGeom>
          <a:noFill/>
          <a:ln w="38100">
            <a:solidFill>
              <a:schemeClr val="tx1"/>
            </a:solidFill>
            <a:round/>
            <a:headEnd/>
            <a:tailEnd type="triangle" w="med" len="med"/>
          </a:ln>
        </p:spPr>
        <p:txBody>
          <a:bodyPr anchor="ctr"/>
          <a:lstStyle/>
          <a:p>
            <a:endParaRPr lang="en-US" sz="2667"/>
          </a:p>
        </p:txBody>
      </p:sp>
      <p:sp>
        <p:nvSpPr>
          <p:cNvPr id="45080" name="Text Box 24"/>
          <p:cNvSpPr txBox="1">
            <a:spLocks noChangeArrowheads="1"/>
          </p:cNvSpPr>
          <p:nvPr/>
        </p:nvSpPr>
        <p:spPr bwMode="auto">
          <a:xfrm>
            <a:off x="6604000" y="1803401"/>
            <a:ext cx="2871620" cy="830997"/>
          </a:xfrm>
          <a:prstGeom prst="rect">
            <a:avLst/>
          </a:prstGeom>
          <a:noFill/>
          <a:ln w="28575">
            <a:noFill/>
            <a:miter lim="800000"/>
            <a:headEnd/>
            <a:tailEnd/>
          </a:ln>
        </p:spPr>
        <p:txBody>
          <a:bodyPr wrap="none">
            <a:spAutoFit/>
          </a:bodyPr>
          <a:lstStyle>
            <a:defPPr>
              <a:defRPr lang="en-US"/>
            </a:defPPr>
            <a:lvl1pPr>
              <a:buNone/>
              <a:defRPr>
                <a:solidFill>
                  <a:schemeClr val="accent4">
                    <a:lumMod val="75000"/>
                  </a:schemeClr>
                </a:solidFill>
              </a:defRPr>
            </a:lvl1pPr>
          </a:lstStyle>
          <a:p>
            <a:r>
              <a:rPr lang="en-US" sz="2400" dirty="0"/>
              <a:t>Access request: write</a:t>
            </a:r>
          </a:p>
          <a:p>
            <a:r>
              <a:rPr lang="en-US" sz="2400" dirty="0"/>
              <a:t>Action: denied</a:t>
            </a:r>
          </a:p>
        </p:txBody>
      </p:sp>
      <p:sp>
        <p:nvSpPr>
          <p:cNvPr id="45081" name="AutoShape 25"/>
          <p:cNvSpPr>
            <a:spLocks/>
          </p:cNvSpPr>
          <p:nvPr/>
        </p:nvSpPr>
        <p:spPr bwMode="auto">
          <a:xfrm>
            <a:off x="1828800" y="1600200"/>
            <a:ext cx="304800" cy="914400"/>
          </a:xfrm>
          <a:prstGeom prst="leftBrace">
            <a:avLst>
              <a:gd name="adj1" fmla="val 33333"/>
              <a:gd name="adj2" fmla="val 50000"/>
            </a:avLst>
          </a:prstGeom>
          <a:noFill/>
          <a:ln w="9525">
            <a:solidFill>
              <a:schemeClr val="tx1"/>
            </a:solidFill>
            <a:round/>
            <a:headEnd/>
            <a:tailEnd/>
          </a:ln>
        </p:spPr>
        <p:txBody>
          <a:bodyPr wrap="none" anchor="ctr"/>
          <a:lstStyle/>
          <a:p>
            <a:endParaRPr lang="en-US" sz="2667"/>
          </a:p>
        </p:txBody>
      </p:sp>
      <p:sp>
        <p:nvSpPr>
          <p:cNvPr id="45082" name="Text Box 26"/>
          <p:cNvSpPr txBox="1">
            <a:spLocks noChangeArrowheads="1"/>
          </p:cNvSpPr>
          <p:nvPr/>
        </p:nvSpPr>
        <p:spPr bwMode="auto">
          <a:xfrm>
            <a:off x="6400800" y="2921000"/>
            <a:ext cx="5994400" cy="1741952"/>
          </a:xfrm>
          <a:prstGeom prst="rect">
            <a:avLst/>
          </a:prstGeom>
          <a:noFill/>
          <a:ln w="9525">
            <a:noFill/>
            <a:miter lim="800000"/>
            <a:headEnd/>
            <a:tailEnd/>
          </a:ln>
        </p:spPr>
        <p:txBody>
          <a:bodyPr>
            <a:spAutoFit/>
          </a:bodyPr>
          <a:lstStyle/>
          <a:p>
            <a:pPr algn="l" eaLnBrk="0" hangingPunct="0">
              <a:spcBef>
                <a:spcPct val="20000"/>
              </a:spcBef>
              <a:buClr>
                <a:schemeClr val="accent2"/>
              </a:buClr>
              <a:buFontTx/>
              <a:buChar char="•"/>
            </a:pPr>
            <a:r>
              <a:rPr lang="en-US" sz="2400" dirty="0">
                <a:solidFill>
                  <a:schemeClr val="accent4">
                    <a:lumMod val="75000"/>
                  </a:schemeClr>
                </a:solidFill>
                <a:latin typeface="Arial" charset="0"/>
                <a:cs typeface="Arial" charset="0"/>
              </a:rPr>
              <a:t>  User Mark requests write permission</a:t>
            </a:r>
          </a:p>
          <a:p>
            <a:pPr algn="l" eaLnBrk="0" hangingPunct="0">
              <a:spcBef>
                <a:spcPct val="20000"/>
              </a:spcBef>
              <a:buClr>
                <a:schemeClr val="accent2"/>
              </a:buClr>
              <a:buFontTx/>
              <a:buChar char="•"/>
            </a:pPr>
            <a:r>
              <a:rPr lang="en-US" sz="2400" dirty="0">
                <a:solidFill>
                  <a:schemeClr val="accent4">
                    <a:lumMod val="75000"/>
                  </a:schemeClr>
                </a:solidFill>
                <a:latin typeface="Arial" charset="0"/>
                <a:cs typeface="Arial" charset="0"/>
              </a:rPr>
              <a:t>  Descriptor denies permission to group</a:t>
            </a:r>
          </a:p>
          <a:p>
            <a:pPr algn="l" eaLnBrk="0" hangingPunct="0">
              <a:spcBef>
                <a:spcPct val="20000"/>
              </a:spcBef>
              <a:buClr>
                <a:schemeClr val="accent2"/>
              </a:buClr>
              <a:buFontTx/>
              <a:buChar char="•"/>
            </a:pPr>
            <a:r>
              <a:rPr lang="en-US" sz="2400" dirty="0">
                <a:solidFill>
                  <a:schemeClr val="accent4">
                    <a:lumMod val="75000"/>
                  </a:schemeClr>
                </a:solidFill>
                <a:latin typeface="Arial" charset="0"/>
                <a:cs typeface="Arial" charset="0"/>
              </a:rPr>
              <a:t>  Reference Monitor denies request</a:t>
            </a:r>
          </a:p>
          <a:p>
            <a:pPr algn="l" eaLnBrk="0" hangingPunct="0">
              <a:spcBef>
                <a:spcPct val="20000"/>
              </a:spcBef>
              <a:buClr>
                <a:schemeClr val="accent2"/>
              </a:buClr>
              <a:buNone/>
            </a:pPr>
            <a:r>
              <a:rPr lang="en-US" sz="2133" dirty="0">
                <a:solidFill>
                  <a:schemeClr val="accent4">
                    <a:lumMod val="75000"/>
                  </a:schemeClr>
                </a:solidFill>
                <a:latin typeface="Arial" charset="0"/>
                <a:cs typeface="Arial" charset="0"/>
              </a:rPr>
              <a:t>(DACL for access, SACL for audit and logging)</a:t>
            </a:r>
            <a:endParaRPr lang="en-US" sz="2133" dirty="0">
              <a:solidFill>
                <a:schemeClr val="accent4">
                  <a:lumMod val="75000"/>
                </a:schemeClr>
              </a:solidFill>
            </a:endParaRPr>
          </a:p>
        </p:txBody>
      </p:sp>
      <p:sp>
        <p:nvSpPr>
          <p:cNvPr id="45083" name="Line 27"/>
          <p:cNvSpPr>
            <a:spLocks noChangeShapeType="1"/>
          </p:cNvSpPr>
          <p:nvPr/>
        </p:nvSpPr>
        <p:spPr bwMode="auto">
          <a:xfrm>
            <a:off x="5814483" y="1692275"/>
            <a:ext cx="383117" cy="0"/>
          </a:xfrm>
          <a:prstGeom prst="line">
            <a:avLst/>
          </a:prstGeom>
          <a:noFill/>
          <a:ln w="38100">
            <a:solidFill>
              <a:schemeClr val="tx1"/>
            </a:solidFill>
            <a:round/>
            <a:headEnd/>
            <a:tailEnd/>
          </a:ln>
        </p:spPr>
        <p:txBody>
          <a:bodyPr anchor="ctr"/>
          <a:lstStyle/>
          <a:p>
            <a:endParaRPr lang="en-US" sz="2667"/>
          </a:p>
        </p:txBody>
      </p:sp>
      <p:sp>
        <p:nvSpPr>
          <p:cNvPr id="2" name="TextBox 1"/>
          <p:cNvSpPr txBox="1"/>
          <p:nvPr/>
        </p:nvSpPr>
        <p:spPr>
          <a:xfrm>
            <a:off x="7518400" y="4749800"/>
            <a:ext cx="2946400" cy="1938992"/>
          </a:xfrm>
          <a:prstGeom prst="rect">
            <a:avLst/>
          </a:prstGeom>
          <a:noFill/>
          <a:ln>
            <a:solidFill>
              <a:schemeClr val="tx1"/>
            </a:solidFill>
          </a:ln>
        </p:spPr>
        <p:txBody>
          <a:bodyPr wrap="square" rtlCol="0">
            <a:spAutoFit/>
          </a:bodyPr>
          <a:lstStyle/>
          <a:p>
            <a:pPr algn="l">
              <a:buNone/>
            </a:pPr>
            <a:r>
              <a:rPr lang="en-US" sz="2400" dirty="0">
                <a:solidFill>
                  <a:schemeClr val="accent3">
                    <a:lumMod val="75000"/>
                  </a:schemeClr>
                </a:solidFill>
              </a:rPr>
              <a:t>Priority:</a:t>
            </a:r>
          </a:p>
          <a:p>
            <a:pPr lvl="1" algn="l">
              <a:buNone/>
            </a:pPr>
            <a:r>
              <a:rPr lang="en-US" sz="2400" dirty="0">
                <a:solidFill>
                  <a:schemeClr val="accent3">
                    <a:lumMod val="75000"/>
                  </a:schemeClr>
                </a:solidFill>
              </a:rPr>
              <a:t>Explicit Deny</a:t>
            </a:r>
            <a:br>
              <a:rPr lang="en-US" sz="2400" dirty="0">
                <a:solidFill>
                  <a:schemeClr val="accent3">
                    <a:lumMod val="75000"/>
                  </a:schemeClr>
                </a:solidFill>
              </a:rPr>
            </a:br>
            <a:r>
              <a:rPr lang="en-US" sz="2400" dirty="0">
                <a:solidFill>
                  <a:schemeClr val="accent3">
                    <a:lumMod val="75000"/>
                  </a:schemeClr>
                </a:solidFill>
              </a:rPr>
              <a:t>Explicit Allow</a:t>
            </a:r>
            <a:br>
              <a:rPr lang="en-US" sz="2400" dirty="0">
                <a:solidFill>
                  <a:schemeClr val="accent3">
                    <a:lumMod val="75000"/>
                  </a:schemeClr>
                </a:solidFill>
              </a:rPr>
            </a:br>
            <a:r>
              <a:rPr lang="en-US" sz="2400" dirty="0">
                <a:solidFill>
                  <a:schemeClr val="accent3">
                    <a:lumMod val="75000"/>
                  </a:schemeClr>
                </a:solidFill>
              </a:rPr>
              <a:t>Inherited Deny</a:t>
            </a:r>
            <a:br>
              <a:rPr lang="en-US" sz="2400" dirty="0">
                <a:solidFill>
                  <a:schemeClr val="accent3">
                    <a:lumMod val="75000"/>
                  </a:schemeClr>
                </a:solidFill>
              </a:rPr>
            </a:br>
            <a:r>
              <a:rPr lang="en-US" sz="2400" dirty="0">
                <a:solidFill>
                  <a:schemeClr val="accent3">
                    <a:lumMod val="75000"/>
                  </a:schemeClr>
                </a:solidFill>
              </a:rPr>
              <a:t>Inherited Allow</a:t>
            </a:r>
          </a:p>
        </p:txBody>
      </p:sp>
      <p:sp>
        <p:nvSpPr>
          <p:cNvPr id="45059" name="Rectangle 3"/>
          <p:cNvSpPr>
            <a:spLocks noChangeArrowheads="1"/>
          </p:cNvSpPr>
          <p:nvPr/>
        </p:nvSpPr>
        <p:spPr bwMode="auto">
          <a:xfrm>
            <a:off x="2311400" y="1600200"/>
            <a:ext cx="3759200" cy="304800"/>
          </a:xfrm>
          <a:prstGeom prst="rect">
            <a:avLst/>
          </a:prstGeom>
          <a:solidFill>
            <a:schemeClr val="accent5">
              <a:lumMod val="20000"/>
              <a:lumOff val="80000"/>
            </a:schemeClr>
          </a:solidFill>
          <a:ln w="9525">
            <a:solidFill>
              <a:schemeClr val="tx1"/>
            </a:solidFill>
            <a:round/>
            <a:headEnd/>
            <a:tailEnd/>
          </a:ln>
        </p:spPr>
        <p:txBody>
          <a:bodyPr anchor="ctr"/>
          <a:lstStyle/>
          <a:p>
            <a:pPr>
              <a:buNone/>
            </a:pPr>
            <a:r>
              <a:rPr lang="en-US" sz="2667" dirty="0"/>
              <a:t>User:    Mark</a:t>
            </a:r>
          </a:p>
        </p:txBody>
      </p:sp>
    </p:spTree>
    <p:extLst>
      <p:ext uri="{BB962C8B-B14F-4D97-AF65-F5344CB8AC3E}">
        <p14:creationId xmlns:p14="http://schemas.microsoft.com/office/powerpoint/2010/main" val="1741943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57944F7-12A9-4509-9FA0-AA80025CB11B}"/>
              </a:ext>
            </a:extLst>
          </p:cNvPr>
          <p:cNvSpPr>
            <a:spLocks noGrp="1"/>
          </p:cNvSpPr>
          <p:nvPr>
            <p:ph type="title"/>
          </p:nvPr>
        </p:nvSpPr>
        <p:spPr/>
        <p:txBody>
          <a:bodyPr/>
          <a:lstStyle/>
          <a:p>
            <a:r>
              <a:rPr lang="en-US" dirty="0"/>
              <a:t>Hibernation</a:t>
            </a:r>
          </a:p>
        </p:txBody>
      </p:sp>
      <p:sp>
        <p:nvSpPr>
          <p:cNvPr id="8" name="Content Placeholder 7">
            <a:extLst>
              <a:ext uri="{FF2B5EF4-FFF2-40B4-BE49-F238E27FC236}">
                <a16:creationId xmlns:a16="http://schemas.microsoft.com/office/drawing/2014/main" id="{69374FAD-FAD3-4DFC-9535-4FB2E6D0880A}"/>
              </a:ext>
            </a:extLst>
          </p:cNvPr>
          <p:cNvSpPr>
            <a:spLocks noGrp="1"/>
          </p:cNvSpPr>
          <p:nvPr>
            <p:ph idx="1"/>
          </p:nvPr>
        </p:nvSpPr>
        <p:spPr/>
        <p:txBody>
          <a:bodyPr>
            <a:normAutofit lnSpcReduction="10000"/>
          </a:bodyPr>
          <a:lstStyle/>
          <a:p>
            <a:r>
              <a:rPr lang="en-US" dirty="0"/>
              <a:t>Modern machines have the ability to go into a powered-off state known</a:t>
            </a:r>
            <a:br>
              <a:rPr lang="en-US" dirty="0"/>
            </a:br>
            <a:r>
              <a:rPr lang="en-US" dirty="0"/>
              <a:t>as </a:t>
            </a:r>
            <a:r>
              <a:rPr lang="en-US" b="1" i="1" dirty="0"/>
              <a:t>hibernation</a:t>
            </a:r>
          </a:p>
          <a:p>
            <a:r>
              <a:rPr lang="en-US" dirty="0"/>
              <a:t>While going into hibernation, the operating system stores</a:t>
            </a:r>
            <a:br>
              <a:rPr lang="en-US" dirty="0"/>
            </a:br>
            <a:r>
              <a:rPr lang="en-US" dirty="0"/>
              <a:t>the entire contents of the machine’s memory into a </a:t>
            </a:r>
            <a:r>
              <a:rPr lang="en-US" b="1" i="1" dirty="0"/>
              <a:t>hibernation file </a:t>
            </a:r>
            <a:r>
              <a:rPr lang="en-US" dirty="0"/>
              <a:t>on disk</a:t>
            </a:r>
            <a:br>
              <a:rPr lang="en-US" dirty="0"/>
            </a:br>
            <a:r>
              <a:rPr lang="en-US" dirty="0"/>
              <a:t>so that the state of the computer can be quickly restored when the system</a:t>
            </a:r>
            <a:br>
              <a:rPr lang="en-US" dirty="0"/>
            </a:br>
            <a:r>
              <a:rPr lang="en-US" dirty="0"/>
              <a:t>is powered back on.</a:t>
            </a:r>
          </a:p>
          <a:p>
            <a:r>
              <a:rPr lang="en-US" dirty="0"/>
              <a:t>Since the entire contents of memory are stored into the hibernation file,</a:t>
            </a:r>
            <a:br>
              <a:rPr lang="en-US" dirty="0"/>
            </a:br>
            <a:r>
              <a:rPr lang="en-US" dirty="0"/>
              <a:t>any passwords or sensitive information that were stored in memory at the</a:t>
            </a:r>
            <a:br>
              <a:rPr lang="en-US" dirty="0"/>
            </a:br>
            <a:r>
              <a:rPr lang="en-US" dirty="0"/>
              <a:t>time of hibernation are preserved.</a:t>
            </a:r>
          </a:p>
          <a:p>
            <a:r>
              <a:rPr lang="en-US" dirty="0"/>
              <a:t>Windows </a:t>
            </a:r>
            <a:r>
              <a:rPr lang="en-US" dirty="0" err="1"/>
              <a:t>storesas</a:t>
            </a:r>
            <a:r>
              <a:rPr lang="en-US" dirty="0"/>
              <a:t> </a:t>
            </a:r>
            <a:r>
              <a:rPr lang="en-US" b="1" dirty="0"/>
              <a:t>C:</a:t>
            </a:r>
            <a:r>
              <a:rPr lang="en-US" b="1" i="1" dirty="0"/>
              <a:t>\</a:t>
            </a:r>
            <a:r>
              <a:rPr lang="en-US" b="1" dirty="0"/>
              <a:t>hiberfil.sys</a:t>
            </a:r>
            <a:r>
              <a:rPr lang="en-US" dirty="0"/>
              <a:t>. A live CD attack can be performed to</a:t>
            </a:r>
            <a:br>
              <a:rPr lang="en-US" dirty="0"/>
            </a:br>
            <a:r>
              <a:rPr lang="en-US" dirty="0"/>
              <a:t>gain access to the hibernation file</a:t>
            </a:r>
            <a:br>
              <a:rPr lang="en-US" dirty="0"/>
            </a:br>
            <a:endParaRPr lang="en-US" dirty="0"/>
          </a:p>
        </p:txBody>
      </p:sp>
    </p:spTree>
    <p:extLst>
      <p:ext uri="{BB962C8B-B14F-4D97-AF65-F5344CB8AC3E}">
        <p14:creationId xmlns:p14="http://schemas.microsoft.com/office/powerpoint/2010/main" val="27683748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dirty="0"/>
              <a:t>Impersonation Tokens  </a:t>
            </a:r>
            <a:r>
              <a:rPr lang="en-US" sz="4800" dirty="0"/>
              <a:t>(compare to </a:t>
            </a:r>
            <a:r>
              <a:rPr lang="en-US" sz="4800" dirty="0" err="1"/>
              <a:t>setuid</a:t>
            </a:r>
            <a:r>
              <a:rPr lang="en-US" sz="4800" dirty="0"/>
              <a:t>)</a:t>
            </a:r>
            <a:endParaRPr lang="en-US" dirty="0"/>
          </a:p>
        </p:txBody>
      </p:sp>
      <p:sp>
        <p:nvSpPr>
          <p:cNvPr id="46083" name="Rectangle 3" descr="Rectangle: Click to edit Master text styles&#10;Second level&#10;Third level&#10;Fourth level&#10;Fifth level"/>
          <p:cNvSpPr>
            <a:spLocks noGrp="1" noChangeArrowheads="1"/>
          </p:cNvSpPr>
          <p:nvPr>
            <p:ph idx="1"/>
          </p:nvPr>
        </p:nvSpPr>
        <p:spPr/>
        <p:txBody>
          <a:bodyPr>
            <a:normAutofit/>
          </a:bodyPr>
          <a:lstStyle/>
          <a:p>
            <a:r>
              <a:rPr lang="en-US" dirty="0"/>
              <a:t>Process adopts security attributes of another</a:t>
            </a:r>
          </a:p>
          <a:p>
            <a:pPr lvl="1"/>
            <a:r>
              <a:rPr lang="en-US" dirty="0"/>
              <a:t>Client passes impersonation token to server</a:t>
            </a:r>
          </a:p>
          <a:p>
            <a:r>
              <a:rPr lang="en-US" dirty="0"/>
              <a:t>Client specifies impersonation level</a:t>
            </a:r>
          </a:p>
          <a:p>
            <a:pPr lvl="1"/>
            <a:r>
              <a:rPr lang="en-US" dirty="0"/>
              <a:t>Anonymous</a:t>
            </a:r>
          </a:p>
          <a:p>
            <a:pPr lvl="2"/>
            <a:r>
              <a:rPr lang="en-US" dirty="0"/>
              <a:t>Token has no information about the client</a:t>
            </a:r>
          </a:p>
          <a:p>
            <a:pPr lvl="1"/>
            <a:r>
              <a:rPr lang="en-US" dirty="0"/>
              <a:t>Identification</a:t>
            </a:r>
          </a:p>
          <a:p>
            <a:pPr lvl="2"/>
            <a:r>
              <a:rPr lang="en-US" dirty="0"/>
              <a:t>Obtain the SIDs of client and client's privileges, but server cannot impersonate the client</a:t>
            </a:r>
          </a:p>
          <a:p>
            <a:pPr lvl="1"/>
            <a:r>
              <a:rPr lang="en-US" dirty="0"/>
              <a:t>Impersonation</a:t>
            </a:r>
          </a:p>
          <a:p>
            <a:pPr lvl="2"/>
            <a:r>
              <a:rPr lang="en-US" dirty="0"/>
              <a:t>Impersonate the client</a:t>
            </a:r>
          </a:p>
          <a:p>
            <a:pPr lvl="1"/>
            <a:r>
              <a:rPr lang="en-US" dirty="0"/>
              <a:t>Delegation</a:t>
            </a:r>
          </a:p>
          <a:p>
            <a:pPr lvl="2"/>
            <a:r>
              <a:rPr lang="en-US" dirty="0"/>
              <a:t>Lets server impersonate client on local, remote systems</a:t>
            </a:r>
          </a:p>
        </p:txBody>
      </p:sp>
    </p:spTree>
    <p:extLst>
      <p:ext uri="{BB962C8B-B14F-4D97-AF65-F5344CB8AC3E}">
        <p14:creationId xmlns:p14="http://schemas.microsoft.com/office/powerpoint/2010/main" val="8830279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pPr eaLnBrk="1" hangingPunct="1"/>
            <a:r>
              <a:rPr lang="en-US" dirty="0"/>
              <a:t>Windows access control summary</a:t>
            </a:r>
            <a:endParaRPr lang="en-US" sz="4267" dirty="0"/>
          </a:p>
        </p:txBody>
      </p:sp>
      <p:sp>
        <p:nvSpPr>
          <p:cNvPr id="39939"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r>
              <a:rPr lang="en-US" dirty="0"/>
              <a:t>Full access control lists</a:t>
            </a:r>
          </a:p>
          <a:p>
            <a:pPr lvl="1" eaLnBrk="1" hangingPunct="1"/>
            <a:r>
              <a:rPr lang="en-US" dirty="0"/>
              <a:t>Specify access for groups and users</a:t>
            </a:r>
          </a:p>
          <a:p>
            <a:pPr lvl="2" eaLnBrk="1" hangingPunct="1"/>
            <a:r>
              <a:rPr lang="en-US" sz="2667" dirty="0"/>
              <a:t>Read, modify, change owner, delete </a:t>
            </a:r>
          </a:p>
          <a:p>
            <a:pPr eaLnBrk="1" hangingPunct="1"/>
            <a:r>
              <a:rPr lang="en-US" dirty="0"/>
              <a:t>Some additional concepts</a:t>
            </a:r>
          </a:p>
          <a:p>
            <a:pPr lvl="1" eaLnBrk="1" hangingPunct="1"/>
            <a:r>
              <a:rPr lang="en-US" dirty="0"/>
              <a:t>Tokens</a:t>
            </a:r>
          </a:p>
          <a:p>
            <a:pPr lvl="1" eaLnBrk="1" hangingPunct="1"/>
            <a:r>
              <a:rPr lang="en-US" dirty="0"/>
              <a:t>Security attributes</a:t>
            </a:r>
          </a:p>
          <a:p>
            <a:pPr eaLnBrk="1" hangingPunct="1"/>
            <a:r>
              <a:rPr lang="en-US" dirty="0"/>
              <a:t>Generally, more precise, more flexible than Unix</a:t>
            </a:r>
          </a:p>
          <a:p>
            <a:pPr lvl="1"/>
            <a:r>
              <a:rPr lang="en-US" sz="2667" dirty="0"/>
              <a:t>Can define new permissions</a:t>
            </a:r>
          </a:p>
          <a:p>
            <a:pPr lvl="1"/>
            <a:r>
              <a:rPr lang="en-US" sz="2667" dirty="0"/>
              <a:t>Can transfer some but not all privileges (</a:t>
            </a:r>
            <a:r>
              <a:rPr lang="en-US" sz="2667" i="1" dirty="0"/>
              <a:t>cf.</a:t>
            </a:r>
            <a:r>
              <a:rPr lang="en-US" sz="2667" dirty="0"/>
              <a:t> capabilities)</a:t>
            </a:r>
          </a:p>
          <a:p>
            <a:pPr lvl="1" eaLnBrk="1" hangingPunct="1"/>
            <a:endParaRPr lang="en-US" dirty="0"/>
          </a:p>
        </p:txBody>
      </p:sp>
    </p:spTree>
    <p:extLst>
      <p:ext uri="{BB962C8B-B14F-4D97-AF65-F5344CB8AC3E}">
        <p14:creationId xmlns:p14="http://schemas.microsoft.com/office/powerpoint/2010/main" val="1012555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E244A8-610A-4F88-87C9-5F3AE242D368}"/>
              </a:ext>
            </a:extLst>
          </p:cNvPr>
          <p:cNvSpPr>
            <a:spLocks noGrp="1"/>
          </p:cNvSpPr>
          <p:nvPr>
            <p:ph type="title"/>
          </p:nvPr>
        </p:nvSpPr>
        <p:spPr/>
        <p:txBody>
          <a:bodyPr/>
          <a:lstStyle/>
          <a:p>
            <a:r>
              <a:rPr lang="en-US" dirty="0"/>
              <a:t>Control exploit attacks</a:t>
            </a:r>
          </a:p>
        </p:txBody>
      </p:sp>
      <p:sp>
        <p:nvSpPr>
          <p:cNvPr id="5" name="Text Placeholder 4">
            <a:extLst>
              <a:ext uri="{FF2B5EF4-FFF2-40B4-BE49-F238E27FC236}">
                <a16:creationId xmlns:a16="http://schemas.microsoft.com/office/drawing/2014/main" id="{28F83871-B8CF-410A-B758-2316EF88DE2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037326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4ACAD2-99DD-45C7-A231-88150C1C18FC}"/>
              </a:ext>
            </a:extLst>
          </p:cNvPr>
          <p:cNvSpPr>
            <a:spLocks noGrp="1"/>
          </p:cNvSpPr>
          <p:nvPr>
            <p:ph type="title"/>
          </p:nvPr>
        </p:nvSpPr>
        <p:spPr/>
        <p:txBody>
          <a:bodyPr/>
          <a:lstStyle/>
          <a:p>
            <a:r>
              <a:rPr lang="en-US" dirty="0"/>
              <a:t>What is an exploit</a:t>
            </a:r>
          </a:p>
        </p:txBody>
      </p:sp>
      <p:sp>
        <p:nvSpPr>
          <p:cNvPr id="5" name="Content Placeholder 4">
            <a:extLst>
              <a:ext uri="{FF2B5EF4-FFF2-40B4-BE49-F238E27FC236}">
                <a16:creationId xmlns:a16="http://schemas.microsoft.com/office/drawing/2014/main" id="{D0E27CB5-6FD0-4004-B0C6-28C2242FACA8}"/>
              </a:ext>
            </a:extLst>
          </p:cNvPr>
          <p:cNvSpPr>
            <a:spLocks noGrp="1"/>
          </p:cNvSpPr>
          <p:nvPr>
            <p:ph idx="1"/>
          </p:nvPr>
        </p:nvSpPr>
        <p:spPr/>
        <p:txBody>
          <a:bodyPr>
            <a:normAutofit lnSpcReduction="10000"/>
          </a:bodyPr>
          <a:lstStyle/>
          <a:p>
            <a:r>
              <a:rPr lang="en-US" sz="2400" dirty="0"/>
              <a:t>An exploit is any input (i.e., a piece of software, an argument string, or sequence of commands) that takes advantage of a bug, glitch or  vulnerability in order to cause an attack </a:t>
            </a:r>
          </a:p>
          <a:p>
            <a:r>
              <a:rPr lang="en-US" sz="2400" dirty="0"/>
              <a:t> </a:t>
            </a:r>
            <a:r>
              <a:rPr lang="en-US" sz="2400" u="sng" dirty="0"/>
              <a:t>Attacker’s goal</a:t>
            </a:r>
            <a:r>
              <a:rPr lang="en-US" sz="2400" dirty="0"/>
              <a:t>:</a:t>
            </a:r>
          </a:p>
          <a:p>
            <a:pPr lvl="1"/>
            <a:r>
              <a:rPr lang="en-US" sz="2400" dirty="0"/>
              <a:t>Take over target machine     (e.g.  web server)</a:t>
            </a:r>
          </a:p>
          <a:p>
            <a:pPr lvl="2"/>
            <a:r>
              <a:rPr lang="en-US" sz="2000" dirty="0"/>
              <a:t>Execute arbitrary code on target by hijacking application control flow</a:t>
            </a:r>
          </a:p>
          <a:p>
            <a:pPr>
              <a:spcBef>
                <a:spcPts val="2976"/>
              </a:spcBef>
            </a:pPr>
            <a:r>
              <a:rPr lang="en-US" sz="2400" dirty="0"/>
              <a:t>Examples:</a:t>
            </a:r>
          </a:p>
          <a:p>
            <a:pPr lvl="1"/>
            <a:r>
              <a:rPr lang="en-US" sz="2400" dirty="0"/>
              <a:t>Buffer overflow and integer overflow attacks</a:t>
            </a:r>
          </a:p>
          <a:p>
            <a:pPr lvl="1"/>
            <a:r>
              <a:rPr lang="en-US" sz="2400" dirty="0"/>
              <a:t>Format string vulnerabilities</a:t>
            </a:r>
          </a:p>
          <a:p>
            <a:pPr lvl="1"/>
            <a:r>
              <a:rPr lang="en-US" sz="2400" dirty="0"/>
              <a:t>Use after free</a:t>
            </a:r>
          </a:p>
          <a:p>
            <a:endParaRPr lang="en-US" dirty="0"/>
          </a:p>
        </p:txBody>
      </p:sp>
    </p:spTree>
    <p:extLst>
      <p:ext uri="{BB962C8B-B14F-4D97-AF65-F5344CB8AC3E}">
        <p14:creationId xmlns:p14="http://schemas.microsoft.com/office/powerpoint/2010/main" val="3254497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59EFF1-D74D-48E8-91F7-7AF78A99F238}"/>
              </a:ext>
            </a:extLst>
          </p:cNvPr>
          <p:cNvSpPr>
            <a:spLocks noGrp="1"/>
          </p:cNvSpPr>
          <p:nvPr>
            <p:ph type="title"/>
          </p:nvPr>
        </p:nvSpPr>
        <p:spPr/>
        <p:txBody>
          <a:bodyPr/>
          <a:lstStyle/>
          <a:p>
            <a:r>
              <a:rPr lang="en-US" dirty="0"/>
              <a:t>Buffer overflow</a:t>
            </a:r>
          </a:p>
        </p:txBody>
      </p:sp>
      <p:sp>
        <p:nvSpPr>
          <p:cNvPr id="5" name="Text Placeholder 4">
            <a:extLst>
              <a:ext uri="{FF2B5EF4-FFF2-40B4-BE49-F238E27FC236}">
                <a16:creationId xmlns:a16="http://schemas.microsoft.com/office/drawing/2014/main" id="{0F97DADA-E41D-4DCD-9592-E013B51B62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285146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10464" y="274957"/>
            <a:ext cx="10363200" cy="731839"/>
          </a:xfrm>
        </p:spPr>
        <p:txBody>
          <a:bodyPr>
            <a:normAutofit fontScale="90000"/>
          </a:bodyPr>
          <a:lstStyle/>
          <a:p>
            <a:r>
              <a:rPr lang="en-US" sz="5333" dirty="0"/>
              <a:t>First example:   buffer overflows</a:t>
            </a:r>
          </a:p>
        </p:txBody>
      </p:sp>
      <p:sp>
        <p:nvSpPr>
          <p:cNvPr id="1028" name="Rectangle 3" descr="Rectangle: Click to edit Master text styles&#10;Second level&#10;Third level&#10;Fourth level&#10;Fifth level"/>
          <p:cNvSpPr>
            <a:spLocks noGrp="1" noChangeArrowheads="1"/>
          </p:cNvSpPr>
          <p:nvPr>
            <p:ph type="body" sz="half" idx="1"/>
          </p:nvPr>
        </p:nvSpPr>
        <p:spPr>
          <a:xfrm>
            <a:off x="508001" y="1092200"/>
            <a:ext cx="10902951" cy="5257800"/>
          </a:xfrm>
        </p:spPr>
        <p:txBody>
          <a:bodyPr>
            <a:noAutofit/>
          </a:bodyPr>
          <a:lstStyle/>
          <a:p>
            <a:pPr marL="0" indent="0">
              <a:buNone/>
              <a:tabLst>
                <a:tab pos="2601319" algn="l"/>
              </a:tabLst>
            </a:pPr>
            <a:r>
              <a:rPr lang="en-US" sz="2400" dirty="0"/>
              <a:t>Extremely common bug in C/C++ programs.</a:t>
            </a:r>
          </a:p>
          <a:p>
            <a:pPr marL="378875" indent="-302676">
              <a:lnSpc>
                <a:spcPct val="105000"/>
              </a:lnSpc>
              <a:tabLst>
                <a:tab pos="2601319" algn="l"/>
              </a:tabLst>
            </a:pPr>
            <a:r>
              <a:rPr lang="en-US" sz="2400" dirty="0"/>
              <a:t>First major exploit:  1988 Internet Worm.   </a:t>
            </a:r>
            <a:r>
              <a:rPr lang="en-US" sz="2400" dirty="0" err="1"/>
              <a:t>Fingerd</a:t>
            </a:r>
            <a:r>
              <a:rPr lang="en-US" sz="2400" dirty="0"/>
              <a:t>.</a:t>
            </a:r>
          </a:p>
          <a:p>
            <a:pPr marL="912261" lvl="1" indent="-302676">
              <a:lnSpc>
                <a:spcPct val="105000"/>
              </a:lnSpc>
              <a:tabLst>
                <a:tab pos="2601319" algn="l"/>
              </a:tabLst>
            </a:pPr>
            <a:endParaRPr lang="en-US" sz="2400" dirty="0"/>
          </a:p>
          <a:p>
            <a:pPr marL="76198" indent="0">
              <a:lnSpc>
                <a:spcPct val="105000"/>
              </a:lnSpc>
              <a:buNone/>
              <a:tabLst>
                <a:tab pos="2601319" algn="l"/>
              </a:tabLst>
            </a:pPr>
            <a:r>
              <a:rPr lang="en-US" sz="2400" dirty="0">
                <a:solidFill>
                  <a:schemeClr val="bg1">
                    <a:lumMod val="50000"/>
                  </a:schemeClr>
                </a:solidFill>
              </a:rPr>
              <a:t>whenever possible avoid C/C++</a:t>
            </a:r>
          </a:p>
          <a:p>
            <a:pPr marL="76198" indent="0">
              <a:lnSpc>
                <a:spcPct val="105000"/>
              </a:lnSpc>
              <a:buNone/>
              <a:tabLst>
                <a:tab pos="2601319" algn="l"/>
              </a:tabLst>
            </a:pPr>
            <a:endParaRPr lang="en-US" sz="2400" dirty="0">
              <a:solidFill>
                <a:schemeClr val="bg1">
                  <a:lumMod val="50000"/>
                </a:schemeClr>
              </a:solidFill>
            </a:endParaRPr>
          </a:p>
          <a:p>
            <a:pPr marL="76198" indent="0">
              <a:lnSpc>
                <a:spcPct val="105000"/>
              </a:lnSpc>
              <a:buNone/>
              <a:tabLst>
                <a:tab pos="1134505" algn="l"/>
              </a:tabLst>
            </a:pPr>
            <a:r>
              <a:rPr lang="mr-IN" sz="2400" dirty="0">
                <a:solidFill>
                  <a:schemeClr val="bg1">
                    <a:lumMod val="50000"/>
                  </a:schemeClr>
                </a:solidFill>
              </a:rPr>
              <a:t>…</a:t>
            </a:r>
            <a:r>
              <a:rPr lang="en-US" sz="2400" dirty="0">
                <a:solidFill>
                  <a:schemeClr val="bg1">
                    <a:lumMod val="50000"/>
                  </a:schemeClr>
                </a:solidFill>
              </a:rPr>
              <a:t> but often cannot avoid C/C++</a:t>
            </a:r>
          </a:p>
          <a:p>
            <a:pPr marL="533387">
              <a:lnSpc>
                <a:spcPct val="105000"/>
              </a:lnSpc>
              <a:tabLst>
                <a:tab pos="1134505" algn="l"/>
              </a:tabLst>
            </a:pPr>
            <a:r>
              <a:rPr lang="en-US" sz="2400" dirty="0">
                <a:solidFill>
                  <a:schemeClr val="bg1">
                    <a:lumMod val="50000"/>
                  </a:schemeClr>
                </a:solidFill>
              </a:rPr>
              <a:t>Need to understand </a:t>
            </a:r>
            <a:br>
              <a:rPr lang="en-US" sz="2400" dirty="0">
                <a:solidFill>
                  <a:schemeClr val="bg1">
                    <a:lumMod val="50000"/>
                  </a:schemeClr>
                </a:solidFill>
              </a:rPr>
            </a:br>
            <a:r>
              <a:rPr lang="en-US" sz="2400" dirty="0">
                <a:solidFill>
                  <a:schemeClr val="bg1">
                    <a:lumMod val="50000"/>
                  </a:schemeClr>
                </a:solidFill>
              </a:rPr>
              <a:t>attacks and defenses</a:t>
            </a:r>
          </a:p>
        </p:txBody>
      </p:sp>
      <p:sp>
        <p:nvSpPr>
          <p:cNvPr id="1029" name="Text Box 5"/>
          <p:cNvSpPr txBox="1">
            <a:spLocks noChangeArrowheads="1"/>
          </p:cNvSpPr>
          <p:nvPr/>
        </p:nvSpPr>
        <p:spPr bwMode="auto">
          <a:xfrm>
            <a:off x="7102852" y="6187152"/>
            <a:ext cx="3461204" cy="461665"/>
          </a:xfrm>
          <a:prstGeom prst="rect">
            <a:avLst/>
          </a:prstGeom>
          <a:noFill/>
          <a:ln w="9525">
            <a:noFill/>
            <a:miter lim="800000"/>
            <a:headEnd/>
            <a:tailEnd/>
          </a:ln>
        </p:spPr>
        <p:txBody>
          <a:bodyPr wrap="none">
            <a:spAutoFit/>
          </a:bodyPr>
          <a:lstStyle/>
          <a:p>
            <a:pPr algn="ctr" eaLnBrk="0" hangingPunct="0">
              <a:spcBef>
                <a:spcPct val="50000"/>
              </a:spcBef>
            </a:pPr>
            <a:r>
              <a:rPr lang="en-US" sz="2400" dirty="0"/>
              <a:t>Source:  </a:t>
            </a:r>
            <a:r>
              <a:rPr lang="en-US" sz="2400" dirty="0" err="1"/>
              <a:t>web.nvd.nist.gov</a:t>
            </a:r>
            <a:endParaRPr lang="en-US" sz="2400" dirty="0"/>
          </a:p>
        </p:txBody>
      </p:sp>
      <p:pic>
        <p:nvPicPr>
          <p:cNvPr id="2" name="Picture 1"/>
          <p:cNvPicPr>
            <a:picLocks noChangeAspect="1"/>
          </p:cNvPicPr>
          <p:nvPr/>
        </p:nvPicPr>
        <p:blipFill rotWithShape="1">
          <a:blip r:embed="rId2"/>
          <a:srcRect r="1717"/>
          <a:stretch/>
        </p:blipFill>
        <p:spPr>
          <a:xfrm>
            <a:off x="6459160" y="2455019"/>
            <a:ext cx="5184171" cy="3870234"/>
          </a:xfrm>
          <a:prstGeom prst="rect">
            <a:avLst/>
          </a:prstGeom>
        </p:spPr>
      </p:pic>
      <p:sp>
        <p:nvSpPr>
          <p:cNvPr id="3" name="Rectangle 2"/>
          <p:cNvSpPr/>
          <p:nvPr/>
        </p:nvSpPr>
        <p:spPr>
          <a:xfrm>
            <a:off x="304799" y="2616200"/>
            <a:ext cx="5951159" cy="32512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0547400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57784" y="231648"/>
            <a:ext cx="9875520" cy="1356360"/>
          </a:xfrm>
        </p:spPr>
        <p:txBody>
          <a:bodyPr>
            <a:normAutofit/>
          </a:bodyPr>
          <a:lstStyle/>
          <a:p>
            <a:r>
              <a:rPr lang="en-US" sz="5400" dirty="0"/>
              <a:t>What is needed</a:t>
            </a:r>
          </a:p>
        </p:txBody>
      </p:sp>
      <p:sp>
        <p:nvSpPr>
          <p:cNvPr id="6147" name="Rectangle 3" descr="Rectangle: Click to edit Master text styles&#10;Second level&#10;Third level&#10;Fourth level&#10;Fifth level"/>
          <p:cNvSpPr>
            <a:spLocks noGrp="1" noChangeArrowheads="1"/>
          </p:cNvSpPr>
          <p:nvPr>
            <p:ph type="body" idx="1"/>
          </p:nvPr>
        </p:nvSpPr>
        <p:spPr>
          <a:xfrm>
            <a:off x="557784" y="1588008"/>
            <a:ext cx="11684000" cy="5562600"/>
          </a:xfrm>
        </p:spPr>
        <p:txBody>
          <a:bodyPr>
            <a:normAutofit/>
          </a:bodyPr>
          <a:lstStyle/>
          <a:p>
            <a:r>
              <a:rPr lang="en-US" sz="2400" dirty="0"/>
              <a:t>Understanding C functions, the stack, and the heap.</a:t>
            </a:r>
          </a:p>
          <a:p>
            <a:r>
              <a:rPr lang="en-US" sz="2400" dirty="0"/>
              <a:t>Know how system calls are made</a:t>
            </a:r>
          </a:p>
          <a:p>
            <a:r>
              <a:rPr lang="en-US" sz="2400" dirty="0"/>
              <a:t>The exec() system call</a:t>
            </a:r>
          </a:p>
          <a:p>
            <a:pPr marL="45720" indent="0">
              <a:buNone/>
            </a:pPr>
            <a:endParaRPr lang="en-US" sz="2400" dirty="0"/>
          </a:p>
          <a:p>
            <a:pPr>
              <a:spcBef>
                <a:spcPct val="150000"/>
              </a:spcBef>
            </a:pPr>
            <a:r>
              <a:rPr lang="en-US" sz="2400" dirty="0"/>
              <a:t>Attacker needs to know which CPU and OS used on the target machine:</a:t>
            </a:r>
          </a:p>
          <a:p>
            <a:pPr lvl="1"/>
            <a:r>
              <a:rPr lang="en-US" sz="2400" dirty="0"/>
              <a:t>Details vary slightly between CPUs and OSs:</a:t>
            </a:r>
          </a:p>
          <a:p>
            <a:pPr lvl="2"/>
            <a:r>
              <a:rPr lang="en-US" sz="2000" dirty="0">
                <a:solidFill>
                  <a:schemeClr val="tx2"/>
                </a:solidFill>
              </a:rPr>
              <a:t>Little endian vs. big endian   (</a:t>
            </a:r>
            <a:r>
              <a:rPr lang="en-US" sz="2000" dirty="0">
                <a:solidFill>
                  <a:schemeClr val="tx2"/>
                </a:solidFill>
                <a:latin typeface="Arial" charset="0"/>
              </a:rPr>
              <a:t>x86 vs. Motorola</a:t>
            </a:r>
            <a:r>
              <a:rPr lang="en-US" sz="2000" dirty="0">
                <a:solidFill>
                  <a:schemeClr val="tx2"/>
                </a:solidFill>
              </a:rPr>
              <a:t>)</a:t>
            </a:r>
          </a:p>
          <a:p>
            <a:pPr lvl="2"/>
            <a:r>
              <a:rPr lang="en-US" sz="2000" dirty="0">
                <a:solidFill>
                  <a:schemeClr val="tx2"/>
                </a:solidFill>
              </a:rPr>
              <a:t>Stack Frame structure     (Unix vs. Windows)</a:t>
            </a:r>
          </a:p>
        </p:txBody>
      </p:sp>
      <p:sp>
        <p:nvSpPr>
          <p:cNvPr id="6149" name="Line 5"/>
          <p:cNvSpPr>
            <a:spLocks noChangeShapeType="1"/>
          </p:cNvSpPr>
          <p:nvPr/>
        </p:nvSpPr>
        <p:spPr bwMode="auto">
          <a:xfrm>
            <a:off x="557784" y="3632200"/>
            <a:ext cx="10871200" cy="0"/>
          </a:xfrm>
          <a:prstGeom prst="line">
            <a:avLst/>
          </a:prstGeom>
          <a:noFill/>
          <a:ln w="28575">
            <a:solidFill>
              <a:schemeClr val="tx1"/>
            </a:solidFill>
            <a:round/>
            <a:headEnd/>
            <a:tailEnd type="none" w="lg" len="med"/>
          </a:ln>
        </p:spPr>
        <p:txBody>
          <a:bodyPr wrap="none"/>
          <a:lstStyle/>
          <a:p>
            <a:endParaRPr lang="en-US" sz="2400"/>
          </a:p>
        </p:txBody>
      </p:sp>
    </p:spTree>
    <p:extLst>
      <p:ext uri="{BB962C8B-B14F-4D97-AF65-F5344CB8AC3E}">
        <p14:creationId xmlns:p14="http://schemas.microsoft.com/office/powerpoint/2010/main" val="11862036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438B7-1FA4-4CD5-AADD-1A6360BB686B}"/>
              </a:ext>
            </a:extLst>
          </p:cNvPr>
          <p:cNvSpPr>
            <a:spLocks noGrp="1"/>
          </p:cNvSpPr>
          <p:nvPr>
            <p:ph type="title"/>
          </p:nvPr>
        </p:nvSpPr>
        <p:spPr/>
        <p:txBody>
          <a:bodyPr/>
          <a:lstStyle/>
          <a:p>
            <a:r>
              <a:rPr lang="en-US" dirty="0"/>
              <a:t>Address space</a:t>
            </a:r>
          </a:p>
        </p:txBody>
      </p:sp>
      <p:sp>
        <p:nvSpPr>
          <p:cNvPr id="3" name="Content Placeholder 2">
            <a:extLst>
              <a:ext uri="{FF2B5EF4-FFF2-40B4-BE49-F238E27FC236}">
                <a16:creationId xmlns:a16="http://schemas.microsoft.com/office/drawing/2014/main" id="{8D2B904E-94BF-49E4-91B0-921B5843A164}"/>
              </a:ext>
            </a:extLst>
          </p:cNvPr>
          <p:cNvSpPr>
            <a:spLocks noGrp="1"/>
          </p:cNvSpPr>
          <p:nvPr>
            <p:ph idx="1"/>
          </p:nvPr>
        </p:nvSpPr>
        <p:spPr/>
        <p:txBody>
          <a:bodyPr/>
          <a:lstStyle/>
          <a:p>
            <a:r>
              <a:rPr lang="en-US" sz="2400" dirty="0"/>
              <a:t> Every program needs to access memory in order to run </a:t>
            </a:r>
          </a:p>
          <a:p>
            <a:r>
              <a:rPr lang="en-US" sz="2400" dirty="0"/>
              <a:t> For simplicity sake, it would be nice to allow each process (i.e., each executing program) to act as if it owns all of memory </a:t>
            </a:r>
          </a:p>
          <a:p>
            <a:r>
              <a:rPr lang="en-US" sz="2400" dirty="0"/>
              <a:t> The address space model is used to accomplish this </a:t>
            </a:r>
          </a:p>
          <a:p>
            <a:r>
              <a:rPr lang="en-US" sz="2400" dirty="0"/>
              <a:t> Each process can allocate space anywhere it wants in memory </a:t>
            </a:r>
          </a:p>
          <a:p>
            <a:r>
              <a:rPr lang="en-US" sz="2400" dirty="0"/>
              <a:t> Most kernels manage each process' allocation of </a:t>
            </a:r>
          </a:p>
          <a:p>
            <a:r>
              <a:rPr lang="en-US" sz="2400" dirty="0"/>
              <a:t>memory through the </a:t>
            </a:r>
            <a:r>
              <a:rPr lang="en-US" sz="2400" b="1" dirty="0">
                <a:solidFill>
                  <a:srgbClr val="C00000"/>
                </a:solidFill>
              </a:rPr>
              <a:t>virtual memory </a:t>
            </a:r>
            <a:r>
              <a:rPr lang="en-US" sz="2400" dirty="0"/>
              <a:t>model </a:t>
            </a:r>
          </a:p>
          <a:p>
            <a:r>
              <a:rPr lang="en-US" sz="2400" dirty="0"/>
              <a:t> How the memory is managed is irrelevant to the process </a:t>
            </a:r>
          </a:p>
          <a:p>
            <a:endParaRPr lang="en-US" dirty="0"/>
          </a:p>
        </p:txBody>
      </p:sp>
    </p:spTree>
    <p:extLst>
      <p:ext uri="{BB962C8B-B14F-4D97-AF65-F5344CB8AC3E}">
        <p14:creationId xmlns:p14="http://schemas.microsoft.com/office/powerpoint/2010/main" val="4843842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8061-0B1D-4400-8F21-C38FCD849522}"/>
              </a:ext>
            </a:extLst>
          </p:cNvPr>
          <p:cNvSpPr>
            <a:spLocks noGrp="1"/>
          </p:cNvSpPr>
          <p:nvPr>
            <p:ph type="title"/>
          </p:nvPr>
        </p:nvSpPr>
        <p:spPr/>
        <p:txBody>
          <a:bodyPr/>
          <a:lstStyle/>
          <a:p>
            <a:r>
              <a:rPr lang="en-US" dirty="0"/>
              <a:t>Virtual memory</a:t>
            </a:r>
          </a:p>
        </p:txBody>
      </p:sp>
      <p:sp>
        <p:nvSpPr>
          <p:cNvPr id="3" name="Content Placeholder 2">
            <a:extLst>
              <a:ext uri="{FF2B5EF4-FFF2-40B4-BE49-F238E27FC236}">
                <a16:creationId xmlns:a16="http://schemas.microsoft.com/office/drawing/2014/main" id="{28039B4B-28C0-4C96-8009-FE349F4F9E3A}"/>
              </a:ext>
            </a:extLst>
          </p:cNvPr>
          <p:cNvSpPr>
            <a:spLocks noGrp="1"/>
          </p:cNvSpPr>
          <p:nvPr>
            <p:ph idx="1"/>
          </p:nvPr>
        </p:nvSpPr>
        <p:spPr>
          <a:xfrm>
            <a:off x="1143000" y="2057400"/>
            <a:ext cx="9872871" cy="4599432"/>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9C587903-7DF3-46C7-ABCE-68B196B5C8DB}"/>
              </a:ext>
            </a:extLst>
          </p:cNvPr>
          <p:cNvPicPr>
            <a:picLocks noChangeAspect="1"/>
          </p:cNvPicPr>
          <p:nvPr/>
        </p:nvPicPr>
        <p:blipFill>
          <a:blip r:embed="rId2"/>
          <a:stretch>
            <a:fillRect/>
          </a:stretch>
        </p:blipFill>
        <p:spPr>
          <a:xfrm>
            <a:off x="2950463" y="1965960"/>
            <a:ext cx="5662041" cy="3923961"/>
          </a:xfrm>
          <a:prstGeom prst="rect">
            <a:avLst/>
          </a:prstGeom>
        </p:spPr>
      </p:pic>
      <p:sp>
        <p:nvSpPr>
          <p:cNvPr id="5" name="TextBox 4">
            <a:extLst>
              <a:ext uri="{FF2B5EF4-FFF2-40B4-BE49-F238E27FC236}">
                <a16:creationId xmlns:a16="http://schemas.microsoft.com/office/drawing/2014/main" id="{9569C9CF-B188-4448-9905-671C328B1188}"/>
              </a:ext>
            </a:extLst>
          </p:cNvPr>
          <p:cNvSpPr txBox="1"/>
          <p:nvPr/>
        </p:nvSpPr>
        <p:spPr>
          <a:xfrm>
            <a:off x="1005840" y="6017567"/>
            <a:ext cx="9872871" cy="461665"/>
          </a:xfrm>
          <a:prstGeom prst="rect">
            <a:avLst/>
          </a:prstGeom>
          <a:noFill/>
        </p:spPr>
        <p:txBody>
          <a:bodyPr wrap="square" rtlCol="0">
            <a:spAutoFit/>
          </a:bodyPr>
          <a:lstStyle/>
          <a:p>
            <a:pPr algn="ctr"/>
            <a:r>
              <a:rPr lang="en-US" sz="2400" dirty="0"/>
              <a:t>Mapping virtual Address to real address</a:t>
            </a:r>
          </a:p>
        </p:txBody>
      </p:sp>
    </p:spTree>
    <p:extLst>
      <p:ext uri="{BB962C8B-B14F-4D97-AF65-F5344CB8AC3E}">
        <p14:creationId xmlns:p14="http://schemas.microsoft.com/office/powerpoint/2010/main" val="22856122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75B6-B584-4900-A333-6FB861367BFC}"/>
              </a:ext>
            </a:extLst>
          </p:cNvPr>
          <p:cNvSpPr>
            <a:spLocks noGrp="1"/>
          </p:cNvSpPr>
          <p:nvPr>
            <p:ph type="title"/>
          </p:nvPr>
        </p:nvSpPr>
        <p:spPr/>
        <p:txBody>
          <a:bodyPr/>
          <a:lstStyle/>
          <a:p>
            <a:r>
              <a:rPr lang="en-US" dirty="0"/>
              <a:t>Unix Address Space</a:t>
            </a:r>
          </a:p>
        </p:txBody>
      </p:sp>
      <p:sp>
        <p:nvSpPr>
          <p:cNvPr id="3" name="Content Placeholder 2">
            <a:extLst>
              <a:ext uri="{FF2B5EF4-FFF2-40B4-BE49-F238E27FC236}">
                <a16:creationId xmlns:a16="http://schemas.microsoft.com/office/drawing/2014/main" id="{E5D6A7CB-77E5-44A9-9B07-A8084DBB6345}"/>
              </a:ext>
            </a:extLst>
          </p:cNvPr>
          <p:cNvSpPr>
            <a:spLocks noGrp="1"/>
          </p:cNvSpPr>
          <p:nvPr>
            <p:ph idx="1"/>
          </p:nvPr>
        </p:nvSpPr>
        <p:spPr>
          <a:xfrm>
            <a:off x="1143001" y="2057400"/>
            <a:ext cx="7659624" cy="4038600"/>
          </a:xfrm>
        </p:spPr>
        <p:txBody>
          <a:bodyPr/>
          <a:lstStyle/>
          <a:p>
            <a:r>
              <a:rPr lang="en-US" b="1" dirty="0">
                <a:solidFill>
                  <a:srgbClr val="C00000"/>
                </a:solidFill>
              </a:rPr>
              <a:t>Text</a:t>
            </a:r>
            <a:r>
              <a:rPr lang="en-US" dirty="0"/>
              <a:t>: machine code of the program, compiled from the source code</a:t>
            </a:r>
          </a:p>
          <a:p>
            <a:r>
              <a:rPr lang="en-US" b="1" dirty="0">
                <a:solidFill>
                  <a:srgbClr val="C00000"/>
                </a:solidFill>
              </a:rPr>
              <a:t> Data: </a:t>
            </a:r>
            <a:r>
              <a:rPr lang="en-US" dirty="0"/>
              <a:t>static program variables initialized in the source code prior to execution </a:t>
            </a:r>
          </a:p>
          <a:p>
            <a:r>
              <a:rPr lang="en-US" b="1" dirty="0">
                <a:solidFill>
                  <a:srgbClr val="C00000"/>
                </a:solidFill>
              </a:rPr>
              <a:t>BSS</a:t>
            </a:r>
            <a:r>
              <a:rPr lang="en-US" dirty="0"/>
              <a:t> (block started by symbol): static variables that are uninitialized </a:t>
            </a:r>
          </a:p>
          <a:p>
            <a:r>
              <a:rPr lang="en-US" b="1" dirty="0">
                <a:solidFill>
                  <a:srgbClr val="C00000"/>
                </a:solidFill>
              </a:rPr>
              <a:t>Heap</a:t>
            </a:r>
            <a:r>
              <a:rPr lang="en-US" dirty="0"/>
              <a:t> : data dynamically generated during the execution of a process </a:t>
            </a:r>
          </a:p>
          <a:p>
            <a:r>
              <a:rPr lang="en-US" b="1" dirty="0">
                <a:solidFill>
                  <a:srgbClr val="C00000"/>
                </a:solidFill>
              </a:rPr>
              <a:t>Stack</a:t>
            </a:r>
            <a:r>
              <a:rPr lang="en-US" dirty="0"/>
              <a:t>: structure that grows downwards and keeps track of the activated method calls, their arguments and local variables </a:t>
            </a:r>
          </a:p>
        </p:txBody>
      </p:sp>
      <p:pic>
        <p:nvPicPr>
          <p:cNvPr id="5" name="Picture 4">
            <a:extLst>
              <a:ext uri="{FF2B5EF4-FFF2-40B4-BE49-F238E27FC236}">
                <a16:creationId xmlns:a16="http://schemas.microsoft.com/office/drawing/2014/main" id="{6AC308B3-7AE2-47A4-8086-16A2135BD8EF}"/>
              </a:ext>
            </a:extLst>
          </p:cNvPr>
          <p:cNvPicPr>
            <a:picLocks noChangeAspect="1"/>
          </p:cNvPicPr>
          <p:nvPr/>
        </p:nvPicPr>
        <p:blipFill>
          <a:blip r:embed="rId2"/>
          <a:stretch>
            <a:fillRect/>
          </a:stretch>
        </p:blipFill>
        <p:spPr>
          <a:xfrm>
            <a:off x="9263866" y="1404747"/>
            <a:ext cx="2475505" cy="4895469"/>
          </a:xfrm>
          <a:prstGeom prst="rect">
            <a:avLst/>
          </a:prstGeom>
        </p:spPr>
      </p:pic>
    </p:spTree>
    <p:extLst>
      <p:ext uri="{BB962C8B-B14F-4D97-AF65-F5344CB8AC3E}">
        <p14:creationId xmlns:p14="http://schemas.microsoft.com/office/powerpoint/2010/main" val="220914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F47C-8E11-426F-9240-9729BF7E783E}"/>
              </a:ext>
            </a:extLst>
          </p:cNvPr>
          <p:cNvSpPr>
            <a:spLocks noGrp="1"/>
          </p:cNvSpPr>
          <p:nvPr>
            <p:ph type="title"/>
          </p:nvPr>
        </p:nvSpPr>
        <p:spPr/>
        <p:txBody>
          <a:bodyPr/>
          <a:lstStyle/>
          <a:p>
            <a:r>
              <a:rPr lang="en-US" dirty="0"/>
              <a:t>Attacks at the time of Hibernation</a:t>
            </a:r>
          </a:p>
        </p:txBody>
      </p:sp>
      <p:sp>
        <p:nvSpPr>
          <p:cNvPr id="3" name="Content Placeholder 2">
            <a:extLst>
              <a:ext uri="{FF2B5EF4-FFF2-40B4-BE49-F238E27FC236}">
                <a16:creationId xmlns:a16="http://schemas.microsoft.com/office/drawing/2014/main" id="{9184B072-DC3E-4F62-B6D8-1C8E2BCFCCF3}"/>
              </a:ext>
            </a:extLst>
          </p:cNvPr>
          <p:cNvSpPr>
            <a:spLocks noGrp="1"/>
          </p:cNvSpPr>
          <p:nvPr>
            <p:ph idx="1"/>
          </p:nvPr>
        </p:nvSpPr>
        <p:spPr/>
        <p:txBody>
          <a:bodyPr/>
          <a:lstStyle/>
          <a:p>
            <a:r>
              <a:rPr lang="en-US" dirty="0"/>
              <a:t>A live CD attack can be performed to gain access to the hibernation file.</a:t>
            </a:r>
          </a:p>
          <a:p>
            <a:r>
              <a:rPr lang="en-US" dirty="0"/>
              <a:t>Attacks that modify the hiberfil.sys file have also been demonstrated, so</a:t>
            </a:r>
            <a:br>
              <a:rPr lang="en-US" dirty="0"/>
            </a:br>
            <a:r>
              <a:rPr lang="en-US" dirty="0"/>
              <a:t>that the execution of programs on the machine is altered when the machine</a:t>
            </a:r>
            <a:br>
              <a:rPr lang="en-US" dirty="0"/>
            </a:br>
            <a:r>
              <a:rPr lang="en-US" dirty="0"/>
              <a:t>is powered on.</a:t>
            </a:r>
            <a:br>
              <a:rPr lang="en-US" dirty="0"/>
            </a:br>
            <a:br>
              <a:rPr lang="en-US" dirty="0"/>
            </a:br>
            <a:endParaRPr lang="en-US" dirty="0"/>
          </a:p>
        </p:txBody>
      </p:sp>
      <p:pic>
        <p:nvPicPr>
          <p:cNvPr id="4" name="Picture 3">
            <a:extLst>
              <a:ext uri="{FF2B5EF4-FFF2-40B4-BE49-F238E27FC236}">
                <a16:creationId xmlns:a16="http://schemas.microsoft.com/office/drawing/2014/main" id="{D16DD0F1-01F5-4C86-82C1-2DD7D1B62E92}"/>
              </a:ext>
            </a:extLst>
          </p:cNvPr>
          <p:cNvPicPr>
            <a:picLocks noChangeAspect="1"/>
          </p:cNvPicPr>
          <p:nvPr/>
        </p:nvPicPr>
        <p:blipFill>
          <a:blip r:embed="rId3"/>
          <a:stretch>
            <a:fillRect/>
          </a:stretch>
        </p:blipFill>
        <p:spPr>
          <a:xfrm>
            <a:off x="1412616" y="3670818"/>
            <a:ext cx="2907457" cy="1538337"/>
          </a:xfrm>
          <a:prstGeom prst="rect">
            <a:avLst/>
          </a:prstGeom>
        </p:spPr>
      </p:pic>
      <p:sp>
        <p:nvSpPr>
          <p:cNvPr id="5" name="TextBox 4">
            <a:extLst>
              <a:ext uri="{FF2B5EF4-FFF2-40B4-BE49-F238E27FC236}">
                <a16:creationId xmlns:a16="http://schemas.microsoft.com/office/drawing/2014/main" id="{1445A9EF-F03C-47B4-B14C-0660400F134D}"/>
              </a:ext>
            </a:extLst>
          </p:cNvPr>
          <p:cNvSpPr txBox="1"/>
          <p:nvPr/>
        </p:nvSpPr>
        <p:spPr>
          <a:xfrm>
            <a:off x="5187820" y="3834882"/>
            <a:ext cx="3508311" cy="646331"/>
          </a:xfrm>
          <a:prstGeom prst="rect">
            <a:avLst/>
          </a:prstGeom>
          <a:noFill/>
        </p:spPr>
        <p:txBody>
          <a:bodyPr wrap="square" rtlCol="0">
            <a:spAutoFit/>
          </a:bodyPr>
          <a:lstStyle/>
          <a:p>
            <a:r>
              <a:rPr lang="en-US" i="1" dirty="0"/>
              <a:t>1. User closes a laptop computer,</a:t>
            </a:r>
            <a:br>
              <a:rPr lang="en-US" i="1" dirty="0"/>
            </a:br>
            <a:r>
              <a:rPr lang="en-US" i="1" dirty="0"/>
              <a:t>putting it into hibernation.</a:t>
            </a:r>
          </a:p>
        </p:txBody>
      </p:sp>
      <p:pic>
        <p:nvPicPr>
          <p:cNvPr id="6" name="Picture 5">
            <a:extLst>
              <a:ext uri="{FF2B5EF4-FFF2-40B4-BE49-F238E27FC236}">
                <a16:creationId xmlns:a16="http://schemas.microsoft.com/office/drawing/2014/main" id="{58E98DD5-96F8-4135-93D5-0690A81998D7}"/>
              </a:ext>
            </a:extLst>
          </p:cNvPr>
          <p:cNvPicPr>
            <a:picLocks noChangeAspect="1"/>
          </p:cNvPicPr>
          <p:nvPr/>
        </p:nvPicPr>
        <p:blipFill>
          <a:blip r:embed="rId4"/>
          <a:stretch>
            <a:fillRect/>
          </a:stretch>
        </p:blipFill>
        <p:spPr>
          <a:xfrm>
            <a:off x="6941975" y="4565197"/>
            <a:ext cx="3105150" cy="2038350"/>
          </a:xfrm>
          <a:prstGeom prst="rect">
            <a:avLst/>
          </a:prstGeom>
        </p:spPr>
      </p:pic>
      <p:sp>
        <p:nvSpPr>
          <p:cNvPr id="7" name="TextBox 6">
            <a:extLst>
              <a:ext uri="{FF2B5EF4-FFF2-40B4-BE49-F238E27FC236}">
                <a16:creationId xmlns:a16="http://schemas.microsoft.com/office/drawing/2014/main" id="{552C235F-305C-4852-BFBF-91A0B81E4971}"/>
              </a:ext>
            </a:extLst>
          </p:cNvPr>
          <p:cNvSpPr txBox="1"/>
          <p:nvPr/>
        </p:nvSpPr>
        <p:spPr>
          <a:xfrm>
            <a:off x="1754156" y="5333005"/>
            <a:ext cx="4702628" cy="1477328"/>
          </a:xfrm>
          <a:prstGeom prst="rect">
            <a:avLst/>
          </a:prstGeom>
          <a:noFill/>
        </p:spPr>
        <p:txBody>
          <a:bodyPr wrap="square" rtlCol="0">
            <a:spAutoFit/>
          </a:bodyPr>
          <a:lstStyle/>
          <a:p>
            <a:r>
              <a:rPr lang="en-US" i="1" dirty="0"/>
              <a:t>2. Attacker copies the hiberfil.sys file to discover any unencrypted passwords that were stored in memory when the computer was put into hibernation.</a:t>
            </a:r>
            <a:br>
              <a:rPr lang="en-US" i="1" dirty="0"/>
            </a:br>
            <a:endParaRPr lang="en-US" i="1" dirty="0"/>
          </a:p>
        </p:txBody>
      </p:sp>
    </p:spTree>
    <p:extLst>
      <p:ext uri="{BB962C8B-B14F-4D97-AF65-F5344CB8AC3E}">
        <p14:creationId xmlns:p14="http://schemas.microsoft.com/office/powerpoint/2010/main" val="396022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5"/>
          <p:cNvSpPr>
            <a:spLocks noChangeArrowheads="1"/>
          </p:cNvSpPr>
          <p:nvPr/>
        </p:nvSpPr>
        <p:spPr bwMode="auto">
          <a:xfrm>
            <a:off x="3352800" y="4089400"/>
            <a:ext cx="4673600" cy="7620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3200" dirty="0">
                <a:solidFill>
                  <a:schemeClr val="tx2"/>
                </a:solidFill>
              </a:rPr>
              <a:t>exception handlers</a:t>
            </a:r>
          </a:p>
        </p:txBody>
      </p:sp>
      <p:sp>
        <p:nvSpPr>
          <p:cNvPr id="8194" name="Rectangle 2"/>
          <p:cNvSpPr>
            <a:spLocks noGrp="1" noChangeArrowheads="1"/>
          </p:cNvSpPr>
          <p:nvPr>
            <p:ph type="title"/>
          </p:nvPr>
        </p:nvSpPr>
        <p:spPr>
          <a:xfrm>
            <a:off x="451104" y="448966"/>
            <a:ext cx="10972800" cy="1143000"/>
          </a:xfrm>
        </p:spPr>
        <p:txBody>
          <a:bodyPr/>
          <a:lstStyle/>
          <a:p>
            <a:r>
              <a:rPr lang="en-US" sz="5867" dirty="0"/>
              <a:t>Stack Frame</a:t>
            </a:r>
          </a:p>
        </p:txBody>
      </p:sp>
      <p:sp>
        <p:nvSpPr>
          <p:cNvPr id="8195" name="Rectangle 3"/>
          <p:cNvSpPr>
            <a:spLocks noChangeArrowheads="1"/>
          </p:cNvSpPr>
          <p:nvPr/>
        </p:nvSpPr>
        <p:spPr bwMode="auto">
          <a:xfrm>
            <a:off x="3329517" y="1888066"/>
            <a:ext cx="4673600" cy="1266825"/>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3200" b="1" dirty="0">
                <a:solidFill>
                  <a:schemeClr val="tx2"/>
                </a:solidFill>
              </a:rPr>
              <a:t>arguments</a:t>
            </a:r>
          </a:p>
        </p:txBody>
      </p:sp>
      <p:sp>
        <p:nvSpPr>
          <p:cNvPr id="8196" name="Rectangle 4"/>
          <p:cNvSpPr>
            <a:spLocks noChangeArrowheads="1"/>
          </p:cNvSpPr>
          <p:nvPr/>
        </p:nvSpPr>
        <p:spPr bwMode="auto">
          <a:xfrm>
            <a:off x="3329517" y="3171825"/>
            <a:ext cx="4673600" cy="4572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3200" b="1" dirty="0">
                <a:solidFill>
                  <a:schemeClr val="tx2"/>
                </a:solidFill>
              </a:rPr>
              <a:t>return address</a:t>
            </a:r>
          </a:p>
        </p:txBody>
      </p:sp>
      <p:sp>
        <p:nvSpPr>
          <p:cNvPr id="8197" name="Rectangle 5"/>
          <p:cNvSpPr>
            <a:spLocks noChangeArrowheads="1"/>
          </p:cNvSpPr>
          <p:nvPr/>
        </p:nvSpPr>
        <p:spPr bwMode="auto">
          <a:xfrm>
            <a:off x="3329517" y="3645959"/>
            <a:ext cx="4673600" cy="4572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3200" b="1" dirty="0">
                <a:solidFill>
                  <a:schemeClr val="tx2"/>
                </a:solidFill>
              </a:rPr>
              <a:t>stack frame pointer</a:t>
            </a:r>
          </a:p>
        </p:txBody>
      </p:sp>
      <p:sp>
        <p:nvSpPr>
          <p:cNvPr id="8198" name="Rectangle 6"/>
          <p:cNvSpPr>
            <a:spLocks noChangeArrowheads="1"/>
          </p:cNvSpPr>
          <p:nvPr/>
        </p:nvSpPr>
        <p:spPr bwMode="auto">
          <a:xfrm>
            <a:off x="3329517" y="4851399"/>
            <a:ext cx="4673600" cy="892175"/>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3200" b="1" dirty="0">
                <a:solidFill>
                  <a:schemeClr val="tx2"/>
                </a:solidFill>
              </a:rPr>
              <a:t>local variables</a:t>
            </a:r>
          </a:p>
        </p:txBody>
      </p:sp>
      <p:sp>
        <p:nvSpPr>
          <p:cNvPr id="8199" name="Text Box 7"/>
          <p:cNvSpPr txBox="1">
            <a:spLocks noChangeArrowheads="1"/>
          </p:cNvSpPr>
          <p:nvPr/>
        </p:nvSpPr>
        <p:spPr bwMode="auto">
          <a:xfrm>
            <a:off x="1323347" y="5861447"/>
            <a:ext cx="644727" cy="584775"/>
          </a:xfrm>
          <a:prstGeom prst="rect">
            <a:avLst/>
          </a:prstGeom>
          <a:noFill/>
          <a:ln w="9525">
            <a:noFill/>
            <a:miter lim="800000"/>
            <a:headEnd/>
            <a:tailEnd/>
          </a:ln>
        </p:spPr>
        <p:txBody>
          <a:bodyPr wrap="none">
            <a:spAutoFit/>
          </a:bodyPr>
          <a:lstStyle/>
          <a:p>
            <a:pPr algn="ctr" eaLnBrk="0" hangingPunct="0">
              <a:spcBef>
                <a:spcPct val="50000"/>
              </a:spcBef>
            </a:pPr>
            <a:r>
              <a:rPr lang="en-US" sz="3200"/>
              <a:t>SP</a:t>
            </a:r>
          </a:p>
        </p:txBody>
      </p:sp>
      <p:sp>
        <p:nvSpPr>
          <p:cNvPr id="8200" name="Line 8"/>
          <p:cNvSpPr>
            <a:spLocks noChangeShapeType="1"/>
          </p:cNvSpPr>
          <p:nvPr/>
        </p:nvSpPr>
        <p:spPr bwMode="auto">
          <a:xfrm>
            <a:off x="2080684" y="6118621"/>
            <a:ext cx="726016" cy="0"/>
          </a:xfrm>
          <a:prstGeom prst="line">
            <a:avLst/>
          </a:prstGeom>
          <a:noFill/>
          <a:ln w="9525">
            <a:solidFill>
              <a:schemeClr val="tx1"/>
            </a:solidFill>
            <a:round/>
            <a:headEnd/>
            <a:tailEnd type="triangle" w="med" len="med"/>
          </a:ln>
        </p:spPr>
        <p:txBody>
          <a:bodyPr wrap="none" anchor="ctr"/>
          <a:lstStyle/>
          <a:p>
            <a:endParaRPr lang="en-US" sz="2400"/>
          </a:p>
        </p:txBody>
      </p:sp>
      <p:sp>
        <p:nvSpPr>
          <p:cNvPr id="8201" name="Line 9"/>
          <p:cNvSpPr>
            <a:spLocks noChangeShapeType="1"/>
          </p:cNvSpPr>
          <p:nvPr/>
        </p:nvSpPr>
        <p:spPr bwMode="auto">
          <a:xfrm>
            <a:off x="9222317" y="1981200"/>
            <a:ext cx="0" cy="4114800"/>
          </a:xfrm>
          <a:prstGeom prst="line">
            <a:avLst/>
          </a:prstGeom>
          <a:noFill/>
          <a:ln w="76200">
            <a:solidFill>
              <a:schemeClr val="tx1"/>
            </a:solidFill>
            <a:round/>
            <a:headEnd/>
            <a:tailEnd type="triangle" w="med" len="med"/>
          </a:ln>
        </p:spPr>
        <p:txBody>
          <a:bodyPr wrap="none" anchor="ctr"/>
          <a:lstStyle/>
          <a:p>
            <a:endParaRPr lang="en-US" sz="2400"/>
          </a:p>
        </p:txBody>
      </p:sp>
      <p:sp>
        <p:nvSpPr>
          <p:cNvPr id="8202" name="Line 10"/>
          <p:cNvSpPr>
            <a:spLocks noChangeShapeType="1"/>
          </p:cNvSpPr>
          <p:nvPr/>
        </p:nvSpPr>
        <p:spPr bwMode="auto">
          <a:xfrm>
            <a:off x="3329517" y="1981200"/>
            <a:ext cx="4673600" cy="0"/>
          </a:xfrm>
          <a:prstGeom prst="line">
            <a:avLst/>
          </a:prstGeom>
          <a:noFill/>
          <a:ln w="9525">
            <a:solidFill>
              <a:schemeClr val="tx1"/>
            </a:solidFill>
            <a:round/>
            <a:headEnd/>
            <a:tailEnd/>
          </a:ln>
        </p:spPr>
        <p:txBody>
          <a:bodyPr wrap="none" anchor="ctr"/>
          <a:lstStyle/>
          <a:p>
            <a:endParaRPr lang="en-US" sz="2400"/>
          </a:p>
        </p:txBody>
      </p:sp>
      <p:sp>
        <p:nvSpPr>
          <p:cNvPr id="8209" name="Rectangle 17"/>
          <p:cNvSpPr>
            <a:spLocks noChangeArrowheads="1"/>
          </p:cNvSpPr>
          <p:nvPr/>
        </p:nvSpPr>
        <p:spPr bwMode="auto">
          <a:xfrm>
            <a:off x="3329517" y="1927226"/>
            <a:ext cx="4673600" cy="3838575"/>
          </a:xfrm>
          <a:prstGeom prst="rect">
            <a:avLst/>
          </a:prstGeom>
          <a:noFill/>
          <a:ln w="57150">
            <a:solidFill>
              <a:schemeClr val="tx1"/>
            </a:solidFill>
            <a:miter lim="800000"/>
            <a:headEnd/>
            <a:tailEnd/>
          </a:ln>
        </p:spPr>
        <p:txBody>
          <a:bodyPr wrap="none" anchor="ctr"/>
          <a:lstStyle/>
          <a:p>
            <a:endParaRPr lang="en-US" sz="2400"/>
          </a:p>
        </p:txBody>
      </p:sp>
      <p:sp>
        <p:nvSpPr>
          <p:cNvPr id="8211" name="Line 19"/>
          <p:cNvSpPr>
            <a:spLocks noChangeShapeType="1"/>
          </p:cNvSpPr>
          <p:nvPr/>
        </p:nvSpPr>
        <p:spPr bwMode="auto">
          <a:xfrm>
            <a:off x="2923117" y="1918759"/>
            <a:ext cx="5384800" cy="0"/>
          </a:xfrm>
          <a:prstGeom prst="line">
            <a:avLst/>
          </a:prstGeom>
          <a:noFill/>
          <a:ln w="76200">
            <a:solidFill>
              <a:schemeClr val="tx1"/>
            </a:solidFill>
            <a:round/>
            <a:headEnd/>
            <a:tailEnd/>
          </a:ln>
        </p:spPr>
        <p:txBody>
          <a:bodyPr wrap="none" anchor="ctr"/>
          <a:lstStyle/>
          <a:p>
            <a:endParaRPr lang="en-US" sz="2400"/>
          </a:p>
        </p:txBody>
      </p:sp>
      <p:sp>
        <p:nvSpPr>
          <p:cNvPr id="8212" name="Text Box 20"/>
          <p:cNvSpPr txBox="1">
            <a:spLocks noChangeArrowheads="1"/>
          </p:cNvSpPr>
          <p:nvPr/>
        </p:nvSpPr>
        <p:spPr bwMode="auto">
          <a:xfrm>
            <a:off x="9261622" y="5030789"/>
            <a:ext cx="1468672" cy="1013226"/>
          </a:xfrm>
          <a:prstGeom prst="rect">
            <a:avLst/>
          </a:prstGeom>
          <a:noFill/>
          <a:ln w="9525">
            <a:noFill/>
            <a:miter lim="800000"/>
            <a:headEnd/>
            <a:tailEnd/>
          </a:ln>
        </p:spPr>
        <p:txBody>
          <a:bodyPr wrap="none">
            <a:spAutoFit/>
          </a:bodyPr>
          <a:lstStyle/>
          <a:p>
            <a:pPr algn="ctr" eaLnBrk="0" hangingPunct="0">
              <a:spcBef>
                <a:spcPct val="50000"/>
              </a:spcBef>
            </a:pPr>
            <a:r>
              <a:rPr lang="en-US" sz="3200"/>
              <a:t>Stack</a:t>
            </a:r>
          </a:p>
          <a:p>
            <a:pPr algn="ctr" eaLnBrk="0" hangingPunct="0">
              <a:lnSpc>
                <a:spcPct val="20000"/>
              </a:lnSpc>
              <a:spcBef>
                <a:spcPct val="50000"/>
              </a:spcBef>
            </a:pPr>
            <a:r>
              <a:rPr lang="en-US" sz="3200"/>
              <a:t>Growth</a:t>
            </a:r>
          </a:p>
        </p:txBody>
      </p:sp>
      <p:grpSp>
        <p:nvGrpSpPr>
          <p:cNvPr id="2" name="Group 21"/>
          <p:cNvGrpSpPr>
            <a:grpSpLocks/>
          </p:cNvGrpSpPr>
          <p:nvPr/>
        </p:nvGrpSpPr>
        <p:grpSpPr bwMode="auto">
          <a:xfrm>
            <a:off x="2336800" y="1495425"/>
            <a:ext cx="992717" cy="2438400"/>
            <a:chOff x="1104" y="1104"/>
            <a:chExt cx="469" cy="1536"/>
          </a:xfrm>
        </p:grpSpPr>
        <p:sp>
          <p:nvSpPr>
            <p:cNvPr id="8218" name="Line 22"/>
            <p:cNvSpPr>
              <a:spLocks noChangeShapeType="1"/>
            </p:cNvSpPr>
            <p:nvPr/>
          </p:nvSpPr>
          <p:spPr bwMode="auto">
            <a:xfrm flipH="1">
              <a:off x="1104" y="2640"/>
              <a:ext cx="469" cy="0"/>
            </a:xfrm>
            <a:prstGeom prst="line">
              <a:avLst/>
            </a:prstGeom>
            <a:noFill/>
            <a:ln w="28575">
              <a:solidFill>
                <a:srgbClr val="0000FF"/>
              </a:solidFill>
              <a:round/>
              <a:headEnd/>
              <a:tailEnd/>
            </a:ln>
          </p:spPr>
          <p:txBody>
            <a:bodyPr wrap="none" anchor="ctr"/>
            <a:lstStyle/>
            <a:p>
              <a:endParaRPr lang="en-US" sz="2400"/>
            </a:p>
          </p:txBody>
        </p:sp>
        <p:sp>
          <p:nvSpPr>
            <p:cNvPr id="8219" name="Line 23"/>
            <p:cNvSpPr>
              <a:spLocks noChangeShapeType="1"/>
            </p:cNvSpPr>
            <p:nvPr/>
          </p:nvSpPr>
          <p:spPr bwMode="auto">
            <a:xfrm flipV="1">
              <a:off x="1104" y="1104"/>
              <a:ext cx="0" cy="1536"/>
            </a:xfrm>
            <a:prstGeom prst="line">
              <a:avLst/>
            </a:prstGeom>
            <a:noFill/>
            <a:ln w="41275">
              <a:solidFill>
                <a:srgbClr val="0000FF"/>
              </a:solidFill>
              <a:round/>
              <a:headEnd/>
              <a:tailEnd type="triangle" w="med" len="med"/>
            </a:ln>
          </p:spPr>
          <p:txBody>
            <a:bodyPr wrap="none" anchor="ctr"/>
            <a:lstStyle/>
            <a:p>
              <a:endParaRPr lang="en-US" sz="2400"/>
            </a:p>
          </p:txBody>
        </p:sp>
      </p:grpSp>
      <p:sp>
        <p:nvSpPr>
          <p:cNvPr id="8214" name="Line 24"/>
          <p:cNvSpPr>
            <a:spLocks noChangeShapeType="1"/>
          </p:cNvSpPr>
          <p:nvPr/>
        </p:nvSpPr>
        <p:spPr bwMode="auto">
          <a:xfrm>
            <a:off x="3329517" y="1600202"/>
            <a:ext cx="0" cy="1019175"/>
          </a:xfrm>
          <a:prstGeom prst="line">
            <a:avLst/>
          </a:prstGeom>
          <a:noFill/>
          <a:ln w="57150">
            <a:solidFill>
              <a:schemeClr val="tx1"/>
            </a:solidFill>
            <a:round/>
            <a:headEnd/>
            <a:tailEnd type="none" w="lg" len="med"/>
          </a:ln>
        </p:spPr>
        <p:txBody>
          <a:bodyPr wrap="none"/>
          <a:lstStyle/>
          <a:p>
            <a:endParaRPr lang="en-US" sz="2400"/>
          </a:p>
        </p:txBody>
      </p:sp>
      <p:sp>
        <p:nvSpPr>
          <p:cNvPr id="8215" name="Line 25"/>
          <p:cNvSpPr>
            <a:spLocks noChangeShapeType="1"/>
          </p:cNvSpPr>
          <p:nvPr/>
        </p:nvSpPr>
        <p:spPr bwMode="auto">
          <a:xfrm>
            <a:off x="8007351" y="1600202"/>
            <a:ext cx="0" cy="1019175"/>
          </a:xfrm>
          <a:prstGeom prst="line">
            <a:avLst/>
          </a:prstGeom>
          <a:noFill/>
          <a:ln w="57150">
            <a:solidFill>
              <a:schemeClr val="tx1"/>
            </a:solidFill>
            <a:round/>
            <a:headEnd/>
            <a:tailEnd type="none" w="lg" len="med"/>
          </a:ln>
        </p:spPr>
        <p:txBody>
          <a:bodyPr wrap="none"/>
          <a:lstStyle/>
          <a:p>
            <a:endParaRPr lang="en-US" sz="2400"/>
          </a:p>
        </p:txBody>
      </p:sp>
      <p:sp>
        <p:nvSpPr>
          <p:cNvPr id="28" name="TextBox 27"/>
          <p:cNvSpPr txBox="1"/>
          <p:nvPr/>
        </p:nvSpPr>
        <p:spPr>
          <a:xfrm>
            <a:off x="8839200" y="1498601"/>
            <a:ext cx="747320" cy="461665"/>
          </a:xfrm>
          <a:prstGeom prst="rect">
            <a:avLst/>
          </a:prstGeom>
          <a:noFill/>
        </p:spPr>
        <p:txBody>
          <a:bodyPr wrap="none" rtlCol="0">
            <a:spAutoFit/>
          </a:bodyPr>
          <a:lstStyle/>
          <a:p>
            <a:r>
              <a:rPr lang="en-US" sz="2400" dirty="0"/>
              <a:t>high</a:t>
            </a:r>
          </a:p>
        </p:txBody>
      </p:sp>
      <p:sp>
        <p:nvSpPr>
          <p:cNvPr id="29" name="TextBox 28"/>
          <p:cNvSpPr txBox="1"/>
          <p:nvPr/>
        </p:nvSpPr>
        <p:spPr>
          <a:xfrm>
            <a:off x="8839201" y="6070601"/>
            <a:ext cx="639919" cy="461665"/>
          </a:xfrm>
          <a:prstGeom prst="rect">
            <a:avLst/>
          </a:prstGeom>
          <a:noFill/>
        </p:spPr>
        <p:txBody>
          <a:bodyPr wrap="none" rtlCol="0">
            <a:spAutoFit/>
          </a:bodyPr>
          <a:lstStyle/>
          <a:p>
            <a:r>
              <a:rPr lang="en-US" sz="2400" dirty="0"/>
              <a:t>low</a:t>
            </a:r>
          </a:p>
        </p:txBody>
      </p:sp>
      <p:sp>
        <p:nvSpPr>
          <p:cNvPr id="32" name="Rectangle 4"/>
          <p:cNvSpPr>
            <a:spLocks noChangeArrowheads="1"/>
          </p:cNvSpPr>
          <p:nvPr/>
        </p:nvSpPr>
        <p:spPr bwMode="auto">
          <a:xfrm>
            <a:off x="3352800" y="5664200"/>
            <a:ext cx="4673600" cy="5080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3200" dirty="0" err="1">
                <a:solidFill>
                  <a:schemeClr val="tx2"/>
                </a:solidFill>
              </a:rPr>
              <a:t>callee</a:t>
            </a:r>
            <a:r>
              <a:rPr lang="en-US" sz="3200" dirty="0">
                <a:solidFill>
                  <a:schemeClr val="tx2"/>
                </a:solidFill>
              </a:rPr>
              <a:t> saved registers</a:t>
            </a:r>
          </a:p>
        </p:txBody>
      </p:sp>
      <p:sp>
        <p:nvSpPr>
          <p:cNvPr id="8210" name="Line 18"/>
          <p:cNvSpPr>
            <a:spLocks noChangeShapeType="1"/>
          </p:cNvSpPr>
          <p:nvPr/>
        </p:nvSpPr>
        <p:spPr bwMode="auto">
          <a:xfrm>
            <a:off x="2923117" y="6172200"/>
            <a:ext cx="5384800" cy="0"/>
          </a:xfrm>
          <a:prstGeom prst="line">
            <a:avLst/>
          </a:prstGeom>
          <a:noFill/>
          <a:ln w="76200">
            <a:solidFill>
              <a:schemeClr val="tx1"/>
            </a:solidFill>
            <a:round/>
            <a:headEnd/>
            <a:tailEnd/>
          </a:ln>
        </p:spPr>
        <p:txBody>
          <a:bodyPr wrap="none" anchor="ctr"/>
          <a:lstStyle/>
          <a:p>
            <a:endParaRPr lang="en-US" sz="2400"/>
          </a:p>
        </p:txBody>
      </p:sp>
      <p:sp>
        <p:nvSpPr>
          <p:cNvPr id="8217" name="Line 27"/>
          <p:cNvSpPr>
            <a:spLocks noChangeShapeType="1"/>
          </p:cNvSpPr>
          <p:nvPr/>
        </p:nvSpPr>
        <p:spPr bwMode="auto">
          <a:xfrm>
            <a:off x="8007350" y="5305426"/>
            <a:ext cx="19049" cy="1273175"/>
          </a:xfrm>
          <a:prstGeom prst="line">
            <a:avLst/>
          </a:prstGeom>
          <a:noFill/>
          <a:ln w="57150">
            <a:solidFill>
              <a:schemeClr val="tx1"/>
            </a:solidFill>
            <a:round/>
            <a:headEnd/>
            <a:tailEnd type="none" w="lg" len="med"/>
          </a:ln>
        </p:spPr>
        <p:txBody>
          <a:bodyPr wrap="none"/>
          <a:lstStyle/>
          <a:p>
            <a:endParaRPr lang="en-US" sz="2400"/>
          </a:p>
        </p:txBody>
      </p:sp>
      <p:sp>
        <p:nvSpPr>
          <p:cNvPr id="8216" name="Line 26"/>
          <p:cNvSpPr>
            <a:spLocks noChangeShapeType="1"/>
          </p:cNvSpPr>
          <p:nvPr/>
        </p:nvSpPr>
        <p:spPr bwMode="auto">
          <a:xfrm>
            <a:off x="3316817" y="5305426"/>
            <a:ext cx="19049" cy="1273175"/>
          </a:xfrm>
          <a:prstGeom prst="line">
            <a:avLst/>
          </a:prstGeom>
          <a:noFill/>
          <a:ln w="57150">
            <a:solidFill>
              <a:schemeClr val="tx1"/>
            </a:solidFill>
            <a:round/>
            <a:headEnd/>
            <a:tailEnd type="none" w="lg" len="med"/>
          </a:ln>
        </p:spPr>
        <p:txBody>
          <a:bodyPr wrap="none"/>
          <a:lstStyle/>
          <a:p>
            <a:endParaRPr lang="en-US" sz="2400"/>
          </a:p>
        </p:txBody>
      </p:sp>
    </p:spTree>
    <p:extLst>
      <p:ext uri="{BB962C8B-B14F-4D97-AF65-F5344CB8AC3E}">
        <p14:creationId xmlns:p14="http://schemas.microsoft.com/office/powerpoint/2010/main" val="1143545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4E1CB-2C6D-451F-9449-B2C473A76A7C}"/>
              </a:ext>
            </a:extLst>
          </p:cNvPr>
          <p:cNvSpPr>
            <a:spLocks noGrp="1"/>
          </p:cNvSpPr>
          <p:nvPr>
            <p:ph type="title"/>
          </p:nvPr>
        </p:nvSpPr>
        <p:spPr/>
        <p:txBody>
          <a:bodyPr/>
          <a:lstStyle/>
          <a:p>
            <a:r>
              <a:rPr lang="en-US" dirty="0"/>
              <a:t>Buffer Overflow Attack in a Nutshell</a:t>
            </a:r>
          </a:p>
        </p:txBody>
      </p:sp>
      <p:sp>
        <p:nvSpPr>
          <p:cNvPr id="3" name="Content Placeholder 2">
            <a:extLst>
              <a:ext uri="{FF2B5EF4-FFF2-40B4-BE49-F238E27FC236}">
                <a16:creationId xmlns:a16="http://schemas.microsoft.com/office/drawing/2014/main" id="{53204110-A276-44C8-BEB4-8DDBB2CF6D14}"/>
              </a:ext>
            </a:extLst>
          </p:cNvPr>
          <p:cNvSpPr>
            <a:spLocks noGrp="1"/>
          </p:cNvSpPr>
          <p:nvPr>
            <p:ph idx="1"/>
          </p:nvPr>
        </p:nvSpPr>
        <p:spPr/>
        <p:txBody>
          <a:bodyPr>
            <a:normAutofit/>
          </a:bodyPr>
          <a:lstStyle/>
          <a:p>
            <a:r>
              <a:rPr lang="en-US" sz="2400" dirty="0"/>
              <a:t>The attacker exploits an unchecked buffer to perform a buffer overflow attack </a:t>
            </a:r>
          </a:p>
          <a:p>
            <a:r>
              <a:rPr lang="en-US" sz="2400" dirty="0"/>
              <a:t>The ultimate goal for the attacker is getting a shell that allows to execute arbitrary commands with high privileges </a:t>
            </a:r>
          </a:p>
          <a:p>
            <a:r>
              <a:rPr lang="en-US" sz="2400" dirty="0"/>
              <a:t>Kinds of buffer overflow attacks: </a:t>
            </a:r>
          </a:p>
          <a:p>
            <a:pPr lvl="1"/>
            <a:r>
              <a:rPr lang="en-US" sz="2400" dirty="0"/>
              <a:t> </a:t>
            </a:r>
            <a:r>
              <a:rPr lang="en-US" sz="2400" b="1" dirty="0">
                <a:solidFill>
                  <a:srgbClr val="C00000"/>
                </a:solidFill>
              </a:rPr>
              <a:t>Stack smashing </a:t>
            </a:r>
          </a:p>
          <a:p>
            <a:pPr lvl="1"/>
            <a:r>
              <a:rPr lang="en-US" sz="2400" b="1" dirty="0">
                <a:solidFill>
                  <a:srgbClr val="C00000"/>
                </a:solidFill>
              </a:rPr>
              <a:t> Heap spraying </a:t>
            </a:r>
          </a:p>
        </p:txBody>
      </p:sp>
    </p:spTree>
    <p:extLst>
      <p:ext uri="{BB962C8B-B14F-4D97-AF65-F5344CB8AC3E}">
        <p14:creationId xmlns:p14="http://schemas.microsoft.com/office/powerpoint/2010/main" val="6622595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6533999" y="1234063"/>
            <a:ext cx="5247746" cy="4862512"/>
          </a:xfrm>
          <a:prstGeom prst="rect">
            <a:avLst/>
          </a:prstGeom>
          <a:noFill/>
          <a:ln>
            <a:noFill/>
          </a:ln>
        </p:spPr>
      </p:pic>
      <p:sp>
        <p:nvSpPr>
          <p:cNvPr id="95" name="Shape 95"/>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ts val="4400"/>
              <a:buFont typeface="Calibri"/>
              <a:buNone/>
            </a:pPr>
            <a:r>
              <a:rPr lang="en-US"/>
              <a:t>Program Memory Stack</a:t>
            </a:r>
          </a:p>
        </p:txBody>
      </p:sp>
      <p:pic>
        <p:nvPicPr>
          <p:cNvPr id="96" name="Shape 96"/>
          <p:cNvPicPr preferRelativeResize="0"/>
          <p:nvPr/>
        </p:nvPicPr>
        <p:blipFill>
          <a:blip r:embed="rId4">
            <a:alphaModFix/>
          </a:blip>
          <a:stretch>
            <a:fillRect/>
          </a:stretch>
        </p:blipFill>
        <p:spPr>
          <a:xfrm>
            <a:off x="763450" y="5503628"/>
            <a:ext cx="4770575" cy="655147"/>
          </a:xfrm>
          <a:prstGeom prst="rect">
            <a:avLst/>
          </a:prstGeom>
          <a:noFill/>
          <a:ln>
            <a:noFill/>
          </a:ln>
        </p:spPr>
      </p:pic>
      <p:sp>
        <p:nvSpPr>
          <p:cNvPr id="99" name="Shape 99"/>
          <p:cNvSpPr txBox="1"/>
          <p:nvPr/>
        </p:nvSpPr>
        <p:spPr>
          <a:xfrm>
            <a:off x="6228329" y="3331262"/>
            <a:ext cx="1791739" cy="1009875"/>
          </a:xfrm>
          <a:prstGeom prst="rect">
            <a:avLst/>
          </a:prstGeom>
          <a:noFill/>
          <a:ln>
            <a:noFill/>
          </a:ln>
        </p:spPr>
        <p:txBody>
          <a:bodyPr wrap="square" lIns="91425" tIns="91425" rIns="91425" bIns="91425" anchor="t" anchorCtr="0">
            <a:noAutofit/>
          </a:bodyPr>
          <a:lstStyle/>
          <a:p>
            <a:pPr marL="0" lvl="0" indent="0">
              <a:spcBef>
                <a:spcPts val="0"/>
              </a:spcBef>
              <a:buNone/>
            </a:pPr>
            <a:r>
              <a:rPr lang="en-US" sz="1800" dirty="0" err="1">
                <a:latin typeface="Courier New" panose="02070309020205020404" pitchFamily="49" charset="0"/>
                <a:cs typeface="Courier New" panose="02070309020205020404" pitchFamily="49" charset="0"/>
              </a:rPr>
              <a:t>ptr</a:t>
            </a:r>
            <a:r>
              <a:rPr lang="en-US" sz="1800" dirty="0"/>
              <a:t> points to the memory here</a:t>
            </a:r>
          </a:p>
        </p:txBody>
      </p:sp>
      <p:sp>
        <p:nvSpPr>
          <p:cNvPr id="100" name="Shape 100"/>
          <p:cNvSpPr txBox="1"/>
          <p:nvPr/>
        </p:nvSpPr>
        <p:spPr>
          <a:xfrm>
            <a:off x="6389914" y="2231375"/>
            <a:ext cx="1015711" cy="3738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dirty="0" err="1"/>
              <a:t>a,b</a:t>
            </a:r>
            <a:r>
              <a:rPr lang="en-US" sz="1800" dirty="0"/>
              <a:t>, </a:t>
            </a:r>
            <a:r>
              <a:rPr lang="en-US" sz="1800" dirty="0" err="1"/>
              <a:t>ptr</a:t>
            </a:r>
            <a:endParaRPr lang="en-US" sz="1800" dirty="0"/>
          </a:p>
        </p:txBody>
      </p:sp>
      <p:sp>
        <p:nvSpPr>
          <p:cNvPr id="101" name="Shape 101"/>
          <p:cNvSpPr txBox="1"/>
          <p:nvPr/>
        </p:nvSpPr>
        <p:spPr>
          <a:xfrm>
            <a:off x="6994625" y="4327988"/>
            <a:ext cx="411000" cy="3738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dirty="0"/>
              <a:t>y</a:t>
            </a:r>
          </a:p>
        </p:txBody>
      </p:sp>
      <p:cxnSp>
        <p:nvCxnSpPr>
          <p:cNvPr id="103" name="Shape 103"/>
          <p:cNvCxnSpPr>
            <a:stCxn id="100" idx="3"/>
          </p:cNvCxnSpPr>
          <p:nvPr/>
        </p:nvCxnSpPr>
        <p:spPr>
          <a:xfrm flipV="1">
            <a:off x="7405625" y="2416775"/>
            <a:ext cx="1003500" cy="1500"/>
          </a:xfrm>
          <a:prstGeom prst="straightConnector1">
            <a:avLst/>
          </a:prstGeom>
          <a:noFill/>
          <a:ln w="9525" cap="flat" cmpd="sng">
            <a:solidFill>
              <a:srgbClr val="FF0000"/>
            </a:solidFill>
            <a:prstDash val="solid"/>
            <a:round/>
            <a:headEnd type="none" w="lg" len="lg"/>
            <a:tailEnd type="triangle" w="lg" len="lg"/>
          </a:ln>
        </p:spPr>
      </p:cxnSp>
      <p:cxnSp>
        <p:nvCxnSpPr>
          <p:cNvPr id="104" name="Shape 104"/>
          <p:cNvCxnSpPr/>
          <p:nvPr/>
        </p:nvCxnSpPr>
        <p:spPr>
          <a:xfrm>
            <a:off x="8020068" y="3784301"/>
            <a:ext cx="426257" cy="1"/>
          </a:xfrm>
          <a:prstGeom prst="straightConnector1">
            <a:avLst/>
          </a:prstGeom>
          <a:noFill/>
          <a:ln w="9525" cap="flat" cmpd="sng">
            <a:solidFill>
              <a:srgbClr val="FF0000"/>
            </a:solidFill>
            <a:prstDash val="solid"/>
            <a:round/>
            <a:headEnd type="none" w="lg" len="lg"/>
            <a:tailEnd type="triangle" w="lg" len="lg"/>
          </a:ln>
        </p:spPr>
      </p:cxnSp>
      <p:cxnSp>
        <p:nvCxnSpPr>
          <p:cNvPr id="105" name="Shape 105"/>
          <p:cNvCxnSpPr>
            <a:stCxn id="101" idx="3"/>
          </p:cNvCxnSpPr>
          <p:nvPr/>
        </p:nvCxnSpPr>
        <p:spPr>
          <a:xfrm rot="10800000" flipH="1">
            <a:off x="7405625" y="4511888"/>
            <a:ext cx="1040700" cy="3000"/>
          </a:xfrm>
          <a:prstGeom prst="straightConnector1">
            <a:avLst/>
          </a:prstGeom>
          <a:noFill/>
          <a:ln w="9525" cap="flat" cmpd="sng">
            <a:solidFill>
              <a:srgbClr val="FF0000"/>
            </a:solidFill>
            <a:prstDash val="solid"/>
            <a:round/>
            <a:headEnd type="none" w="lg" len="lg"/>
            <a:tailEnd type="triangle" w="lg" len="lg"/>
          </a:ln>
        </p:spPr>
      </p:cxnSp>
      <p:cxnSp>
        <p:nvCxnSpPr>
          <p:cNvPr id="106" name="Shape 106"/>
          <p:cNvCxnSpPr/>
          <p:nvPr/>
        </p:nvCxnSpPr>
        <p:spPr>
          <a:xfrm>
            <a:off x="5239367" y="5174838"/>
            <a:ext cx="0" cy="0"/>
          </a:xfrm>
          <a:prstGeom prst="straightConnector1">
            <a:avLst/>
          </a:prstGeom>
          <a:noFill/>
          <a:ln w="9525" cap="flat" cmpd="sng">
            <a:solidFill>
              <a:srgbClr val="FF0000"/>
            </a:solidFill>
            <a:prstDash val="solid"/>
            <a:round/>
            <a:headEnd type="none" w="lg" len="lg"/>
            <a:tailEnd type="triangle" w="lg" len="lg"/>
          </a:ln>
        </p:spPr>
      </p:cxnSp>
      <p:cxnSp>
        <p:nvCxnSpPr>
          <p:cNvPr id="107" name="Shape 107"/>
          <p:cNvCxnSpPr/>
          <p:nvPr/>
        </p:nvCxnSpPr>
        <p:spPr>
          <a:xfrm rot="10800000" flipH="1">
            <a:off x="7405625" y="5037313"/>
            <a:ext cx="1040700" cy="3000"/>
          </a:xfrm>
          <a:prstGeom prst="straightConnector1">
            <a:avLst/>
          </a:prstGeom>
          <a:noFill/>
          <a:ln w="9525" cap="flat" cmpd="sng">
            <a:solidFill>
              <a:srgbClr val="FF0000"/>
            </a:solidFill>
            <a:prstDash val="solid"/>
            <a:round/>
            <a:headEnd type="none" w="lg" len="lg"/>
            <a:tailEnd type="triangle" w="lg" len="lg"/>
          </a:ln>
        </p:spPr>
      </p:cxnSp>
      <p:pic>
        <p:nvPicPr>
          <p:cNvPr id="97" name="Shape 97"/>
          <p:cNvPicPr preferRelativeResize="0"/>
          <p:nvPr/>
        </p:nvPicPr>
        <p:blipFill>
          <a:blip r:embed="rId5">
            <a:alphaModFix/>
          </a:blip>
          <a:stretch>
            <a:fillRect/>
          </a:stretch>
        </p:blipFill>
        <p:spPr>
          <a:xfrm>
            <a:off x="838200" y="1547925"/>
            <a:ext cx="4695825" cy="4092025"/>
          </a:xfrm>
          <a:prstGeom prst="rect">
            <a:avLst/>
          </a:prstGeom>
          <a:noFill/>
          <a:ln>
            <a:noFill/>
          </a:ln>
        </p:spPr>
      </p:pic>
      <p:sp>
        <p:nvSpPr>
          <p:cNvPr id="37" name="Shape 101"/>
          <p:cNvSpPr txBox="1"/>
          <p:nvPr/>
        </p:nvSpPr>
        <p:spPr>
          <a:xfrm>
            <a:off x="6994625" y="4776100"/>
            <a:ext cx="411000" cy="3738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dirty="0"/>
              <a:t>x</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rtl="0">
              <a:spcBef>
                <a:spcPts val="0"/>
              </a:spcBef>
              <a:buNone/>
            </a:pPr>
            <a:r>
              <a:rPr lang="en-US"/>
              <a:t>Order of the function arguments in stack</a:t>
            </a:r>
          </a:p>
        </p:txBody>
      </p:sp>
      <p:sp>
        <p:nvSpPr>
          <p:cNvPr id="113" name="Shape 113"/>
          <p:cNvSpPr txBox="1">
            <a:spLocks noGrp="1"/>
          </p:cNvSpPr>
          <p:nvPr>
            <p:ph type="body" idx="1"/>
          </p:nvPr>
        </p:nvSpPr>
        <p:spPr>
          <a:xfrm>
            <a:off x="838200" y="1451900"/>
            <a:ext cx="10515600" cy="6271800"/>
          </a:xfrm>
          <a:prstGeom prst="rect">
            <a:avLst/>
          </a:prstGeom>
        </p:spPr>
        <p:txBody>
          <a:bodyPr wrap="square" lIns="91425" tIns="91425" rIns="91425" bIns="91425" anchor="t" anchorCtr="0">
            <a:noAutofit/>
          </a:bodyPr>
          <a:lstStyle/>
          <a:p>
            <a:pPr marL="177800" lvl="0" indent="-69850">
              <a:spcBef>
                <a:spcPts val="0"/>
              </a:spcBef>
              <a:buClr>
                <a:schemeClr val="dk1"/>
              </a:buClr>
              <a:buSzPts val="1100"/>
              <a:buFont typeface="Arial"/>
              <a:buNone/>
            </a:pPr>
            <a:endParaRPr sz="1800">
              <a:solidFill>
                <a:srgbClr val="0B5394"/>
              </a:solidFill>
            </a:endParaRPr>
          </a:p>
          <a:p>
            <a:pPr marL="228600" lvl="0" indent="-50800">
              <a:spcBef>
                <a:spcPts val="0"/>
              </a:spcBef>
              <a:buNone/>
            </a:pPr>
            <a:endParaRPr sz="1800"/>
          </a:p>
        </p:txBody>
      </p:sp>
      <p:pic>
        <p:nvPicPr>
          <p:cNvPr id="114" name="Shape 114"/>
          <p:cNvPicPr preferRelativeResize="0"/>
          <p:nvPr/>
        </p:nvPicPr>
        <p:blipFill>
          <a:blip r:embed="rId3">
            <a:alphaModFix/>
          </a:blip>
          <a:stretch>
            <a:fillRect/>
          </a:stretch>
        </p:blipFill>
        <p:spPr>
          <a:xfrm>
            <a:off x="915063" y="1690813"/>
            <a:ext cx="4905375" cy="2695575"/>
          </a:xfrm>
          <a:prstGeom prst="rect">
            <a:avLst/>
          </a:prstGeom>
          <a:noFill/>
          <a:ln>
            <a:noFill/>
          </a:ln>
        </p:spPr>
      </p:pic>
      <p:pic>
        <p:nvPicPr>
          <p:cNvPr id="115" name="Shape 115"/>
          <p:cNvPicPr preferRelativeResize="0"/>
          <p:nvPr/>
        </p:nvPicPr>
        <p:blipFill>
          <a:blip r:embed="rId4">
            <a:alphaModFix/>
          </a:blip>
          <a:stretch>
            <a:fillRect/>
          </a:stretch>
        </p:blipFill>
        <p:spPr>
          <a:xfrm>
            <a:off x="852488" y="4958800"/>
            <a:ext cx="10487025" cy="16002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p:nvPr/>
        </p:nvSpPr>
        <p:spPr>
          <a:xfrm>
            <a:off x="896950" y="1930950"/>
            <a:ext cx="3924300" cy="2653500"/>
          </a:xfrm>
          <a:prstGeom prst="rect">
            <a:avLst/>
          </a:prstGeom>
          <a:solidFill>
            <a:schemeClr val="lt2"/>
          </a:solidFill>
          <a:ln w="9525" cap="flat" cmpd="sng">
            <a:solidFill>
              <a:srgbClr val="F3F3F3"/>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21" name="Shape 121"/>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Function Call Stack</a:t>
            </a:r>
          </a:p>
        </p:txBody>
      </p:sp>
      <p:sp>
        <p:nvSpPr>
          <p:cNvPr id="122" name="Shape 122"/>
          <p:cNvSpPr txBox="1">
            <a:spLocks noGrp="1"/>
          </p:cNvSpPr>
          <p:nvPr>
            <p:ph type="body" idx="1"/>
          </p:nvPr>
        </p:nvSpPr>
        <p:spPr>
          <a:xfrm>
            <a:off x="896950" y="1930950"/>
            <a:ext cx="4211498" cy="3335994"/>
          </a:xfrm>
          <a:prstGeom prst="rect">
            <a:avLst/>
          </a:prstGeom>
        </p:spPr>
        <p:txBody>
          <a:bodyPr wrap="square" lIns="91425" tIns="91425" rIns="91425" bIns="91425" anchor="t" anchorCtr="0">
            <a:noAutofit/>
          </a:bodyPr>
          <a:lstStyle/>
          <a:p>
            <a:pPr marL="0" lvl="0" indent="-69850" rtl="0">
              <a:lnSpc>
                <a:spcPct val="115000"/>
              </a:lnSpc>
              <a:spcBef>
                <a:spcPts val="0"/>
              </a:spcBef>
              <a:buClr>
                <a:schemeClr val="dk1"/>
              </a:buClr>
              <a:buSzPts val="1100"/>
              <a:buFont typeface="Arial"/>
              <a:buNone/>
            </a:pPr>
            <a:r>
              <a:rPr lang="en-US" sz="2000" dirty="0">
                <a:solidFill>
                  <a:srgbClr val="000000"/>
                </a:solidFill>
                <a:latin typeface="Courier New"/>
                <a:ea typeface="Courier New"/>
                <a:cs typeface="Courier New"/>
                <a:sym typeface="Courier New"/>
              </a:rPr>
              <a:t>void f(int a, int b)</a:t>
            </a:r>
          </a:p>
          <a:p>
            <a:pPr marL="0" lvl="0" indent="-69850" rtl="0">
              <a:lnSpc>
                <a:spcPct val="115000"/>
              </a:lnSpc>
              <a:spcBef>
                <a:spcPts val="0"/>
              </a:spcBef>
              <a:buClr>
                <a:schemeClr val="dk1"/>
              </a:buClr>
              <a:buSzPts val="1100"/>
              <a:buFont typeface="Arial"/>
              <a:buNone/>
            </a:pPr>
            <a:r>
              <a:rPr lang="en-US" sz="2000" dirty="0">
                <a:solidFill>
                  <a:srgbClr val="000000"/>
                </a:solidFill>
                <a:latin typeface="Courier New"/>
                <a:ea typeface="Courier New"/>
                <a:cs typeface="Courier New"/>
                <a:sym typeface="Courier New"/>
              </a:rPr>
              <a:t>{</a:t>
            </a:r>
          </a:p>
          <a:p>
            <a:pPr marL="0" lvl="0" indent="-69850" rtl="0">
              <a:lnSpc>
                <a:spcPct val="115000"/>
              </a:lnSpc>
              <a:spcBef>
                <a:spcPts val="0"/>
              </a:spcBef>
              <a:buClr>
                <a:schemeClr val="dk1"/>
              </a:buClr>
              <a:buSzPts val="1100"/>
              <a:buFont typeface="Arial"/>
              <a:buNone/>
            </a:pPr>
            <a:r>
              <a:rPr lang="en-US" sz="2000" dirty="0">
                <a:solidFill>
                  <a:srgbClr val="000000"/>
                </a:solidFill>
                <a:latin typeface="Courier New"/>
                <a:ea typeface="Courier New"/>
                <a:cs typeface="Courier New"/>
                <a:sym typeface="Courier New"/>
              </a:rPr>
              <a:t>  int x;</a:t>
            </a:r>
          </a:p>
          <a:p>
            <a:pPr marL="0" lvl="0" indent="-69850" rtl="0">
              <a:lnSpc>
                <a:spcPct val="115000"/>
              </a:lnSpc>
              <a:spcBef>
                <a:spcPts val="0"/>
              </a:spcBef>
              <a:buClr>
                <a:schemeClr val="dk1"/>
              </a:buClr>
              <a:buSzPts val="1100"/>
              <a:buFont typeface="Arial"/>
              <a:buNone/>
            </a:pPr>
            <a:r>
              <a:rPr lang="en-US" sz="2000" dirty="0">
                <a:solidFill>
                  <a:srgbClr val="000000"/>
                </a:solidFill>
                <a:latin typeface="Courier New"/>
                <a:ea typeface="Courier New"/>
                <a:cs typeface="Courier New"/>
                <a:sym typeface="Courier New"/>
              </a:rPr>
              <a:t>}</a:t>
            </a:r>
          </a:p>
          <a:p>
            <a:pPr marL="0" lvl="0" indent="-69850" rtl="0">
              <a:lnSpc>
                <a:spcPct val="115000"/>
              </a:lnSpc>
              <a:spcBef>
                <a:spcPts val="0"/>
              </a:spcBef>
              <a:buClr>
                <a:schemeClr val="dk1"/>
              </a:buClr>
              <a:buSzPts val="1100"/>
              <a:buFont typeface="Arial"/>
              <a:buNone/>
            </a:pPr>
            <a:r>
              <a:rPr lang="en-US" sz="2000" dirty="0">
                <a:solidFill>
                  <a:srgbClr val="000000"/>
                </a:solidFill>
                <a:latin typeface="Courier New"/>
                <a:ea typeface="Courier New"/>
                <a:cs typeface="Courier New"/>
                <a:sym typeface="Courier New"/>
              </a:rPr>
              <a:t>void main()</a:t>
            </a:r>
          </a:p>
          <a:p>
            <a:pPr marL="0" lvl="0" indent="-69850" rtl="0">
              <a:lnSpc>
                <a:spcPct val="115000"/>
              </a:lnSpc>
              <a:spcBef>
                <a:spcPts val="0"/>
              </a:spcBef>
              <a:buClr>
                <a:schemeClr val="dk1"/>
              </a:buClr>
              <a:buSzPts val="1100"/>
              <a:buFont typeface="Arial"/>
              <a:buNone/>
            </a:pPr>
            <a:r>
              <a:rPr lang="en-US" sz="2000" dirty="0">
                <a:solidFill>
                  <a:srgbClr val="000000"/>
                </a:solidFill>
                <a:latin typeface="Courier New"/>
                <a:ea typeface="Courier New"/>
                <a:cs typeface="Courier New"/>
                <a:sym typeface="Courier New"/>
              </a:rPr>
              <a:t>{</a:t>
            </a:r>
          </a:p>
          <a:p>
            <a:pPr marL="0" lvl="0" indent="-69850" rtl="0">
              <a:lnSpc>
                <a:spcPct val="115000"/>
              </a:lnSpc>
              <a:spcBef>
                <a:spcPts val="0"/>
              </a:spcBef>
              <a:buClr>
                <a:schemeClr val="dk1"/>
              </a:buClr>
              <a:buSzPts val="1100"/>
              <a:buFont typeface="Arial"/>
              <a:buNone/>
            </a:pPr>
            <a:r>
              <a:rPr lang="en-US" sz="2000" dirty="0">
                <a:solidFill>
                  <a:srgbClr val="000000"/>
                </a:solidFill>
                <a:latin typeface="Courier New"/>
                <a:ea typeface="Courier New"/>
                <a:cs typeface="Courier New"/>
                <a:sym typeface="Courier New"/>
              </a:rPr>
              <a:t>  f(1,2);</a:t>
            </a:r>
          </a:p>
          <a:p>
            <a:pPr marL="0" lvl="0" indent="-69850" rtl="0">
              <a:lnSpc>
                <a:spcPct val="115000"/>
              </a:lnSpc>
              <a:spcBef>
                <a:spcPts val="0"/>
              </a:spcBef>
              <a:buClr>
                <a:schemeClr val="dk1"/>
              </a:buClr>
              <a:buSzPts val="1100"/>
              <a:buFont typeface="Arial"/>
              <a:buNone/>
            </a:pPr>
            <a:r>
              <a:rPr lang="en-US" sz="2000" dirty="0">
                <a:solidFill>
                  <a:srgbClr val="000000"/>
                </a:solidFill>
                <a:latin typeface="Courier New"/>
                <a:ea typeface="Courier New"/>
                <a:cs typeface="Courier New"/>
                <a:sym typeface="Courier New"/>
              </a:rPr>
              <a:t>  </a:t>
            </a:r>
            <a:r>
              <a:rPr lang="en-US" sz="2000" dirty="0" err="1">
                <a:solidFill>
                  <a:srgbClr val="000000"/>
                </a:solidFill>
                <a:latin typeface="Courier New"/>
                <a:ea typeface="Courier New"/>
                <a:cs typeface="Courier New"/>
                <a:sym typeface="Courier New"/>
              </a:rPr>
              <a:t>printf</a:t>
            </a:r>
            <a:r>
              <a:rPr lang="en-US" sz="2000" dirty="0">
                <a:solidFill>
                  <a:srgbClr val="000000"/>
                </a:solidFill>
                <a:latin typeface="Courier New"/>
                <a:ea typeface="Courier New"/>
                <a:cs typeface="Courier New"/>
                <a:sym typeface="Courier New"/>
              </a:rPr>
              <a:t>("hello world");</a:t>
            </a:r>
          </a:p>
          <a:p>
            <a:pPr marL="0" lvl="0" indent="-69850" rtl="0">
              <a:lnSpc>
                <a:spcPct val="115000"/>
              </a:lnSpc>
              <a:spcBef>
                <a:spcPts val="0"/>
              </a:spcBef>
              <a:buClr>
                <a:schemeClr val="dk1"/>
              </a:buClr>
              <a:buSzPts val="1100"/>
              <a:buFont typeface="Arial"/>
              <a:buNone/>
            </a:pPr>
            <a:r>
              <a:rPr lang="en-US" sz="2000" dirty="0">
                <a:solidFill>
                  <a:srgbClr val="000000"/>
                </a:solidFill>
                <a:latin typeface="Courier New"/>
                <a:ea typeface="Courier New"/>
                <a:cs typeface="Courier New"/>
                <a:sym typeface="Courier New"/>
              </a:rPr>
              <a:t>}</a:t>
            </a:r>
          </a:p>
          <a:p>
            <a:pPr marL="228600" lvl="0" indent="-50800" rtl="0">
              <a:spcBef>
                <a:spcPts val="0"/>
              </a:spcBef>
              <a:buNone/>
            </a:pPr>
            <a:endParaRPr dirty="0"/>
          </a:p>
        </p:txBody>
      </p:sp>
      <p:pic>
        <p:nvPicPr>
          <p:cNvPr id="123" name="Shape 123"/>
          <p:cNvPicPr preferRelativeResize="0"/>
          <p:nvPr/>
        </p:nvPicPr>
        <p:blipFill>
          <a:blip r:embed="rId3">
            <a:alphaModFix/>
          </a:blip>
          <a:stretch>
            <a:fillRect/>
          </a:stretch>
        </p:blipFill>
        <p:spPr>
          <a:xfrm>
            <a:off x="5838825" y="1825629"/>
            <a:ext cx="5514975" cy="43512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63296" y="224276"/>
            <a:ext cx="11996700" cy="1372800"/>
          </a:xfrm>
          <a:prstGeom prst="rect">
            <a:avLst/>
          </a:prstGeom>
        </p:spPr>
        <p:txBody>
          <a:bodyPr wrap="square" lIns="91425" tIns="91425" rIns="91425" bIns="91425" anchor="ctr" anchorCtr="0">
            <a:noAutofit/>
          </a:bodyPr>
          <a:lstStyle/>
          <a:p>
            <a:pPr marL="0" lvl="0" indent="0">
              <a:spcBef>
                <a:spcPts val="0"/>
              </a:spcBef>
              <a:buNone/>
            </a:pPr>
            <a:r>
              <a:rPr lang="en-US" dirty="0"/>
              <a:t>Stack Layout for Function Call Chain</a:t>
            </a:r>
          </a:p>
        </p:txBody>
      </p:sp>
      <p:pic>
        <p:nvPicPr>
          <p:cNvPr id="129" name="Shape 129"/>
          <p:cNvPicPr preferRelativeResize="0"/>
          <p:nvPr/>
        </p:nvPicPr>
        <p:blipFill>
          <a:blip r:embed="rId3">
            <a:alphaModFix/>
          </a:blip>
          <a:stretch>
            <a:fillRect/>
          </a:stretch>
        </p:blipFill>
        <p:spPr>
          <a:xfrm>
            <a:off x="992849" y="1597076"/>
            <a:ext cx="6412961" cy="4893424"/>
          </a:xfrm>
          <a:prstGeom prst="rect">
            <a:avLst/>
          </a:prstGeom>
          <a:noFill/>
          <a:ln>
            <a:noFill/>
          </a:ln>
        </p:spPr>
      </p:pic>
      <p:sp>
        <p:nvSpPr>
          <p:cNvPr id="130" name="Shape 130"/>
          <p:cNvSpPr txBox="1"/>
          <p:nvPr/>
        </p:nvSpPr>
        <p:spPr>
          <a:xfrm>
            <a:off x="6888093" y="2183400"/>
            <a:ext cx="4559400" cy="4307100"/>
          </a:xfrm>
          <a:prstGeom prst="rect">
            <a:avLst/>
          </a:prstGeom>
          <a:noFill/>
          <a:ln>
            <a:noFill/>
          </a:ln>
        </p:spPr>
        <p:txBody>
          <a:bodyPr wrap="square" lIns="91425" tIns="91425" rIns="91425" bIns="91425" anchor="t" anchorCtr="0">
            <a:noAutofit/>
          </a:bodyPr>
          <a:lstStyle/>
          <a:p>
            <a:pPr marL="0" lvl="0" indent="0">
              <a:spcBef>
                <a:spcPts val="0"/>
              </a:spcBef>
              <a:buNone/>
            </a:pPr>
            <a:r>
              <a:rPr lang="en-US" dirty="0"/>
              <a:t>	</a:t>
            </a:r>
            <a:r>
              <a:rPr lang="en-US" sz="2400" dirty="0"/>
              <a:t>                 main()</a:t>
            </a:r>
          </a:p>
          <a:p>
            <a:pPr marL="0" lvl="0" indent="0">
              <a:spcBef>
                <a:spcPts val="0"/>
              </a:spcBef>
              <a:buNone/>
            </a:pPr>
            <a:endParaRPr sz="2400" dirty="0"/>
          </a:p>
          <a:p>
            <a:pPr marL="0" lvl="0" indent="0">
              <a:spcBef>
                <a:spcPts val="0"/>
              </a:spcBef>
              <a:buNone/>
            </a:pPr>
            <a:r>
              <a:rPr lang="en-US" sz="2400" dirty="0"/>
              <a:t>		</a:t>
            </a:r>
          </a:p>
          <a:p>
            <a:pPr marL="0" lvl="0" indent="0">
              <a:spcBef>
                <a:spcPts val="0"/>
              </a:spcBef>
              <a:buNone/>
            </a:pPr>
            <a:r>
              <a:rPr lang="en-US" sz="2400" dirty="0"/>
              <a:t>			  </a:t>
            </a:r>
          </a:p>
          <a:p>
            <a:pPr marL="1371600" lvl="0" indent="0">
              <a:spcBef>
                <a:spcPts val="0"/>
              </a:spcBef>
              <a:buNone/>
            </a:pPr>
            <a:r>
              <a:rPr lang="en-US" sz="2400" dirty="0"/>
              <a:t>  foo()</a:t>
            </a:r>
          </a:p>
          <a:p>
            <a:pPr marL="0" lvl="0" indent="0">
              <a:spcBef>
                <a:spcPts val="0"/>
              </a:spcBef>
              <a:buNone/>
            </a:pPr>
            <a:endParaRPr sz="2400" dirty="0"/>
          </a:p>
          <a:p>
            <a:pPr marL="0" lvl="0" indent="0">
              <a:spcBef>
                <a:spcPts val="0"/>
              </a:spcBef>
              <a:buNone/>
            </a:pPr>
            <a:r>
              <a:rPr lang="en-US" sz="2400" dirty="0"/>
              <a:t>	</a:t>
            </a:r>
          </a:p>
          <a:p>
            <a:pPr marL="0" lvl="0" indent="0">
              <a:spcBef>
                <a:spcPts val="0"/>
              </a:spcBef>
              <a:buNone/>
            </a:pPr>
            <a:r>
              <a:rPr lang="en-US" sz="2400" dirty="0"/>
              <a:t>			  </a:t>
            </a:r>
          </a:p>
          <a:p>
            <a:pPr marL="1371600" lvl="0" indent="0" rtl="0">
              <a:spcBef>
                <a:spcPts val="0"/>
              </a:spcBef>
              <a:buNone/>
            </a:pPr>
            <a:r>
              <a:rPr lang="en-US" sz="2400" dirty="0"/>
              <a:t>  bar()</a:t>
            </a:r>
          </a:p>
          <a:p>
            <a:pPr marL="1371600" lvl="0" indent="0">
              <a:spcBef>
                <a:spcPts val="0"/>
              </a:spcBef>
              <a:buNone/>
            </a:pPr>
            <a:endParaRPr sz="2400" dirty="0"/>
          </a:p>
        </p:txBody>
      </p:sp>
      <p:cxnSp>
        <p:nvCxnSpPr>
          <p:cNvPr id="131" name="Shape 131"/>
          <p:cNvCxnSpPr/>
          <p:nvPr/>
        </p:nvCxnSpPr>
        <p:spPr>
          <a:xfrm>
            <a:off x="8745350" y="2790525"/>
            <a:ext cx="0" cy="784800"/>
          </a:xfrm>
          <a:prstGeom prst="straightConnector1">
            <a:avLst/>
          </a:prstGeom>
          <a:noFill/>
          <a:ln w="9525" cap="flat" cmpd="sng">
            <a:solidFill>
              <a:schemeClr val="dk2"/>
            </a:solidFill>
            <a:prstDash val="solid"/>
            <a:round/>
            <a:headEnd type="none" w="lg" len="lg"/>
            <a:tailEnd type="triangle" w="lg" len="lg"/>
          </a:ln>
        </p:spPr>
      </p:cxnSp>
      <p:cxnSp>
        <p:nvCxnSpPr>
          <p:cNvPr id="132" name="Shape 132"/>
          <p:cNvCxnSpPr/>
          <p:nvPr/>
        </p:nvCxnSpPr>
        <p:spPr>
          <a:xfrm>
            <a:off x="8745350" y="4210700"/>
            <a:ext cx="0" cy="8223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285" y="228484"/>
            <a:ext cx="9875520" cy="1356360"/>
          </a:xfrm>
        </p:spPr>
        <p:txBody>
          <a:bodyPr/>
          <a:lstStyle/>
          <a:p>
            <a:r>
              <a:rPr lang="en-US" dirty="0"/>
              <a:t>What are buffer overflows?</a:t>
            </a:r>
          </a:p>
        </p:txBody>
      </p:sp>
      <p:sp>
        <p:nvSpPr>
          <p:cNvPr id="4" name="TextBox 3"/>
          <p:cNvSpPr txBox="1"/>
          <p:nvPr/>
        </p:nvSpPr>
        <p:spPr>
          <a:xfrm>
            <a:off x="7213600" y="1701801"/>
            <a:ext cx="4698722" cy="2308645"/>
          </a:xfrm>
          <a:prstGeom prst="rect">
            <a:avLst/>
          </a:prstGeom>
          <a:noFill/>
          <a:ln>
            <a:solidFill>
              <a:srgbClr val="0000FF"/>
            </a:solidFill>
          </a:ln>
        </p:spPr>
        <p:txBody>
          <a:bodyPr wrap="none" rtlCol="0">
            <a:spAutoFit/>
          </a:bodyPr>
          <a:lstStyle/>
          <a:p>
            <a:pPr>
              <a:spcBef>
                <a:spcPct val="80000"/>
              </a:spcBef>
              <a:tabLst>
                <a:tab pos="609585" algn="l"/>
                <a:tab pos="2438339" algn="l"/>
                <a:tab pos="2895528" algn="l"/>
              </a:tabLst>
            </a:pPr>
            <a:r>
              <a:rPr lang="en-US" sz="2667" b="1" dirty="0">
                <a:solidFill>
                  <a:schemeClr val="tx2"/>
                </a:solidFill>
                <a:latin typeface="Courier New" pitchFamily="49" charset="0"/>
              </a:rPr>
              <a:t>void </a:t>
            </a:r>
            <a:r>
              <a:rPr lang="en-US" sz="2667" b="1" dirty="0" err="1">
                <a:solidFill>
                  <a:schemeClr val="tx2"/>
                </a:solidFill>
                <a:latin typeface="Courier New" pitchFamily="49" charset="0"/>
              </a:rPr>
              <a:t>func</a:t>
            </a:r>
            <a:r>
              <a:rPr lang="en-US" sz="2667" b="1" dirty="0">
                <a:solidFill>
                  <a:schemeClr val="tx2"/>
                </a:solidFill>
                <a:latin typeface="Courier New" pitchFamily="49" charset="0"/>
              </a:rPr>
              <a:t>(char *</a:t>
            </a:r>
            <a:r>
              <a:rPr lang="en-US" sz="2667" b="1" dirty="0" err="1">
                <a:solidFill>
                  <a:schemeClr val="tx2"/>
                </a:solidFill>
                <a:latin typeface="Courier New" pitchFamily="49" charset="0"/>
              </a:rPr>
              <a:t>str</a:t>
            </a:r>
            <a:r>
              <a:rPr lang="en-US" sz="2667" b="1" dirty="0">
                <a:solidFill>
                  <a:schemeClr val="tx2"/>
                </a:solidFill>
                <a:latin typeface="Courier New" pitchFamily="49" charset="0"/>
              </a:rPr>
              <a:t>) {</a:t>
            </a:r>
            <a:br>
              <a:rPr lang="en-US" sz="2667" b="1" dirty="0">
                <a:solidFill>
                  <a:schemeClr val="tx2"/>
                </a:solidFill>
                <a:latin typeface="Courier New" pitchFamily="49" charset="0"/>
              </a:rPr>
            </a:br>
            <a:r>
              <a:rPr lang="en-US" sz="2667" b="1" dirty="0">
                <a:solidFill>
                  <a:schemeClr val="tx2"/>
                </a:solidFill>
                <a:latin typeface="Courier New" pitchFamily="49" charset="0"/>
              </a:rPr>
              <a:t>   char </a:t>
            </a:r>
            <a:r>
              <a:rPr lang="en-US" sz="2667" b="1" dirty="0" err="1">
                <a:solidFill>
                  <a:schemeClr val="tx2"/>
                </a:solidFill>
                <a:latin typeface="Courier New" pitchFamily="49" charset="0"/>
              </a:rPr>
              <a:t>buf</a:t>
            </a:r>
            <a:r>
              <a:rPr lang="en-US" sz="2667" b="1" dirty="0">
                <a:solidFill>
                  <a:schemeClr val="tx2"/>
                </a:solidFill>
                <a:latin typeface="Courier New" pitchFamily="49" charset="0"/>
              </a:rPr>
              <a:t>[128];</a:t>
            </a:r>
          </a:p>
          <a:p>
            <a:pPr>
              <a:spcBef>
                <a:spcPct val="40000"/>
              </a:spcBef>
              <a:tabLst>
                <a:tab pos="609585" algn="l"/>
                <a:tab pos="2438339" algn="l"/>
                <a:tab pos="2895528" algn="l"/>
              </a:tabLst>
            </a:pPr>
            <a:r>
              <a:rPr lang="en-US" sz="2667" b="1" dirty="0">
                <a:solidFill>
                  <a:schemeClr val="tx2"/>
                </a:solidFill>
                <a:latin typeface="Courier New" pitchFamily="49" charset="0"/>
              </a:rPr>
              <a:t>   </a:t>
            </a:r>
            <a:r>
              <a:rPr lang="en-US" sz="2667" b="1" dirty="0" err="1">
                <a:solidFill>
                  <a:schemeClr val="tx2"/>
                </a:solidFill>
                <a:latin typeface="Courier New" pitchFamily="49" charset="0"/>
              </a:rPr>
              <a:t>strcpy</a:t>
            </a:r>
            <a:r>
              <a:rPr lang="en-US" sz="2667" b="1" dirty="0">
                <a:solidFill>
                  <a:schemeClr val="tx2"/>
                </a:solidFill>
                <a:latin typeface="Courier New" pitchFamily="49" charset="0"/>
              </a:rPr>
              <a:t>(</a:t>
            </a:r>
            <a:r>
              <a:rPr lang="en-US" sz="2667" b="1" dirty="0" err="1">
                <a:solidFill>
                  <a:schemeClr val="tx2"/>
                </a:solidFill>
                <a:latin typeface="Courier New" pitchFamily="49" charset="0"/>
              </a:rPr>
              <a:t>buf</a:t>
            </a:r>
            <a:r>
              <a:rPr lang="en-US" sz="2667" b="1" dirty="0">
                <a:solidFill>
                  <a:schemeClr val="tx2"/>
                </a:solidFill>
                <a:latin typeface="Courier New" pitchFamily="49" charset="0"/>
              </a:rPr>
              <a:t>, </a:t>
            </a:r>
            <a:r>
              <a:rPr lang="en-US" sz="2667" b="1" dirty="0" err="1">
                <a:solidFill>
                  <a:schemeClr val="tx2"/>
                </a:solidFill>
                <a:latin typeface="Courier New" pitchFamily="49" charset="0"/>
              </a:rPr>
              <a:t>str</a:t>
            </a:r>
            <a:r>
              <a:rPr lang="en-US" sz="2667" b="1" dirty="0">
                <a:solidFill>
                  <a:schemeClr val="tx2"/>
                </a:solidFill>
                <a:latin typeface="Courier New" pitchFamily="49" charset="0"/>
              </a:rPr>
              <a:t>);</a:t>
            </a:r>
            <a:br>
              <a:rPr lang="en-US" sz="2667" b="1" dirty="0">
                <a:solidFill>
                  <a:schemeClr val="tx2"/>
                </a:solidFill>
                <a:latin typeface="Courier New" pitchFamily="49" charset="0"/>
              </a:rPr>
            </a:br>
            <a:r>
              <a:rPr lang="en-US" sz="2667" b="1" dirty="0">
                <a:solidFill>
                  <a:schemeClr val="tx2"/>
                </a:solidFill>
                <a:latin typeface="Courier New" pitchFamily="49" charset="0"/>
              </a:rPr>
              <a:t>	do-something(</a:t>
            </a:r>
            <a:r>
              <a:rPr lang="en-US" sz="2667" b="1" dirty="0" err="1">
                <a:solidFill>
                  <a:schemeClr val="tx2"/>
                </a:solidFill>
                <a:latin typeface="Courier New" pitchFamily="49" charset="0"/>
              </a:rPr>
              <a:t>buf</a:t>
            </a:r>
            <a:r>
              <a:rPr lang="en-US" sz="2667" b="1" dirty="0">
                <a:solidFill>
                  <a:schemeClr val="tx2"/>
                </a:solidFill>
                <a:latin typeface="Courier New" pitchFamily="49" charset="0"/>
              </a:rPr>
              <a:t>);</a:t>
            </a:r>
            <a:br>
              <a:rPr lang="en-US" sz="2667" b="1" dirty="0">
                <a:solidFill>
                  <a:schemeClr val="tx2"/>
                </a:solidFill>
                <a:latin typeface="Courier New" pitchFamily="49" charset="0"/>
              </a:rPr>
            </a:br>
            <a:r>
              <a:rPr lang="en-US" sz="2667" b="1" dirty="0">
                <a:solidFill>
                  <a:schemeClr val="tx2"/>
                </a:solidFill>
                <a:latin typeface="Courier New" pitchFamily="49" charset="0"/>
              </a:rPr>
              <a:t>}</a:t>
            </a:r>
          </a:p>
        </p:txBody>
      </p:sp>
      <p:sp>
        <p:nvSpPr>
          <p:cNvPr id="5" name="TextBox 4"/>
          <p:cNvSpPr txBox="1"/>
          <p:nvPr/>
        </p:nvSpPr>
        <p:spPr>
          <a:xfrm>
            <a:off x="406400" y="1676320"/>
            <a:ext cx="6075702" cy="502766"/>
          </a:xfrm>
          <a:prstGeom prst="rect">
            <a:avLst/>
          </a:prstGeom>
          <a:noFill/>
        </p:spPr>
        <p:txBody>
          <a:bodyPr wrap="none" rtlCol="0">
            <a:spAutoFit/>
          </a:bodyPr>
          <a:lstStyle/>
          <a:p>
            <a:r>
              <a:rPr lang="en-US" sz="2667" dirty="0"/>
              <a:t>Suppose a web server contains a function:</a:t>
            </a:r>
          </a:p>
        </p:txBody>
      </p:sp>
      <p:sp>
        <p:nvSpPr>
          <p:cNvPr id="6" name="TextBox 5"/>
          <p:cNvSpPr txBox="1"/>
          <p:nvPr/>
        </p:nvSpPr>
        <p:spPr>
          <a:xfrm>
            <a:off x="452913" y="2413000"/>
            <a:ext cx="5365315" cy="502766"/>
          </a:xfrm>
          <a:prstGeom prst="rect">
            <a:avLst/>
          </a:prstGeom>
          <a:noFill/>
        </p:spPr>
        <p:txBody>
          <a:bodyPr wrap="none" rtlCol="0">
            <a:spAutoFit/>
          </a:bodyPr>
          <a:lstStyle/>
          <a:p>
            <a:r>
              <a:rPr lang="en-US" sz="2667" dirty="0"/>
              <a:t>When </a:t>
            </a:r>
            <a:r>
              <a:rPr lang="en-US" sz="2667" dirty="0" err="1"/>
              <a:t>func</a:t>
            </a:r>
            <a:r>
              <a:rPr lang="en-US" sz="2667" dirty="0"/>
              <a:t>() is called stack looks like:</a:t>
            </a:r>
          </a:p>
        </p:txBody>
      </p:sp>
      <p:sp>
        <p:nvSpPr>
          <p:cNvPr id="7" name="Rectangle 3"/>
          <p:cNvSpPr>
            <a:spLocks noChangeArrowheads="1"/>
          </p:cNvSpPr>
          <p:nvPr/>
        </p:nvSpPr>
        <p:spPr bwMode="auto">
          <a:xfrm>
            <a:off x="1930400" y="3632200"/>
            <a:ext cx="4673600" cy="5080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667" dirty="0"/>
              <a:t>argument:   </a:t>
            </a:r>
            <a:r>
              <a:rPr lang="en-US" sz="2667" dirty="0" err="1"/>
              <a:t>str</a:t>
            </a:r>
            <a:endParaRPr lang="en-US" sz="2667" dirty="0"/>
          </a:p>
        </p:txBody>
      </p:sp>
      <p:sp>
        <p:nvSpPr>
          <p:cNvPr id="8" name="Rectangle 4"/>
          <p:cNvSpPr>
            <a:spLocks noChangeArrowheads="1"/>
          </p:cNvSpPr>
          <p:nvPr/>
        </p:nvSpPr>
        <p:spPr bwMode="auto">
          <a:xfrm>
            <a:off x="1930400" y="4089400"/>
            <a:ext cx="4673600" cy="4572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667" dirty="0"/>
              <a:t>return address</a:t>
            </a:r>
          </a:p>
        </p:txBody>
      </p:sp>
      <p:sp>
        <p:nvSpPr>
          <p:cNvPr id="9" name="Rectangle 5"/>
          <p:cNvSpPr>
            <a:spLocks noChangeArrowheads="1"/>
          </p:cNvSpPr>
          <p:nvPr/>
        </p:nvSpPr>
        <p:spPr bwMode="auto">
          <a:xfrm>
            <a:off x="1930400" y="4495800"/>
            <a:ext cx="4673600" cy="4572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667" dirty="0"/>
              <a:t>stack frame pointer</a:t>
            </a:r>
          </a:p>
        </p:txBody>
      </p:sp>
      <p:sp>
        <p:nvSpPr>
          <p:cNvPr id="10" name="Rectangle 6"/>
          <p:cNvSpPr>
            <a:spLocks noChangeArrowheads="1"/>
          </p:cNvSpPr>
          <p:nvPr/>
        </p:nvSpPr>
        <p:spPr bwMode="auto">
          <a:xfrm>
            <a:off x="1930400" y="4953000"/>
            <a:ext cx="4673600" cy="15240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667" dirty="0"/>
              <a:t>char </a:t>
            </a:r>
            <a:r>
              <a:rPr lang="en-US" sz="2667" dirty="0" err="1"/>
              <a:t>buf</a:t>
            </a:r>
            <a:r>
              <a:rPr lang="en-US" sz="2667" dirty="0"/>
              <a:t>[128]</a:t>
            </a:r>
          </a:p>
        </p:txBody>
      </p:sp>
      <p:sp>
        <p:nvSpPr>
          <p:cNvPr id="11" name="Text Box 7"/>
          <p:cNvSpPr txBox="1">
            <a:spLocks noChangeArrowheads="1"/>
          </p:cNvSpPr>
          <p:nvPr/>
        </p:nvSpPr>
        <p:spPr bwMode="auto">
          <a:xfrm>
            <a:off x="-38102" y="6248320"/>
            <a:ext cx="569387" cy="502766"/>
          </a:xfrm>
          <a:prstGeom prst="rect">
            <a:avLst/>
          </a:prstGeom>
          <a:noFill/>
          <a:ln w="9525">
            <a:noFill/>
            <a:miter lim="800000"/>
            <a:headEnd/>
            <a:tailEnd/>
          </a:ln>
        </p:spPr>
        <p:txBody>
          <a:bodyPr wrap="none">
            <a:spAutoFit/>
          </a:bodyPr>
          <a:lstStyle/>
          <a:p>
            <a:pPr algn="ctr" eaLnBrk="0" hangingPunct="0">
              <a:spcBef>
                <a:spcPct val="50000"/>
              </a:spcBef>
            </a:pPr>
            <a:r>
              <a:rPr lang="en-US" sz="2667"/>
              <a:t>SP</a:t>
            </a:r>
          </a:p>
        </p:txBody>
      </p:sp>
      <p:sp>
        <p:nvSpPr>
          <p:cNvPr id="12" name="Line 8"/>
          <p:cNvSpPr>
            <a:spLocks noChangeShapeType="1"/>
          </p:cNvSpPr>
          <p:nvPr/>
        </p:nvSpPr>
        <p:spPr bwMode="auto">
          <a:xfrm>
            <a:off x="681567" y="6505495"/>
            <a:ext cx="726016" cy="0"/>
          </a:xfrm>
          <a:prstGeom prst="line">
            <a:avLst/>
          </a:prstGeom>
          <a:noFill/>
          <a:ln w="9525">
            <a:solidFill>
              <a:schemeClr val="tx1"/>
            </a:solidFill>
            <a:round/>
            <a:headEnd/>
            <a:tailEnd type="triangle" w="med" len="med"/>
          </a:ln>
        </p:spPr>
        <p:txBody>
          <a:bodyPr wrap="none" anchor="ctr"/>
          <a:lstStyle/>
          <a:p>
            <a:endParaRPr lang="en-US" sz="2667"/>
          </a:p>
        </p:txBody>
      </p:sp>
      <p:sp>
        <p:nvSpPr>
          <p:cNvPr id="22" name="Line 18"/>
          <p:cNvSpPr>
            <a:spLocks noChangeShapeType="1"/>
          </p:cNvSpPr>
          <p:nvPr/>
        </p:nvSpPr>
        <p:spPr bwMode="auto">
          <a:xfrm>
            <a:off x="1524000" y="6477000"/>
            <a:ext cx="5384800" cy="0"/>
          </a:xfrm>
          <a:prstGeom prst="line">
            <a:avLst/>
          </a:prstGeom>
          <a:noFill/>
          <a:ln w="76200">
            <a:solidFill>
              <a:schemeClr val="tx1"/>
            </a:solidFill>
            <a:round/>
            <a:headEnd/>
            <a:tailEnd/>
          </a:ln>
        </p:spPr>
        <p:txBody>
          <a:bodyPr wrap="none" anchor="ctr"/>
          <a:lstStyle/>
          <a:p>
            <a:endParaRPr lang="en-US" sz="2667"/>
          </a:p>
        </p:txBody>
      </p:sp>
      <p:sp>
        <p:nvSpPr>
          <p:cNvPr id="23" name="Line 19"/>
          <p:cNvSpPr>
            <a:spLocks noChangeShapeType="1"/>
          </p:cNvSpPr>
          <p:nvPr/>
        </p:nvSpPr>
        <p:spPr bwMode="auto">
          <a:xfrm>
            <a:off x="1524000" y="3632200"/>
            <a:ext cx="5384800" cy="0"/>
          </a:xfrm>
          <a:prstGeom prst="line">
            <a:avLst/>
          </a:prstGeom>
          <a:noFill/>
          <a:ln w="76200">
            <a:solidFill>
              <a:schemeClr val="tx1"/>
            </a:solidFill>
            <a:round/>
            <a:headEnd/>
            <a:tailEnd/>
          </a:ln>
        </p:spPr>
        <p:txBody>
          <a:bodyPr wrap="none" anchor="ctr"/>
          <a:lstStyle/>
          <a:p>
            <a:endParaRPr lang="en-US" sz="2667"/>
          </a:p>
        </p:txBody>
      </p:sp>
      <p:grpSp>
        <p:nvGrpSpPr>
          <p:cNvPr id="25" name="Group 21"/>
          <p:cNvGrpSpPr>
            <a:grpSpLocks/>
          </p:cNvGrpSpPr>
          <p:nvPr/>
        </p:nvGrpSpPr>
        <p:grpSpPr bwMode="auto">
          <a:xfrm>
            <a:off x="937683" y="3330576"/>
            <a:ext cx="992717" cy="1419225"/>
            <a:chOff x="1104" y="1104"/>
            <a:chExt cx="469" cy="1536"/>
          </a:xfrm>
        </p:grpSpPr>
        <p:sp>
          <p:nvSpPr>
            <p:cNvPr id="26" name="Line 22"/>
            <p:cNvSpPr>
              <a:spLocks noChangeShapeType="1"/>
            </p:cNvSpPr>
            <p:nvPr/>
          </p:nvSpPr>
          <p:spPr bwMode="auto">
            <a:xfrm flipH="1">
              <a:off x="1104" y="2640"/>
              <a:ext cx="469" cy="0"/>
            </a:xfrm>
            <a:prstGeom prst="line">
              <a:avLst/>
            </a:prstGeom>
            <a:noFill/>
            <a:ln w="28575">
              <a:solidFill>
                <a:srgbClr val="0000FF"/>
              </a:solidFill>
              <a:round/>
              <a:headEnd/>
              <a:tailEnd/>
            </a:ln>
          </p:spPr>
          <p:txBody>
            <a:bodyPr wrap="none" anchor="ctr"/>
            <a:lstStyle/>
            <a:p>
              <a:endParaRPr lang="en-US" sz="2667"/>
            </a:p>
          </p:txBody>
        </p:sp>
        <p:sp>
          <p:nvSpPr>
            <p:cNvPr id="27" name="Line 23"/>
            <p:cNvSpPr>
              <a:spLocks noChangeShapeType="1"/>
            </p:cNvSpPr>
            <p:nvPr/>
          </p:nvSpPr>
          <p:spPr bwMode="auto">
            <a:xfrm flipV="1">
              <a:off x="1104" y="1104"/>
              <a:ext cx="0" cy="1536"/>
            </a:xfrm>
            <a:prstGeom prst="line">
              <a:avLst/>
            </a:prstGeom>
            <a:noFill/>
            <a:ln w="41275">
              <a:solidFill>
                <a:srgbClr val="0000FF"/>
              </a:solidFill>
              <a:round/>
              <a:headEnd/>
              <a:tailEnd type="triangle" w="med" len="med"/>
            </a:ln>
          </p:spPr>
          <p:txBody>
            <a:bodyPr wrap="none" anchor="ctr"/>
            <a:lstStyle/>
            <a:p>
              <a:endParaRPr lang="en-US" sz="2667"/>
            </a:p>
          </p:txBody>
        </p:sp>
      </p:grpSp>
      <p:sp>
        <p:nvSpPr>
          <p:cNvPr id="28" name="Line 24"/>
          <p:cNvSpPr>
            <a:spLocks noChangeShapeType="1"/>
          </p:cNvSpPr>
          <p:nvPr/>
        </p:nvSpPr>
        <p:spPr bwMode="auto">
          <a:xfrm>
            <a:off x="1930400" y="3327400"/>
            <a:ext cx="0" cy="406400"/>
          </a:xfrm>
          <a:prstGeom prst="line">
            <a:avLst/>
          </a:prstGeom>
          <a:noFill/>
          <a:ln w="57150">
            <a:solidFill>
              <a:schemeClr val="tx1"/>
            </a:solidFill>
            <a:round/>
            <a:headEnd/>
            <a:tailEnd type="none" w="lg" len="med"/>
          </a:ln>
        </p:spPr>
        <p:txBody>
          <a:bodyPr wrap="none"/>
          <a:lstStyle/>
          <a:p>
            <a:endParaRPr lang="en-US" sz="2667"/>
          </a:p>
        </p:txBody>
      </p:sp>
      <p:sp>
        <p:nvSpPr>
          <p:cNvPr id="29" name="Line 25"/>
          <p:cNvSpPr>
            <a:spLocks noChangeShapeType="1"/>
          </p:cNvSpPr>
          <p:nvPr/>
        </p:nvSpPr>
        <p:spPr bwMode="auto">
          <a:xfrm>
            <a:off x="6604001" y="3276600"/>
            <a:ext cx="4233" cy="457201"/>
          </a:xfrm>
          <a:prstGeom prst="line">
            <a:avLst/>
          </a:prstGeom>
          <a:noFill/>
          <a:ln w="57150">
            <a:solidFill>
              <a:schemeClr val="tx1"/>
            </a:solidFill>
            <a:round/>
            <a:headEnd/>
            <a:tailEnd type="none" w="lg" len="med"/>
          </a:ln>
        </p:spPr>
        <p:txBody>
          <a:bodyPr wrap="none"/>
          <a:lstStyle/>
          <a:p>
            <a:endParaRPr lang="en-US" sz="2667"/>
          </a:p>
        </p:txBody>
      </p:sp>
      <p:sp>
        <p:nvSpPr>
          <p:cNvPr id="30" name="Line 26"/>
          <p:cNvSpPr>
            <a:spLocks noChangeShapeType="1"/>
          </p:cNvSpPr>
          <p:nvPr/>
        </p:nvSpPr>
        <p:spPr bwMode="auto">
          <a:xfrm flipH="1">
            <a:off x="1930400" y="5962653"/>
            <a:ext cx="4233" cy="717548"/>
          </a:xfrm>
          <a:prstGeom prst="line">
            <a:avLst/>
          </a:prstGeom>
          <a:noFill/>
          <a:ln w="57150">
            <a:solidFill>
              <a:schemeClr val="tx1"/>
            </a:solidFill>
            <a:round/>
            <a:headEnd/>
            <a:tailEnd type="none" w="lg" len="med"/>
          </a:ln>
        </p:spPr>
        <p:txBody>
          <a:bodyPr wrap="none"/>
          <a:lstStyle/>
          <a:p>
            <a:endParaRPr lang="en-US" sz="2667"/>
          </a:p>
        </p:txBody>
      </p:sp>
      <p:sp>
        <p:nvSpPr>
          <p:cNvPr id="31" name="Line 27"/>
          <p:cNvSpPr>
            <a:spLocks noChangeShapeType="1"/>
          </p:cNvSpPr>
          <p:nvPr/>
        </p:nvSpPr>
        <p:spPr bwMode="auto">
          <a:xfrm flipH="1">
            <a:off x="6604001" y="5962651"/>
            <a:ext cx="4233" cy="717549"/>
          </a:xfrm>
          <a:prstGeom prst="line">
            <a:avLst/>
          </a:prstGeom>
          <a:noFill/>
          <a:ln w="57150">
            <a:solidFill>
              <a:schemeClr val="tx1"/>
            </a:solidFill>
            <a:round/>
            <a:headEnd/>
            <a:tailEnd type="none" w="lg" len="med"/>
          </a:ln>
        </p:spPr>
        <p:txBody>
          <a:bodyPr wrap="none"/>
          <a:lstStyle/>
          <a:p>
            <a:endParaRPr lang="en-US" sz="2667"/>
          </a:p>
        </p:txBody>
      </p:sp>
      <p:sp>
        <p:nvSpPr>
          <p:cNvPr id="21" name="Rectangle 17"/>
          <p:cNvSpPr>
            <a:spLocks noChangeArrowheads="1"/>
          </p:cNvSpPr>
          <p:nvPr/>
        </p:nvSpPr>
        <p:spPr bwMode="auto">
          <a:xfrm>
            <a:off x="1930400" y="3632200"/>
            <a:ext cx="4673600" cy="2844800"/>
          </a:xfrm>
          <a:prstGeom prst="rect">
            <a:avLst/>
          </a:prstGeom>
          <a:noFill/>
          <a:ln w="57150">
            <a:solidFill>
              <a:schemeClr val="tx1"/>
            </a:solidFill>
            <a:miter lim="800000"/>
            <a:headEnd/>
            <a:tailEnd/>
          </a:ln>
        </p:spPr>
        <p:txBody>
          <a:bodyPr wrap="none" anchor="ctr"/>
          <a:lstStyle/>
          <a:p>
            <a:endParaRPr lang="en-US" sz="2667"/>
          </a:p>
        </p:txBody>
      </p:sp>
    </p:spTree>
    <p:extLst>
      <p:ext uri="{BB962C8B-B14F-4D97-AF65-F5344CB8AC3E}">
        <p14:creationId xmlns:p14="http://schemas.microsoft.com/office/powerpoint/2010/main" val="198180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P spid="11" grpId="0"/>
      <p:bldP spid="12" grpId="0" animBg="1"/>
      <p:bldP spid="22" grpId="0" animBg="1"/>
      <p:bldP spid="23" grpId="0" animBg="1"/>
      <p:bldP spid="28" grpId="0" animBg="1"/>
      <p:bldP spid="29" grpId="0" animBg="1"/>
      <p:bldP spid="30" grpId="0" animBg="1"/>
      <p:bldP spid="31" grpId="0" animBg="1"/>
      <p:bldP spid="2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1" y="236215"/>
            <a:ext cx="9875520" cy="1356360"/>
          </a:xfrm>
        </p:spPr>
        <p:txBody>
          <a:bodyPr/>
          <a:lstStyle/>
          <a:p>
            <a:r>
              <a:rPr lang="en-US" dirty="0"/>
              <a:t>What are buffer overflows?</a:t>
            </a:r>
          </a:p>
        </p:txBody>
      </p:sp>
      <p:sp>
        <p:nvSpPr>
          <p:cNvPr id="4" name="TextBox 3"/>
          <p:cNvSpPr txBox="1"/>
          <p:nvPr/>
        </p:nvSpPr>
        <p:spPr>
          <a:xfrm>
            <a:off x="7213600" y="1701801"/>
            <a:ext cx="4698722" cy="2308645"/>
          </a:xfrm>
          <a:prstGeom prst="rect">
            <a:avLst/>
          </a:prstGeom>
          <a:noFill/>
          <a:ln>
            <a:solidFill>
              <a:srgbClr val="0000FF"/>
            </a:solidFill>
          </a:ln>
        </p:spPr>
        <p:txBody>
          <a:bodyPr wrap="none" rtlCol="0">
            <a:spAutoFit/>
          </a:bodyPr>
          <a:lstStyle/>
          <a:p>
            <a:pPr>
              <a:spcBef>
                <a:spcPct val="80000"/>
              </a:spcBef>
              <a:tabLst>
                <a:tab pos="609585" algn="l"/>
                <a:tab pos="2438339" algn="l"/>
                <a:tab pos="2895528" algn="l"/>
              </a:tabLst>
            </a:pPr>
            <a:r>
              <a:rPr lang="en-US" sz="2667" b="1" dirty="0">
                <a:solidFill>
                  <a:schemeClr val="tx2"/>
                </a:solidFill>
                <a:latin typeface="Courier New" pitchFamily="49" charset="0"/>
              </a:rPr>
              <a:t>void </a:t>
            </a:r>
            <a:r>
              <a:rPr lang="en-US" sz="2667" b="1" dirty="0" err="1">
                <a:solidFill>
                  <a:schemeClr val="tx2"/>
                </a:solidFill>
                <a:latin typeface="Courier New" pitchFamily="49" charset="0"/>
              </a:rPr>
              <a:t>func</a:t>
            </a:r>
            <a:r>
              <a:rPr lang="en-US" sz="2667" b="1" dirty="0">
                <a:solidFill>
                  <a:schemeClr val="tx2"/>
                </a:solidFill>
                <a:latin typeface="Courier New" pitchFamily="49" charset="0"/>
              </a:rPr>
              <a:t>(char *</a:t>
            </a:r>
            <a:r>
              <a:rPr lang="en-US" sz="2667" b="1" dirty="0" err="1">
                <a:solidFill>
                  <a:schemeClr val="tx2"/>
                </a:solidFill>
                <a:latin typeface="Courier New" pitchFamily="49" charset="0"/>
              </a:rPr>
              <a:t>str</a:t>
            </a:r>
            <a:r>
              <a:rPr lang="en-US" sz="2667" b="1" dirty="0">
                <a:solidFill>
                  <a:schemeClr val="tx2"/>
                </a:solidFill>
                <a:latin typeface="Courier New" pitchFamily="49" charset="0"/>
              </a:rPr>
              <a:t>) {</a:t>
            </a:r>
            <a:br>
              <a:rPr lang="en-US" sz="2667" b="1" dirty="0">
                <a:solidFill>
                  <a:schemeClr val="tx2"/>
                </a:solidFill>
                <a:latin typeface="Courier New" pitchFamily="49" charset="0"/>
              </a:rPr>
            </a:br>
            <a:r>
              <a:rPr lang="en-US" sz="2667" b="1" dirty="0">
                <a:solidFill>
                  <a:schemeClr val="tx2"/>
                </a:solidFill>
                <a:latin typeface="Courier New" pitchFamily="49" charset="0"/>
              </a:rPr>
              <a:t>   char </a:t>
            </a:r>
            <a:r>
              <a:rPr lang="en-US" sz="2667" b="1" dirty="0" err="1">
                <a:solidFill>
                  <a:schemeClr val="tx2"/>
                </a:solidFill>
                <a:latin typeface="Courier New" pitchFamily="49" charset="0"/>
              </a:rPr>
              <a:t>buf</a:t>
            </a:r>
            <a:r>
              <a:rPr lang="en-US" sz="2667" b="1" dirty="0">
                <a:solidFill>
                  <a:schemeClr val="tx2"/>
                </a:solidFill>
                <a:latin typeface="Courier New" pitchFamily="49" charset="0"/>
              </a:rPr>
              <a:t>[128];</a:t>
            </a:r>
          </a:p>
          <a:p>
            <a:pPr>
              <a:spcBef>
                <a:spcPct val="40000"/>
              </a:spcBef>
              <a:tabLst>
                <a:tab pos="609585" algn="l"/>
                <a:tab pos="2438339" algn="l"/>
                <a:tab pos="2895528" algn="l"/>
              </a:tabLst>
            </a:pPr>
            <a:r>
              <a:rPr lang="en-US" sz="2667" b="1" dirty="0">
                <a:solidFill>
                  <a:schemeClr val="tx2"/>
                </a:solidFill>
                <a:latin typeface="Courier New" pitchFamily="49" charset="0"/>
              </a:rPr>
              <a:t>   </a:t>
            </a:r>
            <a:r>
              <a:rPr lang="en-US" sz="2667" b="1" dirty="0" err="1">
                <a:solidFill>
                  <a:schemeClr val="tx2"/>
                </a:solidFill>
                <a:latin typeface="Courier New" pitchFamily="49" charset="0"/>
              </a:rPr>
              <a:t>strcpy</a:t>
            </a:r>
            <a:r>
              <a:rPr lang="en-US" sz="2667" b="1" dirty="0">
                <a:solidFill>
                  <a:schemeClr val="tx2"/>
                </a:solidFill>
                <a:latin typeface="Courier New" pitchFamily="49" charset="0"/>
              </a:rPr>
              <a:t>(</a:t>
            </a:r>
            <a:r>
              <a:rPr lang="en-US" sz="2667" b="1" dirty="0" err="1">
                <a:solidFill>
                  <a:schemeClr val="tx2"/>
                </a:solidFill>
                <a:latin typeface="Courier New" pitchFamily="49" charset="0"/>
              </a:rPr>
              <a:t>buf</a:t>
            </a:r>
            <a:r>
              <a:rPr lang="en-US" sz="2667" b="1" dirty="0">
                <a:solidFill>
                  <a:schemeClr val="tx2"/>
                </a:solidFill>
                <a:latin typeface="Courier New" pitchFamily="49" charset="0"/>
              </a:rPr>
              <a:t>, </a:t>
            </a:r>
            <a:r>
              <a:rPr lang="en-US" sz="2667" b="1" dirty="0" err="1">
                <a:solidFill>
                  <a:schemeClr val="tx2"/>
                </a:solidFill>
                <a:latin typeface="Courier New" pitchFamily="49" charset="0"/>
              </a:rPr>
              <a:t>str</a:t>
            </a:r>
            <a:r>
              <a:rPr lang="en-US" sz="2667" b="1" dirty="0">
                <a:solidFill>
                  <a:schemeClr val="tx2"/>
                </a:solidFill>
                <a:latin typeface="Courier New" pitchFamily="49" charset="0"/>
              </a:rPr>
              <a:t>);</a:t>
            </a:r>
            <a:br>
              <a:rPr lang="en-US" sz="2667" b="1" dirty="0">
                <a:solidFill>
                  <a:schemeClr val="tx2"/>
                </a:solidFill>
                <a:latin typeface="Courier New" pitchFamily="49" charset="0"/>
              </a:rPr>
            </a:br>
            <a:r>
              <a:rPr lang="en-US" sz="2667" b="1" dirty="0">
                <a:solidFill>
                  <a:schemeClr val="tx2"/>
                </a:solidFill>
                <a:latin typeface="Courier New" pitchFamily="49" charset="0"/>
              </a:rPr>
              <a:t>	do-something(</a:t>
            </a:r>
            <a:r>
              <a:rPr lang="en-US" sz="2667" b="1" dirty="0" err="1">
                <a:solidFill>
                  <a:schemeClr val="tx2"/>
                </a:solidFill>
                <a:latin typeface="Courier New" pitchFamily="49" charset="0"/>
              </a:rPr>
              <a:t>buf</a:t>
            </a:r>
            <a:r>
              <a:rPr lang="en-US" sz="2667" b="1" dirty="0">
                <a:solidFill>
                  <a:schemeClr val="tx2"/>
                </a:solidFill>
                <a:latin typeface="Courier New" pitchFamily="49" charset="0"/>
              </a:rPr>
              <a:t>);</a:t>
            </a:r>
            <a:br>
              <a:rPr lang="en-US" sz="2667" b="1" dirty="0">
                <a:solidFill>
                  <a:schemeClr val="tx2"/>
                </a:solidFill>
                <a:latin typeface="Courier New" pitchFamily="49" charset="0"/>
              </a:rPr>
            </a:br>
            <a:r>
              <a:rPr lang="en-US" sz="2667" b="1" dirty="0">
                <a:solidFill>
                  <a:schemeClr val="tx2"/>
                </a:solidFill>
                <a:latin typeface="Courier New" pitchFamily="49" charset="0"/>
              </a:rPr>
              <a:t>}</a:t>
            </a:r>
          </a:p>
        </p:txBody>
      </p:sp>
      <p:sp>
        <p:nvSpPr>
          <p:cNvPr id="6" name="TextBox 5"/>
          <p:cNvSpPr txBox="1"/>
          <p:nvPr/>
        </p:nvSpPr>
        <p:spPr>
          <a:xfrm>
            <a:off x="406401" y="1701801"/>
            <a:ext cx="5097549" cy="1036309"/>
          </a:xfrm>
          <a:prstGeom prst="rect">
            <a:avLst/>
          </a:prstGeom>
          <a:noFill/>
        </p:spPr>
        <p:txBody>
          <a:bodyPr wrap="none" rtlCol="0">
            <a:spAutoFit/>
          </a:bodyPr>
          <a:lstStyle/>
          <a:p>
            <a:pPr>
              <a:spcBef>
                <a:spcPct val="30000"/>
              </a:spcBef>
            </a:pPr>
            <a:r>
              <a:rPr lang="en-US" sz="2667" dirty="0"/>
              <a:t>What if  </a:t>
            </a:r>
            <a:r>
              <a:rPr lang="en-US" sz="2667" b="1" dirty="0">
                <a:solidFill>
                  <a:schemeClr val="tx2"/>
                </a:solidFill>
                <a:latin typeface="Courier New" pitchFamily="49" charset="0"/>
              </a:rPr>
              <a:t>*</a:t>
            </a:r>
            <a:r>
              <a:rPr lang="en-US" sz="2667" b="1" dirty="0" err="1">
                <a:solidFill>
                  <a:schemeClr val="tx2"/>
                </a:solidFill>
                <a:latin typeface="Courier New" pitchFamily="49" charset="0"/>
              </a:rPr>
              <a:t>str</a:t>
            </a:r>
            <a:r>
              <a:rPr lang="en-US" sz="2667" dirty="0"/>
              <a:t>   is  136 bytes long?   </a:t>
            </a:r>
          </a:p>
          <a:p>
            <a:pPr>
              <a:spcBef>
                <a:spcPct val="30000"/>
              </a:spcBef>
            </a:pPr>
            <a:r>
              <a:rPr lang="en-US" sz="2667" dirty="0"/>
              <a:t>After   </a:t>
            </a:r>
            <a:r>
              <a:rPr lang="en-US" sz="2667" b="1" dirty="0" err="1">
                <a:solidFill>
                  <a:schemeClr val="tx2"/>
                </a:solidFill>
                <a:latin typeface="Courier New" pitchFamily="49" charset="0"/>
              </a:rPr>
              <a:t>strcpy</a:t>
            </a:r>
            <a:r>
              <a:rPr lang="en-US" sz="2667" b="1" dirty="0"/>
              <a:t>:</a:t>
            </a:r>
          </a:p>
        </p:txBody>
      </p:sp>
      <p:sp>
        <p:nvSpPr>
          <p:cNvPr id="7" name="Rectangle 3"/>
          <p:cNvSpPr>
            <a:spLocks noChangeArrowheads="1"/>
          </p:cNvSpPr>
          <p:nvPr/>
        </p:nvSpPr>
        <p:spPr bwMode="auto">
          <a:xfrm>
            <a:off x="1930400" y="3632200"/>
            <a:ext cx="4673600" cy="5080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667" dirty="0"/>
              <a:t>argument:   </a:t>
            </a:r>
            <a:r>
              <a:rPr lang="en-US" sz="2667" dirty="0" err="1"/>
              <a:t>str</a:t>
            </a:r>
            <a:endParaRPr lang="en-US" sz="2667" dirty="0"/>
          </a:p>
        </p:txBody>
      </p:sp>
      <p:sp>
        <p:nvSpPr>
          <p:cNvPr id="8" name="Rectangle 4"/>
          <p:cNvSpPr>
            <a:spLocks noChangeArrowheads="1"/>
          </p:cNvSpPr>
          <p:nvPr/>
        </p:nvSpPr>
        <p:spPr bwMode="auto">
          <a:xfrm>
            <a:off x="1930400" y="4089400"/>
            <a:ext cx="4673600" cy="4572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667" dirty="0"/>
              <a:t>return address</a:t>
            </a:r>
          </a:p>
        </p:txBody>
      </p:sp>
      <p:sp>
        <p:nvSpPr>
          <p:cNvPr id="9" name="Rectangle 5"/>
          <p:cNvSpPr>
            <a:spLocks noChangeArrowheads="1"/>
          </p:cNvSpPr>
          <p:nvPr/>
        </p:nvSpPr>
        <p:spPr bwMode="auto">
          <a:xfrm>
            <a:off x="1930400" y="4495800"/>
            <a:ext cx="4673600" cy="4572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667" dirty="0"/>
              <a:t>stack frame pointer</a:t>
            </a:r>
          </a:p>
        </p:txBody>
      </p:sp>
      <p:sp>
        <p:nvSpPr>
          <p:cNvPr id="10" name="Rectangle 6"/>
          <p:cNvSpPr>
            <a:spLocks noChangeArrowheads="1"/>
          </p:cNvSpPr>
          <p:nvPr/>
        </p:nvSpPr>
        <p:spPr bwMode="auto">
          <a:xfrm>
            <a:off x="1930400" y="4953000"/>
            <a:ext cx="4673600" cy="15240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667" dirty="0"/>
              <a:t>char </a:t>
            </a:r>
            <a:r>
              <a:rPr lang="en-US" sz="2667" dirty="0" err="1"/>
              <a:t>buf</a:t>
            </a:r>
            <a:r>
              <a:rPr lang="en-US" sz="2667" dirty="0"/>
              <a:t>[128]</a:t>
            </a:r>
          </a:p>
        </p:txBody>
      </p:sp>
      <p:sp>
        <p:nvSpPr>
          <p:cNvPr id="11" name="Text Box 7"/>
          <p:cNvSpPr txBox="1">
            <a:spLocks noChangeArrowheads="1"/>
          </p:cNvSpPr>
          <p:nvPr/>
        </p:nvSpPr>
        <p:spPr bwMode="auto">
          <a:xfrm>
            <a:off x="-38102" y="6248320"/>
            <a:ext cx="569387" cy="502766"/>
          </a:xfrm>
          <a:prstGeom prst="rect">
            <a:avLst/>
          </a:prstGeom>
          <a:noFill/>
          <a:ln w="9525">
            <a:noFill/>
            <a:miter lim="800000"/>
            <a:headEnd/>
            <a:tailEnd/>
          </a:ln>
        </p:spPr>
        <p:txBody>
          <a:bodyPr wrap="none">
            <a:spAutoFit/>
          </a:bodyPr>
          <a:lstStyle/>
          <a:p>
            <a:pPr algn="ctr" eaLnBrk="0" hangingPunct="0">
              <a:spcBef>
                <a:spcPct val="50000"/>
              </a:spcBef>
            </a:pPr>
            <a:r>
              <a:rPr lang="en-US" sz="2667"/>
              <a:t>SP</a:t>
            </a:r>
          </a:p>
        </p:txBody>
      </p:sp>
      <p:sp>
        <p:nvSpPr>
          <p:cNvPr id="12" name="Line 8"/>
          <p:cNvSpPr>
            <a:spLocks noChangeShapeType="1"/>
          </p:cNvSpPr>
          <p:nvPr/>
        </p:nvSpPr>
        <p:spPr bwMode="auto">
          <a:xfrm>
            <a:off x="681567" y="6505495"/>
            <a:ext cx="726016" cy="0"/>
          </a:xfrm>
          <a:prstGeom prst="line">
            <a:avLst/>
          </a:prstGeom>
          <a:noFill/>
          <a:ln w="9525">
            <a:solidFill>
              <a:schemeClr val="tx1"/>
            </a:solidFill>
            <a:round/>
            <a:headEnd/>
            <a:tailEnd type="triangle" w="med" len="med"/>
          </a:ln>
        </p:spPr>
        <p:txBody>
          <a:bodyPr wrap="none" anchor="ctr"/>
          <a:lstStyle/>
          <a:p>
            <a:endParaRPr lang="en-US" sz="2667"/>
          </a:p>
        </p:txBody>
      </p:sp>
      <p:sp>
        <p:nvSpPr>
          <p:cNvPr id="22" name="Line 18"/>
          <p:cNvSpPr>
            <a:spLocks noChangeShapeType="1"/>
          </p:cNvSpPr>
          <p:nvPr/>
        </p:nvSpPr>
        <p:spPr bwMode="auto">
          <a:xfrm>
            <a:off x="1524000" y="6477000"/>
            <a:ext cx="5384800" cy="0"/>
          </a:xfrm>
          <a:prstGeom prst="line">
            <a:avLst/>
          </a:prstGeom>
          <a:noFill/>
          <a:ln w="76200">
            <a:solidFill>
              <a:schemeClr val="tx1"/>
            </a:solidFill>
            <a:round/>
            <a:headEnd/>
            <a:tailEnd/>
          </a:ln>
        </p:spPr>
        <p:txBody>
          <a:bodyPr wrap="none" anchor="ctr"/>
          <a:lstStyle/>
          <a:p>
            <a:endParaRPr lang="en-US" sz="2667"/>
          </a:p>
        </p:txBody>
      </p:sp>
      <p:sp>
        <p:nvSpPr>
          <p:cNvPr id="23" name="Line 19"/>
          <p:cNvSpPr>
            <a:spLocks noChangeShapeType="1"/>
          </p:cNvSpPr>
          <p:nvPr/>
        </p:nvSpPr>
        <p:spPr bwMode="auto">
          <a:xfrm>
            <a:off x="1524000" y="3632200"/>
            <a:ext cx="5384800" cy="0"/>
          </a:xfrm>
          <a:prstGeom prst="line">
            <a:avLst/>
          </a:prstGeom>
          <a:noFill/>
          <a:ln w="76200">
            <a:solidFill>
              <a:schemeClr val="tx1"/>
            </a:solidFill>
            <a:round/>
            <a:headEnd/>
            <a:tailEnd/>
          </a:ln>
        </p:spPr>
        <p:txBody>
          <a:bodyPr wrap="none" anchor="ctr"/>
          <a:lstStyle/>
          <a:p>
            <a:endParaRPr lang="en-US" sz="2667"/>
          </a:p>
        </p:txBody>
      </p:sp>
      <p:sp>
        <p:nvSpPr>
          <p:cNvPr id="28" name="Line 24"/>
          <p:cNvSpPr>
            <a:spLocks noChangeShapeType="1"/>
          </p:cNvSpPr>
          <p:nvPr/>
        </p:nvSpPr>
        <p:spPr bwMode="auto">
          <a:xfrm>
            <a:off x="1930400" y="3327400"/>
            <a:ext cx="0" cy="406400"/>
          </a:xfrm>
          <a:prstGeom prst="line">
            <a:avLst/>
          </a:prstGeom>
          <a:noFill/>
          <a:ln w="57150">
            <a:solidFill>
              <a:schemeClr val="tx1"/>
            </a:solidFill>
            <a:round/>
            <a:headEnd/>
            <a:tailEnd type="none" w="lg" len="med"/>
          </a:ln>
        </p:spPr>
        <p:txBody>
          <a:bodyPr wrap="none"/>
          <a:lstStyle/>
          <a:p>
            <a:endParaRPr lang="en-US" sz="2667"/>
          </a:p>
        </p:txBody>
      </p:sp>
      <p:sp>
        <p:nvSpPr>
          <p:cNvPr id="29" name="Line 25"/>
          <p:cNvSpPr>
            <a:spLocks noChangeShapeType="1"/>
          </p:cNvSpPr>
          <p:nvPr/>
        </p:nvSpPr>
        <p:spPr bwMode="auto">
          <a:xfrm>
            <a:off x="6604001" y="3276600"/>
            <a:ext cx="4233" cy="457201"/>
          </a:xfrm>
          <a:prstGeom prst="line">
            <a:avLst/>
          </a:prstGeom>
          <a:noFill/>
          <a:ln w="57150">
            <a:solidFill>
              <a:schemeClr val="tx1"/>
            </a:solidFill>
            <a:round/>
            <a:headEnd/>
            <a:tailEnd type="none" w="lg" len="med"/>
          </a:ln>
        </p:spPr>
        <p:txBody>
          <a:bodyPr wrap="none"/>
          <a:lstStyle/>
          <a:p>
            <a:endParaRPr lang="en-US" sz="2667"/>
          </a:p>
        </p:txBody>
      </p:sp>
      <p:sp>
        <p:nvSpPr>
          <p:cNvPr id="30" name="Line 26"/>
          <p:cNvSpPr>
            <a:spLocks noChangeShapeType="1"/>
          </p:cNvSpPr>
          <p:nvPr/>
        </p:nvSpPr>
        <p:spPr bwMode="auto">
          <a:xfrm flipH="1">
            <a:off x="1930400" y="5962653"/>
            <a:ext cx="4233" cy="717548"/>
          </a:xfrm>
          <a:prstGeom prst="line">
            <a:avLst/>
          </a:prstGeom>
          <a:noFill/>
          <a:ln w="57150">
            <a:solidFill>
              <a:schemeClr val="tx1"/>
            </a:solidFill>
            <a:round/>
            <a:headEnd/>
            <a:tailEnd type="none" w="lg" len="med"/>
          </a:ln>
        </p:spPr>
        <p:txBody>
          <a:bodyPr wrap="none"/>
          <a:lstStyle/>
          <a:p>
            <a:endParaRPr lang="en-US" sz="2667"/>
          </a:p>
        </p:txBody>
      </p:sp>
      <p:sp>
        <p:nvSpPr>
          <p:cNvPr id="31" name="Line 27"/>
          <p:cNvSpPr>
            <a:spLocks noChangeShapeType="1"/>
          </p:cNvSpPr>
          <p:nvPr/>
        </p:nvSpPr>
        <p:spPr bwMode="auto">
          <a:xfrm flipH="1">
            <a:off x="6604001" y="5962651"/>
            <a:ext cx="4233" cy="717549"/>
          </a:xfrm>
          <a:prstGeom prst="line">
            <a:avLst/>
          </a:prstGeom>
          <a:noFill/>
          <a:ln w="57150">
            <a:solidFill>
              <a:schemeClr val="tx1"/>
            </a:solidFill>
            <a:round/>
            <a:headEnd/>
            <a:tailEnd type="none" w="lg" len="med"/>
          </a:ln>
        </p:spPr>
        <p:txBody>
          <a:bodyPr wrap="none"/>
          <a:lstStyle/>
          <a:p>
            <a:endParaRPr lang="en-US" sz="2667"/>
          </a:p>
        </p:txBody>
      </p:sp>
      <p:sp>
        <p:nvSpPr>
          <p:cNvPr id="21" name="Rectangle 17"/>
          <p:cNvSpPr>
            <a:spLocks noChangeArrowheads="1"/>
          </p:cNvSpPr>
          <p:nvPr/>
        </p:nvSpPr>
        <p:spPr bwMode="auto">
          <a:xfrm>
            <a:off x="1930400" y="3632200"/>
            <a:ext cx="4673600" cy="2844800"/>
          </a:xfrm>
          <a:prstGeom prst="rect">
            <a:avLst/>
          </a:prstGeom>
          <a:noFill/>
          <a:ln w="57150">
            <a:solidFill>
              <a:schemeClr val="tx1"/>
            </a:solidFill>
            <a:miter lim="800000"/>
            <a:headEnd/>
            <a:tailEnd/>
          </a:ln>
        </p:spPr>
        <p:txBody>
          <a:bodyPr wrap="none" anchor="ctr"/>
          <a:lstStyle/>
          <a:p>
            <a:endParaRPr lang="en-US" sz="2667"/>
          </a:p>
        </p:txBody>
      </p:sp>
      <p:sp>
        <p:nvSpPr>
          <p:cNvPr id="3" name="Rectangle 2"/>
          <p:cNvSpPr/>
          <p:nvPr/>
        </p:nvSpPr>
        <p:spPr>
          <a:xfrm>
            <a:off x="1930400" y="4080934"/>
            <a:ext cx="4673600" cy="2353733"/>
          </a:xfrm>
          <a:prstGeom prst="rect">
            <a:avLst/>
          </a:prstGeom>
          <a:solidFill>
            <a:srgbClr val="FF0000">
              <a:alpha val="6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5" name="Group 4"/>
          <p:cNvGrpSpPr/>
          <p:nvPr/>
        </p:nvGrpSpPr>
        <p:grpSpPr>
          <a:xfrm>
            <a:off x="609600" y="4140200"/>
            <a:ext cx="1117600" cy="2133600"/>
            <a:chOff x="457200" y="3105150"/>
            <a:chExt cx="838200" cy="1600200"/>
          </a:xfrm>
        </p:grpSpPr>
        <p:sp>
          <p:nvSpPr>
            <p:cNvPr id="13" name="Left Brace 12"/>
            <p:cNvSpPr/>
            <p:nvPr/>
          </p:nvSpPr>
          <p:spPr>
            <a:xfrm>
              <a:off x="1143000" y="3105150"/>
              <a:ext cx="152400" cy="16002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
          <p:nvSpPr>
            <p:cNvPr id="14" name="TextBox 13"/>
            <p:cNvSpPr txBox="1"/>
            <p:nvPr/>
          </p:nvSpPr>
          <p:spPr>
            <a:xfrm>
              <a:off x="457200" y="3638550"/>
              <a:ext cx="554479" cy="377075"/>
            </a:xfrm>
            <a:prstGeom prst="rect">
              <a:avLst/>
            </a:prstGeom>
            <a:noFill/>
          </p:spPr>
          <p:txBody>
            <a:bodyPr wrap="none" rtlCol="0">
              <a:spAutoFit/>
            </a:bodyPr>
            <a:lstStyle/>
            <a:p>
              <a:r>
                <a:rPr lang="en-US" sz="2667" dirty="0"/>
                <a:t>*</a:t>
              </a:r>
              <a:r>
                <a:rPr lang="en-US" sz="2667" dirty="0" err="1"/>
                <a:t>str</a:t>
              </a:r>
              <a:endParaRPr lang="en-US" sz="2667" dirty="0"/>
            </a:p>
          </p:txBody>
        </p:sp>
      </p:grpSp>
      <p:sp>
        <p:nvSpPr>
          <p:cNvPr id="15" name="TextBox 14"/>
          <p:cNvSpPr txBox="1"/>
          <p:nvPr/>
        </p:nvSpPr>
        <p:spPr>
          <a:xfrm>
            <a:off x="7091027" y="4375507"/>
            <a:ext cx="4942379" cy="1734064"/>
          </a:xfrm>
          <a:prstGeom prst="rect">
            <a:avLst/>
          </a:prstGeom>
          <a:noFill/>
        </p:spPr>
        <p:txBody>
          <a:bodyPr wrap="none" rtlCol="0">
            <a:spAutoFit/>
          </a:bodyPr>
          <a:lstStyle/>
          <a:p>
            <a:r>
              <a:rPr lang="en-US" sz="2667" dirty="0"/>
              <a:t>Poisoned return address!</a:t>
            </a:r>
          </a:p>
          <a:p>
            <a:r>
              <a:rPr lang="en-US" sz="2667" dirty="0"/>
              <a:t> </a:t>
            </a:r>
          </a:p>
          <a:p>
            <a:r>
              <a:rPr lang="en-US" sz="2667" dirty="0"/>
              <a:t>Problem:  </a:t>
            </a:r>
            <a:br>
              <a:rPr lang="en-US" sz="2667" dirty="0"/>
            </a:br>
            <a:r>
              <a:rPr lang="en-US" sz="2667" dirty="0"/>
              <a:t>      no bounds checking in  </a:t>
            </a:r>
            <a:r>
              <a:rPr lang="en-US" sz="2667" dirty="0" err="1">
                <a:solidFill>
                  <a:schemeClr val="tx2"/>
                </a:solidFill>
              </a:rPr>
              <a:t>strcpy</a:t>
            </a:r>
            <a:r>
              <a:rPr lang="en-US" sz="2667" dirty="0">
                <a:solidFill>
                  <a:schemeClr val="tx2"/>
                </a:solidFill>
              </a:rPr>
              <a:t>()</a:t>
            </a:r>
          </a:p>
        </p:txBody>
      </p:sp>
    </p:spTree>
    <p:extLst>
      <p:ext uri="{BB962C8B-B14F-4D97-AF65-F5344CB8AC3E}">
        <p14:creationId xmlns:p14="http://schemas.microsoft.com/office/powerpoint/2010/main" val="45959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Consequences of Buffer Overflow</a:t>
            </a:r>
          </a:p>
        </p:txBody>
      </p:sp>
      <p:sp>
        <p:nvSpPr>
          <p:cNvPr id="157" name="Shape 157"/>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228600" lvl="0" indent="-50800">
              <a:spcBef>
                <a:spcPts val="0"/>
              </a:spcBef>
              <a:buNone/>
            </a:pPr>
            <a:r>
              <a:rPr lang="en-US" sz="2800" dirty="0"/>
              <a:t>Overwriting return address with some random address can point to :</a:t>
            </a:r>
          </a:p>
          <a:p>
            <a:pPr marL="228600" lvl="0" indent="-50800">
              <a:spcBef>
                <a:spcPts val="0"/>
              </a:spcBef>
              <a:buNone/>
            </a:pPr>
            <a:endParaRPr sz="2800" dirty="0"/>
          </a:p>
          <a:p>
            <a:pPr marL="457200" lvl="0" indent="-406400">
              <a:spcBef>
                <a:spcPts val="0"/>
              </a:spcBef>
              <a:spcAft>
                <a:spcPts val="0"/>
              </a:spcAft>
              <a:buSzPts val="2800"/>
              <a:buChar char="•"/>
            </a:pPr>
            <a:r>
              <a:rPr lang="en-US" sz="2800" dirty="0"/>
              <a:t>Non-existing address</a:t>
            </a:r>
          </a:p>
          <a:p>
            <a:pPr marL="457200" lvl="0" indent="-406400">
              <a:spcBef>
                <a:spcPts val="0"/>
              </a:spcBef>
              <a:spcAft>
                <a:spcPts val="0"/>
              </a:spcAft>
              <a:buSzPts val="2800"/>
              <a:buChar char="•"/>
            </a:pPr>
            <a:r>
              <a:rPr lang="en-US" sz="2800" dirty="0"/>
              <a:t>Access violation</a:t>
            </a:r>
          </a:p>
          <a:p>
            <a:pPr marL="457200" indent="-406400">
              <a:spcBef>
                <a:spcPts val="0"/>
              </a:spcBef>
              <a:buSzPts val="2800"/>
            </a:pPr>
            <a:r>
              <a:rPr lang="en-US" sz="2800" dirty="0"/>
              <a:t>Invalid instruction</a:t>
            </a:r>
          </a:p>
          <a:p>
            <a:pPr marL="457200" lvl="0" indent="-406400">
              <a:spcBef>
                <a:spcPts val="0"/>
              </a:spcBef>
              <a:buClr>
                <a:srgbClr val="FF0000"/>
              </a:buClr>
              <a:buSzPts val="2800"/>
              <a:buChar char="•"/>
            </a:pPr>
            <a:r>
              <a:rPr lang="en-US" sz="2800" dirty="0">
                <a:solidFill>
                  <a:srgbClr val="FF0000"/>
                </a:solidFill>
              </a:rPr>
              <a:t>Attacker’s code                     Malicious code to gain access</a:t>
            </a:r>
          </a:p>
          <a:p>
            <a:pPr marL="228600" lvl="0" indent="-50800">
              <a:spcBef>
                <a:spcPts val="0"/>
              </a:spcBef>
              <a:buNone/>
            </a:pPr>
            <a:endParaRPr sz="2800" dirty="0"/>
          </a:p>
          <a:p>
            <a:pPr marL="177800" lvl="0" indent="0" rtl="0">
              <a:spcBef>
                <a:spcPts val="0"/>
              </a:spcBef>
              <a:buNone/>
            </a:pPr>
            <a:endParaRPr sz="2800" dirty="0"/>
          </a:p>
        </p:txBody>
      </p:sp>
      <p:cxnSp>
        <p:nvCxnSpPr>
          <p:cNvPr id="158" name="Shape 158"/>
          <p:cNvCxnSpPr/>
          <p:nvPr/>
        </p:nvCxnSpPr>
        <p:spPr>
          <a:xfrm>
            <a:off x="3780267" y="4029854"/>
            <a:ext cx="1308000" cy="0"/>
          </a:xfrm>
          <a:prstGeom prst="straightConnector1">
            <a:avLst/>
          </a:prstGeom>
          <a:noFill/>
          <a:ln w="9525" cap="flat" cmpd="sng">
            <a:solidFill>
              <a:srgbClr val="FF0000"/>
            </a:solidFill>
            <a:prstDash val="solid"/>
            <a:round/>
            <a:headEnd type="none" w="lg" len="lg"/>
            <a:tailEnd type="triangle" w="lg" len="lg"/>
          </a:ln>
        </p:spPr>
      </p:cxn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t>Vulnerable Program</a:t>
            </a:r>
          </a:p>
        </p:txBody>
      </p:sp>
      <p:sp>
        <p:nvSpPr>
          <p:cNvPr id="138" name="Shape 138"/>
          <p:cNvSpPr txBox="1">
            <a:spLocks noGrp="1"/>
          </p:cNvSpPr>
          <p:nvPr>
            <p:ph type="body" idx="1"/>
          </p:nvPr>
        </p:nvSpPr>
        <p:spPr>
          <a:xfrm>
            <a:off x="838200" y="1825625"/>
            <a:ext cx="6685800" cy="4351200"/>
          </a:xfrm>
          <a:prstGeom prst="rect">
            <a:avLst/>
          </a:prstGeom>
        </p:spPr>
        <p:txBody>
          <a:bodyPr wrap="square" lIns="91425" tIns="91425" rIns="91425" bIns="91425" anchor="t" anchorCtr="0">
            <a:noAutofit/>
          </a:bodyPr>
          <a:lstStyle/>
          <a:p>
            <a:pPr marL="228600" lvl="0" indent="-50800">
              <a:spcBef>
                <a:spcPts val="0"/>
              </a:spcBef>
              <a:buNone/>
            </a:pPr>
            <a:endParaRPr/>
          </a:p>
        </p:txBody>
      </p:sp>
      <p:pic>
        <p:nvPicPr>
          <p:cNvPr id="139" name="Shape 139"/>
          <p:cNvPicPr preferRelativeResize="0"/>
          <p:nvPr/>
        </p:nvPicPr>
        <p:blipFill>
          <a:blip r:embed="rId3">
            <a:alphaModFix/>
          </a:blip>
          <a:stretch>
            <a:fillRect/>
          </a:stretch>
        </p:blipFill>
        <p:spPr>
          <a:xfrm>
            <a:off x="838225" y="1825625"/>
            <a:ext cx="6685754" cy="4351200"/>
          </a:xfrm>
          <a:prstGeom prst="rect">
            <a:avLst/>
          </a:prstGeom>
          <a:noFill/>
          <a:ln>
            <a:noFill/>
          </a:ln>
        </p:spPr>
      </p:pic>
      <p:sp>
        <p:nvSpPr>
          <p:cNvPr id="140" name="Shape 140"/>
          <p:cNvSpPr/>
          <p:nvPr/>
        </p:nvSpPr>
        <p:spPr>
          <a:xfrm>
            <a:off x="1428525" y="4463675"/>
            <a:ext cx="1343400" cy="406200"/>
          </a:xfrm>
          <a:prstGeom prst="rect">
            <a:avLst/>
          </a:prstGeom>
          <a:noFill/>
          <a:ln w="2857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cxnSp>
        <p:nvCxnSpPr>
          <p:cNvPr id="141" name="Shape 141"/>
          <p:cNvCxnSpPr/>
          <p:nvPr/>
        </p:nvCxnSpPr>
        <p:spPr>
          <a:xfrm rot="10800000">
            <a:off x="2877850" y="4629225"/>
            <a:ext cx="4489500" cy="21600"/>
          </a:xfrm>
          <a:prstGeom prst="straightConnector1">
            <a:avLst/>
          </a:prstGeom>
          <a:noFill/>
          <a:ln w="9525" cap="flat" cmpd="sng">
            <a:solidFill>
              <a:srgbClr val="FF0000"/>
            </a:solidFill>
            <a:prstDash val="solid"/>
            <a:round/>
            <a:headEnd type="none" w="lg" len="lg"/>
            <a:tailEnd type="triangle" w="lg" len="lg"/>
          </a:ln>
        </p:spPr>
      </p:cxnSp>
      <p:sp>
        <p:nvSpPr>
          <p:cNvPr id="142" name="Shape 142"/>
          <p:cNvSpPr txBox="1"/>
          <p:nvPr/>
        </p:nvSpPr>
        <p:spPr>
          <a:xfrm>
            <a:off x="7848400" y="1781450"/>
            <a:ext cx="3999000" cy="48960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US" sz="1800" dirty="0"/>
              <a:t>Reading 300 bytes of data from </a:t>
            </a:r>
            <a:r>
              <a:rPr lang="en-US" sz="1800" dirty="0" err="1"/>
              <a:t>badfile</a:t>
            </a:r>
            <a:r>
              <a:rPr lang="en-US" sz="1800" dirty="0"/>
              <a:t>.</a:t>
            </a:r>
          </a:p>
          <a:p>
            <a:pPr marL="0" lvl="0" indent="0">
              <a:spcBef>
                <a:spcPts val="0"/>
              </a:spcBef>
              <a:buNone/>
            </a:pPr>
            <a:endParaRPr sz="1800" dirty="0"/>
          </a:p>
          <a:p>
            <a:pPr marL="457200" lvl="0" indent="-342900">
              <a:spcBef>
                <a:spcPts val="0"/>
              </a:spcBef>
              <a:buSzPts val="1800"/>
              <a:buChar char="●"/>
            </a:pPr>
            <a:r>
              <a:rPr lang="en-US" sz="1800" dirty="0"/>
              <a:t>Storing the file contents into a </a:t>
            </a:r>
            <a:r>
              <a:rPr lang="en-US" sz="1800" dirty="0" err="1"/>
              <a:t>str</a:t>
            </a:r>
            <a:r>
              <a:rPr lang="en-US" sz="1800" dirty="0"/>
              <a:t> variable of size 400 bytes.</a:t>
            </a:r>
          </a:p>
          <a:p>
            <a:pPr marL="0" lvl="0" indent="0">
              <a:spcBef>
                <a:spcPts val="0"/>
              </a:spcBef>
              <a:buNone/>
            </a:pPr>
            <a:endParaRPr sz="1800" dirty="0"/>
          </a:p>
          <a:p>
            <a:pPr marL="457200" lvl="0" indent="-342900">
              <a:spcBef>
                <a:spcPts val="0"/>
              </a:spcBef>
              <a:buSzPts val="1800"/>
              <a:buChar char="●"/>
            </a:pPr>
            <a:r>
              <a:rPr lang="en-US" sz="1800" dirty="0"/>
              <a:t>Calling foo function with </a:t>
            </a:r>
            <a:r>
              <a:rPr lang="en-US" sz="1800" dirty="0" err="1"/>
              <a:t>str</a:t>
            </a:r>
            <a:r>
              <a:rPr lang="en-US" sz="1800" dirty="0"/>
              <a:t> as an argument.</a:t>
            </a:r>
          </a:p>
          <a:p>
            <a:pPr marL="0" lvl="0" indent="0">
              <a:spcBef>
                <a:spcPts val="0"/>
              </a:spcBef>
              <a:buNone/>
            </a:pPr>
            <a:endParaRPr sz="1800" dirty="0"/>
          </a:p>
          <a:p>
            <a:pPr marL="0" lvl="0" indent="0">
              <a:spcBef>
                <a:spcPts val="0"/>
              </a:spcBef>
              <a:buNone/>
            </a:pPr>
            <a:r>
              <a:rPr lang="en-US" sz="1800" dirty="0"/>
              <a:t>Note : </a:t>
            </a:r>
            <a:r>
              <a:rPr lang="en-US" sz="1800" dirty="0" err="1"/>
              <a:t>Badfile</a:t>
            </a:r>
            <a:r>
              <a:rPr lang="en-US" sz="1800" dirty="0"/>
              <a:t> is created by the user and hence the contents are in control of the user.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A244-D072-41B5-8551-31D8D16AE020}"/>
              </a:ext>
            </a:extLst>
          </p:cNvPr>
          <p:cNvSpPr>
            <a:spLocks noGrp="1"/>
          </p:cNvSpPr>
          <p:nvPr>
            <p:ph type="title"/>
          </p:nvPr>
        </p:nvSpPr>
        <p:spPr/>
        <p:txBody>
          <a:bodyPr/>
          <a:lstStyle/>
          <a:p>
            <a:r>
              <a:rPr lang="en-US" dirty="0"/>
              <a:t>Event Logging (Windows)</a:t>
            </a:r>
          </a:p>
        </p:txBody>
      </p:sp>
      <p:sp>
        <p:nvSpPr>
          <p:cNvPr id="3" name="Content Placeholder 2">
            <a:extLst>
              <a:ext uri="{FF2B5EF4-FFF2-40B4-BE49-F238E27FC236}">
                <a16:creationId xmlns:a16="http://schemas.microsoft.com/office/drawing/2014/main" id="{923F9D0F-D1A8-463A-8466-7DBEDD280744}"/>
              </a:ext>
            </a:extLst>
          </p:cNvPr>
          <p:cNvSpPr>
            <a:spLocks noGrp="1"/>
          </p:cNvSpPr>
          <p:nvPr>
            <p:ph idx="1"/>
          </p:nvPr>
        </p:nvSpPr>
        <p:spPr/>
        <p:txBody>
          <a:bodyPr>
            <a:normAutofit lnSpcReduction="10000"/>
          </a:bodyPr>
          <a:lstStyle/>
          <a:p>
            <a:r>
              <a:rPr lang="en-US" dirty="0"/>
              <a:t>Windows includes an event logging system known simply as the Windows Event Log.</a:t>
            </a:r>
          </a:p>
          <a:p>
            <a:r>
              <a:rPr lang="en-US" dirty="0"/>
              <a:t>Windows defines three possible sources of logs, “System,” “Application,” and “Security.”</a:t>
            </a:r>
          </a:p>
          <a:p>
            <a:pPr lvl="1"/>
            <a:r>
              <a:rPr lang="en-US" dirty="0"/>
              <a:t>The System log can only be written to by the operating system itself</a:t>
            </a:r>
          </a:p>
          <a:p>
            <a:pPr lvl="1"/>
            <a:r>
              <a:rPr lang="en-US" dirty="0"/>
              <a:t>Application log may be written to by ordinary applications.</a:t>
            </a:r>
          </a:p>
          <a:p>
            <a:pPr lvl="1"/>
            <a:r>
              <a:rPr lang="en-US" dirty="0"/>
              <a:t>Security log can only be written to by a special Windows service known as the Local Security Authority Subsystem Service, visible in Process Explorer as lsass.exe. </a:t>
            </a:r>
          </a:p>
          <a:p>
            <a:r>
              <a:rPr lang="en-US" dirty="0"/>
              <a:t>In addition to these three predefined sources, users can define their</a:t>
            </a:r>
            <a:br>
              <a:rPr lang="en-US" dirty="0"/>
            </a:br>
            <a:r>
              <a:rPr lang="en-US" dirty="0"/>
              <a:t>own log sources.</a:t>
            </a:r>
            <a:br>
              <a:rPr lang="en-US" dirty="0"/>
            </a:br>
            <a:br>
              <a:rPr lang="en-US" dirty="0"/>
            </a:br>
            <a:endParaRPr lang="en-US" dirty="0"/>
          </a:p>
        </p:txBody>
      </p:sp>
      <p:pic>
        <p:nvPicPr>
          <p:cNvPr id="4" name="Picture 3">
            <a:extLst>
              <a:ext uri="{FF2B5EF4-FFF2-40B4-BE49-F238E27FC236}">
                <a16:creationId xmlns:a16="http://schemas.microsoft.com/office/drawing/2014/main" id="{7A6DE19C-4B9A-4837-8215-77F1D536C3D8}"/>
              </a:ext>
            </a:extLst>
          </p:cNvPr>
          <p:cNvPicPr>
            <a:picLocks noChangeAspect="1"/>
          </p:cNvPicPr>
          <p:nvPr/>
        </p:nvPicPr>
        <p:blipFill>
          <a:blip r:embed="rId2"/>
          <a:stretch>
            <a:fillRect/>
          </a:stretch>
        </p:blipFill>
        <p:spPr>
          <a:xfrm>
            <a:off x="6340770" y="2416629"/>
            <a:ext cx="5289740" cy="4123838"/>
          </a:xfrm>
          <a:prstGeom prst="rect">
            <a:avLst/>
          </a:prstGeom>
        </p:spPr>
      </p:pic>
    </p:spTree>
    <p:extLst>
      <p:ext uri="{BB962C8B-B14F-4D97-AF65-F5344CB8AC3E}">
        <p14:creationId xmlns:p14="http://schemas.microsoft.com/office/powerpoint/2010/main" val="23047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838200" y="2156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t>How to Run Malicious Code</a:t>
            </a:r>
          </a:p>
        </p:txBody>
      </p:sp>
      <p:sp>
        <p:nvSpPr>
          <p:cNvPr id="164" name="Shape 164"/>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0" lvl="0" indent="0" rtl="0">
              <a:spcBef>
                <a:spcPts val="0"/>
              </a:spcBef>
              <a:buNone/>
            </a:pPr>
            <a:endParaRPr/>
          </a:p>
        </p:txBody>
      </p:sp>
      <p:pic>
        <p:nvPicPr>
          <p:cNvPr id="165" name="Shape 165"/>
          <p:cNvPicPr preferRelativeResize="0"/>
          <p:nvPr/>
        </p:nvPicPr>
        <p:blipFill>
          <a:blip r:embed="rId3">
            <a:alphaModFix/>
          </a:blip>
          <a:stretch>
            <a:fillRect/>
          </a:stretch>
        </p:blipFill>
        <p:spPr>
          <a:xfrm>
            <a:off x="1060704" y="1324100"/>
            <a:ext cx="10293096" cy="4979164"/>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4"/>
          <p:cNvSpPr>
            <a:spLocks noChangeArrowheads="1"/>
          </p:cNvSpPr>
          <p:nvPr/>
        </p:nvSpPr>
        <p:spPr bwMode="auto">
          <a:xfrm>
            <a:off x="7179569" y="3441192"/>
            <a:ext cx="3556000" cy="457200"/>
          </a:xfrm>
          <a:prstGeom prst="rect">
            <a:avLst/>
          </a:prstGeom>
          <a:solidFill>
            <a:srgbClr val="FF0000"/>
          </a:solidFill>
          <a:ln w="9525">
            <a:solidFill>
              <a:schemeClr val="tx1"/>
            </a:solidFill>
            <a:miter lim="800000"/>
            <a:headEnd/>
            <a:tailEnd/>
          </a:ln>
        </p:spPr>
        <p:txBody>
          <a:bodyPr wrap="none" anchor="ctr"/>
          <a:lstStyle/>
          <a:p>
            <a:pPr algn="ctr" eaLnBrk="0" hangingPunct="0">
              <a:spcBef>
                <a:spcPct val="50000"/>
              </a:spcBef>
            </a:pPr>
            <a:endParaRPr lang="en-US" sz="2667" dirty="0">
              <a:solidFill>
                <a:schemeClr val="bg2"/>
              </a:solidFill>
            </a:endParaRPr>
          </a:p>
        </p:txBody>
      </p:sp>
      <p:sp>
        <p:nvSpPr>
          <p:cNvPr id="23" name="Rectangle 6"/>
          <p:cNvSpPr>
            <a:spLocks noChangeArrowheads="1"/>
          </p:cNvSpPr>
          <p:nvPr/>
        </p:nvSpPr>
        <p:spPr bwMode="auto">
          <a:xfrm>
            <a:off x="7146438" y="4761992"/>
            <a:ext cx="3556000" cy="1524000"/>
          </a:xfrm>
          <a:prstGeom prst="rect">
            <a:avLst/>
          </a:prstGeom>
          <a:solidFill>
            <a:srgbClr val="FF0000"/>
          </a:solidFill>
          <a:ln w="9525">
            <a:solidFill>
              <a:schemeClr val="tx1"/>
            </a:solidFill>
            <a:miter lim="800000"/>
            <a:headEnd/>
            <a:tailEnd/>
          </a:ln>
        </p:spPr>
        <p:txBody>
          <a:bodyPr wrap="none" anchor="ctr"/>
          <a:lstStyle/>
          <a:p>
            <a:pPr algn="ctr" eaLnBrk="0" hangingPunct="0">
              <a:spcBef>
                <a:spcPct val="50000"/>
              </a:spcBef>
            </a:pPr>
            <a:endParaRPr lang="en-US" sz="2667" dirty="0"/>
          </a:p>
        </p:txBody>
      </p:sp>
      <p:sp>
        <p:nvSpPr>
          <p:cNvPr id="44" name="Rectangle 6"/>
          <p:cNvSpPr>
            <a:spLocks noChangeArrowheads="1"/>
          </p:cNvSpPr>
          <p:nvPr/>
        </p:nvSpPr>
        <p:spPr bwMode="auto">
          <a:xfrm>
            <a:off x="7179569" y="4761992"/>
            <a:ext cx="3556000" cy="1524000"/>
          </a:xfrm>
          <a:prstGeom prst="rect">
            <a:avLst/>
          </a:prstGeom>
          <a:solidFill>
            <a:srgbClr val="FF0000"/>
          </a:solidFill>
          <a:ln w="9525">
            <a:solidFill>
              <a:schemeClr val="tx1"/>
            </a:solidFill>
            <a:miter lim="800000"/>
            <a:headEnd/>
            <a:tailEnd/>
          </a:ln>
        </p:spPr>
        <p:txBody>
          <a:bodyPr wrap="none" anchor="ctr"/>
          <a:lstStyle/>
          <a:p>
            <a:pPr algn="ctr" eaLnBrk="0" hangingPunct="0">
              <a:spcBef>
                <a:spcPct val="50000"/>
              </a:spcBef>
            </a:pPr>
            <a:r>
              <a:rPr lang="en-US" sz="2667" dirty="0">
                <a:solidFill>
                  <a:srgbClr val="EEECE1"/>
                </a:solidFill>
              </a:rPr>
              <a:t>char </a:t>
            </a:r>
            <a:r>
              <a:rPr lang="en-US" sz="2667" dirty="0" err="1">
                <a:solidFill>
                  <a:srgbClr val="EEECE1"/>
                </a:solidFill>
              </a:rPr>
              <a:t>buf</a:t>
            </a:r>
            <a:r>
              <a:rPr lang="en-US" sz="2667" dirty="0">
                <a:solidFill>
                  <a:srgbClr val="EEECE1"/>
                </a:solidFill>
              </a:rPr>
              <a:t>[128]</a:t>
            </a:r>
          </a:p>
        </p:txBody>
      </p:sp>
      <p:sp>
        <p:nvSpPr>
          <p:cNvPr id="38" name="Rectangle 4"/>
          <p:cNvSpPr>
            <a:spLocks noChangeArrowheads="1"/>
          </p:cNvSpPr>
          <p:nvPr/>
        </p:nvSpPr>
        <p:spPr bwMode="auto">
          <a:xfrm>
            <a:off x="7179569" y="3898392"/>
            <a:ext cx="3556000" cy="457200"/>
          </a:xfrm>
          <a:prstGeom prst="rect">
            <a:avLst/>
          </a:prstGeom>
          <a:solidFill>
            <a:srgbClr val="FF0000"/>
          </a:solidFill>
          <a:ln w="9525">
            <a:solidFill>
              <a:schemeClr val="tx1"/>
            </a:solidFill>
            <a:miter lim="800000"/>
            <a:headEnd/>
            <a:tailEnd/>
          </a:ln>
        </p:spPr>
        <p:txBody>
          <a:bodyPr wrap="none" anchor="ctr"/>
          <a:lstStyle/>
          <a:p>
            <a:pPr algn="ctr" eaLnBrk="0" hangingPunct="0">
              <a:spcBef>
                <a:spcPct val="50000"/>
              </a:spcBef>
            </a:pPr>
            <a:r>
              <a:rPr lang="en-US" sz="2667" dirty="0">
                <a:solidFill>
                  <a:schemeClr val="bg2"/>
                </a:solidFill>
              </a:rPr>
              <a:t>return address</a:t>
            </a:r>
          </a:p>
        </p:txBody>
      </p:sp>
      <p:sp>
        <p:nvSpPr>
          <p:cNvPr id="39" name="Rectangle 5"/>
          <p:cNvSpPr>
            <a:spLocks noChangeArrowheads="1"/>
          </p:cNvSpPr>
          <p:nvPr/>
        </p:nvSpPr>
        <p:spPr bwMode="auto">
          <a:xfrm>
            <a:off x="7179569" y="4304792"/>
            <a:ext cx="3556000" cy="457200"/>
          </a:xfrm>
          <a:prstGeom prst="rect">
            <a:avLst/>
          </a:prstGeom>
          <a:solidFill>
            <a:srgbClr val="FF0000"/>
          </a:solidFill>
          <a:ln w="9525">
            <a:solidFill>
              <a:schemeClr val="tx1"/>
            </a:solidFill>
            <a:miter lim="800000"/>
            <a:headEnd/>
            <a:tailEnd/>
          </a:ln>
        </p:spPr>
        <p:txBody>
          <a:bodyPr wrap="none" anchor="ctr"/>
          <a:lstStyle/>
          <a:p>
            <a:pPr algn="ctr" eaLnBrk="0" hangingPunct="0">
              <a:spcBef>
                <a:spcPct val="50000"/>
              </a:spcBef>
            </a:pPr>
            <a:endParaRPr lang="en-US" sz="2667" dirty="0">
              <a:solidFill>
                <a:srgbClr val="EEECE1"/>
              </a:solidFill>
            </a:endParaRPr>
          </a:p>
        </p:txBody>
      </p:sp>
      <p:sp>
        <p:nvSpPr>
          <p:cNvPr id="10242" name="Rectangle 2"/>
          <p:cNvSpPr>
            <a:spLocks noGrp="1" noChangeArrowheads="1"/>
          </p:cNvSpPr>
          <p:nvPr>
            <p:ph type="title"/>
          </p:nvPr>
        </p:nvSpPr>
        <p:spPr>
          <a:xfrm>
            <a:off x="441003" y="223838"/>
            <a:ext cx="7213599" cy="1054100"/>
          </a:xfrm>
        </p:spPr>
        <p:txBody>
          <a:bodyPr>
            <a:normAutofit/>
          </a:bodyPr>
          <a:lstStyle/>
          <a:p>
            <a:r>
              <a:rPr lang="en-US" sz="5400" dirty="0"/>
              <a:t>Basic stack exploit</a:t>
            </a:r>
          </a:p>
        </p:txBody>
      </p:sp>
      <p:sp>
        <p:nvSpPr>
          <p:cNvPr id="2" name="Content Placeholder 1"/>
          <p:cNvSpPr>
            <a:spLocks noGrp="1"/>
          </p:cNvSpPr>
          <p:nvPr>
            <p:ph type="body" sz="half" idx="2"/>
          </p:nvPr>
        </p:nvSpPr>
        <p:spPr>
          <a:xfrm>
            <a:off x="609602" y="1303338"/>
            <a:ext cx="6197599" cy="5580063"/>
          </a:xfrm>
        </p:spPr>
        <p:txBody>
          <a:bodyPr>
            <a:noAutofit/>
          </a:bodyPr>
          <a:lstStyle/>
          <a:p>
            <a:pPr>
              <a:spcBef>
                <a:spcPts val="3168"/>
              </a:spcBef>
            </a:pPr>
            <a:r>
              <a:rPr lang="en-US" sz="3200" dirty="0"/>
              <a:t>Suppose    </a:t>
            </a:r>
            <a:r>
              <a:rPr lang="en-US" sz="3200" dirty="0">
                <a:solidFill>
                  <a:schemeClr val="tx2"/>
                </a:solidFill>
              </a:rPr>
              <a:t>*</a:t>
            </a:r>
            <a:r>
              <a:rPr lang="en-US" sz="3200" dirty="0" err="1">
                <a:solidFill>
                  <a:schemeClr val="tx2"/>
                </a:solidFill>
              </a:rPr>
              <a:t>str</a:t>
            </a:r>
            <a:r>
              <a:rPr lang="en-US" sz="3200" dirty="0"/>
              <a:t>     is such that </a:t>
            </a:r>
            <a:br>
              <a:rPr lang="en-US" sz="3200" dirty="0"/>
            </a:br>
            <a:r>
              <a:rPr lang="en-US" sz="3200" dirty="0"/>
              <a:t>       after  </a:t>
            </a:r>
            <a:r>
              <a:rPr lang="en-US" sz="3200" dirty="0" err="1">
                <a:solidFill>
                  <a:schemeClr val="tx2"/>
                </a:solidFill>
              </a:rPr>
              <a:t>strcpy</a:t>
            </a:r>
            <a:r>
              <a:rPr lang="en-US" sz="3200" dirty="0"/>
              <a:t>  stack looks like:</a:t>
            </a:r>
          </a:p>
          <a:p>
            <a:pPr>
              <a:spcBef>
                <a:spcPts val="3168"/>
              </a:spcBef>
            </a:pPr>
            <a:r>
              <a:rPr lang="en-US" sz="3200" dirty="0"/>
              <a:t>Program P:    </a:t>
            </a:r>
            <a:r>
              <a:rPr lang="en-US" sz="3200" dirty="0">
                <a:solidFill>
                  <a:srgbClr val="000090"/>
                </a:solidFill>
              </a:rPr>
              <a:t>exec(“/bin/</a:t>
            </a:r>
            <a:r>
              <a:rPr lang="en-US" sz="3200" dirty="0" err="1">
                <a:solidFill>
                  <a:srgbClr val="000090"/>
                </a:solidFill>
              </a:rPr>
              <a:t>sh</a:t>
            </a:r>
            <a:r>
              <a:rPr lang="en-US" sz="3200" dirty="0">
                <a:solidFill>
                  <a:srgbClr val="000090"/>
                </a:solidFill>
              </a:rPr>
              <a:t>”)</a:t>
            </a:r>
          </a:p>
          <a:p>
            <a:pPr>
              <a:spcBef>
                <a:spcPts val="3168"/>
              </a:spcBef>
            </a:pPr>
            <a:endParaRPr lang="en-US" sz="2667" dirty="0"/>
          </a:p>
          <a:p>
            <a:pPr>
              <a:spcBef>
                <a:spcPts val="3168"/>
              </a:spcBef>
            </a:pPr>
            <a:r>
              <a:rPr lang="en-US" sz="2667" dirty="0"/>
              <a:t>When   </a:t>
            </a:r>
            <a:r>
              <a:rPr lang="en-US" sz="2667" dirty="0" err="1">
                <a:solidFill>
                  <a:schemeClr val="tx2"/>
                </a:solidFill>
              </a:rPr>
              <a:t>func</a:t>
            </a:r>
            <a:r>
              <a:rPr lang="en-US" sz="2667" dirty="0">
                <a:solidFill>
                  <a:schemeClr val="tx2"/>
                </a:solidFill>
              </a:rPr>
              <a:t>()</a:t>
            </a:r>
            <a:r>
              <a:rPr lang="en-US" sz="2667" dirty="0"/>
              <a:t>   exits,  the user gets shell  !</a:t>
            </a:r>
          </a:p>
          <a:p>
            <a:r>
              <a:rPr lang="en-US" sz="2667" dirty="0"/>
              <a:t>Note:  attack code P runs </a:t>
            </a:r>
            <a:r>
              <a:rPr lang="en-US" sz="2667" i="1" dirty="0"/>
              <a:t>in stack</a:t>
            </a:r>
            <a:r>
              <a:rPr lang="en-US" sz="2667" dirty="0"/>
              <a:t>.</a:t>
            </a:r>
          </a:p>
          <a:p>
            <a:endParaRPr lang="en-US" sz="2667" dirty="0"/>
          </a:p>
          <a:p>
            <a:endParaRPr lang="en-US" sz="2667" dirty="0"/>
          </a:p>
        </p:txBody>
      </p:sp>
      <p:sp>
        <p:nvSpPr>
          <p:cNvPr id="10245" name="Text Box 17"/>
          <p:cNvSpPr txBox="1">
            <a:spLocks noChangeArrowheads="1"/>
          </p:cNvSpPr>
          <p:nvPr/>
        </p:nvSpPr>
        <p:spPr bwMode="auto">
          <a:xfrm>
            <a:off x="1788770" y="3429001"/>
            <a:ext cx="3877985" cy="461665"/>
          </a:xfrm>
          <a:prstGeom prst="rect">
            <a:avLst/>
          </a:prstGeom>
          <a:noFill/>
          <a:ln w="9525">
            <a:noFill/>
            <a:miter lim="800000"/>
            <a:headEnd/>
            <a:tailEnd/>
          </a:ln>
        </p:spPr>
        <p:txBody>
          <a:bodyPr wrap="none">
            <a:spAutoFit/>
          </a:bodyPr>
          <a:lstStyle/>
          <a:p>
            <a:pPr eaLnBrk="0" hangingPunct="0">
              <a:spcBef>
                <a:spcPct val="50000"/>
              </a:spcBef>
            </a:pPr>
            <a:r>
              <a:rPr lang="en-US" sz="2400" dirty="0">
                <a:solidFill>
                  <a:schemeClr val="tx1">
                    <a:lumMod val="65000"/>
                    <a:lumOff val="35000"/>
                  </a:schemeClr>
                </a:solidFill>
                <a:latin typeface="Comic Sans MS" pitchFamily="66" charset="0"/>
              </a:rPr>
              <a:t>(exact shell code by root)</a:t>
            </a:r>
          </a:p>
        </p:txBody>
      </p:sp>
      <p:sp>
        <p:nvSpPr>
          <p:cNvPr id="26" name="Line 18"/>
          <p:cNvSpPr>
            <a:spLocks noChangeShapeType="1"/>
          </p:cNvSpPr>
          <p:nvPr/>
        </p:nvSpPr>
        <p:spPr bwMode="auto">
          <a:xfrm>
            <a:off x="6740038" y="6235193"/>
            <a:ext cx="4097131" cy="0"/>
          </a:xfrm>
          <a:prstGeom prst="line">
            <a:avLst/>
          </a:prstGeom>
          <a:noFill/>
          <a:ln w="76200">
            <a:solidFill>
              <a:schemeClr val="tx1"/>
            </a:solidFill>
            <a:round/>
            <a:headEnd/>
            <a:tailEnd/>
          </a:ln>
        </p:spPr>
        <p:txBody>
          <a:bodyPr wrap="none" anchor="ctr"/>
          <a:lstStyle/>
          <a:p>
            <a:endParaRPr lang="en-US" sz="2667"/>
          </a:p>
        </p:txBody>
      </p:sp>
      <p:sp>
        <p:nvSpPr>
          <p:cNvPr id="27" name="Line 19"/>
          <p:cNvSpPr>
            <a:spLocks noChangeShapeType="1"/>
          </p:cNvSpPr>
          <p:nvPr/>
        </p:nvSpPr>
        <p:spPr bwMode="auto">
          <a:xfrm>
            <a:off x="6807036" y="3390392"/>
            <a:ext cx="4165600" cy="0"/>
          </a:xfrm>
          <a:prstGeom prst="line">
            <a:avLst/>
          </a:prstGeom>
          <a:noFill/>
          <a:ln w="76200">
            <a:solidFill>
              <a:schemeClr val="tx1"/>
            </a:solidFill>
            <a:round/>
            <a:headEnd/>
            <a:tailEnd/>
          </a:ln>
        </p:spPr>
        <p:txBody>
          <a:bodyPr wrap="none" anchor="ctr"/>
          <a:lstStyle/>
          <a:p>
            <a:endParaRPr lang="en-US" sz="2667"/>
          </a:p>
        </p:txBody>
      </p:sp>
      <p:sp>
        <p:nvSpPr>
          <p:cNvPr id="33" name="Line 26"/>
          <p:cNvSpPr>
            <a:spLocks noChangeShapeType="1"/>
          </p:cNvSpPr>
          <p:nvPr/>
        </p:nvSpPr>
        <p:spPr bwMode="auto">
          <a:xfrm flipH="1">
            <a:off x="7146437" y="5670045"/>
            <a:ext cx="3221" cy="717548"/>
          </a:xfrm>
          <a:prstGeom prst="line">
            <a:avLst/>
          </a:prstGeom>
          <a:noFill/>
          <a:ln w="57150">
            <a:solidFill>
              <a:schemeClr val="tx1"/>
            </a:solidFill>
            <a:round/>
            <a:headEnd/>
            <a:tailEnd type="none" w="lg" len="med"/>
          </a:ln>
        </p:spPr>
        <p:txBody>
          <a:bodyPr wrap="none"/>
          <a:lstStyle/>
          <a:p>
            <a:endParaRPr lang="en-US" sz="2667"/>
          </a:p>
        </p:txBody>
      </p:sp>
      <p:sp>
        <p:nvSpPr>
          <p:cNvPr id="34" name="Line 27"/>
          <p:cNvSpPr>
            <a:spLocks noChangeShapeType="1"/>
          </p:cNvSpPr>
          <p:nvPr/>
        </p:nvSpPr>
        <p:spPr bwMode="auto">
          <a:xfrm flipH="1">
            <a:off x="10702440" y="5670043"/>
            <a:ext cx="3221" cy="717549"/>
          </a:xfrm>
          <a:prstGeom prst="line">
            <a:avLst/>
          </a:prstGeom>
          <a:noFill/>
          <a:ln w="57150">
            <a:solidFill>
              <a:schemeClr val="tx1"/>
            </a:solidFill>
            <a:round/>
            <a:headEnd/>
            <a:tailEnd type="none" w="lg" len="med"/>
          </a:ln>
        </p:spPr>
        <p:txBody>
          <a:bodyPr wrap="none"/>
          <a:lstStyle/>
          <a:p>
            <a:endParaRPr lang="en-US" sz="2667"/>
          </a:p>
        </p:txBody>
      </p:sp>
      <p:sp>
        <p:nvSpPr>
          <p:cNvPr id="48" name="Rectangle 47"/>
          <p:cNvSpPr/>
          <p:nvPr/>
        </p:nvSpPr>
        <p:spPr>
          <a:xfrm>
            <a:off x="7179569" y="2221992"/>
            <a:ext cx="3556000" cy="11176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b="1" dirty="0">
              <a:solidFill>
                <a:srgbClr val="EEECE1"/>
              </a:solidFill>
            </a:endParaRPr>
          </a:p>
        </p:txBody>
      </p:sp>
      <p:sp>
        <p:nvSpPr>
          <p:cNvPr id="6" name="Rectangle 5"/>
          <p:cNvSpPr/>
          <p:nvPr/>
        </p:nvSpPr>
        <p:spPr>
          <a:xfrm>
            <a:off x="7179569" y="901192"/>
            <a:ext cx="3556000" cy="13208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67" b="1" dirty="0">
                <a:solidFill>
                  <a:srgbClr val="EEECE1"/>
                </a:solidFill>
              </a:rPr>
              <a:t>Program P</a:t>
            </a:r>
          </a:p>
        </p:txBody>
      </p:sp>
      <p:sp>
        <p:nvSpPr>
          <p:cNvPr id="32" name="Line 25"/>
          <p:cNvSpPr>
            <a:spLocks noChangeShapeType="1"/>
          </p:cNvSpPr>
          <p:nvPr/>
        </p:nvSpPr>
        <p:spPr bwMode="auto">
          <a:xfrm flipH="1">
            <a:off x="10705659" y="697993"/>
            <a:ext cx="29909" cy="2794001"/>
          </a:xfrm>
          <a:prstGeom prst="line">
            <a:avLst/>
          </a:prstGeom>
          <a:noFill/>
          <a:ln w="57150">
            <a:solidFill>
              <a:schemeClr val="tx1"/>
            </a:solidFill>
            <a:round/>
            <a:headEnd/>
            <a:tailEnd type="none" w="lg" len="med"/>
          </a:ln>
        </p:spPr>
        <p:txBody>
          <a:bodyPr wrap="none"/>
          <a:lstStyle/>
          <a:p>
            <a:endParaRPr lang="en-US" sz="2667"/>
          </a:p>
        </p:txBody>
      </p:sp>
      <p:sp>
        <p:nvSpPr>
          <p:cNvPr id="31" name="Line 24"/>
          <p:cNvSpPr>
            <a:spLocks noChangeShapeType="1"/>
          </p:cNvSpPr>
          <p:nvPr/>
        </p:nvSpPr>
        <p:spPr bwMode="auto">
          <a:xfrm flipH="1">
            <a:off x="7146438" y="697993"/>
            <a:ext cx="33131" cy="2794001"/>
          </a:xfrm>
          <a:prstGeom prst="line">
            <a:avLst/>
          </a:prstGeom>
          <a:noFill/>
          <a:ln w="57150">
            <a:solidFill>
              <a:schemeClr val="tx1"/>
            </a:solidFill>
            <a:round/>
            <a:headEnd/>
            <a:tailEnd type="none" w="lg" len="med"/>
          </a:ln>
        </p:spPr>
        <p:txBody>
          <a:bodyPr wrap="none"/>
          <a:lstStyle/>
          <a:p>
            <a:endParaRPr lang="en-US" sz="2667"/>
          </a:p>
        </p:txBody>
      </p:sp>
      <p:sp>
        <p:nvSpPr>
          <p:cNvPr id="12" name="Freeform 11"/>
          <p:cNvSpPr/>
          <p:nvPr/>
        </p:nvSpPr>
        <p:spPr>
          <a:xfrm>
            <a:off x="6828998" y="2108200"/>
            <a:ext cx="977269" cy="2006600"/>
          </a:xfrm>
          <a:custGeom>
            <a:avLst/>
            <a:gdLst>
              <a:gd name="connsiteX0" fmla="*/ 732952 w 732952"/>
              <a:gd name="connsiteY0" fmla="*/ 1155700 h 1155700"/>
              <a:gd name="connsiteX1" fmla="*/ 466252 w 732952"/>
              <a:gd name="connsiteY1" fmla="*/ 965200 h 1155700"/>
              <a:gd name="connsiteX2" fmla="*/ 47152 w 732952"/>
              <a:gd name="connsiteY2" fmla="*/ 635000 h 1155700"/>
              <a:gd name="connsiteX3" fmla="*/ 72552 w 732952"/>
              <a:gd name="connsiteY3" fmla="*/ 203200 h 1155700"/>
              <a:gd name="connsiteX4" fmla="*/ 605952 w 732952"/>
              <a:gd name="connsiteY4" fmla="*/ 0 h 1155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952" h="1155700">
                <a:moveTo>
                  <a:pt x="732952" y="1155700"/>
                </a:moveTo>
                <a:cubicBezTo>
                  <a:pt x="656752" y="1103841"/>
                  <a:pt x="580552" y="1051983"/>
                  <a:pt x="466252" y="965200"/>
                </a:cubicBezTo>
                <a:cubicBezTo>
                  <a:pt x="351952" y="878417"/>
                  <a:pt x="112769" y="762000"/>
                  <a:pt x="47152" y="635000"/>
                </a:cubicBezTo>
                <a:cubicBezTo>
                  <a:pt x="-18465" y="508000"/>
                  <a:pt x="-20581" y="309033"/>
                  <a:pt x="72552" y="203200"/>
                </a:cubicBezTo>
                <a:cubicBezTo>
                  <a:pt x="165685" y="97367"/>
                  <a:pt x="605952" y="0"/>
                  <a:pt x="605952" y="0"/>
                </a:cubicBezTo>
              </a:path>
            </a:pathLst>
          </a:custGeom>
          <a:ln w="57150" cmpd="sng">
            <a:solidFill>
              <a:srgbClr val="00009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
        <p:nvSpPr>
          <p:cNvPr id="35" name="Rectangle 17"/>
          <p:cNvSpPr>
            <a:spLocks noChangeArrowheads="1"/>
          </p:cNvSpPr>
          <p:nvPr/>
        </p:nvSpPr>
        <p:spPr bwMode="auto">
          <a:xfrm>
            <a:off x="7146438" y="3390393"/>
            <a:ext cx="3556000" cy="2844800"/>
          </a:xfrm>
          <a:prstGeom prst="rect">
            <a:avLst/>
          </a:prstGeom>
          <a:noFill/>
          <a:ln w="57150">
            <a:solidFill>
              <a:schemeClr val="tx1"/>
            </a:solidFill>
            <a:miter lim="800000"/>
            <a:headEnd/>
            <a:tailEnd/>
          </a:ln>
        </p:spPr>
        <p:txBody>
          <a:bodyPr wrap="none" anchor="ctr"/>
          <a:lstStyle/>
          <a:p>
            <a:endParaRPr lang="en-US" sz="2667"/>
          </a:p>
        </p:txBody>
      </p:sp>
      <p:cxnSp>
        <p:nvCxnSpPr>
          <p:cNvPr id="4" name="Straight Arrow Connector 3"/>
          <p:cNvCxnSpPr/>
          <p:nvPr/>
        </p:nvCxnSpPr>
        <p:spPr>
          <a:xfrm flipV="1">
            <a:off x="11243569" y="1205992"/>
            <a:ext cx="0" cy="4876800"/>
          </a:xfrm>
          <a:prstGeom prst="straightConnector1">
            <a:avLst/>
          </a:prstGeom>
          <a:ln w="38100" cmpd="sng">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10849201" y="5981193"/>
            <a:ext cx="639919" cy="461665"/>
          </a:xfrm>
          <a:prstGeom prst="rect">
            <a:avLst/>
          </a:prstGeom>
          <a:noFill/>
        </p:spPr>
        <p:txBody>
          <a:bodyPr wrap="none" rtlCol="0">
            <a:spAutoFit/>
          </a:bodyPr>
          <a:lstStyle/>
          <a:p>
            <a:r>
              <a:rPr lang="en-US" sz="2400" dirty="0"/>
              <a:t>low</a:t>
            </a:r>
          </a:p>
        </p:txBody>
      </p:sp>
      <p:sp>
        <p:nvSpPr>
          <p:cNvPr id="24" name="TextBox 23"/>
          <p:cNvSpPr txBox="1"/>
          <p:nvPr/>
        </p:nvSpPr>
        <p:spPr>
          <a:xfrm>
            <a:off x="10835078" y="806704"/>
            <a:ext cx="747320" cy="461665"/>
          </a:xfrm>
          <a:prstGeom prst="rect">
            <a:avLst/>
          </a:prstGeom>
          <a:noFill/>
        </p:spPr>
        <p:txBody>
          <a:bodyPr wrap="none" rtlCol="0">
            <a:spAutoFit/>
          </a:bodyPr>
          <a:lstStyle/>
          <a:p>
            <a:r>
              <a:rPr lang="en-US" sz="2400" dirty="0"/>
              <a:t>high</a:t>
            </a:r>
          </a:p>
        </p:txBody>
      </p:sp>
    </p:spTree>
    <p:extLst>
      <p:ext uri="{BB962C8B-B14F-4D97-AF65-F5344CB8AC3E}">
        <p14:creationId xmlns:p14="http://schemas.microsoft.com/office/powerpoint/2010/main" val="217333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7734504-1CF5-4885-9C38-27ACA86DC5EA}"/>
              </a:ext>
            </a:extLst>
          </p:cNvPr>
          <p:cNvSpPr>
            <a:spLocks noGrp="1"/>
          </p:cNvSpPr>
          <p:nvPr>
            <p:ph type="ftr" sz="quarter" idx="10"/>
          </p:nvPr>
        </p:nvSpPr>
        <p:spPr/>
        <p:txBody>
          <a:bodyPr/>
          <a:lstStyle/>
          <a:p>
            <a:r>
              <a:rPr lang="en-US" altLang="en-US"/>
              <a:t>Netprog: Buffer Overflow</a:t>
            </a:r>
          </a:p>
        </p:txBody>
      </p:sp>
      <p:sp>
        <p:nvSpPr>
          <p:cNvPr id="5" name="Slide Number Placeholder 4">
            <a:extLst>
              <a:ext uri="{FF2B5EF4-FFF2-40B4-BE49-F238E27FC236}">
                <a16:creationId xmlns:a16="http://schemas.microsoft.com/office/drawing/2014/main" id="{FF10D931-E7FB-4D75-9E86-4F162F9277E4}"/>
              </a:ext>
            </a:extLst>
          </p:cNvPr>
          <p:cNvSpPr>
            <a:spLocks noGrp="1"/>
          </p:cNvSpPr>
          <p:nvPr>
            <p:ph type="sldNum" sz="quarter" idx="11"/>
          </p:nvPr>
        </p:nvSpPr>
        <p:spPr/>
        <p:txBody>
          <a:bodyPr/>
          <a:lstStyle/>
          <a:p>
            <a:fld id="{196CE69C-94AF-4E61-AC38-81594D994BF9}" type="slidenum">
              <a:rPr lang="en-US" altLang="en-US"/>
              <a:pPr/>
              <a:t>82</a:t>
            </a:fld>
            <a:endParaRPr lang="en-US" altLang="en-US"/>
          </a:p>
        </p:txBody>
      </p:sp>
      <p:sp>
        <p:nvSpPr>
          <p:cNvPr id="72706" name="Rectangle 2">
            <a:extLst>
              <a:ext uri="{FF2B5EF4-FFF2-40B4-BE49-F238E27FC236}">
                <a16:creationId xmlns:a16="http://schemas.microsoft.com/office/drawing/2014/main" id="{040746FE-7E8F-4344-8D75-DC78F319C822}"/>
              </a:ext>
            </a:extLst>
          </p:cNvPr>
          <p:cNvSpPr>
            <a:spLocks noGrp="1" noChangeArrowheads="1"/>
          </p:cNvSpPr>
          <p:nvPr>
            <p:ph type="title"/>
          </p:nvPr>
        </p:nvSpPr>
        <p:spPr/>
        <p:txBody>
          <a:bodyPr/>
          <a:lstStyle/>
          <a:p>
            <a:r>
              <a:rPr lang="en-US" altLang="en-US" dirty="0"/>
              <a:t>Some Issues</a:t>
            </a:r>
          </a:p>
        </p:txBody>
      </p:sp>
      <p:sp>
        <p:nvSpPr>
          <p:cNvPr id="72707" name="Rectangle 3">
            <a:extLst>
              <a:ext uri="{FF2B5EF4-FFF2-40B4-BE49-F238E27FC236}">
                <a16:creationId xmlns:a16="http://schemas.microsoft.com/office/drawing/2014/main" id="{B0855C84-2B9B-477F-932D-5E300814470D}"/>
              </a:ext>
            </a:extLst>
          </p:cNvPr>
          <p:cNvSpPr>
            <a:spLocks noGrp="1" noChangeArrowheads="1"/>
          </p:cNvSpPr>
          <p:nvPr>
            <p:ph type="body" idx="1"/>
          </p:nvPr>
        </p:nvSpPr>
        <p:spPr/>
        <p:txBody>
          <a:bodyPr>
            <a:normAutofit/>
          </a:bodyPr>
          <a:lstStyle/>
          <a:p>
            <a:r>
              <a:rPr lang="en-US" altLang="en-US" sz="2800" dirty="0"/>
              <a:t>How do we know what value the pointer should have (the new “return address”).</a:t>
            </a:r>
          </a:p>
          <a:p>
            <a:pPr lvl="1"/>
            <a:r>
              <a:rPr lang="en-US" altLang="en-US" sz="2400" dirty="0"/>
              <a:t>It’s the address of the buffer, but how do we know what address this is?</a:t>
            </a:r>
          </a:p>
          <a:p>
            <a:pPr lvl="1"/>
            <a:endParaRPr lang="en-US" altLang="en-US" sz="2800" dirty="0"/>
          </a:p>
          <a:p>
            <a:r>
              <a:rPr lang="en-US" altLang="en-US" sz="2800" dirty="0"/>
              <a:t>How do we build the “small program” and put it in a string?</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67F6626D-8F3C-4F1F-81B0-665DC17FE833}"/>
              </a:ext>
            </a:extLst>
          </p:cNvPr>
          <p:cNvSpPr>
            <a:spLocks noGrp="1" noChangeArrowheads="1"/>
          </p:cNvSpPr>
          <p:nvPr>
            <p:ph type="title"/>
          </p:nvPr>
        </p:nvSpPr>
        <p:spPr/>
        <p:txBody>
          <a:bodyPr/>
          <a:lstStyle/>
          <a:p>
            <a:r>
              <a:rPr lang="en-US" altLang="en-US" dirty="0"/>
              <a:t>Resolving the issues</a:t>
            </a:r>
          </a:p>
        </p:txBody>
      </p:sp>
      <p:sp>
        <p:nvSpPr>
          <p:cNvPr id="73731" name="Rectangle 3">
            <a:extLst>
              <a:ext uri="{FF2B5EF4-FFF2-40B4-BE49-F238E27FC236}">
                <a16:creationId xmlns:a16="http://schemas.microsoft.com/office/drawing/2014/main" id="{1CDDB33E-F314-419E-8F41-9EC54C16F774}"/>
              </a:ext>
            </a:extLst>
          </p:cNvPr>
          <p:cNvSpPr>
            <a:spLocks noGrp="1" noChangeArrowheads="1"/>
          </p:cNvSpPr>
          <p:nvPr>
            <p:ph type="body" idx="1"/>
          </p:nvPr>
        </p:nvSpPr>
        <p:spPr/>
        <p:txBody>
          <a:bodyPr>
            <a:normAutofit/>
          </a:bodyPr>
          <a:lstStyle/>
          <a:p>
            <a:r>
              <a:rPr lang="en-US" altLang="en-US" sz="2800" dirty="0"/>
              <a:t>Guessing Address</a:t>
            </a:r>
          </a:p>
        </p:txBody>
      </p:sp>
      <p:sp>
        <p:nvSpPr>
          <p:cNvPr id="2" name="Content Placeholder 1">
            <a:extLst>
              <a:ext uri="{FF2B5EF4-FFF2-40B4-BE49-F238E27FC236}">
                <a16:creationId xmlns:a16="http://schemas.microsoft.com/office/drawing/2014/main" id="{2984F5D7-8F44-43FE-83C8-579783972329}"/>
              </a:ext>
            </a:extLst>
          </p:cNvPr>
          <p:cNvSpPr>
            <a:spLocks noGrp="1"/>
          </p:cNvSpPr>
          <p:nvPr>
            <p:ph sz="half" idx="2"/>
          </p:nvPr>
        </p:nvSpPr>
        <p:spPr/>
        <p:txBody>
          <a:bodyPr/>
          <a:lstStyle/>
          <a:p>
            <a:r>
              <a:rPr lang="en-US" altLang="en-US" sz="2400" dirty="0"/>
              <a:t>Typically you need the source code so you can </a:t>
            </a:r>
            <a:r>
              <a:rPr lang="en-US" altLang="en-US" sz="2400" i="1" dirty="0"/>
              <a:t>estimate</a:t>
            </a:r>
            <a:r>
              <a:rPr lang="en-US" altLang="en-US" sz="2400" dirty="0"/>
              <a:t> the address of both the buffer and the return-address.</a:t>
            </a:r>
          </a:p>
          <a:p>
            <a:r>
              <a:rPr lang="en-US" altLang="en-US" sz="2400" dirty="0"/>
              <a:t>An estimate is often good enough! (more on this in a bit).</a:t>
            </a:r>
          </a:p>
          <a:p>
            <a:endParaRPr lang="en-US" dirty="0"/>
          </a:p>
        </p:txBody>
      </p:sp>
      <p:sp>
        <p:nvSpPr>
          <p:cNvPr id="3" name="Text Placeholder 2">
            <a:extLst>
              <a:ext uri="{FF2B5EF4-FFF2-40B4-BE49-F238E27FC236}">
                <a16:creationId xmlns:a16="http://schemas.microsoft.com/office/drawing/2014/main" id="{65D4783B-FB62-473D-97CB-9BE51DCF6C7B}"/>
              </a:ext>
            </a:extLst>
          </p:cNvPr>
          <p:cNvSpPr>
            <a:spLocks noGrp="1"/>
          </p:cNvSpPr>
          <p:nvPr>
            <p:ph type="body" sz="quarter" idx="3"/>
          </p:nvPr>
        </p:nvSpPr>
        <p:spPr/>
        <p:txBody>
          <a:bodyPr>
            <a:normAutofit/>
          </a:bodyPr>
          <a:lstStyle/>
          <a:p>
            <a:r>
              <a:rPr lang="en-US" sz="2800" dirty="0"/>
              <a:t>Small Program</a:t>
            </a:r>
          </a:p>
        </p:txBody>
      </p:sp>
      <p:sp>
        <p:nvSpPr>
          <p:cNvPr id="6" name="Content Placeholder 5">
            <a:extLst>
              <a:ext uri="{FF2B5EF4-FFF2-40B4-BE49-F238E27FC236}">
                <a16:creationId xmlns:a16="http://schemas.microsoft.com/office/drawing/2014/main" id="{A6882A79-A9CF-417B-A4B7-4FFECCC910F9}"/>
              </a:ext>
            </a:extLst>
          </p:cNvPr>
          <p:cNvSpPr>
            <a:spLocks noGrp="1"/>
          </p:cNvSpPr>
          <p:nvPr>
            <p:ph sz="quarter" idx="4"/>
          </p:nvPr>
        </p:nvSpPr>
        <p:spPr/>
        <p:txBody>
          <a:bodyPr/>
          <a:lstStyle/>
          <a:p>
            <a:r>
              <a:rPr lang="en-US" altLang="en-US" sz="2400" dirty="0"/>
              <a:t>Typically, the small program stuffed in to the buffer does an exec().</a:t>
            </a:r>
          </a:p>
          <a:p>
            <a:r>
              <a:rPr lang="en-US" altLang="en-US" sz="2400" dirty="0"/>
              <a:t>Sometimes it changes the password </a:t>
            </a:r>
            <a:r>
              <a:rPr lang="en-US" altLang="en-US" sz="2400" dirty="0" err="1"/>
              <a:t>db</a:t>
            </a:r>
            <a:r>
              <a:rPr lang="en-US" altLang="en-US" sz="2400" dirty="0"/>
              <a:t> or other files…</a:t>
            </a:r>
          </a:p>
          <a:p>
            <a:endParaRPr lang="en-US" dirty="0"/>
          </a:p>
        </p:txBody>
      </p:sp>
      <p:sp>
        <p:nvSpPr>
          <p:cNvPr id="4" name="Footer Placeholder 3">
            <a:extLst>
              <a:ext uri="{FF2B5EF4-FFF2-40B4-BE49-F238E27FC236}">
                <a16:creationId xmlns:a16="http://schemas.microsoft.com/office/drawing/2014/main" id="{C7649224-936B-4E38-967B-A338383EA18F}"/>
              </a:ext>
            </a:extLst>
          </p:cNvPr>
          <p:cNvSpPr>
            <a:spLocks noGrp="1"/>
          </p:cNvSpPr>
          <p:nvPr>
            <p:ph type="ftr" sz="quarter" idx="11"/>
          </p:nvPr>
        </p:nvSpPr>
        <p:spPr/>
        <p:txBody>
          <a:bodyPr/>
          <a:lstStyle/>
          <a:p>
            <a:r>
              <a:rPr lang="en-US" altLang="en-US"/>
              <a:t>Netprog: Buffer Overflow</a:t>
            </a:r>
          </a:p>
        </p:txBody>
      </p:sp>
      <p:sp>
        <p:nvSpPr>
          <p:cNvPr id="5" name="Slide Number Placeholder 4">
            <a:extLst>
              <a:ext uri="{FF2B5EF4-FFF2-40B4-BE49-F238E27FC236}">
                <a16:creationId xmlns:a16="http://schemas.microsoft.com/office/drawing/2014/main" id="{B3F8D8E7-0549-4212-B280-5B23827525B5}"/>
              </a:ext>
            </a:extLst>
          </p:cNvPr>
          <p:cNvSpPr>
            <a:spLocks noGrp="1"/>
          </p:cNvSpPr>
          <p:nvPr>
            <p:ph type="sldNum" sz="quarter" idx="12"/>
          </p:nvPr>
        </p:nvSpPr>
        <p:spPr/>
        <p:txBody>
          <a:bodyPr/>
          <a:lstStyle/>
          <a:p>
            <a:fld id="{6DEC5814-687F-4357-A636-A5C78096AC8C}" type="slidenum">
              <a:rPr lang="en-US" altLang="en-US"/>
              <a:pPr/>
              <a:t>83</a:t>
            </a:fld>
            <a:endParaRPr lang="en-US"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a:buNone/>
            </a:pPr>
            <a:r>
              <a:rPr lang="en-US" dirty="0"/>
              <a:t>Creation of The Malicious Input (</a:t>
            </a:r>
            <a:r>
              <a:rPr lang="en-US" dirty="0" err="1"/>
              <a:t>badfile</a:t>
            </a:r>
            <a:r>
              <a:rPr lang="en-US" dirty="0"/>
              <a:t>)</a:t>
            </a:r>
          </a:p>
        </p:txBody>
      </p:sp>
      <p:sp>
        <p:nvSpPr>
          <p:cNvPr id="177" name="Shape 177"/>
          <p:cNvSpPr txBox="1">
            <a:spLocks noGrp="1"/>
          </p:cNvSpPr>
          <p:nvPr>
            <p:ph type="body" idx="1"/>
          </p:nvPr>
        </p:nvSpPr>
        <p:spPr>
          <a:xfrm>
            <a:off x="261625" y="1370350"/>
            <a:ext cx="11412300" cy="5226600"/>
          </a:xfrm>
          <a:prstGeom prst="rect">
            <a:avLst/>
          </a:prstGeom>
        </p:spPr>
        <p:txBody>
          <a:bodyPr wrap="square" lIns="91425" tIns="91425" rIns="91425" bIns="91425" anchor="t" anchorCtr="0">
            <a:noAutofit/>
          </a:bodyPr>
          <a:lstStyle/>
          <a:p>
            <a:pPr marL="228600" lvl="0" indent="-50800">
              <a:spcBef>
                <a:spcPts val="0"/>
              </a:spcBef>
              <a:buNone/>
            </a:pPr>
            <a:r>
              <a:rPr lang="en-US" sz="2400" b="1"/>
              <a:t>Task A :</a:t>
            </a:r>
            <a:r>
              <a:rPr lang="en-US" sz="2400"/>
              <a:t> Find the offset distance between the base of the buffer and return address.</a:t>
            </a:r>
          </a:p>
          <a:p>
            <a:pPr marL="228600" lvl="0" indent="-50800">
              <a:spcBef>
                <a:spcPts val="0"/>
              </a:spcBef>
              <a:buNone/>
            </a:pPr>
            <a:r>
              <a:rPr lang="en-US" sz="2400" b="1"/>
              <a:t>Task B : </a:t>
            </a:r>
            <a:r>
              <a:rPr lang="en-US" sz="2400"/>
              <a:t>Find the address to place the shellcode</a:t>
            </a:r>
          </a:p>
          <a:p>
            <a:pPr marL="228600" lvl="0" indent="-50800">
              <a:spcBef>
                <a:spcPts val="0"/>
              </a:spcBef>
              <a:buNone/>
            </a:pPr>
            <a:endParaRPr sz="2400"/>
          </a:p>
          <a:p>
            <a:pPr marL="0" lvl="0" indent="0" rtl="0">
              <a:spcBef>
                <a:spcPts val="0"/>
              </a:spcBef>
              <a:buNone/>
            </a:pPr>
            <a:endParaRPr sz="2400"/>
          </a:p>
          <a:p>
            <a:pPr marL="0" lvl="0" indent="0" rtl="0">
              <a:spcBef>
                <a:spcPts val="0"/>
              </a:spcBef>
              <a:buNone/>
            </a:pPr>
            <a:endParaRPr sz="2400"/>
          </a:p>
          <a:p>
            <a:pPr marL="0" lvl="0" indent="0">
              <a:spcBef>
                <a:spcPts val="0"/>
              </a:spcBef>
              <a:buNone/>
            </a:pPr>
            <a:endParaRPr sz="2400"/>
          </a:p>
          <a:p>
            <a:pPr marL="0" lvl="0" indent="0">
              <a:spcBef>
                <a:spcPts val="0"/>
              </a:spcBef>
              <a:buNone/>
            </a:pPr>
            <a:endParaRPr sz="2400"/>
          </a:p>
        </p:txBody>
      </p:sp>
      <p:pic>
        <p:nvPicPr>
          <p:cNvPr id="178" name="Shape 178"/>
          <p:cNvPicPr preferRelativeResize="0"/>
          <p:nvPr/>
        </p:nvPicPr>
        <p:blipFill>
          <a:blip r:embed="rId3">
            <a:alphaModFix/>
          </a:blip>
          <a:stretch>
            <a:fillRect/>
          </a:stretch>
        </p:blipFill>
        <p:spPr>
          <a:xfrm>
            <a:off x="529450" y="3350000"/>
            <a:ext cx="6092225" cy="1967275"/>
          </a:xfrm>
          <a:prstGeom prst="rect">
            <a:avLst/>
          </a:prstGeom>
          <a:noFill/>
          <a:ln>
            <a:noFill/>
          </a:ln>
        </p:spPr>
      </p:pic>
      <p:pic>
        <p:nvPicPr>
          <p:cNvPr id="179" name="Shape 179"/>
          <p:cNvPicPr preferRelativeResize="0"/>
          <p:nvPr/>
        </p:nvPicPr>
        <p:blipFill>
          <a:blip r:embed="rId4">
            <a:alphaModFix/>
          </a:blip>
          <a:stretch>
            <a:fillRect/>
          </a:stretch>
        </p:blipFill>
        <p:spPr>
          <a:xfrm>
            <a:off x="6845925" y="2070325"/>
            <a:ext cx="4420600" cy="4526625"/>
          </a:xfrm>
          <a:prstGeom prst="rect">
            <a:avLst/>
          </a:prstGeom>
          <a:noFill/>
          <a:ln>
            <a:noFill/>
          </a:ln>
        </p:spPr>
      </p:pic>
      <p:pic>
        <p:nvPicPr>
          <p:cNvPr id="180" name="Shape 180"/>
          <p:cNvPicPr preferRelativeResize="0"/>
          <p:nvPr/>
        </p:nvPicPr>
        <p:blipFill>
          <a:blip r:embed="rId5">
            <a:alphaModFix/>
          </a:blip>
          <a:stretch>
            <a:fillRect/>
          </a:stretch>
        </p:blipFill>
        <p:spPr>
          <a:xfrm>
            <a:off x="10584800" y="3452999"/>
            <a:ext cx="1548475" cy="1061325"/>
          </a:xfrm>
          <a:prstGeom prst="rect">
            <a:avLst/>
          </a:prstGeom>
          <a:noFill/>
          <a:ln>
            <a:noFill/>
          </a:ln>
        </p:spPr>
      </p:pic>
      <p:cxnSp>
        <p:nvCxnSpPr>
          <p:cNvPr id="181" name="Shape 181"/>
          <p:cNvCxnSpPr/>
          <p:nvPr/>
        </p:nvCxnSpPr>
        <p:spPr>
          <a:xfrm rot="10800000">
            <a:off x="10210400" y="3983663"/>
            <a:ext cx="374400" cy="0"/>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228600" lvl="0" indent="-120650" rtl="0">
              <a:spcBef>
                <a:spcPts val="1000"/>
              </a:spcBef>
              <a:buClr>
                <a:schemeClr val="dk1"/>
              </a:buClr>
              <a:buSzPts val="1100"/>
              <a:buFont typeface="Arial"/>
              <a:buNone/>
            </a:pPr>
            <a:r>
              <a:rPr lang="en-US" dirty="0">
                <a:latin typeface="Arial"/>
                <a:ea typeface="Arial"/>
                <a:cs typeface="Arial"/>
                <a:sym typeface="Arial"/>
              </a:rPr>
              <a:t>Task A : Distance Between Buffer Base Address and Return Address</a:t>
            </a:r>
          </a:p>
        </p:txBody>
      </p:sp>
      <p:sp>
        <p:nvSpPr>
          <p:cNvPr id="187" name="Shape 187"/>
          <p:cNvSpPr txBox="1">
            <a:spLocks noGrp="1"/>
          </p:cNvSpPr>
          <p:nvPr>
            <p:ph type="body" idx="1"/>
          </p:nvPr>
        </p:nvSpPr>
        <p:spPr>
          <a:xfrm>
            <a:off x="557300" y="1788025"/>
            <a:ext cx="10515600" cy="5057400"/>
          </a:xfrm>
          <a:prstGeom prst="rect">
            <a:avLst/>
          </a:prstGeom>
        </p:spPr>
        <p:txBody>
          <a:bodyPr wrap="square" lIns="91425" tIns="91425" rIns="91425" bIns="91425" anchor="t" anchorCtr="0">
            <a:noAutofit/>
          </a:bodyPr>
          <a:lstStyle/>
          <a:p>
            <a:pPr marL="228600" lvl="0" indent="-50800">
              <a:spcBef>
                <a:spcPts val="0"/>
              </a:spcBef>
              <a:buNone/>
            </a:pPr>
            <a:r>
              <a:rPr lang="en-US" sz="2400"/>
              <a:t>     				                        </a:t>
            </a:r>
            <a:r>
              <a:rPr lang="en-US" sz="2400" b="1">
                <a:latin typeface="Arial"/>
                <a:ea typeface="Arial"/>
                <a:cs typeface="Arial"/>
                <a:sym typeface="Arial"/>
              </a:rPr>
              <a:t>Using GDB</a:t>
            </a:r>
          </a:p>
          <a:p>
            <a:pPr marL="0" lvl="0" indent="-69850" rtl="0">
              <a:lnSpc>
                <a:spcPct val="150000"/>
              </a:lnSpc>
              <a:spcBef>
                <a:spcPts val="0"/>
              </a:spcBef>
              <a:buClr>
                <a:schemeClr val="dk1"/>
              </a:buClr>
              <a:buSzPts val="1100"/>
              <a:buFont typeface="Arial"/>
              <a:buNone/>
            </a:pPr>
            <a:r>
              <a:rPr lang="en-US" sz="1800"/>
              <a:t>1.Set breakpoint</a:t>
            </a:r>
          </a:p>
          <a:p>
            <a:pPr marL="0" lvl="0" indent="-69850" rtl="0">
              <a:lnSpc>
                <a:spcPct val="150000"/>
              </a:lnSpc>
              <a:spcBef>
                <a:spcPts val="0"/>
              </a:spcBef>
              <a:buClr>
                <a:schemeClr val="dk1"/>
              </a:buClr>
              <a:buSzPts val="1100"/>
              <a:buFont typeface="Arial"/>
              <a:buNone/>
            </a:pPr>
            <a:r>
              <a:rPr lang="en-US" sz="1800">
                <a:latin typeface="Courier New"/>
                <a:ea typeface="Courier New"/>
                <a:cs typeface="Courier New"/>
                <a:sym typeface="Courier New"/>
              </a:rPr>
              <a:t>    (gdb) </a:t>
            </a:r>
            <a:r>
              <a:rPr lang="en-US" sz="1800" b="1">
                <a:solidFill>
                  <a:srgbClr val="0033CC"/>
                </a:solidFill>
                <a:latin typeface="Courier New"/>
                <a:ea typeface="Courier New"/>
                <a:cs typeface="Courier New"/>
                <a:sym typeface="Courier New"/>
              </a:rPr>
              <a:t>b bof</a:t>
            </a:r>
          </a:p>
          <a:p>
            <a:pPr marL="0" lvl="0" indent="-69850" rtl="0">
              <a:lnSpc>
                <a:spcPct val="150000"/>
              </a:lnSpc>
              <a:spcBef>
                <a:spcPts val="0"/>
              </a:spcBef>
              <a:buClr>
                <a:schemeClr val="dk1"/>
              </a:buClr>
              <a:buSzPts val="1100"/>
              <a:buFont typeface="Arial"/>
              <a:buNone/>
            </a:pPr>
            <a:r>
              <a:rPr lang="en-US" sz="1800">
                <a:latin typeface="Courier New"/>
                <a:ea typeface="Courier New"/>
                <a:cs typeface="Courier New"/>
                <a:sym typeface="Courier New"/>
              </a:rPr>
              <a:t>    (gdb) </a:t>
            </a:r>
            <a:r>
              <a:rPr lang="en-US" sz="1800" b="1">
                <a:solidFill>
                  <a:srgbClr val="0033CC"/>
                </a:solidFill>
                <a:latin typeface="Courier New"/>
                <a:ea typeface="Courier New"/>
                <a:cs typeface="Courier New"/>
                <a:sym typeface="Courier New"/>
              </a:rPr>
              <a:t>run</a:t>
            </a:r>
          </a:p>
          <a:p>
            <a:pPr marL="0" lvl="0" indent="-69850" rtl="0">
              <a:lnSpc>
                <a:spcPct val="150000"/>
              </a:lnSpc>
              <a:spcBef>
                <a:spcPts val="0"/>
              </a:spcBef>
              <a:buClr>
                <a:schemeClr val="dk1"/>
              </a:buClr>
              <a:buSzPts val="1100"/>
              <a:buFont typeface="Arial"/>
              <a:buNone/>
            </a:pPr>
            <a:r>
              <a:rPr lang="en-US" sz="1800"/>
              <a:t>2.Print buffer address</a:t>
            </a:r>
          </a:p>
          <a:p>
            <a:pPr marL="0" lvl="0" indent="-69850" rtl="0">
              <a:lnSpc>
                <a:spcPct val="150000"/>
              </a:lnSpc>
              <a:spcBef>
                <a:spcPts val="0"/>
              </a:spcBef>
              <a:buClr>
                <a:schemeClr val="dk1"/>
              </a:buClr>
              <a:buSzPts val="1100"/>
              <a:buFont typeface="Arial"/>
              <a:buNone/>
            </a:pPr>
            <a:r>
              <a:rPr lang="en-US" sz="1800">
                <a:latin typeface="Courier New"/>
                <a:ea typeface="Courier New"/>
                <a:cs typeface="Courier New"/>
                <a:sym typeface="Courier New"/>
              </a:rPr>
              <a:t>    (gdb) </a:t>
            </a:r>
            <a:r>
              <a:rPr lang="en-US" sz="1800" b="1">
                <a:solidFill>
                  <a:srgbClr val="0033CC"/>
                </a:solidFill>
                <a:latin typeface="Courier New"/>
                <a:ea typeface="Courier New"/>
                <a:cs typeface="Courier New"/>
                <a:sym typeface="Courier New"/>
              </a:rPr>
              <a:t>p &amp;buffer</a:t>
            </a:r>
          </a:p>
          <a:p>
            <a:pPr marL="0" lvl="0" indent="-69850" rtl="0">
              <a:lnSpc>
                <a:spcPct val="150000"/>
              </a:lnSpc>
              <a:spcBef>
                <a:spcPts val="0"/>
              </a:spcBef>
              <a:buClr>
                <a:schemeClr val="dk1"/>
              </a:buClr>
              <a:buSzPts val="1100"/>
              <a:buFont typeface="Arial"/>
              <a:buNone/>
            </a:pPr>
            <a:r>
              <a:rPr lang="en-US" sz="1800"/>
              <a:t>3.Print frame pointer address</a:t>
            </a:r>
          </a:p>
          <a:p>
            <a:pPr marL="0" lvl="0" indent="-69850" rtl="0">
              <a:lnSpc>
                <a:spcPct val="150000"/>
              </a:lnSpc>
              <a:spcBef>
                <a:spcPts val="0"/>
              </a:spcBef>
              <a:buClr>
                <a:schemeClr val="dk1"/>
              </a:buClr>
              <a:buSzPts val="1100"/>
              <a:buFont typeface="Arial"/>
              <a:buNone/>
            </a:pPr>
            <a:r>
              <a:rPr lang="en-US" sz="1800">
                <a:latin typeface="Courier New"/>
                <a:ea typeface="Courier New"/>
                <a:cs typeface="Courier New"/>
                <a:sym typeface="Courier New"/>
              </a:rPr>
              <a:t>    (gdb) </a:t>
            </a:r>
            <a:r>
              <a:rPr lang="en-US" sz="1800" b="1">
                <a:solidFill>
                  <a:srgbClr val="0033CC"/>
                </a:solidFill>
                <a:latin typeface="Courier New"/>
                <a:ea typeface="Courier New"/>
                <a:cs typeface="Courier New"/>
                <a:sym typeface="Courier New"/>
              </a:rPr>
              <a:t>p $ebp</a:t>
            </a:r>
          </a:p>
          <a:p>
            <a:pPr marL="0" lvl="0" indent="-69850" rtl="0">
              <a:lnSpc>
                <a:spcPct val="150000"/>
              </a:lnSpc>
              <a:spcBef>
                <a:spcPts val="0"/>
              </a:spcBef>
              <a:buClr>
                <a:schemeClr val="dk1"/>
              </a:buClr>
              <a:buSzPts val="1100"/>
              <a:buFont typeface="Arial"/>
              <a:buNone/>
            </a:pPr>
            <a:r>
              <a:rPr lang="en-US" sz="1800"/>
              <a:t>4.Calculate distance</a:t>
            </a:r>
          </a:p>
          <a:p>
            <a:pPr marL="0" lvl="0" indent="-69850" rtl="0">
              <a:lnSpc>
                <a:spcPct val="150000"/>
              </a:lnSpc>
              <a:spcBef>
                <a:spcPts val="0"/>
              </a:spcBef>
              <a:buClr>
                <a:schemeClr val="dk1"/>
              </a:buClr>
              <a:buSzPts val="1100"/>
              <a:buFont typeface="Arial"/>
              <a:buNone/>
            </a:pPr>
            <a:r>
              <a:rPr lang="en-US" sz="1800">
                <a:latin typeface="Courier New"/>
                <a:ea typeface="Courier New"/>
                <a:cs typeface="Courier New"/>
                <a:sym typeface="Courier New"/>
              </a:rPr>
              <a:t>    (gdb) </a:t>
            </a:r>
            <a:r>
              <a:rPr lang="en-US" sz="1800" b="1">
                <a:solidFill>
                  <a:srgbClr val="0033CC"/>
                </a:solidFill>
                <a:latin typeface="Courier New"/>
                <a:ea typeface="Courier New"/>
                <a:cs typeface="Courier New"/>
                <a:sym typeface="Courier New"/>
              </a:rPr>
              <a:t>p 0x02 – 0x01</a:t>
            </a:r>
          </a:p>
          <a:p>
            <a:pPr marL="0" lvl="0" indent="-69850" rtl="0">
              <a:lnSpc>
                <a:spcPct val="150000"/>
              </a:lnSpc>
              <a:spcBef>
                <a:spcPts val="0"/>
              </a:spcBef>
              <a:buClr>
                <a:schemeClr val="dk1"/>
              </a:buClr>
              <a:buSzPts val="1100"/>
              <a:buFont typeface="Arial"/>
              <a:buNone/>
            </a:pPr>
            <a:r>
              <a:rPr lang="en-US" sz="1800"/>
              <a:t>5.Exit (</a:t>
            </a:r>
            <a:r>
              <a:rPr lang="en-US" sz="1800">
                <a:latin typeface="Courier New"/>
                <a:ea typeface="Courier New"/>
                <a:cs typeface="Courier New"/>
                <a:sym typeface="Courier New"/>
              </a:rPr>
              <a:t>quit</a:t>
            </a:r>
            <a:r>
              <a:rPr lang="en-US" sz="1800"/>
              <a:t>)</a:t>
            </a:r>
          </a:p>
          <a:p>
            <a:pPr marL="228600" lvl="0" indent="-50800">
              <a:spcBef>
                <a:spcPts val="0"/>
              </a:spcBef>
              <a:buNone/>
            </a:pPr>
            <a:endParaRPr sz="1800"/>
          </a:p>
          <a:p>
            <a:pPr marL="228600" lvl="0" indent="-50800">
              <a:spcBef>
                <a:spcPts val="0"/>
              </a:spcBef>
              <a:buNone/>
            </a:pPr>
            <a:endParaRPr/>
          </a:p>
        </p:txBody>
      </p:sp>
      <p:sp>
        <p:nvSpPr>
          <p:cNvPr id="188" name="Shape 188"/>
          <p:cNvSpPr txBox="1"/>
          <p:nvPr/>
        </p:nvSpPr>
        <p:spPr>
          <a:xfrm>
            <a:off x="4356450" y="2663350"/>
            <a:ext cx="6466500" cy="3948000"/>
          </a:xfrm>
          <a:prstGeom prst="rect">
            <a:avLst/>
          </a:prstGeom>
          <a:noFill/>
          <a:ln>
            <a:noFill/>
          </a:ln>
        </p:spPr>
        <p:txBody>
          <a:bodyPr wrap="square" lIns="91425" tIns="91425" rIns="91425" bIns="91425" anchor="t" anchorCtr="0">
            <a:noAutofit/>
          </a:bodyPr>
          <a:lstStyle/>
          <a:p>
            <a:pPr marL="457200" lvl="0" indent="-381000">
              <a:spcBef>
                <a:spcPts val="0"/>
              </a:spcBef>
              <a:spcAft>
                <a:spcPts val="0"/>
              </a:spcAft>
              <a:buSzPts val="2400"/>
              <a:buChar char="●"/>
            </a:pPr>
            <a:r>
              <a:rPr lang="en-US" sz="2400" dirty="0">
                <a:solidFill>
                  <a:schemeClr val="dk1"/>
                </a:solidFill>
              </a:rPr>
              <a:t>Breakpoint at vulnerable function using </a:t>
            </a:r>
            <a:r>
              <a:rPr lang="en-US" sz="2400" dirty="0" err="1">
                <a:solidFill>
                  <a:schemeClr val="dk1"/>
                </a:solidFill>
              </a:rPr>
              <a:t>gdb</a:t>
            </a:r>
            <a:endParaRPr lang="en-US" sz="2400" dirty="0">
              <a:solidFill>
                <a:schemeClr val="dk1"/>
              </a:solidFill>
            </a:endParaRPr>
          </a:p>
          <a:p>
            <a:pPr marL="457200" lvl="0" indent="-381000">
              <a:spcBef>
                <a:spcPts val="0"/>
              </a:spcBef>
              <a:spcAft>
                <a:spcPts val="0"/>
              </a:spcAft>
              <a:buSzPts val="2400"/>
              <a:buChar char="●"/>
            </a:pPr>
            <a:r>
              <a:rPr lang="en-US" sz="2400" dirty="0">
                <a:solidFill>
                  <a:schemeClr val="dk1"/>
                </a:solidFill>
              </a:rPr>
              <a:t>Find the base address of buffer</a:t>
            </a:r>
          </a:p>
          <a:p>
            <a:pPr marL="457200" lvl="0" indent="-381000">
              <a:spcBef>
                <a:spcPts val="0"/>
              </a:spcBef>
              <a:spcAft>
                <a:spcPts val="0"/>
              </a:spcAft>
              <a:buSzPts val="2400"/>
              <a:buChar char="●"/>
            </a:pPr>
            <a:r>
              <a:rPr lang="en-US" sz="2400" dirty="0">
                <a:solidFill>
                  <a:schemeClr val="dk1"/>
                </a:solidFill>
              </a:rPr>
              <a:t>Find the address of the current frame pointer (</a:t>
            </a:r>
            <a:r>
              <a:rPr lang="en-US" sz="2400" dirty="0" err="1">
                <a:solidFill>
                  <a:schemeClr val="dk1"/>
                </a:solidFill>
              </a:rPr>
              <a:t>ebp</a:t>
            </a:r>
            <a:r>
              <a:rPr lang="en-US" sz="2400" dirty="0">
                <a:solidFill>
                  <a:schemeClr val="dk1"/>
                </a:solidFill>
              </a:rPr>
              <a:t>)</a:t>
            </a:r>
          </a:p>
          <a:p>
            <a:pPr marL="457200" lvl="0" indent="-381000">
              <a:spcBef>
                <a:spcPts val="0"/>
              </a:spcBef>
              <a:buSzPts val="2400"/>
              <a:buChar char="●"/>
            </a:pPr>
            <a:r>
              <a:rPr lang="en-US" sz="2400" dirty="0">
                <a:solidFill>
                  <a:schemeClr val="dk1"/>
                </a:solidFill>
              </a:rPr>
              <a:t>Return address is $</a:t>
            </a:r>
            <a:r>
              <a:rPr lang="en-US" sz="2400" dirty="0" err="1">
                <a:solidFill>
                  <a:schemeClr val="dk1"/>
                </a:solidFill>
              </a:rPr>
              <a:t>ebp</a:t>
            </a:r>
            <a:r>
              <a:rPr lang="en-US" sz="2400" dirty="0">
                <a:solidFill>
                  <a:schemeClr val="dk1"/>
                </a:solidFill>
              </a:rPr>
              <a:t> +4</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latin typeface="Arial"/>
                <a:ea typeface="Arial"/>
                <a:cs typeface="Arial"/>
                <a:sym typeface="Arial"/>
              </a:rPr>
              <a:t>Task B : Address of Malicious Code</a:t>
            </a:r>
          </a:p>
        </p:txBody>
      </p:sp>
      <p:sp>
        <p:nvSpPr>
          <p:cNvPr id="194" name="Shape 194"/>
          <p:cNvSpPr txBox="1">
            <a:spLocks noGrp="1"/>
          </p:cNvSpPr>
          <p:nvPr>
            <p:ph type="body" idx="1"/>
          </p:nvPr>
        </p:nvSpPr>
        <p:spPr>
          <a:xfrm>
            <a:off x="838200" y="1825625"/>
            <a:ext cx="4191900" cy="4669200"/>
          </a:xfrm>
          <a:prstGeom prst="rect">
            <a:avLst/>
          </a:prstGeom>
        </p:spPr>
        <p:txBody>
          <a:bodyPr wrap="square" lIns="91425" tIns="91425" rIns="91425" bIns="91425" anchor="t" anchorCtr="0">
            <a:noAutofit/>
          </a:bodyPr>
          <a:lstStyle/>
          <a:p>
            <a:pPr marL="457200" lvl="0" indent="-381000" rtl="0">
              <a:spcBef>
                <a:spcPts val="0"/>
              </a:spcBef>
              <a:buSzPts val="2400"/>
              <a:buChar char="•"/>
            </a:pPr>
            <a:r>
              <a:rPr lang="en-US" sz="2400">
                <a:latin typeface="Arial"/>
                <a:ea typeface="Arial"/>
                <a:cs typeface="Arial"/>
                <a:sym typeface="Arial"/>
              </a:rPr>
              <a:t>Investigation using gdb</a:t>
            </a:r>
          </a:p>
          <a:p>
            <a:pPr marL="0" lvl="0" indent="0" rtl="0">
              <a:spcBef>
                <a:spcPts val="0"/>
              </a:spcBef>
              <a:buNone/>
            </a:pPr>
            <a:endParaRPr sz="2400">
              <a:latin typeface="Arial"/>
              <a:ea typeface="Arial"/>
              <a:cs typeface="Arial"/>
              <a:sym typeface="Arial"/>
            </a:endParaRPr>
          </a:p>
          <a:p>
            <a:pPr marL="457200" lvl="0" indent="-381000" rtl="0">
              <a:spcBef>
                <a:spcPts val="0"/>
              </a:spcBef>
              <a:buSzPts val="2400"/>
              <a:buChar char="•"/>
            </a:pPr>
            <a:r>
              <a:rPr lang="en-US" sz="2400">
                <a:latin typeface="Arial"/>
                <a:ea typeface="Arial"/>
                <a:cs typeface="Arial"/>
                <a:sym typeface="Arial"/>
              </a:rPr>
              <a:t>Malicious code is written in the badfile which is passed as an argument to the vulnerable function.</a:t>
            </a:r>
          </a:p>
          <a:p>
            <a:pPr marL="0" lvl="0" indent="0" rtl="0">
              <a:spcBef>
                <a:spcPts val="0"/>
              </a:spcBef>
              <a:buNone/>
            </a:pPr>
            <a:endParaRPr sz="2400">
              <a:latin typeface="Arial"/>
              <a:ea typeface="Arial"/>
              <a:cs typeface="Arial"/>
              <a:sym typeface="Arial"/>
            </a:endParaRPr>
          </a:p>
          <a:p>
            <a:pPr marL="457200" lvl="0" indent="-381000" rtl="0">
              <a:spcBef>
                <a:spcPts val="0"/>
              </a:spcBef>
              <a:buSzPts val="2400"/>
              <a:buChar char="•"/>
            </a:pPr>
            <a:r>
              <a:rPr lang="en-US" sz="2400">
                <a:latin typeface="Arial"/>
                <a:ea typeface="Arial"/>
                <a:cs typeface="Arial"/>
                <a:sym typeface="Arial"/>
              </a:rPr>
              <a:t>Using gdb, we can find the address of the function argument.</a:t>
            </a:r>
          </a:p>
        </p:txBody>
      </p:sp>
      <p:pic>
        <p:nvPicPr>
          <p:cNvPr id="195" name="Shape 195"/>
          <p:cNvPicPr preferRelativeResize="0"/>
          <p:nvPr/>
        </p:nvPicPr>
        <p:blipFill>
          <a:blip r:embed="rId3">
            <a:alphaModFix/>
          </a:blip>
          <a:stretch>
            <a:fillRect/>
          </a:stretch>
        </p:blipFill>
        <p:spPr>
          <a:xfrm>
            <a:off x="5187400" y="1900788"/>
            <a:ext cx="6410325" cy="2533650"/>
          </a:xfrm>
          <a:prstGeom prst="rect">
            <a:avLst/>
          </a:prstGeom>
          <a:noFill/>
          <a:ln>
            <a:noFill/>
          </a:ln>
        </p:spPr>
      </p:pic>
      <p:pic>
        <p:nvPicPr>
          <p:cNvPr id="196" name="Shape 196"/>
          <p:cNvPicPr preferRelativeResize="0"/>
          <p:nvPr/>
        </p:nvPicPr>
        <p:blipFill>
          <a:blip r:embed="rId4">
            <a:alphaModFix/>
          </a:blip>
          <a:stretch>
            <a:fillRect/>
          </a:stretch>
        </p:blipFill>
        <p:spPr>
          <a:xfrm>
            <a:off x="5187400" y="4644425"/>
            <a:ext cx="6410326" cy="18505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4B1BAD7-76D4-4E55-BB8F-855A72A12A36}"/>
              </a:ext>
            </a:extLst>
          </p:cNvPr>
          <p:cNvSpPr>
            <a:spLocks noGrp="1"/>
          </p:cNvSpPr>
          <p:nvPr>
            <p:ph type="ftr" sz="quarter" idx="10"/>
          </p:nvPr>
        </p:nvSpPr>
        <p:spPr/>
        <p:txBody>
          <a:bodyPr/>
          <a:lstStyle/>
          <a:p>
            <a:r>
              <a:rPr lang="en-US" altLang="en-US"/>
              <a:t>Netprog: Buffer Overflow</a:t>
            </a:r>
          </a:p>
        </p:txBody>
      </p:sp>
      <p:sp>
        <p:nvSpPr>
          <p:cNvPr id="5" name="Slide Number Placeholder 4">
            <a:extLst>
              <a:ext uri="{FF2B5EF4-FFF2-40B4-BE49-F238E27FC236}">
                <a16:creationId xmlns:a16="http://schemas.microsoft.com/office/drawing/2014/main" id="{00667E49-34AF-41FB-BFC1-0CAC8662AB56}"/>
              </a:ext>
            </a:extLst>
          </p:cNvPr>
          <p:cNvSpPr>
            <a:spLocks noGrp="1"/>
          </p:cNvSpPr>
          <p:nvPr>
            <p:ph type="sldNum" sz="quarter" idx="11"/>
          </p:nvPr>
        </p:nvSpPr>
        <p:spPr/>
        <p:txBody>
          <a:bodyPr/>
          <a:lstStyle/>
          <a:p>
            <a:fld id="{EF0947D3-25E2-4250-9BC2-07AC4AE23679}" type="slidenum">
              <a:rPr lang="en-US" altLang="en-US"/>
              <a:pPr/>
              <a:t>87</a:t>
            </a:fld>
            <a:endParaRPr lang="en-US" altLang="en-US"/>
          </a:p>
        </p:txBody>
      </p:sp>
      <p:sp>
        <p:nvSpPr>
          <p:cNvPr id="63490" name="Rectangle 2">
            <a:extLst>
              <a:ext uri="{FF2B5EF4-FFF2-40B4-BE49-F238E27FC236}">
                <a16:creationId xmlns:a16="http://schemas.microsoft.com/office/drawing/2014/main" id="{AEE2D664-6A04-4CCB-B0BF-D1CC8A19A7FE}"/>
              </a:ext>
            </a:extLst>
          </p:cNvPr>
          <p:cNvSpPr>
            <a:spLocks noGrp="1" noChangeArrowheads="1"/>
          </p:cNvSpPr>
          <p:nvPr>
            <p:ph type="title"/>
          </p:nvPr>
        </p:nvSpPr>
        <p:spPr/>
        <p:txBody>
          <a:bodyPr/>
          <a:lstStyle/>
          <a:p>
            <a:r>
              <a:rPr lang="en-US" altLang="en-US" b="1">
                <a:latin typeface="Courier New" panose="02070309020205020404" pitchFamily="49" charset="0"/>
              </a:rPr>
              <a:t>exec()</a:t>
            </a:r>
            <a:r>
              <a:rPr lang="en-US" altLang="en-US"/>
              <a:t> example</a:t>
            </a:r>
          </a:p>
        </p:txBody>
      </p:sp>
      <p:sp>
        <p:nvSpPr>
          <p:cNvPr id="63491" name="Rectangle 3">
            <a:extLst>
              <a:ext uri="{FF2B5EF4-FFF2-40B4-BE49-F238E27FC236}">
                <a16:creationId xmlns:a16="http://schemas.microsoft.com/office/drawing/2014/main" id="{510D3794-105E-42B7-9533-4075CFE47593}"/>
              </a:ext>
            </a:extLst>
          </p:cNvPr>
          <p:cNvSpPr>
            <a:spLocks noGrp="1" noChangeArrowheads="1"/>
          </p:cNvSpPr>
          <p:nvPr>
            <p:ph type="body" idx="1"/>
          </p:nvPr>
        </p:nvSpPr>
        <p:spPr/>
        <p:txBody>
          <a:bodyPr>
            <a:normAutofit fontScale="92500" lnSpcReduction="10000"/>
          </a:bodyPr>
          <a:lstStyle/>
          <a:p>
            <a:pPr>
              <a:buFontTx/>
              <a:buNone/>
            </a:pPr>
            <a:r>
              <a:rPr lang="en-US" altLang="en-US" sz="2800" b="1">
                <a:latin typeface="Courier New" panose="02070309020205020404" pitchFamily="49" charset="0"/>
              </a:rPr>
              <a:t>#include &lt;stdio.h&gt;</a:t>
            </a:r>
          </a:p>
          <a:p>
            <a:pPr>
              <a:buFontTx/>
              <a:buNone/>
            </a:pPr>
            <a:endParaRPr lang="en-US" altLang="en-US" sz="2800" b="1">
              <a:latin typeface="Courier New" panose="02070309020205020404" pitchFamily="49" charset="0"/>
            </a:endParaRPr>
          </a:p>
          <a:p>
            <a:pPr>
              <a:buFontTx/>
              <a:buNone/>
            </a:pPr>
            <a:r>
              <a:rPr lang="en-US" altLang="en-US" sz="2800" b="1">
                <a:latin typeface="Courier New" panose="02070309020205020404" pitchFamily="49" charset="0"/>
              </a:rPr>
              <a:t>char *args[] = {"/bin/ls", NULL};</a:t>
            </a:r>
          </a:p>
          <a:p>
            <a:pPr>
              <a:buFontTx/>
              <a:buNone/>
            </a:pPr>
            <a:endParaRPr lang="en-US" altLang="en-US" sz="2800" b="1">
              <a:latin typeface="Courier New" panose="02070309020205020404" pitchFamily="49" charset="0"/>
            </a:endParaRPr>
          </a:p>
          <a:p>
            <a:pPr>
              <a:buFontTx/>
              <a:buNone/>
            </a:pPr>
            <a:r>
              <a:rPr lang="en-US" altLang="en-US" sz="2800" b="1">
                <a:latin typeface="Courier New" panose="02070309020205020404" pitchFamily="49" charset="0"/>
              </a:rPr>
              <a:t>void execls(void) {</a:t>
            </a:r>
          </a:p>
          <a:p>
            <a:pPr>
              <a:buFontTx/>
              <a:buNone/>
            </a:pPr>
            <a:r>
              <a:rPr lang="en-US" altLang="en-US" sz="2800" b="1">
                <a:latin typeface="Courier New" panose="02070309020205020404" pitchFamily="49" charset="0"/>
              </a:rPr>
              <a:t>  execv("/bin/ls",args);</a:t>
            </a:r>
          </a:p>
          <a:p>
            <a:pPr>
              <a:buFontTx/>
              <a:buNone/>
            </a:pPr>
            <a:r>
              <a:rPr lang="en-US" altLang="en-US" sz="2800" b="1">
                <a:latin typeface="Courier New" panose="02070309020205020404" pitchFamily="49" charset="0"/>
              </a:rPr>
              <a:t>  printf(“I’m not printed\n");</a:t>
            </a:r>
          </a:p>
          <a:p>
            <a:pPr>
              <a:buFontTx/>
              <a:buNone/>
            </a:pPr>
            <a:r>
              <a:rPr lang="en-US" altLang="en-US" sz="2800" b="1">
                <a:latin typeface="Courier New" panose="02070309020205020404" pitchFamily="49" charset="0"/>
              </a:rPr>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23416-2A04-4176-833C-2737056A7DA6}"/>
              </a:ext>
            </a:extLst>
          </p:cNvPr>
          <p:cNvSpPr>
            <a:spLocks noGrp="1"/>
          </p:cNvSpPr>
          <p:nvPr>
            <p:ph type="title"/>
          </p:nvPr>
        </p:nvSpPr>
        <p:spPr/>
        <p:txBody>
          <a:bodyPr/>
          <a:lstStyle/>
          <a:p>
            <a:r>
              <a:rPr lang="en-US" dirty="0" err="1"/>
              <a:t>ShellCode</a:t>
            </a:r>
            <a:r>
              <a:rPr lang="en-US" dirty="0"/>
              <a:t> Injection</a:t>
            </a:r>
          </a:p>
        </p:txBody>
      </p:sp>
      <p:sp>
        <p:nvSpPr>
          <p:cNvPr id="3" name="Content Placeholder 2">
            <a:extLst>
              <a:ext uri="{FF2B5EF4-FFF2-40B4-BE49-F238E27FC236}">
                <a16:creationId xmlns:a16="http://schemas.microsoft.com/office/drawing/2014/main" id="{D878EF94-AD12-4230-9E90-0173D8C5AE7D}"/>
              </a:ext>
            </a:extLst>
          </p:cNvPr>
          <p:cNvSpPr>
            <a:spLocks noGrp="1"/>
          </p:cNvSpPr>
          <p:nvPr>
            <p:ph idx="1"/>
          </p:nvPr>
        </p:nvSpPr>
        <p:spPr/>
        <p:txBody>
          <a:bodyPr>
            <a:normAutofit/>
          </a:bodyPr>
          <a:lstStyle/>
          <a:p>
            <a:r>
              <a:rPr lang="en-US" sz="2400" dirty="0"/>
              <a:t>An exploit takes control of attacked computer so injects code to "spawn a shell" or "shellcode" </a:t>
            </a:r>
          </a:p>
          <a:p>
            <a:r>
              <a:rPr lang="en-US" sz="2400" dirty="0"/>
              <a:t>A shellcode is:</a:t>
            </a:r>
          </a:p>
          <a:p>
            <a:pPr lvl="1"/>
            <a:r>
              <a:rPr lang="en-US" sz="2200" dirty="0"/>
              <a:t>  Code assembled in the CPU's native instruction set (e.g. x86 , x86-64, arm, </a:t>
            </a:r>
            <a:r>
              <a:rPr lang="en-US" sz="2200" dirty="0" err="1"/>
              <a:t>sparc</a:t>
            </a:r>
            <a:r>
              <a:rPr lang="en-US" sz="2200" dirty="0"/>
              <a:t>, </a:t>
            </a:r>
            <a:r>
              <a:rPr lang="en-US" sz="2200" dirty="0" err="1"/>
              <a:t>risc</a:t>
            </a:r>
            <a:r>
              <a:rPr lang="en-US" sz="2200" dirty="0"/>
              <a:t>, etc.)</a:t>
            </a:r>
          </a:p>
          <a:p>
            <a:pPr lvl="1"/>
            <a:r>
              <a:rPr lang="en-US" sz="2200" dirty="0"/>
              <a:t> Injected as a part of the buffer that is overflowed.</a:t>
            </a:r>
          </a:p>
          <a:p>
            <a:r>
              <a:rPr lang="en-US" sz="2400" dirty="0"/>
              <a:t> We inject the code directly into the buffer that we send for the attack </a:t>
            </a:r>
          </a:p>
          <a:p>
            <a:r>
              <a:rPr lang="en-US" sz="2400" dirty="0"/>
              <a:t>A buffer containing shellcode is a "payload" </a:t>
            </a:r>
          </a:p>
        </p:txBody>
      </p:sp>
    </p:spTree>
    <p:extLst>
      <p:ext uri="{BB962C8B-B14F-4D97-AF65-F5344CB8AC3E}">
        <p14:creationId xmlns:p14="http://schemas.microsoft.com/office/powerpoint/2010/main" val="760430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838200" y="85550"/>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Shellcode</a:t>
            </a:r>
          </a:p>
        </p:txBody>
      </p:sp>
      <p:sp>
        <p:nvSpPr>
          <p:cNvPr id="241" name="Shape 241"/>
          <p:cNvSpPr txBox="1">
            <a:spLocks noGrp="1"/>
          </p:cNvSpPr>
          <p:nvPr>
            <p:ph type="body" idx="1"/>
          </p:nvPr>
        </p:nvSpPr>
        <p:spPr>
          <a:xfrm>
            <a:off x="582000" y="1289875"/>
            <a:ext cx="11232300" cy="5412900"/>
          </a:xfrm>
          <a:prstGeom prst="rect">
            <a:avLst/>
          </a:prstGeom>
        </p:spPr>
        <p:txBody>
          <a:bodyPr wrap="square" lIns="91425" tIns="91425" rIns="91425" bIns="91425" anchor="t" anchorCtr="0">
            <a:noAutofit/>
          </a:bodyPr>
          <a:lstStyle/>
          <a:p>
            <a:pPr marL="228600" lvl="0" indent="-50800">
              <a:spcBef>
                <a:spcPts val="0"/>
              </a:spcBef>
              <a:buNone/>
            </a:pPr>
            <a:r>
              <a:rPr lang="en-US" b="1" dirty="0">
                <a:latin typeface="Arial"/>
                <a:ea typeface="Arial"/>
                <a:cs typeface="Arial"/>
                <a:sym typeface="Arial"/>
              </a:rPr>
              <a:t>Aim of the malicious code : </a:t>
            </a:r>
            <a:r>
              <a:rPr lang="en-US" dirty="0">
                <a:latin typeface="Arial"/>
                <a:ea typeface="Arial"/>
                <a:cs typeface="Arial"/>
                <a:sym typeface="Arial"/>
              </a:rPr>
              <a:t>Allow to run more commands (</a:t>
            </a:r>
            <a:r>
              <a:rPr lang="en-US" dirty="0" err="1">
                <a:latin typeface="Arial"/>
                <a:ea typeface="Arial"/>
                <a:cs typeface="Arial"/>
                <a:sym typeface="Arial"/>
              </a:rPr>
              <a:t>i.e</a:t>
            </a:r>
            <a:r>
              <a:rPr lang="en-US" dirty="0">
                <a:latin typeface="Arial"/>
                <a:ea typeface="Arial"/>
                <a:cs typeface="Arial"/>
                <a:sym typeface="Arial"/>
              </a:rPr>
              <a:t>) to gain access of the system.</a:t>
            </a:r>
          </a:p>
          <a:p>
            <a:pPr marL="228600" lvl="0" indent="-50800">
              <a:spcBef>
                <a:spcPts val="0"/>
              </a:spcBef>
              <a:buNone/>
            </a:pPr>
            <a:endParaRPr lang="en-US" b="1" dirty="0">
              <a:latin typeface="Arial"/>
              <a:ea typeface="Arial"/>
              <a:cs typeface="Arial"/>
              <a:sym typeface="Arial"/>
            </a:endParaRPr>
          </a:p>
          <a:p>
            <a:pPr marL="228600" lvl="0" indent="-50800">
              <a:spcBef>
                <a:spcPts val="0"/>
              </a:spcBef>
              <a:buNone/>
            </a:pPr>
            <a:r>
              <a:rPr lang="en-US" b="1" dirty="0">
                <a:latin typeface="Arial"/>
                <a:ea typeface="Arial"/>
                <a:cs typeface="Arial"/>
                <a:sym typeface="Arial"/>
              </a:rPr>
              <a:t>Solution : </a:t>
            </a:r>
            <a:r>
              <a:rPr lang="en-US" dirty="0">
                <a:latin typeface="Arial"/>
                <a:ea typeface="Arial"/>
                <a:cs typeface="Arial"/>
                <a:sym typeface="Arial"/>
              </a:rPr>
              <a:t>Shell Program</a:t>
            </a:r>
          </a:p>
          <a:p>
            <a:pPr marL="228600" lvl="0" indent="-50800">
              <a:spcBef>
                <a:spcPts val="0"/>
              </a:spcBef>
              <a:buNone/>
            </a:pPr>
            <a:endParaRPr dirty="0">
              <a:latin typeface="Arial"/>
              <a:ea typeface="Arial"/>
              <a:cs typeface="Arial"/>
              <a:sym typeface="Arial"/>
            </a:endParaRPr>
          </a:p>
          <a:p>
            <a:pPr marL="228600" lvl="0" indent="-50800">
              <a:spcBef>
                <a:spcPts val="0"/>
              </a:spcBef>
              <a:buNone/>
            </a:pPr>
            <a:endParaRPr dirty="0">
              <a:latin typeface="Arial"/>
              <a:ea typeface="Arial"/>
              <a:cs typeface="Arial"/>
              <a:sym typeface="Arial"/>
            </a:endParaRPr>
          </a:p>
          <a:p>
            <a:pPr marL="228600" lvl="0" indent="-50800">
              <a:spcBef>
                <a:spcPts val="0"/>
              </a:spcBef>
              <a:buNone/>
            </a:pPr>
            <a:endParaRPr dirty="0">
              <a:latin typeface="Arial"/>
              <a:ea typeface="Arial"/>
              <a:cs typeface="Arial"/>
              <a:sym typeface="Arial"/>
            </a:endParaRPr>
          </a:p>
          <a:p>
            <a:pPr marL="228600" lvl="0" indent="-50800">
              <a:spcBef>
                <a:spcPts val="0"/>
              </a:spcBef>
              <a:buNone/>
            </a:pPr>
            <a:endParaRPr lang="en-US" dirty="0">
              <a:latin typeface="Arial"/>
              <a:ea typeface="Arial"/>
              <a:cs typeface="Arial"/>
              <a:sym typeface="Arial"/>
            </a:endParaRPr>
          </a:p>
          <a:p>
            <a:pPr marL="228600" lvl="0" indent="-50800">
              <a:spcBef>
                <a:spcPts val="0"/>
              </a:spcBef>
              <a:buNone/>
            </a:pPr>
            <a:endParaRPr lang="en-US" dirty="0">
              <a:latin typeface="Arial"/>
              <a:ea typeface="Arial"/>
              <a:cs typeface="Arial"/>
              <a:sym typeface="Arial"/>
            </a:endParaRPr>
          </a:p>
          <a:p>
            <a:pPr marL="228600" lvl="0" indent="-50800">
              <a:spcBef>
                <a:spcPts val="0"/>
              </a:spcBef>
              <a:buNone/>
            </a:pPr>
            <a:endParaRPr lang="en-US" dirty="0">
              <a:latin typeface="Arial"/>
              <a:ea typeface="Arial"/>
              <a:cs typeface="Arial"/>
              <a:sym typeface="Arial"/>
            </a:endParaRPr>
          </a:p>
          <a:p>
            <a:pPr marL="228600" lvl="0" indent="-50800">
              <a:spcBef>
                <a:spcPts val="0"/>
              </a:spcBef>
              <a:buNone/>
            </a:pPr>
            <a:endParaRPr lang="en-US" dirty="0">
              <a:latin typeface="Arial"/>
              <a:ea typeface="Arial"/>
              <a:cs typeface="Arial"/>
              <a:sym typeface="Arial"/>
            </a:endParaRPr>
          </a:p>
          <a:p>
            <a:pPr marL="228600" lvl="0" indent="-50800">
              <a:spcBef>
                <a:spcPts val="0"/>
              </a:spcBef>
              <a:buNone/>
            </a:pPr>
            <a:endParaRPr lang="en-US" dirty="0">
              <a:latin typeface="Arial"/>
              <a:ea typeface="Arial"/>
              <a:cs typeface="Arial"/>
              <a:sym typeface="Arial"/>
            </a:endParaRPr>
          </a:p>
          <a:p>
            <a:pPr marL="228600" lvl="0" indent="-50800">
              <a:spcBef>
                <a:spcPts val="0"/>
              </a:spcBef>
              <a:buNone/>
            </a:pPr>
            <a:endParaRPr dirty="0">
              <a:latin typeface="Arial"/>
              <a:ea typeface="Arial"/>
              <a:cs typeface="Arial"/>
              <a:sym typeface="Arial"/>
            </a:endParaRPr>
          </a:p>
          <a:p>
            <a:pPr marL="228600" lvl="0" indent="-50800">
              <a:spcBef>
                <a:spcPts val="0"/>
              </a:spcBef>
              <a:buNone/>
            </a:pPr>
            <a:r>
              <a:rPr lang="en-US" b="1" dirty="0">
                <a:latin typeface="Arial"/>
                <a:ea typeface="Arial"/>
                <a:cs typeface="Arial"/>
                <a:sym typeface="Arial"/>
              </a:rPr>
              <a:t>Challenges :</a:t>
            </a:r>
          </a:p>
          <a:p>
            <a:pPr marL="914400" lvl="1" indent="-406400">
              <a:spcBef>
                <a:spcPts val="0"/>
              </a:spcBef>
              <a:buSzPts val="2800"/>
            </a:pPr>
            <a:r>
              <a:rPr lang="en-US" dirty="0">
                <a:latin typeface="Arial"/>
                <a:ea typeface="Arial"/>
                <a:cs typeface="Arial"/>
                <a:sym typeface="Arial"/>
              </a:rPr>
              <a:t>Loader Issue						</a:t>
            </a:r>
          </a:p>
          <a:p>
            <a:pPr marL="914400" lvl="1" indent="-406400">
              <a:spcBef>
                <a:spcPts val="0"/>
              </a:spcBef>
              <a:buSzPts val="2800"/>
            </a:pPr>
            <a:r>
              <a:rPr lang="en-US" dirty="0">
                <a:latin typeface="Arial"/>
                <a:ea typeface="Arial"/>
                <a:cs typeface="Arial"/>
                <a:sym typeface="Arial"/>
              </a:rPr>
              <a:t>Zeros in the code</a:t>
            </a:r>
          </a:p>
        </p:txBody>
      </p:sp>
      <p:pic>
        <p:nvPicPr>
          <p:cNvPr id="242" name="Shape 242"/>
          <p:cNvPicPr preferRelativeResize="0"/>
          <p:nvPr/>
        </p:nvPicPr>
        <p:blipFill>
          <a:blip r:embed="rId3">
            <a:alphaModFix/>
          </a:blip>
          <a:stretch>
            <a:fillRect/>
          </a:stretch>
        </p:blipFill>
        <p:spPr>
          <a:xfrm>
            <a:off x="774149" y="2778999"/>
            <a:ext cx="10643701" cy="2214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F96D-EFB6-4F5E-A1E9-D44F16EAB989}"/>
              </a:ext>
            </a:extLst>
          </p:cNvPr>
          <p:cNvSpPr>
            <a:spLocks noGrp="1"/>
          </p:cNvSpPr>
          <p:nvPr>
            <p:ph type="title"/>
          </p:nvPr>
        </p:nvSpPr>
        <p:spPr/>
        <p:txBody>
          <a:bodyPr/>
          <a:lstStyle/>
          <a:p>
            <a:r>
              <a:rPr lang="en-US" dirty="0"/>
              <a:t>Event logging(Linux)</a:t>
            </a:r>
          </a:p>
        </p:txBody>
      </p:sp>
      <p:sp>
        <p:nvSpPr>
          <p:cNvPr id="3" name="Content Placeholder 2">
            <a:extLst>
              <a:ext uri="{FF2B5EF4-FFF2-40B4-BE49-F238E27FC236}">
                <a16:creationId xmlns:a16="http://schemas.microsoft.com/office/drawing/2014/main" id="{7B5A5304-FD33-43B8-842B-7242DFD0A004}"/>
              </a:ext>
            </a:extLst>
          </p:cNvPr>
          <p:cNvSpPr>
            <a:spLocks noGrp="1"/>
          </p:cNvSpPr>
          <p:nvPr>
            <p:ph idx="1"/>
          </p:nvPr>
        </p:nvSpPr>
        <p:spPr/>
        <p:txBody>
          <a:bodyPr/>
          <a:lstStyle/>
          <a:p>
            <a:r>
              <a:rPr lang="en-US" dirty="0"/>
              <a:t>log files are stored in </a:t>
            </a:r>
            <a:r>
              <a:rPr lang="en-US" b="1" dirty="0"/>
              <a:t>/var/log </a:t>
            </a:r>
            <a:r>
              <a:rPr lang="en-US" dirty="0"/>
              <a:t>or some similar location and are simple text files with descriptive names. </a:t>
            </a:r>
          </a:p>
          <a:p>
            <a:pPr lvl="1"/>
            <a:r>
              <a:rPr lang="en-US" b="1" dirty="0"/>
              <a:t>auth.log </a:t>
            </a:r>
            <a:r>
              <a:rPr lang="en-US" dirty="0"/>
              <a:t>contains records of user authentication, </a:t>
            </a:r>
          </a:p>
          <a:p>
            <a:pPr lvl="1"/>
            <a:r>
              <a:rPr lang="en-US" b="1" dirty="0"/>
              <a:t>kern.log </a:t>
            </a:r>
            <a:r>
              <a:rPr lang="en-US" dirty="0"/>
              <a:t>keeps track of unexpected kernel behavior.</a:t>
            </a:r>
          </a:p>
          <a:p>
            <a:r>
              <a:rPr lang="en-US" dirty="0"/>
              <a:t>writing to these log files can only be done by a special </a:t>
            </a:r>
            <a:r>
              <a:rPr lang="en-US" b="1" dirty="0"/>
              <a:t>syslog</a:t>
            </a:r>
            <a:r>
              <a:rPr lang="en-US" dirty="0"/>
              <a:t> daemon.</a:t>
            </a:r>
          </a:p>
          <a:p>
            <a:pPr marL="45720" indent="0">
              <a:buNone/>
            </a:pPr>
            <a:br>
              <a:rPr lang="en-US" dirty="0"/>
            </a:br>
            <a:br>
              <a:rPr lang="en-US" dirty="0"/>
            </a:br>
            <a:endParaRPr lang="en-US" dirty="0"/>
          </a:p>
        </p:txBody>
      </p:sp>
    </p:spTree>
    <p:extLst>
      <p:ext uri="{BB962C8B-B14F-4D97-AF65-F5344CB8AC3E}">
        <p14:creationId xmlns:p14="http://schemas.microsoft.com/office/powerpoint/2010/main" val="29554297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838200" y="281250"/>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Shelllcode</a:t>
            </a:r>
          </a:p>
        </p:txBody>
      </p:sp>
      <p:sp>
        <p:nvSpPr>
          <p:cNvPr id="248" name="Shape 248"/>
          <p:cNvSpPr txBox="1">
            <a:spLocks noGrp="1"/>
          </p:cNvSpPr>
          <p:nvPr>
            <p:ph type="body" idx="1"/>
          </p:nvPr>
        </p:nvSpPr>
        <p:spPr>
          <a:xfrm>
            <a:off x="734025" y="1454100"/>
            <a:ext cx="10821600" cy="5201100"/>
          </a:xfrm>
          <a:prstGeom prst="rect">
            <a:avLst/>
          </a:prstGeom>
        </p:spPr>
        <p:txBody>
          <a:bodyPr wrap="square" lIns="91425" tIns="91425" rIns="91425" bIns="91425" anchor="t" anchorCtr="0">
            <a:noAutofit/>
          </a:bodyPr>
          <a:lstStyle/>
          <a:p>
            <a:pPr marL="457200" lvl="0" indent="-406400" rtl="0">
              <a:lnSpc>
                <a:spcPct val="100000"/>
              </a:lnSpc>
              <a:spcBef>
                <a:spcPts val="0"/>
              </a:spcBef>
              <a:spcAft>
                <a:spcPts val="0"/>
              </a:spcAft>
              <a:buSzPts val="2800"/>
              <a:buChar char="•"/>
            </a:pPr>
            <a:r>
              <a:rPr lang="en-US" dirty="0">
                <a:latin typeface="Arial"/>
                <a:ea typeface="Arial"/>
                <a:cs typeface="Arial"/>
                <a:sym typeface="Arial"/>
              </a:rPr>
              <a:t>Assembly code (machine instructions) for launching a shell. </a:t>
            </a:r>
          </a:p>
          <a:p>
            <a:pPr marL="457200" lvl="0" indent="-406400" rtl="0">
              <a:lnSpc>
                <a:spcPct val="100000"/>
              </a:lnSpc>
              <a:spcBef>
                <a:spcPts val="0"/>
              </a:spcBef>
              <a:spcAft>
                <a:spcPts val="0"/>
              </a:spcAft>
              <a:buSzPts val="2800"/>
              <a:buChar char="•"/>
            </a:pPr>
            <a:endParaRPr lang="en-US" dirty="0">
              <a:latin typeface="Arial"/>
              <a:ea typeface="Arial"/>
              <a:cs typeface="Arial"/>
              <a:sym typeface="Arial"/>
            </a:endParaRPr>
          </a:p>
          <a:p>
            <a:pPr marL="457200" lvl="0" indent="-406400">
              <a:spcBef>
                <a:spcPts val="0"/>
              </a:spcBef>
              <a:spcAft>
                <a:spcPts val="0"/>
              </a:spcAft>
              <a:buSzPts val="2800"/>
              <a:buChar char="•"/>
            </a:pPr>
            <a:r>
              <a:rPr lang="en-US" dirty="0">
                <a:latin typeface="Arial"/>
                <a:ea typeface="Arial"/>
                <a:cs typeface="Arial"/>
                <a:sym typeface="Arial"/>
              </a:rPr>
              <a:t>Goal: Use </a:t>
            </a:r>
            <a:r>
              <a:rPr lang="en-US" i="1" dirty="0" err="1">
                <a:latin typeface="Courier New" panose="02070309020205020404" pitchFamily="49" charset="0"/>
                <a:ea typeface="Arial"/>
                <a:cs typeface="Courier New" panose="02070309020205020404" pitchFamily="49" charset="0"/>
                <a:sym typeface="Arial"/>
              </a:rPr>
              <a:t>execve</a:t>
            </a:r>
            <a:r>
              <a:rPr lang="en-US" i="1" dirty="0">
                <a:latin typeface="Courier New" panose="02070309020205020404" pitchFamily="49" charset="0"/>
                <a:ea typeface="Arial"/>
                <a:cs typeface="Courier New" panose="02070309020205020404" pitchFamily="49" charset="0"/>
                <a:sym typeface="Arial"/>
              </a:rPr>
              <a:t>(“/bin/</a:t>
            </a:r>
            <a:r>
              <a:rPr lang="en-US" i="1" dirty="0" err="1">
                <a:latin typeface="Courier New" panose="02070309020205020404" pitchFamily="49" charset="0"/>
                <a:ea typeface="Arial"/>
                <a:cs typeface="Courier New" panose="02070309020205020404" pitchFamily="49" charset="0"/>
                <a:sym typeface="Arial"/>
              </a:rPr>
              <a:t>sh</a:t>
            </a:r>
            <a:r>
              <a:rPr lang="en-US" i="1" dirty="0">
                <a:latin typeface="Courier New" panose="02070309020205020404" pitchFamily="49" charset="0"/>
                <a:ea typeface="Arial"/>
                <a:cs typeface="Courier New" panose="02070309020205020404" pitchFamily="49" charset="0"/>
                <a:sym typeface="Arial"/>
              </a:rPr>
              <a:t>”, </a:t>
            </a:r>
            <a:r>
              <a:rPr lang="en-US" i="1" dirty="0" err="1">
                <a:latin typeface="Courier New" panose="02070309020205020404" pitchFamily="49" charset="0"/>
                <a:ea typeface="Arial"/>
                <a:cs typeface="Courier New" panose="02070309020205020404" pitchFamily="49" charset="0"/>
                <a:sym typeface="Arial"/>
              </a:rPr>
              <a:t>argv</a:t>
            </a:r>
            <a:r>
              <a:rPr lang="en-US" i="1" dirty="0">
                <a:latin typeface="Courier New" panose="02070309020205020404" pitchFamily="49" charset="0"/>
                <a:ea typeface="Arial"/>
                <a:cs typeface="Courier New" panose="02070309020205020404" pitchFamily="49" charset="0"/>
                <a:sym typeface="Arial"/>
              </a:rPr>
              <a:t>, 0) </a:t>
            </a:r>
            <a:r>
              <a:rPr lang="en-US" dirty="0">
                <a:latin typeface="Arial"/>
                <a:ea typeface="Arial"/>
                <a:cs typeface="Arial"/>
                <a:sym typeface="Arial"/>
              </a:rPr>
              <a:t>to run shell</a:t>
            </a:r>
          </a:p>
          <a:p>
            <a:pPr marL="457200" lvl="0" indent="-406400">
              <a:spcBef>
                <a:spcPts val="0"/>
              </a:spcBef>
              <a:spcAft>
                <a:spcPts val="0"/>
              </a:spcAft>
              <a:buSzPts val="2800"/>
              <a:buChar char="•"/>
            </a:pPr>
            <a:endParaRPr lang="en-US" dirty="0">
              <a:latin typeface="Arial"/>
              <a:ea typeface="Arial"/>
              <a:cs typeface="Arial"/>
              <a:sym typeface="Arial"/>
            </a:endParaRPr>
          </a:p>
          <a:p>
            <a:pPr marL="457200" lvl="0" indent="-406400" rtl="0">
              <a:spcBef>
                <a:spcPts val="0"/>
              </a:spcBef>
              <a:buSzPts val="2800"/>
              <a:buChar char="•"/>
            </a:pPr>
            <a:r>
              <a:rPr lang="en-US" dirty="0">
                <a:latin typeface="Arial"/>
                <a:ea typeface="Arial"/>
                <a:cs typeface="Arial"/>
                <a:sym typeface="Arial"/>
              </a:rPr>
              <a:t>Registers used:</a:t>
            </a:r>
          </a:p>
          <a:p>
            <a:pPr marL="0" lvl="0" indent="457200">
              <a:spcBef>
                <a:spcPts val="0"/>
              </a:spcBef>
              <a:buNone/>
            </a:pPr>
            <a:r>
              <a:rPr lang="en-US" dirty="0" err="1">
                <a:latin typeface="Arial"/>
                <a:ea typeface="Arial"/>
                <a:cs typeface="Arial"/>
                <a:sym typeface="Arial"/>
              </a:rPr>
              <a:t>eax</a:t>
            </a:r>
            <a:r>
              <a:rPr lang="en-US" dirty="0">
                <a:latin typeface="Arial"/>
                <a:ea typeface="Arial"/>
                <a:cs typeface="Arial"/>
                <a:sym typeface="Arial"/>
              </a:rPr>
              <a:t> = 0x0000000b (11) : Value of system call </a:t>
            </a:r>
            <a:r>
              <a:rPr lang="en-US" dirty="0" err="1">
                <a:latin typeface="Arial"/>
                <a:ea typeface="Arial"/>
                <a:cs typeface="Arial"/>
                <a:sym typeface="Arial"/>
              </a:rPr>
              <a:t>execve</a:t>
            </a:r>
            <a:r>
              <a:rPr lang="en-US" dirty="0">
                <a:latin typeface="Arial"/>
                <a:ea typeface="Arial"/>
                <a:cs typeface="Arial"/>
                <a:sym typeface="Arial"/>
              </a:rPr>
              <a:t>()</a:t>
            </a:r>
          </a:p>
          <a:p>
            <a:pPr marL="0" lvl="0" indent="457200">
              <a:spcBef>
                <a:spcPts val="0"/>
              </a:spcBef>
              <a:buNone/>
            </a:pPr>
            <a:r>
              <a:rPr lang="en-US" dirty="0" err="1">
                <a:latin typeface="Arial"/>
                <a:ea typeface="Arial"/>
                <a:cs typeface="Arial"/>
                <a:sym typeface="Arial"/>
              </a:rPr>
              <a:t>ebx</a:t>
            </a:r>
            <a:r>
              <a:rPr lang="en-US" dirty="0">
                <a:latin typeface="Arial"/>
                <a:ea typeface="Arial"/>
                <a:cs typeface="Arial"/>
                <a:sym typeface="Arial"/>
              </a:rPr>
              <a:t> = address to “/bin/</a:t>
            </a:r>
            <a:r>
              <a:rPr lang="en-US" dirty="0" err="1">
                <a:latin typeface="Arial"/>
                <a:ea typeface="Arial"/>
                <a:cs typeface="Arial"/>
                <a:sym typeface="Arial"/>
              </a:rPr>
              <a:t>sh</a:t>
            </a:r>
            <a:r>
              <a:rPr lang="en-US" dirty="0">
                <a:latin typeface="Arial"/>
                <a:ea typeface="Arial"/>
                <a:cs typeface="Arial"/>
                <a:sym typeface="Arial"/>
              </a:rPr>
              <a:t>”</a:t>
            </a:r>
          </a:p>
          <a:p>
            <a:pPr marL="457200" lvl="0" indent="0">
              <a:spcBef>
                <a:spcPts val="0"/>
              </a:spcBef>
              <a:buNone/>
            </a:pPr>
            <a:r>
              <a:rPr lang="en-US" dirty="0" err="1">
                <a:latin typeface="Arial"/>
                <a:ea typeface="Arial"/>
                <a:cs typeface="Arial"/>
                <a:sym typeface="Arial"/>
              </a:rPr>
              <a:t>ecx</a:t>
            </a:r>
            <a:r>
              <a:rPr lang="en-US" dirty="0">
                <a:latin typeface="Arial"/>
                <a:ea typeface="Arial"/>
                <a:cs typeface="Arial"/>
                <a:sym typeface="Arial"/>
              </a:rPr>
              <a:t> = address of the argument array. </a:t>
            </a:r>
          </a:p>
          <a:p>
            <a:pPr marL="1371600" lvl="1" indent="-457200">
              <a:spcBef>
                <a:spcPts val="0"/>
              </a:spcBef>
            </a:pPr>
            <a:r>
              <a:rPr lang="en-US" dirty="0" err="1">
                <a:latin typeface="Arial"/>
                <a:ea typeface="Arial"/>
                <a:cs typeface="Arial"/>
                <a:sym typeface="Arial"/>
              </a:rPr>
              <a:t>argv</a:t>
            </a:r>
            <a:r>
              <a:rPr lang="en-US" dirty="0">
                <a:latin typeface="Arial"/>
                <a:ea typeface="Arial"/>
                <a:cs typeface="Arial"/>
                <a:sym typeface="Arial"/>
              </a:rPr>
              <a:t>[0] = the address of “/bin/</a:t>
            </a:r>
            <a:r>
              <a:rPr lang="en-US" dirty="0" err="1">
                <a:latin typeface="Arial"/>
                <a:ea typeface="Arial"/>
                <a:cs typeface="Arial"/>
                <a:sym typeface="Arial"/>
              </a:rPr>
              <a:t>sh</a:t>
            </a:r>
            <a:r>
              <a:rPr lang="en-US" dirty="0">
                <a:latin typeface="Arial"/>
                <a:ea typeface="Arial"/>
                <a:cs typeface="Arial"/>
                <a:sym typeface="Arial"/>
              </a:rPr>
              <a:t>” </a:t>
            </a:r>
          </a:p>
          <a:p>
            <a:pPr marL="1371600" lvl="1" indent="-457200">
              <a:spcBef>
                <a:spcPts val="0"/>
              </a:spcBef>
            </a:pPr>
            <a:r>
              <a:rPr lang="en-US" dirty="0" err="1">
                <a:latin typeface="Arial"/>
                <a:ea typeface="Arial"/>
                <a:cs typeface="Arial"/>
                <a:sym typeface="Arial"/>
              </a:rPr>
              <a:t>argv</a:t>
            </a:r>
            <a:r>
              <a:rPr lang="en-US" dirty="0">
                <a:latin typeface="Arial"/>
                <a:ea typeface="Arial"/>
                <a:cs typeface="Arial"/>
                <a:sym typeface="Arial"/>
              </a:rPr>
              <a:t>[1] = 0 (i.e., no more arguments)</a:t>
            </a:r>
          </a:p>
          <a:p>
            <a:pPr marL="0" lvl="0" indent="457200">
              <a:spcBef>
                <a:spcPts val="0"/>
              </a:spcBef>
              <a:buNone/>
            </a:pPr>
            <a:r>
              <a:rPr lang="en-US" dirty="0" err="1">
                <a:latin typeface="Arial"/>
                <a:ea typeface="Arial"/>
                <a:cs typeface="Arial"/>
                <a:sym typeface="Arial"/>
              </a:rPr>
              <a:t>edx</a:t>
            </a:r>
            <a:r>
              <a:rPr lang="en-US" dirty="0">
                <a:latin typeface="Arial"/>
                <a:ea typeface="Arial"/>
                <a:cs typeface="Arial"/>
                <a:sym typeface="Arial"/>
              </a:rPr>
              <a:t> = zero (no environment variables are passed).</a:t>
            </a:r>
          </a:p>
          <a:p>
            <a:pPr marL="0" lvl="0" indent="457200">
              <a:spcBef>
                <a:spcPts val="0"/>
              </a:spcBef>
              <a:buNone/>
            </a:pPr>
            <a:r>
              <a:rPr lang="en-US" dirty="0" err="1">
                <a:latin typeface="Arial"/>
                <a:ea typeface="Arial"/>
                <a:cs typeface="Arial"/>
                <a:sym typeface="Arial"/>
              </a:rPr>
              <a:t>int</a:t>
            </a:r>
            <a:r>
              <a:rPr lang="en-US" dirty="0">
                <a:latin typeface="Arial"/>
                <a:ea typeface="Arial"/>
                <a:cs typeface="Arial"/>
                <a:sym typeface="Arial"/>
              </a:rPr>
              <a:t> 0x80:  invoke </a:t>
            </a:r>
            <a:r>
              <a:rPr lang="en-US" dirty="0" err="1">
                <a:latin typeface="Arial"/>
                <a:ea typeface="Arial"/>
                <a:cs typeface="Arial"/>
                <a:sym typeface="Arial"/>
              </a:rPr>
              <a:t>execve</a:t>
            </a:r>
            <a:r>
              <a:rPr lang="en-US" dirty="0">
                <a:latin typeface="Arial"/>
                <a:ea typeface="Arial"/>
                <a:cs typeface="Arial"/>
                <a:sym typeface="Arial"/>
              </a:rPr>
              <a:t>()</a:t>
            </a:r>
            <a:br>
              <a:rPr lang="en-US" dirty="0">
                <a:latin typeface="Arial"/>
                <a:ea typeface="Arial"/>
                <a:cs typeface="Arial"/>
                <a:sym typeface="Arial"/>
              </a:rPr>
            </a:br>
            <a:endParaRPr lang="en-US" dirty="0">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Shellcode</a:t>
            </a:r>
          </a:p>
        </p:txBody>
      </p:sp>
      <p:pic>
        <p:nvPicPr>
          <p:cNvPr id="254" name="Shape 254"/>
          <p:cNvPicPr preferRelativeResize="0"/>
          <p:nvPr/>
        </p:nvPicPr>
        <p:blipFill>
          <a:blip r:embed="rId3">
            <a:alphaModFix/>
          </a:blip>
          <a:stretch>
            <a:fillRect/>
          </a:stretch>
        </p:blipFill>
        <p:spPr>
          <a:xfrm>
            <a:off x="838200" y="1767025"/>
            <a:ext cx="11255829" cy="4503146"/>
          </a:xfrm>
          <a:prstGeom prst="rect">
            <a:avLst/>
          </a:prstGeom>
          <a:noFill/>
          <a:ln>
            <a:noFill/>
          </a:ln>
        </p:spPr>
      </p:pic>
      <p:cxnSp>
        <p:nvCxnSpPr>
          <p:cNvPr id="255" name="Shape 255"/>
          <p:cNvCxnSpPr/>
          <p:nvPr/>
        </p:nvCxnSpPr>
        <p:spPr>
          <a:xfrm rot="10800000">
            <a:off x="8410125" y="2334925"/>
            <a:ext cx="335400" cy="0"/>
          </a:xfrm>
          <a:prstGeom prst="straightConnector1">
            <a:avLst/>
          </a:prstGeom>
          <a:noFill/>
          <a:ln w="28575" cap="flat" cmpd="sng">
            <a:solidFill>
              <a:srgbClr val="000000"/>
            </a:solidFill>
            <a:prstDash val="solid"/>
            <a:round/>
            <a:headEnd type="none" w="lg" len="lg"/>
            <a:tailEnd type="triangle" w="lg" len="lg"/>
          </a:ln>
        </p:spPr>
      </p:cxnSp>
      <p:sp>
        <p:nvSpPr>
          <p:cNvPr id="256" name="Shape 256"/>
          <p:cNvSpPr txBox="1"/>
          <p:nvPr/>
        </p:nvSpPr>
        <p:spPr>
          <a:xfrm>
            <a:off x="8745525" y="2062225"/>
            <a:ext cx="3062100" cy="545400"/>
          </a:xfrm>
          <a:prstGeom prst="rect">
            <a:avLst/>
          </a:prstGeom>
          <a:noFill/>
          <a:ln>
            <a:noFill/>
          </a:ln>
        </p:spPr>
        <p:txBody>
          <a:bodyPr wrap="square" lIns="91425" tIns="91425" rIns="91425" bIns="91425" anchor="t" anchorCtr="0">
            <a:noAutofit/>
          </a:bodyPr>
          <a:lstStyle/>
          <a:p>
            <a:pPr marL="0" lvl="0" indent="0">
              <a:spcBef>
                <a:spcPts val="0"/>
              </a:spcBef>
              <a:buNone/>
            </a:pPr>
            <a:r>
              <a:rPr lang="en-US" sz="1800" b="1"/>
              <a:t>%eax = 0 (avoid 0 in code)</a:t>
            </a:r>
          </a:p>
        </p:txBody>
      </p:sp>
      <p:sp>
        <p:nvSpPr>
          <p:cNvPr id="257" name="Shape 257"/>
          <p:cNvSpPr txBox="1"/>
          <p:nvPr/>
        </p:nvSpPr>
        <p:spPr>
          <a:xfrm>
            <a:off x="8745525" y="2424350"/>
            <a:ext cx="3062100" cy="5454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b="1" dirty="0"/>
              <a:t>set end of string “/bin/</a:t>
            </a:r>
            <a:r>
              <a:rPr lang="en-US" sz="1800" b="1" dirty="0" err="1"/>
              <a:t>sh</a:t>
            </a:r>
            <a:r>
              <a:rPr lang="en-US" sz="1800" b="1" dirty="0"/>
              <a:t>”</a:t>
            </a:r>
          </a:p>
        </p:txBody>
      </p:sp>
      <p:cxnSp>
        <p:nvCxnSpPr>
          <p:cNvPr id="258" name="Shape 258"/>
          <p:cNvCxnSpPr/>
          <p:nvPr/>
        </p:nvCxnSpPr>
        <p:spPr>
          <a:xfrm rot="10800000">
            <a:off x="8410125" y="2697050"/>
            <a:ext cx="335400" cy="0"/>
          </a:xfrm>
          <a:prstGeom prst="straightConnector1">
            <a:avLst/>
          </a:prstGeom>
          <a:noFill/>
          <a:ln w="28575" cap="flat" cmpd="sng">
            <a:solidFill>
              <a:srgbClr val="000000"/>
            </a:solidFill>
            <a:prstDash val="solid"/>
            <a:round/>
            <a:headEnd type="none" w="lg" len="lg"/>
            <a:tailEnd type="triangle" w="lg" len="lg"/>
          </a:ln>
        </p:spPr>
      </p:cxn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BC16F59-2D80-431E-8709-E9204D93F1F9}"/>
              </a:ext>
            </a:extLst>
          </p:cNvPr>
          <p:cNvSpPr>
            <a:spLocks noGrp="1"/>
          </p:cNvSpPr>
          <p:nvPr>
            <p:ph type="ftr" sz="quarter" idx="10"/>
          </p:nvPr>
        </p:nvSpPr>
        <p:spPr/>
        <p:txBody>
          <a:bodyPr/>
          <a:lstStyle/>
          <a:p>
            <a:r>
              <a:rPr lang="en-US" altLang="en-US"/>
              <a:t>Netprog: Buffer Overflow</a:t>
            </a:r>
          </a:p>
        </p:txBody>
      </p:sp>
      <p:sp>
        <p:nvSpPr>
          <p:cNvPr id="5" name="Slide Number Placeholder 4">
            <a:extLst>
              <a:ext uri="{FF2B5EF4-FFF2-40B4-BE49-F238E27FC236}">
                <a16:creationId xmlns:a16="http://schemas.microsoft.com/office/drawing/2014/main" id="{912C6530-C767-4645-A801-0B90544C7C3B}"/>
              </a:ext>
            </a:extLst>
          </p:cNvPr>
          <p:cNvSpPr>
            <a:spLocks noGrp="1"/>
          </p:cNvSpPr>
          <p:nvPr>
            <p:ph type="sldNum" sz="quarter" idx="11"/>
          </p:nvPr>
        </p:nvSpPr>
        <p:spPr/>
        <p:txBody>
          <a:bodyPr/>
          <a:lstStyle/>
          <a:p>
            <a:fld id="{E42A815B-C349-470A-ACA3-DBC93F1BF454}" type="slidenum">
              <a:rPr lang="en-US" altLang="en-US"/>
              <a:pPr/>
              <a:t>92</a:t>
            </a:fld>
            <a:endParaRPr lang="en-US" altLang="en-US"/>
          </a:p>
        </p:txBody>
      </p:sp>
      <p:sp>
        <p:nvSpPr>
          <p:cNvPr id="64514" name="Rectangle 2">
            <a:extLst>
              <a:ext uri="{FF2B5EF4-FFF2-40B4-BE49-F238E27FC236}">
                <a16:creationId xmlns:a16="http://schemas.microsoft.com/office/drawing/2014/main" id="{4917B203-DF49-4DCF-8BD7-96F00F140434}"/>
              </a:ext>
            </a:extLst>
          </p:cNvPr>
          <p:cNvSpPr>
            <a:spLocks noGrp="1" noChangeArrowheads="1"/>
          </p:cNvSpPr>
          <p:nvPr>
            <p:ph type="title"/>
          </p:nvPr>
        </p:nvSpPr>
        <p:spPr>
          <a:xfrm>
            <a:off x="841248" y="438912"/>
            <a:ext cx="9875520" cy="1356360"/>
          </a:xfrm>
        </p:spPr>
        <p:txBody>
          <a:bodyPr/>
          <a:lstStyle/>
          <a:p>
            <a:r>
              <a:rPr lang="en-US" altLang="en-US" dirty="0"/>
              <a:t>Generating a String</a:t>
            </a:r>
          </a:p>
        </p:txBody>
      </p:sp>
      <p:sp>
        <p:nvSpPr>
          <p:cNvPr id="64515" name="Rectangle 3">
            <a:extLst>
              <a:ext uri="{FF2B5EF4-FFF2-40B4-BE49-F238E27FC236}">
                <a16:creationId xmlns:a16="http://schemas.microsoft.com/office/drawing/2014/main" id="{FC1F91CA-F1DD-456F-9C2D-E9521570C482}"/>
              </a:ext>
            </a:extLst>
          </p:cNvPr>
          <p:cNvSpPr>
            <a:spLocks noGrp="1" noChangeArrowheads="1"/>
          </p:cNvSpPr>
          <p:nvPr>
            <p:ph type="body" idx="1"/>
          </p:nvPr>
        </p:nvSpPr>
        <p:spPr>
          <a:xfrm>
            <a:off x="841248" y="1658112"/>
            <a:ext cx="10174623" cy="4437888"/>
          </a:xfrm>
        </p:spPr>
        <p:txBody>
          <a:bodyPr>
            <a:normAutofit fontScale="92500" lnSpcReduction="10000"/>
          </a:bodyPr>
          <a:lstStyle/>
          <a:p>
            <a:r>
              <a:rPr lang="en-US" altLang="en-US" dirty="0"/>
              <a:t>You can take code like the previous slide, and generate machine language.</a:t>
            </a:r>
          </a:p>
          <a:p>
            <a:r>
              <a:rPr lang="en-US" altLang="en-US" dirty="0"/>
              <a:t>Copy down the individual byte values and build a string.</a:t>
            </a:r>
          </a:p>
          <a:p>
            <a:r>
              <a:rPr lang="en-US" altLang="en-US" dirty="0"/>
              <a:t>To do a simple exec requires less than 100 bytes.</a:t>
            </a:r>
          </a:p>
          <a:p>
            <a:r>
              <a:rPr lang="en-US" altLang="en-US" sz="2400" dirty="0"/>
              <a:t>Does an exec() of /bin/ls:</a:t>
            </a:r>
          </a:p>
          <a:p>
            <a:pPr>
              <a:buFontTx/>
              <a:buNone/>
            </a:pPr>
            <a:r>
              <a:rPr lang="en-US" altLang="en-US" sz="2400" b="1" dirty="0">
                <a:latin typeface="Courier New" panose="02070309020205020404" pitchFamily="49" charset="0"/>
              </a:rPr>
              <a:t>unsigned char </a:t>
            </a:r>
            <a:r>
              <a:rPr lang="en-US" altLang="en-US" sz="2400" b="1" dirty="0" err="1">
                <a:latin typeface="Courier New" panose="02070309020205020404" pitchFamily="49" charset="0"/>
              </a:rPr>
              <a:t>cde</a:t>
            </a:r>
            <a:r>
              <a:rPr lang="en-US" altLang="en-US" sz="2400" b="1" dirty="0">
                <a:latin typeface="Courier New" panose="02070309020205020404" pitchFamily="49" charset="0"/>
              </a:rPr>
              <a:t>[] =</a:t>
            </a:r>
          </a:p>
          <a:p>
            <a:pPr>
              <a:buFontTx/>
              <a:buNone/>
            </a:pPr>
            <a:r>
              <a:rPr lang="en-US" altLang="en-US" sz="2400" b="1" dirty="0">
                <a:latin typeface="Courier New" panose="02070309020205020404" pitchFamily="49" charset="0"/>
              </a:rPr>
              <a:t>"\</a:t>
            </a:r>
            <a:r>
              <a:rPr lang="en-US" altLang="en-US" sz="2400" b="1" dirty="0" err="1">
                <a:latin typeface="Courier New" panose="02070309020205020404" pitchFamily="49" charset="0"/>
              </a:rPr>
              <a:t>xeb</a:t>
            </a:r>
            <a:r>
              <a:rPr lang="en-US" altLang="en-US" sz="2400" b="1" dirty="0">
                <a:latin typeface="Courier New" panose="02070309020205020404" pitchFamily="49" charset="0"/>
              </a:rPr>
              <a:t>\x1f\x5e\x89\x76\x08\x31\xc0”</a:t>
            </a:r>
          </a:p>
          <a:p>
            <a:pPr>
              <a:buFontTx/>
              <a:buNone/>
            </a:pPr>
            <a:r>
              <a:rPr lang="en-US" altLang="en-US" sz="2400" b="1" dirty="0">
                <a:latin typeface="Courier New" panose="02070309020205020404" pitchFamily="49" charset="0"/>
              </a:rPr>
              <a:t>“\x88\x46\x07\x89\x46\x0c\xb0\x0b"</a:t>
            </a:r>
          </a:p>
          <a:p>
            <a:pPr>
              <a:buFontTx/>
              <a:buNone/>
            </a:pPr>
            <a:r>
              <a:rPr lang="en-US" altLang="en-US" sz="2400" b="1" dirty="0">
                <a:latin typeface="Courier New" panose="02070309020205020404" pitchFamily="49" charset="0"/>
              </a:rPr>
              <a:t>"\x89\xf3\x8d\x4e\x08\x8d\x56\x0c”</a:t>
            </a:r>
          </a:p>
          <a:p>
            <a:pPr>
              <a:buFontTx/>
              <a:buNone/>
            </a:pPr>
            <a:r>
              <a:rPr lang="en-US" altLang="en-US" sz="2400" b="1" dirty="0">
                <a:latin typeface="Courier New" panose="02070309020205020404" pitchFamily="49" charset="0"/>
              </a:rPr>
              <a:t>“\</a:t>
            </a:r>
            <a:r>
              <a:rPr lang="en-US" altLang="en-US" sz="2400" b="1" dirty="0" err="1">
                <a:latin typeface="Courier New" panose="02070309020205020404" pitchFamily="49" charset="0"/>
              </a:rPr>
              <a:t>xcd</a:t>
            </a:r>
            <a:r>
              <a:rPr lang="en-US" altLang="en-US" sz="2400" b="1" dirty="0">
                <a:latin typeface="Courier New" panose="02070309020205020404" pitchFamily="49" charset="0"/>
              </a:rPr>
              <a:t>\x80\x31\</a:t>
            </a:r>
            <a:r>
              <a:rPr lang="en-US" altLang="en-US" sz="2400" b="1" dirty="0" err="1">
                <a:latin typeface="Courier New" panose="02070309020205020404" pitchFamily="49" charset="0"/>
              </a:rPr>
              <a:t>xdb</a:t>
            </a:r>
            <a:r>
              <a:rPr lang="en-US" altLang="en-US" sz="2400" b="1" dirty="0">
                <a:latin typeface="Courier New" panose="02070309020205020404" pitchFamily="49" charset="0"/>
              </a:rPr>
              <a:t>\x89\xd8\x40\</a:t>
            </a:r>
            <a:r>
              <a:rPr lang="en-US" altLang="en-US" sz="2400" b="1" dirty="0" err="1">
                <a:latin typeface="Courier New" panose="02070309020205020404" pitchFamily="49" charset="0"/>
              </a:rPr>
              <a:t>xcd</a:t>
            </a:r>
            <a:r>
              <a:rPr lang="en-US" altLang="en-US" sz="2400" b="1" dirty="0">
                <a:latin typeface="Courier New" panose="02070309020205020404" pitchFamily="49" charset="0"/>
              </a:rPr>
              <a:t>"</a:t>
            </a:r>
          </a:p>
          <a:p>
            <a:pPr>
              <a:buFontTx/>
              <a:buNone/>
            </a:pPr>
            <a:r>
              <a:rPr lang="en-US" altLang="en-US" sz="2400" b="1" dirty="0">
                <a:latin typeface="Courier New" panose="02070309020205020404" pitchFamily="49" charset="0"/>
              </a:rPr>
              <a:t>"\x80\xe8\</a:t>
            </a:r>
            <a:r>
              <a:rPr lang="en-US" altLang="en-US" sz="2400" b="1" dirty="0" err="1">
                <a:latin typeface="Courier New" panose="02070309020205020404" pitchFamily="49" charset="0"/>
              </a:rPr>
              <a:t>xdc</a:t>
            </a:r>
            <a:r>
              <a:rPr lang="en-US" altLang="en-US" sz="2400" b="1" dirty="0">
                <a:latin typeface="Courier New" panose="02070309020205020404" pitchFamily="49" charset="0"/>
              </a:rPr>
              <a:t>\</a:t>
            </a:r>
            <a:r>
              <a:rPr lang="en-US" altLang="en-US" sz="2400" b="1" dirty="0" err="1">
                <a:latin typeface="Courier New" panose="02070309020205020404" pitchFamily="49" charset="0"/>
              </a:rPr>
              <a:t>xff</a:t>
            </a:r>
            <a:r>
              <a:rPr lang="en-US" altLang="en-US" sz="2400" b="1" dirty="0">
                <a:latin typeface="Courier New" panose="02070309020205020404" pitchFamily="49" charset="0"/>
              </a:rPr>
              <a:t>\</a:t>
            </a:r>
            <a:r>
              <a:rPr lang="en-US" altLang="en-US" sz="2400" b="1" dirty="0" err="1">
                <a:latin typeface="Courier New" panose="02070309020205020404" pitchFamily="49" charset="0"/>
              </a:rPr>
              <a:t>xff</a:t>
            </a:r>
            <a:r>
              <a:rPr lang="en-US" altLang="en-US" sz="2400" b="1" dirty="0">
                <a:latin typeface="Courier New" panose="02070309020205020404" pitchFamily="49" charset="0"/>
              </a:rPr>
              <a:t>\</a:t>
            </a:r>
            <a:r>
              <a:rPr lang="en-US" altLang="en-US" sz="2400" b="1" dirty="0" err="1">
                <a:latin typeface="Courier New" panose="02070309020205020404" pitchFamily="49" charset="0"/>
              </a:rPr>
              <a:t>xff</a:t>
            </a:r>
            <a:r>
              <a:rPr lang="en-US" altLang="en-US" sz="2400" b="1" dirty="0">
                <a:latin typeface="Courier New" panose="02070309020205020404" pitchFamily="49" charset="0"/>
              </a:rPr>
              <a:t>/bin/ls";</a:t>
            </a:r>
          </a:p>
          <a:p>
            <a:endParaRPr lang="en-US"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BAFC99-DD6B-4AF2-AD82-3698487DF0D4}"/>
              </a:ext>
            </a:extLst>
          </p:cNvPr>
          <p:cNvSpPr>
            <a:spLocks noGrp="1"/>
          </p:cNvSpPr>
          <p:nvPr>
            <p:ph type="ftr" sz="quarter" idx="10"/>
          </p:nvPr>
        </p:nvSpPr>
        <p:spPr/>
        <p:txBody>
          <a:bodyPr/>
          <a:lstStyle/>
          <a:p>
            <a:r>
              <a:rPr lang="en-US" altLang="en-US"/>
              <a:t>Netprog: Buffer Overflow</a:t>
            </a:r>
          </a:p>
        </p:txBody>
      </p:sp>
      <p:sp>
        <p:nvSpPr>
          <p:cNvPr id="5" name="Slide Number Placeholder 4">
            <a:extLst>
              <a:ext uri="{FF2B5EF4-FFF2-40B4-BE49-F238E27FC236}">
                <a16:creationId xmlns:a16="http://schemas.microsoft.com/office/drawing/2014/main" id="{4F8901C1-E185-41CB-AD2F-F936F1B11BEA}"/>
              </a:ext>
            </a:extLst>
          </p:cNvPr>
          <p:cNvSpPr>
            <a:spLocks noGrp="1"/>
          </p:cNvSpPr>
          <p:nvPr>
            <p:ph type="sldNum" sz="quarter" idx="11"/>
          </p:nvPr>
        </p:nvSpPr>
        <p:spPr/>
        <p:txBody>
          <a:bodyPr/>
          <a:lstStyle/>
          <a:p>
            <a:fld id="{AF0F0A14-D2F7-44CA-9EC4-B05721EB39AA}" type="slidenum">
              <a:rPr lang="en-US" altLang="en-US"/>
              <a:pPr/>
              <a:t>93</a:t>
            </a:fld>
            <a:endParaRPr lang="en-US" altLang="en-US"/>
          </a:p>
        </p:txBody>
      </p:sp>
      <p:sp>
        <p:nvSpPr>
          <p:cNvPr id="76802" name="Rectangle 2">
            <a:extLst>
              <a:ext uri="{FF2B5EF4-FFF2-40B4-BE49-F238E27FC236}">
                <a16:creationId xmlns:a16="http://schemas.microsoft.com/office/drawing/2014/main" id="{1AD86361-9250-45A8-8146-D3FA434EEB82}"/>
              </a:ext>
            </a:extLst>
          </p:cNvPr>
          <p:cNvSpPr>
            <a:spLocks noGrp="1" noChangeArrowheads="1"/>
          </p:cNvSpPr>
          <p:nvPr>
            <p:ph type="title"/>
          </p:nvPr>
        </p:nvSpPr>
        <p:spPr/>
        <p:txBody>
          <a:bodyPr/>
          <a:lstStyle/>
          <a:p>
            <a:r>
              <a:rPr lang="en-US" altLang="en-US"/>
              <a:t>Some important issues</a:t>
            </a:r>
          </a:p>
        </p:txBody>
      </p:sp>
      <p:sp>
        <p:nvSpPr>
          <p:cNvPr id="76803" name="Rectangle 3">
            <a:extLst>
              <a:ext uri="{FF2B5EF4-FFF2-40B4-BE49-F238E27FC236}">
                <a16:creationId xmlns:a16="http://schemas.microsoft.com/office/drawing/2014/main" id="{4A6818A5-3233-4D3D-AFF3-31058A8EC990}"/>
              </a:ext>
            </a:extLst>
          </p:cNvPr>
          <p:cNvSpPr>
            <a:spLocks noGrp="1" noChangeArrowheads="1"/>
          </p:cNvSpPr>
          <p:nvPr>
            <p:ph type="body" idx="1"/>
          </p:nvPr>
        </p:nvSpPr>
        <p:spPr/>
        <p:txBody>
          <a:bodyPr>
            <a:normAutofit/>
          </a:bodyPr>
          <a:lstStyle/>
          <a:p>
            <a:r>
              <a:rPr lang="en-US" altLang="en-US" sz="2800" dirty="0"/>
              <a:t>The small program should be position-independent – able to run at any memory location.</a:t>
            </a:r>
          </a:p>
          <a:p>
            <a:r>
              <a:rPr lang="en-US" altLang="en-US" sz="2800" dirty="0"/>
              <a:t>It can’t be too large, or we can’t fit the program and the new return-address on the stack!</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2C5F003-02EA-4A02-88F0-D2DDDF0C9933}"/>
              </a:ext>
            </a:extLst>
          </p:cNvPr>
          <p:cNvSpPr>
            <a:spLocks noGrp="1"/>
          </p:cNvSpPr>
          <p:nvPr>
            <p:ph type="title"/>
          </p:nvPr>
        </p:nvSpPr>
        <p:spPr/>
        <p:txBody>
          <a:bodyPr/>
          <a:lstStyle/>
          <a:p>
            <a:r>
              <a:rPr lang="en-US" dirty="0"/>
              <a:t>Unix Shell Command </a:t>
            </a:r>
            <a:r>
              <a:rPr lang="en-US" dirty="0" err="1"/>
              <a:t>Substituion</a:t>
            </a:r>
            <a:endParaRPr lang="en-US" dirty="0"/>
          </a:p>
        </p:txBody>
      </p:sp>
      <p:sp>
        <p:nvSpPr>
          <p:cNvPr id="9" name="Content Placeholder 8">
            <a:extLst>
              <a:ext uri="{FF2B5EF4-FFF2-40B4-BE49-F238E27FC236}">
                <a16:creationId xmlns:a16="http://schemas.microsoft.com/office/drawing/2014/main" id="{81A996C4-6321-4F67-B6BF-FB57EAFCF226}"/>
              </a:ext>
            </a:extLst>
          </p:cNvPr>
          <p:cNvSpPr>
            <a:spLocks noGrp="1"/>
          </p:cNvSpPr>
          <p:nvPr>
            <p:ph idx="1"/>
          </p:nvPr>
        </p:nvSpPr>
        <p:spPr/>
        <p:txBody>
          <a:bodyPr/>
          <a:lstStyle/>
          <a:p>
            <a:r>
              <a:rPr lang="en-US" dirty="0"/>
              <a:t>The Unix shell enables a command argument to be obtained from the standard output of another </a:t>
            </a:r>
          </a:p>
          <a:p>
            <a:r>
              <a:rPr lang="en-US" dirty="0"/>
              <a:t>This feature is called command substitution</a:t>
            </a:r>
          </a:p>
          <a:p>
            <a:r>
              <a:rPr lang="en-US" dirty="0"/>
              <a:t> When parsing command line, the shell replaces the output of a command between back quotes with the output of the command</a:t>
            </a:r>
          </a:p>
          <a:p>
            <a:r>
              <a:rPr lang="en-US" dirty="0"/>
              <a:t> Example: </a:t>
            </a:r>
          </a:p>
          <a:p>
            <a:pPr lvl="1"/>
            <a:r>
              <a:rPr lang="en-US" dirty="0"/>
              <a:t> File name.txt contains string </a:t>
            </a:r>
          </a:p>
          <a:p>
            <a:pPr lvl="1"/>
            <a:r>
              <a:rPr lang="en-US" dirty="0"/>
              <a:t> The following two commands are equivalent</a:t>
            </a:r>
          </a:p>
          <a:p>
            <a:pPr lvl="1"/>
            <a:r>
              <a:rPr lang="en-US" dirty="0"/>
              <a:t> finger 'cat name.txt’</a:t>
            </a:r>
          </a:p>
          <a:p>
            <a:pPr lvl="1"/>
            <a:r>
              <a:rPr lang="en-US" dirty="0"/>
              <a:t> finger </a:t>
            </a:r>
            <a:r>
              <a:rPr lang="en-US" dirty="0" err="1"/>
              <a:t>farasi</a:t>
            </a:r>
            <a:r>
              <a:rPr lang="en-US" dirty="0"/>
              <a:t> </a:t>
            </a:r>
          </a:p>
        </p:txBody>
      </p:sp>
    </p:spTree>
    <p:extLst>
      <p:ext uri="{BB962C8B-B14F-4D97-AF65-F5344CB8AC3E}">
        <p14:creationId xmlns:p14="http://schemas.microsoft.com/office/powerpoint/2010/main" val="1622740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406400"/>
            <a:ext cx="5283200" cy="1143000"/>
          </a:xfrm>
        </p:spPr>
        <p:txBody>
          <a:bodyPr/>
          <a:lstStyle/>
          <a:p>
            <a:r>
              <a:rPr lang="en-US" dirty="0"/>
              <a:t>The NOP slide</a:t>
            </a:r>
          </a:p>
        </p:txBody>
      </p:sp>
      <p:sp>
        <p:nvSpPr>
          <p:cNvPr id="29" name="Content Placeholder 1">
            <a:extLst>
              <a:ext uri="{FF2B5EF4-FFF2-40B4-BE49-F238E27FC236}">
                <a16:creationId xmlns:a16="http://schemas.microsoft.com/office/drawing/2014/main" id="{9E43E4D1-CE26-4C01-92F2-7032230D852A}"/>
              </a:ext>
            </a:extLst>
          </p:cNvPr>
          <p:cNvSpPr txBox="1">
            <a:spLocks/>
          </p:cNvSpPr>
          <p:nvPr/>
        </p:nvSpPr>
        <p:spPr>
          <a:xfrm>
            <a:off x="694944" y="1504719"/>
            <a:ext cx="6096000" cy="4876799"/>
          </a:xfrm>
          <a:prstGeom prst="rect">
            <a:avLst/>
          </a:prstGeom>
        </p:spPr>
        <p:txBody>
          <a:bodyPr vert="horz" lIns="91440" tIns="45720" rIns="91440" bIns="45720" rtlCol="0">
            <a:normAutofit lnSpcReduction="1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Font typeface="Corbel" pitchFamily="34" charset="0"/>
              <a:buNone/>
            </a:pPr>
            <a:r>
              <a:rPr lang="en-US" sz="3200" dirty="0"/>
              <a:t>Problem:   how does attacker </a:t>
            </a:r>
            <a:br>
              <a:rPr lang="en-US" sz="3200" dirty="0"/>
            </a:br>
            <a:r>
              <a:rPr lang="en-US" sz="3200" dirty="0"/>
              <a:t>	      determine ret-address?</a:t>
            </a:r>
          </a:p>
          <a:p>
            <a:pPr marL="0" indent="0">
              <a:buFont typeface="Corbel" pitchFamily="34" charset="0"/>
              <a:buNone/>
            </a:pPr>
            <a:endParaRPr lang="en-US" sz="3200" dirty="0"/>
          </a:p>
          <a:p>
            <a:pPr marL="0" indent="0">
              <a:buFont typeface="Corbel" pitchFamily="34" charset="0"/>
              <a:buNone/>
            </a:pPr>
            <a:r>
              <a:rPr lang="en-US" sz="3200" dirty="0"/>
              <a:t>Solution:   </a:t>
            </a:r>
            <a:r>
              <a:rPr lang="en-US" sz="3200" b="1" dirty="0">
                <a:solidFill>
                  <a:srgbClr val="C00000"/>
                </a:solidFill>
              </a:rPr>
              <a:t>NOP slide</a:t>
            </a:r>
          </a:p>
          <a:p>
            <a:pPr marL="0" indent="0">
              <a:buFont typeface="Corbel" pitchFamily="34" charset="0"/>
              <a:buNone/>
            </a:pPr>
            <a:endParaRPr lang="en-US" sz="3200" b="1" dirty="0">
              <a:solidFill>
                <a:srgbClr val="C00000"/>
              </a:solidFill>
            </a:endParaRPr>
          </a:p>
          <a:p>
            <a:pPr marL="0" indent="0">
              <a:buFont typeface="Corbel" pitchFamily="34" charset="0"/>
              <a:buNone/>
            </a:pPr>
            <a:r>
              <a:rPr lang="en-US" sz="2800" dirty="0"/>
              <a:t>A </a:t>
            </a:r>
            <a:r>
              <a:rPr lang="en-US" sz="2800" b="1" i="1" dirty="0"/>
              <a:t>NOP </a:t>
            </a:r>
            <a:r>
              <a:rPr lang="en-US" sz="2800" b="1" dirty="0"/>
              <a:t>or </a:t>
            </a:r>
            <a:r>
              <a:rPr lang="en-US" sz="2800" b="1" i="1" dirty="0"/>
              <a:t>No-op </a:t>
            </a:r>
            <a:r>
              <a:rPr lang="en-US" sz="2800" dirty="0"/>
              <a:t>is a CPU instruction that does not actually do anything except tell the processor to proceed to the next instruction.</a:t>
            </a:r>
          </a:p>
          <a:p>
            <a:pPr marL="0" indent="0">
              <a:buFont typeface="Corbel" pitchFamily="34" charset="0"/>
              <a:buNone/>
            </a:pPr>
            <a:r>
              <a:rPr lang="en-US" sz="2400" b="1" dirty="0" err="1"/>
              <a:t>nop</a:t>
            </a:r>
            <a:r>
              <a:rPr lang="en-US" sz="2400" b="1" dirty="0"/>
              <a:t>   ,    </a:t>
            </a:r>
            <a:r>
              <a:rPr lang="en-US" sz="2400" b="1" dirty="0" err="1"/>
              <a:t>xor</a:t>
            </a:r>
            <a:r>
              <a:rPr lang="en-US" sz="2400" b="1" dirty="0"/>
              <a:t> </a:t>
            </a:r>
            <a:r>
              <a:rPr lang="en-US" sz="2400" b="1" dirty="0" err="1"/>
              <a:t>eax,eax</a:t>
            </a:r>
            <a:r>
              <a:rPr lang="en-US" sz="2400" b="1" dirty="0"/>
              <a:t>     ,    </a:t>
            </a:r>
            <a:r>
              <a:rPr lang="en-US" sz="2400" b="1" dirty="0" err="1"/>
              <a:t>inc</a:t>
            </a:r>
            <a:r>
              <a:rPr lang="en-US" sz="2400" b="1" dirty="0"/>
              <a:t> ax</a:t>
            </a:r>
            <a:endParaRPr lang="en-US" sz="2400" dirty="0">
              <a:solidFill>
                <a:srgbClr val="C00000"/>
              </a:solidFill>
            </a:endParaRPr>
          </a:p>
          <a:p>
            <a:pPr marL="0" indent="0">
              <a:buFont typeface="Corbel" pitchFamily="34" charset="0"/>
              <a:buNone/>
            </a:pPr>
            <a:endParaRPr lang="en-US" sz="2667" dirty="0"/>
          </a:p>
        </p:txBody>
      </p:sp>
      <p:pic>
        <p:nvPicPr>
          <p:cNvPr id="33" name="Picture 32">
            <a:extLst>
              <a:ext uri="{FF2B5EF4-FFF2-40B4-BE49-F238E27FC236}">
                <a16:creationId xmlns:a16="http://schemas.microsoft.com/office/drawing/2014/main" id="{5538957D-1452-44F8-8CBE-35CDEAFCD77B}"/>
              </a:ext>
            </a:extLst>
          </p:cNvPr>
          <p:cNvPicPr>
            <a:picLocks noChangeAspect="1"/>
          </p:cNvPicPr>
          <p:nvPr/>
        </p:nvPicPr>
        <p:blipFill>
          <a:blip r:embed="rId2"/>
          <a:stretch>
            <a:fillRect/>
          </a:stretch>
        </p:blipFill>
        <p:spPr>
          <a:xfrm>
            <a:off x="6705600" y="731560"/>
            <a:ext cx="3336036" cy="3044920"/>
          </a:xfrm>
          <a:prstGeom prst="rect">
            <a:avLst/>
          </a:prstGeom>
        </p:spPr>
      </p:pic>
      <p:pic>
        <p:nvPicPr>
          <p:cNvPr id="34" name="Picture 33">
            <a:extLst>
              <a:ext uri="{FF2B5EF4-FFF2-40B4-BE49-F238E27FC236}">
                <a16:creationId xmlns:a16="http://schemas.microsoft.com/office/drawing/2014/main" id="{3AAE4DC0-FD03-4B53-8C5E-F0255B0CB504}"/>
              </a:ext>
            </a:extLst>
          </p:cNvPr>
          <p:cNvPicPr>
            <a:picLocks noChangeAspect="1"/>
          </p:cNvPicPr>
          <p:nvPr/>
        </p:nvPicPr>
        <p:blipFill>
          <a:blip r:embed="rId3"/>
          <a:stretch>
            <a:fillRect/>
          </a:stretch>
        </p:blipFill>
        <p:spPr>
          <a:xfrm>
            <a:off x="6705600" y="3937002"/>
            <a:ext cx="2584450" cy="1416279"/>
          </a:xfrm>
          <a:prstGeom prst="rect">
            <a:avLst/>
          </a:prstGeom>
        </p:spPr>
      </p:pic>
      <p:pic>
        <p:nvPicPr>
          <p:cNvPr id="35" name="Picture 34">
            <a:extLst>
              <a:ext uri="{FF2B5EF4-FFF2-40B4-BE49-F238E27FC236}">
                <a16:creationId xmlns:a16="http://schemas.microsoft.com/office/drawing/2014/main" id="{839CBC4E-F1AF-49B6-857E-11B70D46F50C}"/>
              </a:ext>
            </a:extLst>
          </p:cNvPr>
          <p:cNvPicPr>
            <a:picLocks noChangeAspect="1"/>
          </p:cNvPicPr>
          <p:nvPr/>
        </p:nvPicPr>
        <p:blipFill>
          <a:blip r:embed="rId4"/>
          <a:stretch>
            <a:fillRect/>
          </a:stretch>
        </p:blipFill>
        <p:spPr>
          <a:xfrm>
            <a:off x="6790944" y="5441685"/>
            <a:ext cx="4507230" cy="1136916"/>
          </a:xfrm>
          <a:prstGeom prst="rect">
            <a:avLst/>
          </a:prstGeom>
        </p:spPr>
      </p:pic>
    </p:spTree>
    <p:extLst>
      <p:ext uri="{BB962C8B-B14F-4D97-AF65-F5344CB8AC3E}">
        <p14:creationId xmlns:p14="http://schemas.microsoft.com/office/powerpoint/2010/main" val="250683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ppt_x"/>
                                          </p:val>
                                        </p:tav>
                                        <p:tav tm="100000">
                                          <p:val>
                                            <p:strVal val="#ppt_x"/>
                                          </p:val>
                                        </p:tav>
                                      </p:tavLst>
                                    </p:anim>
                                    <p:anim calcmode="lin" valueType="num">
                                      <p:cBhvr additive="base">
                                        <p:cTn id="3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26731-CF6E-443C-A8F4-BBA94A256E73}"/>
              </a:ext>
            </a:extLst>
          </p:cNvPr>
          <p:cNvSpPr>
            <a:spLocks noGrp="1"/>
          </p:cNvSpPr>
          <p:nvPr>
            <p:ph type="title"/>
          </p:nvPr>
        </p:nvSpPr>
        <p:spPr>
          <a:xfrm>
            <a:off x="770466" y="490219"/>
            <a:ext cx="9875520" cy="1356360"/>
          </a:xfrm>
        </p:spPr>
        <p:txBody>
          <a:bodyPr/>
          <a:lstStyle/>
          <a:p>
            <a:r>
              <a:rPr lang="en-US" dirty="0"/>
              <a:t>The NOP slide</a:t>
            </a:r>
          </a:p>
        </p:txBody>
      </p:sp>
      <p:sp>
        <p:nvSpPr>
          <p:cNvPr id="3" name="Content Placeholder 2">
            <a:extLst>
              <a:ext uri="{FF2B5EF4-FFF2-40B4-BE49-F238E27FC236}">
                <a16:creationId xmlns:a16="http://schemas.microsoft.com/office/drawing/2014/main" id="{154A5DBF-389E-4470-B2E3-6CAF37DF648E}"/>
              </a:ext>
            </a:extLst>
          </p:cNvPr>
          <p:cNvSpPr>
            <a:spLocks noGrp="1"/>
          </p:cNvSpPr>
          <p:nvPr>
            <p:ph idx="1"/>
          </p:nvPr>
        </p:nvSpPr>
        <p:spPr>
          <a:xfrm>
            <a:off x="854766" y="1737682"/>
            <a:ext cx="5841999" cy="4449433"/>
          </a:xfrm>
        </p:spPr>
        <p:txBody>
          <a:bodyPr>
            <a:normAutofit fontScale="92500" lnSpcReduction="20000"/>
          </a:bodyPr>
          <a:lstStyle/>
          <a:p>
            <a:pPr>
              <a:spcBef>
                <a:spcPts val="1440"/>
              </a:spcBef>
            </a:pPr>
            <a:r>
              <a:rPr lang="en-US" sz="2600" dirty="0"/>
              <a:t>the attacker crafts a payload that contains</a:t>
            </a:r>
          </a:p>
          <a:p>
            <a:pPr lvl="1">
              <a:spcBef>
                <a:spcPts val="1440"/>
              </a:spcBef>
            </a:pPr>
            <a:r>
              <a:rPr lang="en-US" sz="2400" dirty="0"/>
              <a:t> an appropriate amount of data to overrun the buffer,</a:t>
            </a:r>
          </a:p>
          <a:p>
            <a:pPr lvl="1">
              <a:spcBef>
                <a:spcPts val="1440"/>
              </a:spcBef>
            </a:pPr>
            <a:r>
              <a:rPr lang="en-US" sz="2400" dirty="0"/>
              <a:t> a guess for a reasonable</a:t>
            </a:r>
            <a:br>
              <a:rPr lang="en-US" sz="2400" dirty="0"/>
            </a:br>
            <a:r>
              <a:rPr lang="en-US" sz="2400" dirty="0"/>
              <a:t>return address in the process’s address space, </a:t>
            </a:r>
          </a:p>
          <a:p>
            <a:pPr lvl="1">
              <a:spcBef>
                <a:spcPts val="1440"/>
              </a:spcBef>
            </a:pPr>
            <a:r>
              <a:rPr lang="en-US" sz="2400" dirty="0"/>
              <a:t>a very large number of NOP</a:t>
            </a:r>
            <a:br>
              <a:rPr lang="en-US" sz="2400" dirty="0"/>
            </a:br>
            <a:r>
              <a:rPr lang="en-US" sz="2400" dirty="0"/>
              <a:t>instructions</a:t>
            </a:r>
          </a:p>
          <a:p>
            <a:pPr lvl="1">
              <a:spcBef>
                <a:spcPts val="1440"/>
              </a:spcBef>
            </a:pPr>
            <a:r>
              <a:rPr lang="en-US" sz="2400" dirty="0"/>
              <a:t>finally, the malicious code. P</a:t>
            </a:r>
          </a:p>
          <a:p>
            <a:pPr>
              <a:spcBef>
                <a:spcPts val="1440"/>
              </a:spcBef>
            </a:pPr>
            <a:r>
              <a:rPr lang="en-US" sz="2600" dirty="0"/>
              <a:t>processor will then “sled through” all of the NOPs until it finally reaches the malicious code, which will then be executed</a:t>
            </a:r>
          </a:p>
        </p:txBody>
      </p:sp>
      <p:sp>
        <p:nvSpPr>
          <p:cNvPr id="4" name="Rectangle 4">
            <a:extLst>
              <a:ext uri="{FF2B5EF4-FFF2-40B4-BE49-F238E27FC236}">
                <a16:creationId xmlns:a16="http://schemas.microsoft.com/office/drawing/2014/main" id="{FFD33260-33D5-49F4-B686-9390B5245BBD}"/>
              </a:ext>
            </a:extLst>
          </p:cNvPr>
          <p:cNvSpPr>
            <a:spLocks noChangeArrowheads="1"/>
          </p:cNvSpPr>
          <p:nvPr/>
        </p:nvSpPr>
        <p:spPr bwMode="auto">
          <a:xfrm>
            <a:off x="7493000" y="3505199"/>
            <a:ext cx="3556000" cy="457200"/>
          </a:xfrm>
          <a:prstGeom prst="rect">
            <a:avLst/>
          </a:prstGeom>
          <a:solidFill>
            <a:srgbClr val="FF0000"/>
          </a:solidFill>
          <a:ln w="9525">
            <a:solidFill>
              <a:schemeClr val="tx1"/>
            </a:solidFill>
            <a:miter lim="800000"/>
            <a:headEnd/>
            <a:tailEnd/>
          </a:ln>
        </p:spPr>
        <p:txBody>
          <a:bodyPr wrap="none" anchor="ctr"/>
          <a:lstStyle/>
          <a:p>
            <a:pPr algn="ctr" eaLnBrk="0" hangingPunct="0">
              <a:spcBef>
                <a:spcPct val="50000"/>
              </a:spcBef>
            </a:pPr>
            <a:endParaRPr lang="en-US" sz="2667" dirty="0">
              <a:solidFill>
                <a:schemeClr val="bg2"/>
              </a:solidFill>
            </a:endParaRPr>
          </a:p>
        </p:txBody>
      </p:sp>
      <p:sp>
        <p:nvSpPr>
          <p:cNvPr id="7" name="Rectangle 4">
            <a:extLst>
              <a:ext uri="{FF2B5EF4-FFF2-40B4-BE49-F238E27FC236}">
                <a16:creationId xmlns:a16="http://schemas.microsoft.com/office/drawing/2014/main" id="{58C6A791-405B-4390-B791-DFA9D96B4081}"/>
              </a:ext>
            </a:extLst>
          </p:cNvPr>
          <p:cNvSpPr>
            <a:spLocks noChangeArrowheads="1"/>
          </p:cNvSpPr>
          <p:nvPr/>
        </p:nvSpPr>
        <p:spPr bwMode="auto">
          <a:xfrm>
            <a:off x="7493000" y="3962399"/>
            <a:ext cx="3556000" cy="457200"/>
          </a:xfrm>
          <a:prstGeom prst="rect">
            <a:avLst/>
          </a:prstGeom>
          <a:solidFill>
            <a:srgbClr val="FF0000"/>
          </a:solidFill>
          <a:ln w="9525">
            <a:solidFill>
              <a:schemeClr val="tx1"/>
            </a:solidFill>
            <a:miter lim="800000"/>
            <a:headEnd/>
            <a:tailEnd/>
          </a:ln>
        </p:spPr>
        <p:txBody>
          <a:bodyPr wrap="none" anchor="ctr"/>
          <a:lstStyle/>
          <a:p>
            <a:pPr algn="ctr" eaLnBrk="0" hangingPunct="0">
              <a:spcBef>
                <a:spcPct val="50000"/>
              </a:spcBef>
            </a:pPr>
            <a:r>
              <a:rPr lang="en-US" sz="2667" dirty="0">
                <a:solidFill>
                  <a:schemeClr val="bg2"/>
                </a:solidFill>
              </a:rPr>
              <a:t>return address</a:t>
            </a:r>
          </a:p>
        </p:txBody>
      </p:sp>
      <p:sp>
        <p:nvSpPr>
          <p:cNvPr id="8" name="Rectangle 5">
            <a:extLst>
              <a:ext uri="{FF2B5EF4-FFF2-40B4-BE49-F238E27FC236}">
                <a16:creationId xmlns:a16="http://schemas.microsoft.com/office/drawing/2014/main" id="{365062DE-C60E-4809-A05A-A3A352551492}"/>
              </a:ext>
            </a:extLst>
          </p:cNvPr>
          <p:cNvSpPr>
            <a:spLocks noChangeArrowheads="1"/>
          </p:cNvSpPr>
          <p:nvPr/>
        </p:nvSpPr>
        <p:spPr bwMode="auto">
          <a:xfrm>
            <a:off x="7493000" y="4368799"/>
            <a:ext cx="3556000" cy="457200"/>
          </a:xfrm>
          <a:prstGeom prst="rect">
            <a:avLst/>
          </a:prstGeom>
          <a:solidFill>
            <a:srgbClr val="FF0000"/>
          </a:solidFill>
          <a:ln w="9525">
            <a:solidFill>
              <a:schemeClr val="tx1"/>
            </a:solidFill>
            <a:miter lim="800000"/>
            <a:headEnd/>
            <a:tailEnd/>
          </a:ln>
        </p:spPr>
        <p:txBody>
          <a:bodyPr wrap="none" anchor="ctr"/>
          <a:lstStyle/>
          <a:p>
            <a:pPr algn="ctr" eaLnBrk="0" hangingPunct="0">
              <a:spcBef>
                <a:spcPct val="50000"/>
              </a:spcBef>
            </a:pPr>
            <a:endParaRPr lang="en-US" sz="2667" dirty="0">
              <a:solidFill>
                <a:srgbClr val="EEECE1"/>
              </a:solidFill>
            </a:endParaRPr>
          </a:p>
        </p:txBody>
      </p:sp>
      <p:sp>
        <p:nvSpPr>
          <p:cNvPr id="9" name="Line 18">
            <a:extLst>
              <a:ext uri="{FF2B5EF4-FFF2-40B4-BE49-F238E27FC236}">
                <a16:creationId xmlns:a16="http://schemas.microsoft.com/office/drawing/2014/main" id="{1EBB32F8-F673-4415-B709-36F723005778}"/>
              </a:ext>
            </a:extLst>
          </p:cNvPr>
          <p:cNvSpPr>
            <a:spLocks noChangeShapeType="1"/>
          </p:cNvSpPr>
          <p:nvPr/>
        </p:nvSpPr>
        <p:spPr bwMode="auto">
          <a:xfrm>
            <a:off x="7053469" y="6299200"/>
            <a:ext cx="4097131" cy="0"/>
          </a:xfrm>
          <a:prstGeom prst="line">
            <a:avLst/>
          </a:prstGeom>
          <a:noFill/>
          <a:ln w="76200">
            <a:solidFill>
              <a:schemeClr val="tx1"/>
            </a:solidFill>
            <a:round/>
            <a:headEnd/>
            <a:tailEnd/>
          </a:ln>
        </p:spPr>
        <p:txBody>
          <a:bodyPr wrap="none" anchor="ctr"/>
          <a:lstStyle/>
          <a:p>
            <a:endParaRPr lang="en-US" sz="2667"/>
          </a:p>
        </p:txBody>
      </p:sp>
      <p:sp>
        <p:nvSpPr>
          <p:cNvPr id="10" name="Line 19">
            <a:extLst>
              <a:ext uri="{FF2B5EF4-FFF2-40B4-BE49-F238E27FC236}">
                <a16:creationId xmlns:a16="http://schemas.microsoft.com/office/drawing/2014/main" id="{9644C76C-EC0F-47A7-BE66-641313A9E8AE}"/>
              </a:ext>
            </a:extLst>
          </p:cNvPr>
          <p:cNvSpPr>
            <a:spLocks noChangeShapeType="1"/>
          </p:cNvSpPr>
          <p:nvPr/>
        </p:nvSpPr>
        <p:spPr bwMode="auto">
          <a:xfrm>
            <a:off x="7120467" y="3454399"/>
            <a:ext cx="4165600" cy="0"/>
          </a:xfrm>
          <a:prstGeom prst="line">
            <a:avLst/>
          </a:prstGeom>
          <a:noFill/>
          <a:ln w="76200">
            <a:solidFill>
              <a:schemeClr val="tx1"/>
            </a:solidFill>
            <a:round/>
            <a:headEnd/>
            <a:tailEnd/>
          </a:ln>
        </p:spPr>
        <p:txBody>
          <a:bodyPr wrap="none" anchor="ctr"/>
          <a:lstStyle/>
          <a:p>
            <a:endParaRPr lang="en-US" sz="2667"/>
          </a:p>
        </p:txBody>
      </p:sp>
      <p:sp>
        <p:nvSpPr>
          <p:cNvPr id="11" name="Line 26">
            <a:extLst>
              <a:ext uri="{FF2B5EF4-FFF2-40B4-BE49-F238E27FC236}">
                <a16:creationId xmlns:a16="http://schemas.microsoft.com/office/drawing/2014/main" id="{5D295AA2-B9FD-476F-BAF5-FC4740BAA163}"/>
              </a:ext>
            </a:extLst>
          </p:cNvPr>
          <p:cNvSpPr>
            <a:spLocks noChangeShapeType="1"/>
          </p:cNvSpPr>
          <p:nvPr/>
        </p:nvSpPr>
        <p:spPr bwMode="auto">
          <a:xfrm flipH="1">
            <a:off x="7459868" y="5734052"/>
            <a:ext cx="3221" cy="717548"/>
          </a:xfrm>
          <a:prstGeom prst="line">
            <a:avLst/>
          </a:prstGeom>
          <a:noFill/>
          <a:ln w="57150">
            <a:solidFill>
              <a:schemeClr val="tx1"/>
            </a:solidFill>
            <a:round/>
            <a:headEnd/>
            <a:tailEnd type="none" w="lg" len="med"/>
          </a:ln>
        </p:spPr>
        <p:txBody>
          <a:bodyPr wrap="none"/>
          <a:lstStyle/>
          <a:p>
            <a:endParaRPr lang="en-US" sz="2667"/>
          </a:p>
        </p:txBody>
      </p:sp>
      <p:sp>
        <p:nvSpPr>
          <p:cNvPr id="12" name="Line 27">
            <a:extLst>
              <a:ext uri="{FF2B5EF4-FFF2-40B4-BE49-F238E27FC236}">
                <a16:creationId xmlns:a16="http://schemas.microsoft.com/office/drawing/2014/main" id="{AF25A8FC-2F30-44C9-B183-220AB332069D}"/>
              </a:ext>
            </a:extLst>
          </p:cNvPr>
          <p:cNvSpPr>
            <a:spLocks noChangeShapeType="1"/>
          </p:cNvSpPr>
          <p:nvPr/>
        </p:nvSpPr>
        <p:spPr bwMode="auto">
          <a:xfrm flipH="1">
            <a:off x="11015871" y="5734050"/>
            <a:ext cx="3221" cy="717549"/>
          </a:xfrm>
          <a:prstGeom prst="line">
            <a:avLst/>
          </a:prstGeom>
          <a:noFill/>
          <a:ln w="57150">
            <a:solidFill>
              <a:schemeClr val="tx1"/>
            </a:solidFill>
            <a:round/>
            <a:headEnd/>
            <a:tailEnd type="none" w="lg" len="med"/>
          </a:ln>
        </p:spPr>
        <p:txBody>
          <a:bodyPr wrap="none"/>
          <a:lstStyle/>
          <a:p>
            <a:endParaRPr lang="en-US" sz="2667"/>
          </a:p>
        </p:txBody>
      </p:sp>
      <p:sp>
        <p:nvSpPr>
          <p:cNvPr id="13" name="Rectangle 12">
            <a:extLst>
              <a:ext uri="{FF2B5EF4-FFF2-40B4-BE49-F238E27FC236}">
                <a16:creationId xmlns:a16="http://schemas.microsoft.com/office/drawing/2014/main" id="{F6B91230-2ADE-415D-938B-89CCAD443E33}"/>
              </a:ext>
            </a:extLst>
          </p:cNvPr>
          <p:cNvSpPr/>
          <p:nvPr/>
        </p:nvSpPr>
        <p:spPr>
          <a:xfrm>
            <a:off x="7493000" y="2285999"/>
            <a:ext cx="3556000" cy="11176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67" b="1" dirty="0">
                <a:solidFill>
                  <a:srgbClr val="EEECE1"/>
                </a:solidFill>
              </a:rPr>
              <a:t>NOP Slide</a:t>
            </a:r>
          </a:p>
        </p:txBody>
      </p:sp>
      <p:sp>
        <p:nvSpPr>
          <p:cNvPr id="14" name="Rectangle 13">
            <a:extLst>
              <a:ext uri="{FF2B5EF4-FFF2-40B4-BE49-F238E27FC236}">
                <a16:creationId xmlns:a16="http://schemas.microsoft.com/office/drawing/2014/main" id="{628C1F84-ED91-402C-9EDB-DFBCD7E005D1}"/>
              </a:ext>
            </a:extLst>
          </p:cNvPr>
          <p:cNvSpPr/>
          <p:nvPr/>
        </p:nvSpPr>
        <p:spPr>
          <a:xfrm>
            <a:off x="7493000" y="965199"/>
            <a:ext cx="3556000" cy="13208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67" b="1" dirty="0">
                <a:solidFill>
                  <a:srgbClr val="EEECE1"/>
                </a:solidFill>
              </a:rPr>
              <a:t>Program P</a:t>
            </a:r>
          </a:p>
        </p:txBody>
      </p:sp>
      <p:sp>
        <p:nvSpPr>
          <p:cNvPr id="15" name="Line 25">
            <a:extLst>
              <a:ext uri="{FF2B5EF4-FFF2-40B4-BE49-F238E27FC236}">
                <a16:creationId xmlns:a16="http://schemas.microsoft.com/office/drawing/2014/main" id="{35753714-7F69-4FDC-A0A7-866AFC465E7A}"/>
              </a:ext>
            </a:extLst>
          </p:cNvPr>
          <p:cNvSpPr>
            <a:spLocks noChangeShapeType="1"/>
          </p:cNvSpPr>
          <p:nvPr/>
        </p:nvSpPr>
        <p:spPr bwMode="auto">
          <a:xfrm flipH="1">
            <a:off x="11019090" y="762000"/>
            <a:ext cx="29909" cy="2794001"/>
          </a:xfrm>
          <a:prstGeom prst="line">
            <a:avLst/>
          </a:prstGeom>
          <a:noFill/>
          <a:ln w="57150">
            <a:solidFill>
              <a:schemeClr val="tx1"/>
            </a:solidFill>
            <a:round/>
            <a:headEnd/>
            <a:tailEnd type="none" w="lg" len="med"/>
          </a:ln>
        </p:spPr>
        <p:txBody>
          <a:bodyPr wrap="none"/>
          <a:lstStyle/>
          <a:p>
            <a:endParaRPr lang="en-US" sz="2667"/>
          </a:p>
        </p:txBody>
      </p:sp>
      <p:sp>
        <p:nvSpPr>
          <p:cNvPr id="16" name="Line 24">
            <a:extLst>
              <a:ext uri="{FF2B5EF4-FFF2-40B4-BE49-F238E27FC236}">
                <a16:creationId xmlns:a16="http://schemas.microsoft.com/office/drawing/2014/main" id="{B591CAA6-E254-40B1-A887-1C3F15774676}"/>
              </a:ext>
            </a:extLst>
          </p:cNvPr>
          <p:cNvSpPr>
            <a:spLocks noChangeShapeType="1"/>
          </p:cNvSpPr>
          <p:nvPr/>
        </p:nvSpPr>
        <p:spPr bwMode="auto">
          <a:xfrm flipH="1">
            <a:off x="7459869" y="762000"/>
            <a:ext cx="33131" cy="2794001"/>
          </a:xfrm>
          <a:prstGeom prst="line">
            <a:avLst/>
          </a:prstGeom>
          <a:noFill/>
          <a:ln w="57150">
            <a:solidFill>
              <a:schemeClr val="tx1"/>
            </a:solidFill>
            <a:round/>
            <a:headEnd/>
            <a:tailEnd type="none" w="lg" len="med"/>
          </a:ln>
        </p:spPr>
        <p:txBody>
          <a:bodyPr wrap="none"/>
          <a:lstStyle/>
          <a:p>
            <a:endParaRPr lang="en-US" sz="2667"/>
          </a:p>
        </p:txBody>
      </p:sp>
      <p:sp>
        <p:nvSpPr>
          <p:cNvPr id="17" name="Freeform 19">
            <a:extLst>
              <a:ext uri="{FF2B5EF4-FFF2-40B4-BE49-F238E27FC236}">
                <a16:creationId xmlns:a16="http://schemas.microsoft.com/office/drawing/2014/main" id="{812FAD6F-3FCA-4B26-A05A-8FF25FD7FBF2}"/>
              </a:ext>
            </a:extLst>
          </p:cNvPr>
          <p:cNvSpPr/>
          <p:nvPr/>
        </p:nvSpPr>
        <p:spPr>
          <a:xfrm>
            <a:off x="6498798" y="2793999"/>
            <a:ext cx="977269" cy="1397000"/>
          </a:xfrm>
          <a:custGeom>
            <a:avLst/>
            <a:gdLst>
              <a:gd name="connsiteX0" fmla="*/ 732952 w 732952"/>
              <a:gd name="connsiteY0" fmla="*/ 1155700 h 1155700"/>
              <a:gd name="connsiteX1" fmla="*/ 466252 w 732952"/>
              <a:gd name="connsiteY1" fmla="*/ 965200 h 1155700"/>
              <a:gd name="connsiteX2" fmla="*/ 47152 w 732952"/>
              <a:gd name="connsiteY2" fmla="*/ 635000 h 1155700"/>
              <a:gd name="connsiteX3" fmla="*/ 72552 w 732952"/>
              <a:gd name="connsiteY3" fmla="*/ 203200 h 1155700"/>
              <a:gd name="connsiteX4" fmla="*/ 605952 w 732952"/>
              <a:gd name="connsiteY4" fmla="*/ 0 h 1155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952" h="1155700">
                <a:moveTo>
                  <a:pt x="732952" y="1155700"/>
                </a:moveTo>
                <a:cubicBezTo>
                  <a:pt x="656752" y="1103841"/>
                  <a:pt x="580552" y="1051983"/>
                  <a:pt x="466252" y="965200"/>
                </a:cubicBezTo>
                <a:cubicBezTo>
                  <a:pt x="351952" y="878417"/>
                  <a:pt x="112769" y="762000"/>
                  <a:pt x="47152" y="635000"/>
                </a:cubicBezTo>
                <a:cubicBezTo>
                  <a:pt x="-18465" y="508000"/>
                  <a:pt x="-20581" y="309033"/>
                  <a:pt x="72552" y="203200"/>
                </a:cubicBezTo>
                <a:cubicBezTo>
                  <a:pt x="165685" y="97367"/>
                  <a:pt x="605952" y="0"/>
                  <a:pt x="605952" y="0"/>
                </a:cubicBezTo>
              </a:path>
            </a:pathLst>
          </a:custGeom>
          <a:ln w="57150" cmpd="sng">
            <a:solidFill>
              <a:srgbClr val="00009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
        <p:nvSpPr>
          <p:cNvPr id="18" name="Rectangle 17">
            <a:extLst>
              <a:ext uri="{FF2B5EF4-FFF2-40B4-BE49-F238E27FC236}">
                <a16:creationId xmlns:a16="http://schemas.microsoft.com/office/drawing/2014/main" id="{C6F7C396-DD35-4029-BD71-396D2F46D52A}"/>
              </a:ext>
            </a:extLst>
          </p:cNvPr>
          <p:cNvSpPr>
            <a:spLocks noChangeArrowheads="1"/>
          </p:cNvSpPr>
          <p:nvPr/>
        </p:nvSpPr>
        <p:spPr bwMode="auto">
          <a:xfrm>
            <a:off x="7459869" y="3454400"/>
            <a:ext cx="3556000" cy="2844800"/>
          </a:xfrm>
          <a:prstGeom prst="rect">
            <a:avLst/>
          </a:prstGeom>
          <a:noFill/>
          <a:ln w="57150">
            <a:solidFill>
              <a:schemeClr val="tx1"/>
            </a:solidFill>
            <a:miter lim="800000"/>
            <a:headEnd/>
            <a:tailEnd/>
          </a:ln>
        </p:spPr>
        <p:txBody>
          <a:bodyPr wrap="none" anchor="ctr"/>
          <a:lstStyle/>
          <a:p>
            <a:endParaRPr lang="en-US" sz="2667"/>
          </a:p>
        </p:txBody>
      </p:sp>
      <p:sp>
        <p:nvSpPr>
          <p:cNvPr id="19" name="Line 27">
            <a:extLst>
              <a:ext uri="{FF2B5EF4-FFF2-40B4-BE49-F238E27FC236}">
                <a16:creationId xmlns:a16="http://schemas.microsoft.com/office/drawing/2014/main" id="{723DC488-52A3-4D40-BDCC-23CC60E4F23F}"/>
              </a:ext>
            </a:extLst>
          </p:cNvPr>
          <p:cNvSpPr>
            <a:spLocks noChangeShapeType="1"/>
          </p:cNvSpPr>
          <p:nvPr/>
        </p:nvSpPr>
        <p:spPr bwMode="auto">
          <a:xfrm flipH="1">
            <a:off x="11015871" y="5734050"/>
            <a:ext cx="3221" cy="717549"/>
          </a:xfrm>
          <a:prstGeom prst="line">
            <a:avLst/>
          </a:prstGeom>
          <a:noFill/>
          <a:ln w="57150">
            <a:solidFill>
              <a:schemeClr val="tx1"/>
            </a:solidFill>
            <a:round/>
            <a:headEnd/>
            <a:tailEnd type="none" w="lg" len="med"/>
          </a:ln>
        </p:spPr>
        <p:txBody>
          <a:bodyPr wrap="none"/>
          <a:lstStyle/>
          <a:p>
            <a:endParaRPr lang="en-US" sz="2667"/>
          </a:p>
        </p:txBody>
      </p:sp>
      <p:sp>
        <p:nvSpPr>
          <p:cNvPr id="20" name="Line 25">
            <a:extLst>
              <a:ext uri="{FF2B5EF4-FFF2-40B4-BE49-F238E27FC236}">
                <a16:creationId xmlns:a16="http://schemas.microsoft.com/office/drawing/2014/main" id="{6470BBF0-57C9-479D-831C-4F3C51A5E42C}"/>
              </a:ext>
            </a:extLst>
          </p:cNvPr>
          <p:cNvSpPr>
            <a:spLocks noChangeShapeType="1"/>
          </p:cNvSpPr>
          <p:nvPr/>
        </p:nvSpPr>
        <p:spPr bwMode="auto">
          <a:xfrm flipH="1">
            <a:off x="11019090" y="762000"/>
            <a:ext cx="29909" cy="2794001"/>
          </a:xfrm>
          <a:prstGeom prst="line">
            <a:avLst/>
          </a:prstGeom>
          <a:noFill/>
          <a:ln w="57150">
            <a:solidFill>
              <a:schemeClr val="tx1"/>
            </a:solidFill>
            <a:round/>
            <a:headEnd/>
            <a:tailEnd type="none" w="lg" len="med"/>
          </a:ln>
        </p:spPr>
        <p:txBody>
          <a:bodyPr wrap="none"/>
          <a:lstStyle/>
          <a:p>
            <a:endParaRPr lang="en-US" sz="2667"/>
          </a:p>
        </p:txBody>
      </p:sp>
      <p:cxnSp>
        <p:nvCxnSpPr>
          <p:cNvPr id="21" name="Straight Arrow Connector 20">
            <a:extLst>
              <a:ext uri="{FF2B5EF4-FFF2-40B4-BE49-F238E27FC236}">
                <a16:creationId xmlns:a16="http://schemas.microsoft.com/office/drawing/2014/main" id="{FDECF20C-FA96-4923-9589-7E9D0C830DB8}"/>
              </a:ext>
            </a:extLst>
          </p:cNvPr>
          <p:cNvCxnSpPr/>
          <p:nvPr/>
        </p:nvCxnSpPr>
        <p:spPr>
          <a:xfrm flipV="1">
            <a:off x="11557000" y="1269999"/>
            <a:ext cx="0" cy="4876800"/>
          </a:xfrm>
          <a:prstGeom prst="straightConnector1">
            <a:avLst/>
          </a:prstGeom>
          <a:ln w="38100" cmpd="sng">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9F634BC7-E7FB-4A6D-8EEE-D85289878637}"/>
              </a:ext>
            </a:extLst>
          </p:cNvPr>
          <p:cNvSpPr txBox="1"/>
          <p:nvPr/>
        </p:nvSpPr>
        <p:spPr>
          <a:xfrm>
            <a:off x="11162632" y="6045200"/>
            <a:ext cx="639919" cy="461665"/>
          </a:xfrm>
          <a:prstGeom prst="rect">
            <a:avLst/>
          </a:prstGeom>
          <a:noFill/>
        </p:spPr>
        <p:txBody>
          <a:bodyPr wrap="none" rtlCol="0">
            <a:spAutoFit/>
          </a:bodyPr>
          <a:lstStyle/>
          <a:p>
            <a:r>
              <a:rPr lang="en-US" sz="2400" dirty="0"/>
              <a:t>low</a:t>
            </a:r>
          </a:p>
        </p:txBody>
      </p:sp>
      <p:sp>
        <p:nvSpPr>
          <p:cNvPr id="23" name="TextBox 22">
            <a:extLst>
              <a:ext uri="{FF2B5EF4-FFF2-40B4-BE49-F238E27FC236}">
                <a16:creationId xmlns:a16="http://schemas.microsoft.com/office/drawing/2014/main" id="{3A0ACDFE-7086-47AE-B49E-2B14AD3D6EA9}"/>
              </a:ext>
            </a:extLst>
          </p:cNvPr>
          <p:cNvSpPr txBox="1"/>
          <p:nvPr/>
        </p:nvSpPr>
        <p:spPr>
          <a:xfrm>
            <a:off x="11162631" y="863600"/>
            <a:ext cx="747320" cy="461665"/>
          </a:xfrm>
          <a:prstGeom prst="rect">
            <a:avLst/>
          </a:prstGeom>
          <a:noFill/>
        </p:spPr>
        <p:txBody>
          <a:bodyPr wrap="none" rtlCol="0">
            <a:spAutoFit/>
          </a:bodyPr>
          <a:lstStyle/>
          <a:p>
            <a:r>
              <a:rPr lang="en-US" sz="2400" dirty="0"/>
              <a:t>high</a:t>
            </a:r>
          </a:p>
        </p:txBody>
      </p:sp>
      <p:sp>
        <p:nvSpPr>
          <p:cNvPr id="27" name="Rectangle 6">
            <a:extLst>
              <a:ext uri="{FF2B5EF4-FFF2-40B4-BE49-F238E27FC236}">
                <a16:creationId xmlns:a16="http://schemas.microsoft.com/office/drawing/2014/main" id="{DAA54870-3671-420E-AD27-71BDB52BD7FC}"/>
              </a:ext>
            </a:extLst>
          </p:cNvPr>
          <p:cNvSpPr>
            <a:spLocks noChangeArrowheads="1"/>
          </p:cNvSpPr>
          <p:nvPr/>
        </p:nvSpPr>
        <p:spPr bwMode="auto">
          <a:xfrm>
            <a:off x="7493000" y="4825999"/>
            <a:ext cx="3556000" cy="1524000"/>
          </a:xfrm>
          <a:prstGeom prst="rect">
            <a:avLst/>
          </a:prstGeom>
          <a:solidFill>
            <a:srgbClr val="FF0000"/>
          </a:solidFill>
          <a:ln w="9525">
            <a:solidFill>
              <a:schemeClr val="tx1"/>
            </a:solidFill>
            <a:miter lim="800000"/>
            <a:headEnd/>
            <a:tailEnd/>
          </a:ln>
        </p:spPr>
        <p:txBody>
          <a:bodyPr wrap="none" anchor="ctr"/>
          <a:lstStyle/>
          <a:p>
            <a:pPr algn="ctr" eaLnBrk="0" hangingPunct="0">
              <a:spcBef>
                <a:spcPct val="50000"/>
              </a:spcBef>
            </a:pPr>
            <a:r>
              <a:rPr lang="en-US" sz="2667" dirty="0">
                <a:solidFill>
                  <a:srgbClr val="EEECE1"/>
                </a:solidFill>
              </a:rPr>
              <a:t>char </a:t>
            </a:r>
            <a:r>
              <a:rPr lang="en-US" sz="2667" dirty="0" err="1">
                <a:solidFill>
                  <a:srgbClr val="EEECE1"/>
                </a:solidFill>
              </a:rPr>
              <a:t>buf</a:t>
            </a:r>
            <a:r>
              <a:rPr lang="en-US" sz="2667" dirty="0">
                <a:solidFill>
                  <a:srgbClr val="EEECE1"/>
                </a:solidFill>
              </a:rPr>
              <a:t>[128]</a:t>
            </a:r>
          </a:p>
        </p:txBody>
      </p:sp>
    </p:spTree>
    <p:extLst>
      <p:ext uri="{BB962C8B-B14F-4D97-AF65-F5344CB8AC3E}">
        <p14:creationId xmlns:p14="http://schemas.microsoft.com/office/powerpoint/2010/main" val="53751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barn(inVertical)">
                                      <p:cBhvr>
                                        <p:cTn id="5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13" grpId="0" animBg="1"/>
      <p:bldP spid="14" grpId="0" animBg="1"/>
      <p:bldP spid="17" grpId="0" animBg="1"/>
      <p:bldP spid="27" grpId="0" animBg="1"/>
    </p:bld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7360" y="298704"/>
            <a:ext cx="10972800" cy="1143000"/>
          </a:xfrm>
        </p:spPr>
        <p:txBody>
          <a:bodyPr>
            <a:normAutofit/>
          </a:bodyPr>
          <a:lstStyle/>
          <a:p>
            <a:r>
              <a:rPr lang="en-US" sz="4800" dirty="0"/>
              <a:t>Details and examples</a:t>
            </a:r>
          </a:p>
        </p:txBody>
      </p:sp>
      <p:sp>
        <p:nvSpPr>
          <p:cNvPr id="12291" name="Rectangle 3" descr="Rectangle: Click to edit Master text styles&#10;Second level&#10;Third level&#10;Fourth level&#10;Fifth level"/>
          <p:cNvSpPr>
            <a:spLocks noGrp="1" noChangeArrowheads="1"/>
          </p:cNvSpPr>
          <p:nvPr>
            <p:ph type="body" idx="1"/>
          </p:nvPr>
        </p:nvSpPr>
        <p:spPr>
          <a:xfrm>
            <a:off x="467360" y="1441704"/>
            <a:ext cx="11887200" cy="5562600"/>
          </a:xfrm>
        </p:spPr>
        <p:txBody>
          <a:bodyPr>
            <a:normAutofit/>
          </a:bodyPr>
          <a:lstStyle/>
          <a:p>
            <a:pPr>
              <a:spcBef>
                <a:spcPct val="100000"/>
              </a:spcBef>
            </a:pPr>
            <a:r>
              <a:rPr lang="en-US" sz="2400" dirty="0"/>
              <a:t>Some complications:</a:t>
            </a:r>
          </a:p>
          <a:p>
            <a:pPr lvl="1"/>
            <a:r>
              <a:rPr lang="en-US" sz="2400" dirty="0"/>
              <a:t>Program   P  should not contain the ‘\0’  character.</a:t>
            </a:r>
          </a:p>
          <a:p>
            <a:pPr lvl="1"/>
            <a:r>
              <a:rPr lang="en-US" sz="2400" dirty="0"/>
              <a:t>Overflow should not crash program before  </a:t>
            </a:r>
            <a:r>
              <a:rPr lang="en-US" sz="2400" dirty="0" err="1"/>
              <a:t>func</a:t>
            </a:r>
            <a:r>
              <a:rPr lang="en-US" sz="2400" dirty="0"/>
              <a:t>()  exits.</a:t>
            </a:r>
          </a:p>
          <a:p>
            <a:pPr>
              <a:spcBef>
                <a:spcPct val="100000"/>
              </a:spcBef>
            </a:pPr>
            <a:r>
              <a:rPr lang="en-US" sz="2400" dirty="0"/>
              <a:t>(in)Famous </a:t>
            </a:r>
            <a:r>
              <a:rPr lang="en-US" sz="2400" u="sng" dirty="0"/>
              <a:t>remote</a:t>
            </a:r>
            <a:r>
              <a:rPr lang="en-US" sz="2400" dirty="0"/>
              <a:t> stack smashing overflows:</a:t>
            </a:r>
          </a:p>
          <a:p>
            <a:pPr lvl="1">
              <a:lnSpc>
                <a:spcPct val="110000"/>
              </a:lnSpc>
            </a:pPr>
            <a:r>
              <a:rPr lang="en-US" sz="2400" dirty="0"/>
              <a:t>Overflow in Windows animated cursors (ANI).     </a:t>
            </a:r>
            <a:r>
              <a:rPr lang="en-US" sz="2400" dirty="0" err="1">
                <a:solidFill>
                  <a:srgbClr val="000090"/>
                </a:solidFill>
              </a:rPr>
              <a:t>LoadAniIcon</a:t>
            </a:r>
            <a:r>
              <a:rPr lang="en-US" sz="2400" dirty="0">
                <a:solidFill>
                  <a:srgbClr val="000090"/>
                </a:solidFill>
              </a:rPr>
              <a:t>()</a:t>
            </a:r>
          </a:p>
          <a:p>
            <a:pPr lvl="1">
              <a:lnSpc>
                <a:spcPct val="130000"/>
              </a:lnSpc>
            </a:pPr>
            <a:r>
              <a:rPr lang="en-US" sz="2400" dirty="0"/>
              <a:t>Buffer overflow in Symantec virus detection  (May 2016)</a:t>
            </a:r>
          </a:p>
          <a:p>
            <a:pPr marL="1402045" lvl="2">
              <a:lnSpc>
                <a:spcPct val="140000"/>
              </a:lnSpc>
              <a:spcBef>
                <a:spcPts val="0"/>
              </a:spcBef>
              <a:buNone/>
            </a:pPr>
            <a:r>
              <a:rPr lang="en-US" sz="2400" dirty="0">
                <a:latin typeface="Arial" charset="0"/>
              </a:rPr>
              <a:t>	</a:t>
            </a:r>
            <a:r>
              <a:rPr lang="en-US" sz="2400" dirty="0">
                <a:solidFill>
                  <a:srgbClr val="000090"/>
                </a:solidFill>
                <a:latin typeface="Arial" charset="0"/>
              </a:rPr>
              <a:t>overflow when parsing PE headers </a:t>
            </a:r>
            <a:r>
              <a:rPr lang="is-IS" sz="2400" dirty="0">
                <a:solidFill>
                  <a:srgbClr val="000090"/>
                </a:solidFill>
                <a:latin typeface="Arial" charset="0"/>
              </a:rPr>
              <a:t>… kernel vuln.</a:t>
            </a:r>
            <a:endParaRPr lang="en-US" sz="2400" b="1" dirty="0">
              <a:solidFill>
                <a:srgbClr val="FF0000"/>
              </a:solidFill>
              <a:latin typeface="Arial" charset="0"/>
            </a:endParaRPr>
          </a:p>
        </p:txBody>
      </p:sp>
    </p:spTree>
    <p:extLst>
      <p:ext uri="{BB962C8B-B14F-4D97-AF65-F5344CB8AC3E}">
        <p14:creationId xmlns:p14="http://schemas.microsoft.com/office/powerpoint/2010/main" val="61516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6D4C4-18B6-4E89-A3B2-B003C6A3D117}"/>
              </a:ext>
            </a:extLst>
          </p:cNvPr>
          <p:cNvSpPr>
            <a:spLocks noGrp="1"/>
          </p:cNvSpPr>
          <p:nvPr>
            <p:ph type="title"/>
          </p:nvPr>
        </p:nvSpPr>
        <p:spPr/>
        <p:txBody>
          <a:bodyPr/>
          <a:lstStyle/>
          <a:p>
            <a:r>
              <a:rPr lang="en-US" dirty="0"/>
              <a:t>Buffer </a:t>
            </a:r>
            <a:r>
              <a:rPr lang="en-US" dirty="0" err="1"/>
              <a:t>Ovreflow</a:t>
            </a:r>
            <a:r>
              <a:rPr lang="en-US" dirty="0"/>
              <a:t> Mitigation</a:t>
            </a:r>
          </a:p>
        </p:txBody>
      </p:sp>
      <p:sp>
        <p:nvSpPr>
          <p:cNvPr id="3" name="Content Placeholder 2">
            <a:extLst>
              <a:ext uri="{FF2B5EF4-FFF2-40B4-BE49-F238E27FC236}">
                <a16:creationId xmlns:a16="http://schemas.microsoft.com/office/drawing/2014/main" id="{62DCBC69-F6B4-459C-9BB4-A817EE65EE6F}"/>
              </a:ext>
            </a:extLst>
          </p:cNvPr>
          <p:cNvSpPr>
            <a:spLocks noGrp="1"/>
          </p:cNvSpPr>
          <p:nvPr>
            <p:ph idx="1"/>
          </p:nvPr>
        </p:nvSpPr>
        <p:spPr/>
        <p:txBody>
          <a:bodyPr>
            <a:normAutofit/>
          </a:bodyPr>
          <a:lstStyle/>
          <a:p>
            <a:r>
              <a:rPr lang="en-US" sz="2800" dirty="0"/>
              <a:t>We know how a buffer overflow happens, but why does it happen? </a:t>
            </a:r>
          </a:p>
          <a:p>
            <a:r>
              <a:rPr lang="en-US" sz="2800" dirty="0"/>
              <a:t>This problem could not occur in Java; it is a C problem </a:t>
            </a:r>
          </a:p>
          <a:p>
            <a:pPr lvl="1"/>
            <a:r>
              <a:rPr lang="en-US" sz="2400" dirty="0"/>
              <a:t> In Java, objects are allocated dynamically on the heap (except </a:t>
            </a:r>
            <a:r>
              <a:rPr lang="en-US" sz="2400" dirty="0" err="1"/>
              <a:t>ints</a:t>
            </a:r>
            <a:r>
              <a:rPr lang="en-US" sz="2400" dirty="0"/>
              <a:t>, etc.)</a:t>
            </a:r>
          </a:p>
          <a:p>
            <a:pPr lvl="1"/>
            <a:r>
              <a:rPr lang="en-US" sz="2400" dirty="0"/>
              <a:t>  Also cannot do pointer arithmetic in Java</a:t>
            </a:r>
          </a:p>
          <a:p>
            <a:pPr lvl="1"/>
            <a:r>
              <a:rPr lang="en-US" sz="2400" dirty="0"/>
              <a:t> In C, however, you can declare things directly on the stack</a:t>
            </a:r>
          </a:p>
          <a:p>
            <a:endParaRPr lang="en-US" dirty="0"/>
          </a:p>
          <a:p>
            <a:endParaRPr lang="en-US" dirty="0"/>
          </a:p>
        </p:txBody>
      </p:sp>
    </p:spTree>
    <p:extLst>
      <p:ext uri="{BB962C8B-B14F-4D97-AF65-F5344CB8AC3E}">
        <p14:creationId xmlns:p14="http://schemas.microsoft.com/office/powerpoint/2010/main" val="159545645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838200" y="365125"/>
            <a:ext cx="10515600" cy="1052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Countermeasures</a:t>
            </a:r>
          </a:p>
        </p:txBody>
      </p:sp>
      <p:sp>
        <p:nvSpPr>
          <p:cNvPr id="270" name="Shape 270"/>
          <p:cNvSpPr txBox="1">
            <a:spLocks noGrp="1"/>
          </p:cNvSpPr>
          <p:nvPr>
            <p:ph type="body" idx="1"/>
          </p:nvPr>
        </p:nvSpPr>
        <p:spPr>
          <a:xfrm>
            <a:off x="838200" y="1341507"/>
            <a:ext cx="10269450" cy="5045100"/>
          </a:xfrm>
          <a:prstGeom prst="rect">
            <a:avLst/>
          </a:prstGeom>
        </p:spPr>
        <p:txBody>
          <a:bodyPr wrap="square" lIns="91425" tIns="91425" rIns="91425" bIns="91425" anchor="t" anchorCtr="0">
            <a:noAutofit/>
          </a:bodyPr>
          <a:lstStyle/>
          <a:p>
            <a:pPr marL="0" lvl="0" indent="0" rtl="0">
              <a:lnSpc>
                <a:spcPct val="150000"/>
              </a:lnSpc>
              <a:spcBef>
                <a:spcPts val="0"/>
              </a:spcBef>
              <a:buNone/>
            </a:pPr>
            <a:r>
              <a:rPr lang="en-US" sz="2400" b="1" dirty="0">
                <a:latin typeface="Arial"/>
                <a:ea typeface="Arial"/>
                <a:cs typeface="Arial"/>
                <a:sym typeface="Arial"/>
              </a:rPr>
              <a:t>Developer approaches:</a:t>
            </a:r>
          </a:p>
          <a:p>
            <a:pPr marL="457200" lvl="0" indent="-381000" rtl="0">
              <a:lnSpc>
                <a:spcPct val="150000"/>
              </a:lnSpc>
              <a:spcBef>
                <a:spcPts val="0"/>
              </a:spcBef>
              <a:buSzPts val="2400"/>
              <a:buChar char="•"/>
            </a:pPr>
            <a:r>
              <a:rPr lang="en-US" dirty="0">
                <a:latin typeface="Arial"/>
                <a:ea typeface="Arial"/>
                <a:cs typeface="Arial"/>
                <a:sym typeface="Arial"/>
              </a:rPr>
              <a:t>Use of safer library functions</a:t>
            </a:r>
          </a:p>
          <a:p>
            <a:pPr marL="457200" lvl="0" indent="-381000" rtl="0">
              <a:lnSpc>
                <a:spcPct val="150000"/>
              </a:lnSpc>
              <a:spcBef>
                <a:spcPts val="0"/>
              </a:spcBef>
              <a:buSzPts val="2400"/>
              <a:buChar char="•"/>
            </a:pPr>
            <a:r>
              <a:rPr lang="en-US" dirty="0">
                <a:latin typeface="Arial"/>
                <a:ea typeface="Arial"/>
                <a:cs typeface="Arial"/>
                <a:sym typeface="Arial"/>
              </a:rPr>
              <a:t>Static Code analyzer</a:t>
            </a:r>
          </a:p>
          <a:p>
            <a:pPr marL="0" lvl="0" indent="0" rtl="0">
              <a:lnSpc>
                <a:spcPct val="150000"/>
              </a:lnSpc>
              <a:spcBef>
                <a:spcPts val="0"/>
              </a:spcBef>
              <a:buNone/>
            </a:pPr>
            <a:r>
              <a:rPr lang="en-US" sz="2400" b="1" dirty="0">
                <a:latin typeface="Arial"/>
                <a:ea typeface="Arial"/>
                <a:cs typeface="Arial"/>
                <a:sym typeface="Arial"/>
              </a:rPr>
              <a:t>OS approaches:</a:t>
            </a:r>
          </a:p>
          <a:p>
            <a:pPr marL="457200" lvl="0" indent="-381000" rtl="0">
              <a:lnSpc>
                <a:spcPct val="150000"/>
              </a:lnSpc>
              <a:spcBef>
                <a:spcPts val="0"/>
              </a:spcBef>
              <a:buSzPts val="2400"/>
              <a:buChar char="•"/>
            </a:pPr>
            <a:r>
              <a:rPr lang="en-US" dirty="0">
                <a:latin typeface="Arial"/>
                <a:ea typeface="Arial"/>
                <a:cs typeface="Arial"/>
                <a:sym typeface="Arial"/>
              </a:rPr>
              <a:t>ASLR (Address Space Layout Randomization)</a:t>
            </a:r>
          </a:p>
          <a:p>
            <a:pPr marL="0" lvl="0" indent="0" rtl="0">
              <a:lnSpc>
                <a:spcPct val="150000"/>
              </a:lnSpc>
              <a:spcBef>
                <a:spcPts val="0"/>
              </a:spcBef>
              <a:buNone/>
            </a:pPr>
            <a:r>
              <a:rPr lang="en-US" sz="2400" b="1" dirty="0">
                <a:latin typeface="Arial"/>
                <a:ea typeface="Arial"/>
                <a:cs typeface="Arial"/>
                <a:sym typeface="Arial"/>
              </a:rPr>
              <a:t>Compiler approaches:</a:t>
            </a:r>
          </a:p>
          <a:p>
            <a:pPr marL="457200" lvl="0" indent="-381000" rtl="0">
              <a:lnSpc>
                <a:spcPct val="150000"/>
              </a:lnSpc>
              <a:spcBef>
                <a:spcPts val="0"/>
              </a:spcBef>
              <a:buSzPts val="2400"/>
              <a:buChar char="•"/>
            </a:pPr>
            <a:r>
              <a:rPr lang="en-US" dirty="0">
                <a:latin typeface="Arial"/>
                <a:ea typeface="Arial"/>
                <a:cs typeface="Arial"/>
                <a:sym typeface="Arial"/>
              </a:rPr>
              <a:t>Canary-Guard (</a:t>
            </a:r>
            <a:r>
              <a:rPr lang="en-US" dirty="0" err="1">
                <a:latin typeface="Arial"/>
                <a:ea typeface="Arial"/>
                <a:cs typeface="Arial"/>
                <a:sym typeface="Arial"/>
              </a:rPr>
              <a:t>Stackguard</a:t>
            </a:r>
            <a:r>
              <a:rPr lang="en-US" dirty="0">
                <a:latin typeface="Arial"/>
                <a:ea typeface="Arial"/>
                <a:cs typeface="Arial"/>
                <a:sym typeface="Arial"/>
              </a:rPr>
              <a:t>)</a:t>
            </a:r>
          </a:p>
          <a:p>
            <a:pPr marL="0" lvl="0" indent="0" rtl="0">
              <a:lnSpc>
                <a:spcPct val="150000"/>
              </a:lnSpc>
              <a:spcBef>
                <a:spcPts val="0"/>
              </a:spcBef>
              <a:buNone/>
            </a:pPr>
            <a:r>
              <a:rPr lang="en-US" sz="2400" b="1" dirty="0">
                <a:latin typeface="Arial"/>
                <a:ea typeface="Arial"/>
                <a:cs typeface="Arial"/>
                <a:sym typeface="Arial"/>
              </a:rPr>
              <a:t>Hardware approaches:</a:t>
            </a:r>
          </a:p>
          <a:p>
            <a:pPr marL="457200" lvl="0" indent="-381000" rtl="0">
              <a:lnSpc>
                <a:spcPct val="150000"/>
              </a:lnSpc>
              <a:spcBef>
                <a:spcPts val="0"/>
              </a:spcBef>
              <a:buSzPts val="2400"/>
              <a:buChar char="•"/>
            </a:pPr>
            <a:r>
              <a:rPr lang="en-US" dirty="0">
                <a:latin typeface="Arial"/>
                <a:ea typeface="Arial"/>
                <a:cs typeface="Arial"/>
                <a:sym typeface="Arial"/>
              </a:rPr>
              <a:t>Non-Executable Stack </a:t>
            </a:r>
          </a:p>
        </p:txBody>
      </p:sp>
    </p:spTree>
  </p:cSld>
  <p:clrMapOvr>
    <a:masterClrMapping/>
  </p:clrMapOvr>
</p:sld>
</file>

<file path=ppt/theme/theme1.xml><?xml version="1.0" encoding="utf-8"?>
<a:theme xmlns:a="http://schemas.openxmlformats.org/drawingml/2006/main" name="Basis">
  <a:themeElements>
    <a:clrScheme name="Custom 2">
      <a:dk1>
        <a:srgbClr val="000000"/>
      </a:dk1>
      <a:lt1>
        <a:srgbClr val="DDDDDD"/>
      </a:lt1>
      <a:dk2>
        <a:srgbClr val="000000"/>
      </a:dk2>
      <a:lt2>
        <a:srgbClr val="DDDDDD"/>
      </a:lt2>
      <a:accent1>
        <a:srgbClr val="000000"/>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3682</TotalTime>
  <Words>6143</Words>
  <Application>Microsoft Office PowerPoint</Application>
  <PresentationFormat>Widescreen</PresentationFormat>
  <Paragraphs>957</Paragraphs>
  <Slides>109</Slides>
  <Notes>22</Notes>
  <HiddenSlides>6</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109</vt:i4>
      </vt:variant>
    </vt:vector>
  </HeadingPairs>
  <TitlesOfParts>
    <vt:vector size="119" baseType="lpstr">
      <vt:lpstr>Arial</vt:lpstr>
      <vt:lpstr>Calibri</vt:lpstr>
      <vt:lpstr>Comic Sans MS</vt:lpstr>
      <vt:lpstr>Corbel</vt:lpstr>
      <vt:lpstr>Courier New</vt:lpstr>
      <vt:lpstr>Monotype Sorts</vt:lpstr>
      <vt:lpstr>Tahoma</vt:lpstr>
      <vt:lpstr>Trebuchet MS</vt:lpstr>
      <vt:lpstr>Wingdings</vt:lpstr>
      <vt:lpstr>Basis</vt:lpstr>
      <vt:lpstr>OS Security</vt:lpstr>
      <vt:lpstr>Security Features of an Ordinary OS</vt:lpstr>
      <vt:lpstr>Process security</vt:lpstr>
      <vt:lpstr>The boot sequence</vt:lpstr>
      <vt:lpstr>BIOS Attack</vt:lpstr>
      <vt:lpstr>Hibernation</vt:lpstr>
      <vt:lpstr>Attacks at the time of Hibernation</vt:lpstr>
      <vt:lpstr>Event Logging (Windows)</vt:lpstr>
      <vt:lpstr>Event logging(Linux)</vt:lpstr>
      <vt:lpstr>Process Monitoring</vt:lpstr>
      <vt:lpstr>Memory and file system security</vt:lpstr>
      <vt:lpstr>Motivation</vt:lpstr>
      <vt:lpstr>Virtual Memory Security</vt:lpstr>
      <vt:lpstr>Attack on virtual memory</vt:lpstr>
      <vt:lpstr>Password Authetication</vt:lpstr>
      <vt:lpstr>Basic password authentication</vt:lpstr>
      <vt:lpstr>Dictionary Attack – some numbers</vt:lpstr>
      <vt:lpstr>Password Salt</vt:lpstr>
      <vt:lpstr>Password Salt</vt:lpstr>
      <vt:lpstr>How Password Salt works</vt:lpstr>
      <vt:lpstr>How Salt Increases Search Space Size</vt:lpstr>
      <vt:lpstr>Access control </vt:lpstr>
      <vt:lpstr>Access control</vt:lpstr>
      <vt:lpstr>Access control matrix</vt:lpstr>
      <vt:lpstr>Two implementation concepts</vt:lpstr>
      <vt:lpstr>ACL: my name is on the list</vt:lpstr>
      <vt:lpstr>Capability: I have a ticket</vt:lpstr>
      <vt:lpstr>ACL vs Capabilities</vt:lpstr>
      <vt:lpstr>ACL vs Capabilities</vt:lpstr>
      <vt:lpstr>ACL vs Capabilities</vt:lpstr>
      <vt:lpstr>Delegation and Revocation</vt:lpstr>
      <vt:lpstr>Discretionary Access Control (DAC)</vt:lpstr>
      <vt:lpstr>Closed vs. Open Policy</vt:lpstr>
      <vt:lpstr>Closed Policy with Negative Authorizations and Deny Priority </vt:lpstr>
      <vt:lpstr>Unix Roles  (aka Groups)</vt:lpstr>
      <vt:lpstr>Unix Access Control</vt:lpstr>
      <vt:lpstr>Unix file access control list</vt:lpstr>
      <vt:lpstr>Example directory listing</vt:lpstr>
      <vt:lpstr>Process effective user id (EUID)</vt:lpstr>
      <vt:lpstr>Process Operations and IDs</vt:lpstr>
      <vt:lpstr>Password Dilemma </vt:lpstr>
      <vt:lpstr>Special Permission Bits</vt:lpstr>
      <vt:lpstr>Process Operations and IDs</vt:lpstr>
      <vt:lpstr>Set-user-ID (“suid” or “setuid”) bit</vt:lpstr>
      <vt:lpstr>Set-group-ID (“sgid” or “setgid”) bit</vt:lpstr>
      <vt:lpstr>Sticky Bit</vt:lpstr>
      <vt:lpstr>Setuid(uid) system calls</vt:lpstr>
      <vt:lpstr>Example</vt:lpstr>
      <vt:lpstr>Root User</vt:lpstr>
      <vt:lpstr>Changing Permissions</vt:lpstr>
      <vt:lpstr>Examples of Changing Permissions</vt:lpstr>
      <vt:lpstr>Octal Notation</vt:lpstr>
      <vt:lpstr>Octal Notation Examples</vt:lpstr>
      <vt:lpstr>Unix access control summary</vt:lpstr>
      <vt:lpstr>Access control in Windows</vt:lpstr>
      <vt:lpstr>PowerPoint Presentation</vt:lpstr>
      <vt:lpstr>Process has set of tokens</vt:lpstr>
      <vt:lpstr>Object has security descriptor</vt:lpstr>
      <vt:lpstr>Example access request</vt:lpstr>
      <vt:lpstr>Impersonation Tokens  (compare to setuid)</vt:lpstr>
      <vt:lpstr>Windows access control summary</vt:lpstr>
      <vt:lpstr>Control exploit attacks</vt:lpstr>
      <vt:lpstr>What is an exploit</vt:lpstr>
      <vt:lpstr>Buffer overflow</vt:lpstr>
      <vt:lpstr>First example:   buffer overflows</vt:lpstr>
      <vt:lpstr>What is needed</vt:lpstr>
      <vt:lpstr>Address space</vt:lpstr>
      <vt:lpstr>Virtual memory</vt:lpstr>
      <vt:lpstr>Unix Address Space</vt:lpstr>
      <vt:lpstr>Stack Frame</vt:lpstr>
      <vt:lpstr>Buffer Overflow Attack in a Nutshell</vt:lpstr>
      <vt:lpstr>Program Memory Stack</vt:lpstr>
      <vt:lpstr>Order of the function arguments in stack</vt:lpstr>
      <vt:lpstr>Function Call Stack</vt:lpstr>
      <vt:lpstr>Stack Layout for Function Call Chain</vt:lpstr>
      <vt:lpstr>What are buffer overflows?</vt:lpstr>
      <vt:lpstr>What are buffer overflows?</vt:lpstr>
      <vt:lpstr>Consequences of Buffer Overflow</vt:lpstr>
      <vt:lpstr>Vulnerable Program</vt:lpstr>
      <vt:lpstr>How to Run Malicious Code</vt:lpstr>
      <vt:lpstr>Basic stack exploit</vt:lpstr>
      <vt:lpstr>Some Issues</vt:lpstr>
      <vt:lpstr>Resolving the issues</vt:lpstr>
      <vt:lpstr>Creation of The Malicious Input (badfile)</vt:lpstr>
      <vt:lpstr>Task A : Distance Between Buffer Base Address and Return Address</vt:lpstr>
      <vt:lpstr>Task B : Address of Malicious Code</vt:lpstr>
      <vt:lpstr>exec() example</vt:lpstr>
      <vt:lpstr>ShellCode Injection</vt:lpstr>
      <vt:lpstr>Shellcode</vt:lpstr>
      <vt:lpstr>Shelllcode</vt:lpstr>
      <vt:lpstr>Shellcode</vt:lpstr>
      <vt:lpstr>Generating a String</vt:lpstr>
      <vt:lpstr>Some important issues</vt:lpstr>
      <vt:lpstr>Unix Shell Command Substituion</vt:lpstr>
      <vt:lpstr>The NOP slide</vt:lpstr>
      <vt:lpstr>The NOP slide</vt:lpstr>
      <vt:lpstr>Details and examples</vt:lpstr>
      <vt:lpstr>Buffer Ovreflow Mitigation</vt:lpstr>
      <vt:lpstr>Countermeasures</vt:lpstr>
      <vt:lpstr>Use safer library function</vt:lpstr>
      <vt:lpstr>Static code analyzer</vt:lpstr>
      <vt:lpstr>Many unsafe libc functions</vt:lpstr>
      <vt:lpstr>Buffer Overflow Mitigation</vt:lpstr>
      <vt:lpstr>Principle of ASLR</vt:lpstr>
      <vt:lpstr>Canary Guard</vt:lpstr>
      <vt:lpstr>Stack guard</vt:lpstr>
      <vt:lpstr>Non-executable stack</vt:lpstr>
      <vt:lpstr>Heap based Buffer Overflow Attack</vt:lpstr>
      <vt:lpstr>Prevention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Security</dc:title>
  <dc:creator>Lenovo</dc:creator>
  <cp:lastModifiedBy>Lenovo</cp:lastModifiedBy>
  <cp:revision>148</cp:revision>
  <dcterms:created xsi:type="dcterms:W3CDTF">2019-07-01T06:37:45Z</dcterms:created>
  <dcterms:modified xsi:type="dcterms:W3CDTF">2019-07-17T16:05:08Z</dcterms:modified>
</cp:coreProperties>
</file>