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 varScale="1">
        <p:scale>
          <a:sx n="43" d="100"/>
          <a:sy n="43" d="100"/>
        </p:scale>
        <p:origin x="70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niqu\OneDrive\Desktop\Task%203_Final%20Content%20Data%20se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niqu\OneDrive\Desktop\Task%203_Final%20Content%20Data%20set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Most popular</a:t>
            </a:r>
            <a:r>
              <a:rPr lang="en-IN" baseline="0"/>
              <a:t> categories</a:t>
            </a:r>
            <a:endParaRPr lang="en-IN"/>
          </a:p>
        </c:rich>
      </c:tx>
      <c:layout>
        <c:manualLayout>
          <c:xMode val="edge"/>
          <c:yMode val="edge"/>
          <c:x val="0.29965966754155732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Sheet1!$A$1:$A$5</c:f>
              <c:strCache>
                <c:ptCount val="5"/>
                <c:pt idx="0">
                  <c:v>animals</c:v>
                </c:pt>
                <c:pt idx="1">
                  <c:v>cooking</c:v>
                </c:pt>
                <c:pt idx="2">
                  <c:v>culture</c:v>
                </c:pt>
                <c:pt idx="3">
                  <c:v>dogs</c:v>
                </c:pt>
                <c:pt idx="4">
                  <c:v>education</c:v>
                </c:pt>
              </c:strCache>
            </c:strRef>
          </c:cat>
          <c:val>
            <c:numRef>
              <c:f>Sheet1!$B$1:$B$5</c:f>
              <c:numCache>
                <c:formatCode>General</c:formatCode>
                <c:ptCount val="5"/>
                <c:pt idx="0">
                  <c:v>74965</c:v>
                </c:pt>
                <c:pt idx="1">
                  <c:v>64756</c:v>
                </c:pt>
                <c:pt idx="2">
                  <c:v>66579</c:v>
                </c:pt>
                <c:pt idx="3">
                  <c:v>52511</c:v>
                </c:pt>
                <c:pt idx="4">
                  <c:v>57436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70-4780-AAD5-2FC2227425D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98528256"/>
        <c:axId val="1498532576"/>
      </c:barChart>
      <c:catAx>
        <c:axId val="1498528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8532576"/>
        <c:crosses val="autoZero"/>
        <c:auto val="1"/>
        <c:lblAlgn val="ctr"/>
        <c:lblOffset val="100"/>
        <c:noMultiLvlLbl val="0"/>
      </c:catAx>
      <c:valAx>
        <c:axId val="14985325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98528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Content Sentiments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Sheet2!$D$2:$D$5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Sheet2!$E$2:$E$5</c:f>
              <c:numCache>
                <c:formatCode>General</c:formatCode>
                <c:ptCount val="4"/>
                <c:pt idx="0">
                  <c:v>6589</c:v>
                </c:pt>
                <c:pt idx="1">
                  <c:v>6245</c:v>
                </c:pt>
                <c:pt idx="2">
                  <c:v>6079</c:v>
                </c:pt>
                <c:pt idx="3">
                  <c:v>5660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E3-46AE-8B63-D736D52188F1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Sheet2!$D$2:$D$5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Sheet2!$F$2:$F$5</c:f>
              <c:numCache>
                <c:formatCode>General</c:formatCode>
                <c:ptCount val="4"/>
                <c:pt idx="0">
                  <c:v>3700</c:v>
                </c:pt>
                <c:pt idx="1">
                  <c:v>3510</c:v>
                </c:pt>
                <c:pt idx="2">
                  <c:v>3381</c:v>
                </c:pt>
                <c:pt idx="3">
                  <c:v>3216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CE3-46AE-8B63-D736D52188F1}"/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Sheet2!$D$2:$D$5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Sheet2!$G$2:$G$5</c:f>
              <c:numCache>
                <c:formatCode>General</c:formatCode>
                <c:ptCount val="4"/>
                <c:pt idx="0">
                  <c:v>2057</c:v>
                </c:pt>
                <c:pt idx="1">
                  <c:v>1943</c:v>
                </c:pt>
                <c:pt idx="2">
                  <c:v>1924</c:v>
                </c:pt>
                <c:pt idx="3">
                  <c:v>1771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CE3-46AE-8B63-D736D52188F1}"/>
            </c:ext>
          </c:extLst>
        </c:ser>
        <c:ser>
          <c:idx val="3"/>
          <c:order val="3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Sheet2!$D$2:$D$5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Sheet2!$H$2:$H$5</c:f>
              <c:numCache>
                <c:formatCode>General</c:formatCode>
                <c:ptCount val="4"/>
                <c:pt idx="0">
                  <c:v>832</c:v>
                </c:pt>
                <c:pt idx="1">
                  <c:v>792</c:v>
                </c:pt>
                <c:pt idx="2">
                  <c:v>774</c:v>
                </c:pt>
                <c:pt idx="3">
                  <c:v>673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CE3-46AE-8B63-D736D52188F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61423104"/>
        <c:axId val="1561424544"/>
      </c:barChart>
      <c:catAx>
        <c:axId val="1561423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1424544"/>
        <c:crosses val="autoZero"/>
        <c:auto val="1"/>
        <c:lblAlgn val="ctr"/>
        <c:lblOffset val="100"/>
        <c:noMultiLvlLbl val="0"/>
      </c:catAx>
      <c:valAx>
        <c:axId val="15614245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1423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[Social </a:t>
            </a:r>
            <a:r>
              <a:rPr lang="en-US" sz="10533" spc="-105" dirty="0" err="1">
                <a:solidFill>
                  <a:srgbClr val="FFFFFF"/>
                </a:solidFill>
                <a:latin typeface="Graphik Regular" panose="020B0503030202060203" pitchFamily="34" charset="0"/>
              </a:rPr>
              <a:t>Bazz</a:t>
            </a: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1" name="TextBox 12">
            <a:extLst>
              <a:ext uri="{FF2B5EF4-FFF2-40B4-BE49-F238E27FC236}">
                <a16:creationId xmlns:a16="http://schemas.microsoft.com/office/drawing/2014/main" id="{19A1BE45-8301-44C6-A0D0-F8FDA800622F}"/>
              </a:ext>
            </a:extLst>
          </p:cNvPr>
          <p:cNvSpPr txBox="1"/>
          <p:nvPr/>
        </p:nvSpPr>
        <p:spPr>
          <a:xfrm>
            <a:off x="11581833" y="2135141"/>
            <a:ext cx="5677467" cy="312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60"/>
              </a:lnSpc>
            </a:pPr>
            <a:endParaRPr lang="en-US" sz="1900" spc="-19" dirty="0">
              <a:solidFill>
                <a:srgbClr val="000000"/>
              </a:solidFill>
              <a:latin typeface="Graphik Regular" panose="020B0503030202060203" pitchFamily="34" charset="0"/>
            </a:endParaRPr>
          </a:p>
        </p:txBody>
      </p: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57C490F-E065-A8A5-434A-E86BBBCDC1B3}"/>
              </a:ext>
            </a:extLst>
          </p:cNvPr>
          <p:cNvSpPr txBox="1"/>
          <p:nvPr/>
        </p:nvSpPr>
        <p:spPr>
          <a:xfrm>
            <a:off x="11125201" y="1161806"/>
            <a:ext cx="67055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There are total 16 distinct content categories.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Out of which Animal and Science category are the most popular one.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4 type of content – Photo, Video, Gif, Audio.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May month has the highest number of posts.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419600" y="2048351"/>
            <a:ext cx="11869579" cy="6371749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IN" dirty="0"/>
              <a:t>Si</a:t>
            </a: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C40DF7-59E8-D4EA-39D6-A332519712BC}"/>
              </a:ext>
            </a:extLst>
          </p:cNvPr>
          <p:cNvSpPr txBox="1"/>
          <p:nvPr/>
        </p:nvSpPr>
        <p:spPr>
          <a:xfrm>
            <a:off x="8499197" y="2171700"/>
            <a:ext cx="7102787" cy="600164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dirty="0"/>
              <a:t>Social </a:t>
            </a:r>
            <a:r>
              <a:rPr lang="en-IN" sz="3200" dirty="0" err="1"/>
              <a:t>Bazz</a:t>
            </a:r>
            <a:r>
              <a:rPr lang="en-IN" sz="3200" dirty="0"/>
              <a:t> is fast growing technology unicorn that need to adapt quickly to its global scale. </a:t>
            </a:r>
          </a:p>
          <a:p>
            <a:r>
              <a:rPr lang="en-IN" sz="3200" dirty="0" err="1"/>
              <a:t>Acccenture</a:t>
            </a:r>
            <a:r>
              <a:rPr lang="en-IN" sz="3200" dirty="0"/>
              <a:t> has begun a 3 month POC focusing on these tasks.</a:t>
            </a:r>
          </a:p>
          <a:p>
            <a:endParaRPr lang="en-IN" sz="32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3200" dirty="0"/>
              <a:t>An audit of Social </a:t>
            </a:r>
            <a:r>
              <a:rPr lang="en-IN" sz="3200" dirty="0" err="1"/>
              <a:t>Bazz’s</a:t>
            </a:r>
            <a:r>
              <a:rPr lang="en-IN" sz="3200" dirty="0"/>
              <a:t> big data problem.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3200" dirty="0"/>
              <a:t>Recommendation for a successful IPO.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3200" dirty="0"/>
              <a:t>Analysis to find Social </a:t>
            </a:r>
            <a:r>
              <a:rPr lang="en-IN" sz="3200" dirty="0" err="1"/>
              <a:t>Bazz</a:t>
            </a:r>
            <a:r>
              <a:rPr lang="en-IN" sz="3200" dirty="0"/>
              <a:t> ‘s top 5 most categories of content.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7FFF97-85A7-2E2A-F7EC-368C4BA39F14}"/>
              </a:ext>
            </a:extLst>
          </p:cNvPr>
          <p:cNvSpPr txBox="1"/>
          <p:nvPr/>
        </p:nvSpPr>
        <p:spPr>
          <a:xfrm>
            <a:off x="3886200" y="4761658"/>
            <a:ext cx="5331863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Over 100000 posts per day.</a:t>
            </a:r>
          </a:p>
          <a:p>
            <a:endParaRPr lang="en-IN" sz="3600" dirty="0"/>
          </a:p>
          <a:p>
            <a:r>
              <a:rPr lang="en-IN" sz="3600" dirty="0"/>
              <a:t>36500000 piece of content per year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sz="2400" dirty="0"/>
              <a:t>But how to </a:t>
            </a:r>
            <a:r>
              <a:rPr lang="en-IN" sz="2400" dirty="0" err="1"/>
              <a:t>capitilize</a:t>
            </a:r>
            <a:r>
              <a:rPr lang="en-IN" sz="2400" dirty="0"/>
              <a:t> on it when there is so much ?</a:t>
            </a:r>
          </a:p>
          <a:p>
            <a:endParaRPr lang="en-IN" sz="2400" dirty="0"/>
          </a:p>
          <a:p>
            <a:r>
              <a:rPr lang="en-IN" sz="2400" dirty="0"/>
              <a:t>Analysis to find Social </a:t>
            </a:r>
            <a:r>
              <a:rPr lang="en-IN" sz="2400" dirty="0" err="1"/>
              <a:t>Bazz’s</a:t>
            </a:r>
            <a:r>
              <a:rPr lang="en-IN" sz="2400" dirty="0"/>
              <a:t> top 5 most popular categories of content.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9097FA-0CCC-5656-4EB3-963D8D52BEF8}"/>
              </a:ext>
            </a:extLst>
          </p:cNvPr>
          <p:cNvSpPr txBox="1"/>
          <p:nvPr/>
        </p:nvSpPr>
        <p:spPr>
          <a:xfrm>
            <a:off x="14401800" y="1825527"/>
            <a:ext cx="3505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Andrew Fleming</a:t>
            </a:r>
          </a:p>
          <a:p>
            <a:r>
              <a:rPr lang="en-IN" sz="2400" dirty="0"/>
              <a:t>Chief Technical Architect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22D04C-2F01-A7A8-4DA9-BB2B5F01BB87}"/>
              </a:ext>
            </a:extLst>
          </p:cNvPr>
          <p:cNvSpPr txBox="1"/>
          <p:nvPr/>
        </p:nvSpPr>
        <p:spPr>
          <a:xfrm>
            <a:off x="14401800" y="4371963"/>
            <a:ext cx="3124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Marcus </a:t>
            </a:r>
            <a:r>
              <a:rPr lang="en-IN" sz="2800" b="1" dirty="0" err="1"/>
              <a:t>Rompton</a:t>
            </a:r>
            <a:endParaRPr lang="en-IN" sz="2800" b="1" dirty="0"/>
          </a:p>
          <a:p>
            <a:r>
              <a:rPr lang="en-IN" sz="2400" dirty="0"/>
              <a:t>Senior Principle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8F7129-E7B2-A0A9-D1E7-26FF762F8A4D}"/>
              </a:ext>
            </a:extLst>
          </p:cNvPr>
          <p:cNvSpPr txBox="1"/>
          <p:nvPr/>
        </p:nvSpPr>
        <p:spPr>
          <a:xfrm>
            <a:off x="14401800" y="7568922"/>
            <a:ext cx="3124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Shashank Srivastav</a:t>
            </a:r>
          </a:p>
          <a:p>
            <a:r>
              <a:rPr lang="en-IN" sz="2400" dirty="0"/>
              <a:t>Data Analyst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065306-2460-C5FE-55F7-60C74096CFF3}"/>
              </a:ext>
            </a:extLst>
          </p:cNvPr>
          <p:cNvSpPr txBox="1"/>
          <p:nvPr/>
        </p:nvSpPr>
        <p:spPr>
          <a:xfrm>
            <a:off x="3798891" y="1459587"/>
            <a:ext cx="3059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Data Understanding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59F8FAF-CFB2-3C6D-79CC-CE93880AD532}"/>
              </a:ext>
            </a:extLst>
          </p:cNvPr>
          <p:cNvSpPr txBox="1"/>
          <p:nvPr/>
        </p:nvSpPr>
        <p:spPr>
          <a:xfrm>
            <a:off x="5852377" y="2890182"/>
            <a:ext cx="3059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Data Cleaning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04C3CEB-B556-A044-FF8C-57CC8CF521BE}"/>
              </a:ext>
            </a:extLst>
          </p:cNvPr>
          <p:cNvSpPr txBox="1"/>
          <p:nvPr/>
        </p:nvSpPr>
        <p:spPr>
          <a:xfrm>
            <a:off x="7884993" y="4461004"/>
            <a:ext cx="3059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Data Modelling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8B386F-AA78-2C25-C2FA-19BB87B92219}"/>
              </a:ext>
            </a:extLst>
          </p:cNvPr>
          <p:cNvSpPr txBox="1"/>
          <p:nvPr/>
        </p:nvSpPr>
        <p:spPr>
          <a:xfrm>
            <a:off x="9650251" y="6231914"/>
            <a:ext cx="3059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Data Analysis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91F7375-6675-2398-14A6-8EC21DC74D2E}"/>
              </a:ext>
            </a:extLst>
          </p:cNvPr>
          <p:cNvSpPr txBox="1"/>
          <p:nvPr/>
        </p:nvSpPr>
        <p:spPr>
          <a:xfrm>
            <a:off x="11397412" y="7839854"/>
            <a:ext cx="3059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Uncover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642EEE1-020D-B4D6-BC8D-33F3DCEC9F82}"/>
              </a:ext>
            </a:extLst>
          </p:cNvPr>
          <p:cNvSpPr txBox="1"/>
          <p:nvPr/>
        </p:nvSpPr>
        <p:spPr>
          <a:xfrm>
            <a:off x="1999960" y="5771260"/>
            <a:ext cx="3222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16 unique categories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EFAAB0-C2F0-69D5-5FE3-C7F886E755DF}"/>
              </a:ext>
            </a:extLst>
          </p:cNvPr>
          <p:cNvSpPr txBox="1"/>
          <p:nvPr/>
        </p:nvSpPr>
        <p:spPr>
          <a:xfrm>
            <a:off x="7021789" y="5732873"/>
            <a:ext cx="4859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Animal Most Favourite Category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BC673D-C0AF-D367-01D5-8F2C36DD9B75}"/>
              </a:ext>
            </a:extLst>
          </p:cNvPr>
          <p:cNvSpPr txBox="1"/>
          <p:nvPr/>
        </p:nvSpPr>
        <p:spPr>
          <a:xfrm>
            <a:off x="12496800" y="5795249"/>
            <a:ext cx="484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May with most number of posts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219A6317-EBFB-EB5B-77C5-3A3086B4F6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398618"/>
              </p:ext>
            </p:extLst>
          </p:nvPr>
        </p:nvGraphicFramePr>
        <p:xfrm>
          <a:off x="2724115" y="1711134"/>
          <a:ext cx="14941265" cy="71661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FF05B010-9D85-BE99-5F88-C5D7929543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2789624"/>
              </p:ext>
            </p:extLst>
          </p:nvPr>
        </p:nvGraphicFramePr>
        <p:xfrm>
          <a:off x="2824655" y="1231450"/>
          <a:ext cx="14483846" cy="76952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</TotalTime>
  <Words>238</Words>
  <Application>Microsoft Office PowerPoint</Application>
  <PresentationFormat>Custom</PresentationFormat>
  <Paragraphs>77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Graphik Regular</vt:lpstr>
      <vt:lpstr>Clear Sans Regular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Shashank Srivastava</cp:lastModifiedBy>
  <cp:revision>9</cp:revision>
  <dcterms:created xsi:type="dcterms:W3CDTF">2006-08-16T00:00:00Z</dcterms:created>
  <dcterms:modified xsi:type="dcterms:W3CDTF">2025-03-02T03:37:52Z</dcterms:modified>
  <dc:identifier>DAEhDyfaYKE</dc:identifier>
</cp:coreProperties>
</file>