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645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26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91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1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4a328f9d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4a328f9d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10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4a265a45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4a265a45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12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72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4a328f9d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4a328f9d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99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4a328f9d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4a328f9d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26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4a328f9d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4a328f9d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64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d9c67055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16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4a265a45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4a265a45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72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450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657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65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23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1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1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4a328f6b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4a328f6b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8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28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449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4a328f9d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4a328f9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3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05555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96726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8017089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4354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9108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51186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9955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40932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3"/>
        <p:cNvGrpSpPr/>
        <p:nvPr/>
      </p:nvGrpSpPr>
      <p:grpSpPr>
        <a:xfrm>
          <a:off x="0" y="0"/>
          <a:ext cx="0" cy="0"/>
          <a:chOff x="0" y="0"/>
          <a:chExt cx="0" cy="0"/>
        </a:xfrm>
      </p:grpSpPr>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54553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99"/>
        <p:cNvGrpSpPr/>
        <p:nvPr/>
      </p:nvGrpSpPr>
      <p:grpSpPr>
        <a:xfrm>
          <a:off x="0" y="0"/>
          <a:ext cx="0" cy="0"/>
          <a:chOff x="0" y="0"/>
          <a:chExt cx="0" cy="0"/>
        </a:xfrm>
      </p:grpSpPr>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9979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109"/>
        <p:cNvGrpSpPr/>
        <p:nvPr/>
      </p:nvGrpSpPr>
      <p:grpSpPr>
        <a:xfrm>
          <a:off x="0" y="0"/>
          <a:ext cx="0" cy="0"/>
          <a:chOff x="0" y="0"/>
          <a:chExt cx="0" cy="0"/>
        </a:xfrm>
      </p:grpSpPr>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052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4372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2038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25914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84"/>
        <p:cNvGrpSpPr/>
        <p:nvPr/>
      </p:nvGrpSpPr>
      <p:grpSpPr>
        <a:xfrm>
          <a:off x="0" y="0"/>
          <a:ext cx="0" cy="0"/>
          <a:chOff x="0" y="0"/>
          <a:chExt cx="0" cy="0"/>
        </a:xfrm>
      </p:grpSpPr>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80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16192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536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9924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3798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6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60489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03396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31812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teejmahal20/airline-passenger-satisfaction/" TargetMode="External"/><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50"/>
            <a:ext cx="6111900" cy="800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mtClean="0"/>
              <a:t>Data Science WorkFlow</a:t>
            </a:r>
            <a:endParaRPr/>
          </a:p>
        </p:txBody>
      </p:sp>
      <p:sp>
        <p:nvSpPr>
          <p:cNvPr id="136" name="Google Shape;136;p17"/>
          <p:cNvSpPr txBox="1">
            <a:spLocks noGrp="1"/>
          </p:cNvSpPr>
          <p:nvPr>
            <p:ph type="subTitle" idx="1"/>
          </p:nvPr>
        </p:nvSpPr>
        <p:spPr>
          <a:xfrm>
            <a:off x="729600" y="2921750"/>
            <a:ext cx="3787800" cy="677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mtClean="0"/>
              <a:t>Problem statement, Analysis, Approach and 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sz="3000" dirty="0"/>
          </a:p>
        </p:txBody>
      </p:sp>
      <p:sp>
        <p:nvSpPr>
          <p:cNvPr id="192" name="Google Shape;192;p26"/>
          <p:cNvSpPr txBox="1">
            <a:spLocks noGrp="1"/>
          </p:cNvSpPr>
          <p:nvPr>
            <p:ph type="subTitle" idx="1"/>
          </p:nvPr>
        </p:nvSpPr>
        <p:spPr>
          <a:xfrm>
            <a:off x="724950" y="3313925"/>
            <a:ext cx="3068400" cy="12033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t>Since the only column with null values is 'Arrival Delay in Minutes', we’ll check its correlation with ‘satisfaction’</a:t>
            </a:r>
            <a:endParaRPr sz="1300"/>
          </a:p>
          <a:p>
            <a:pPr marL="0" lvl="0" indent="0" algn="l" rtl="0">
              <a:lnSpc>
                <a:spcPct val="115000"/>
              </a:lnSpc>
              <a:spcBef>
                <a:spcPts val="1000"/>
              </a:spcBef>
              <a:spcAft>
                <a:spcPts val="1000"/>
              </a:spcAft>
              <a:buNone/>
            </a:pPr>
            <a:endParaRPr sz="1300"/>
          </a:p>
        </p:txBody>
      </p:sp>
      <p:sp>
        <p:nvSpPr>
          <p:cNvPr id="193" name="Google Shape;193;p26"/>
          <p:cNvSpPr txBox="1"/>
          <p:nvPr/>
        </p:nvSpPr>
        <p:spPr>
          <a:xfrm>
            <a:off x="3966606" y="1010575"/>
            <a:ext cx="3999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Lato"/>
                <a:ea typeface="Lato"/>
                <a:cs typeface="Lato"/>
                <a:sym typeface="Lato"/>
              </a:rPr>
              <a:t>Correlation:</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Input Feature </a:t>
            </a:r>
            <a:r>
              <a:rPr lang="en" sz="1300" dirty="0">
                <a:solidFill>
                  <a:schemeClr val="accent1"/>
                </a:solidFill>
                <a:latin typeface="Lato"/>
                <a:ea typeface="Lato"/>
                <a:cs typeface="Lato"/>
                <a:sym typeface="Lato"/>
              </a:rPr>
              <a:t>Arrival Delay in Minutes </a:t>
            </a:r>
            <a:r>
              <a:rPr lang="en" dirty="0">
                <a:latin typeface="Lato"/>
                <a:ea typeface="Lato"/>
                <a:cs typeface="Lato"/>
                <a:sym typeface="Lato"/>
              </a:rPr>
              <a:t>has a low correlation with satisfaction, and hence can be imputed to replace null values.</a:t>
            </a:r>
            <a:endParaRPr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030900" y="2343151"/>
            <a:ext cx="3294971" cy="25312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730000" y="1318650"/>
            <a:ext cx="3300900" cy="17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sz="3000" dirty="0"/>
          </a:p>
        </p:txBody>
      </p:sp>
      <p:sp>
        <p:nvSpPr>
          <p:cNvPr id="200" name="Google Shape;200;p27"/>
          <p:cNvSpPr txBox="1">
            <a:spLocks noGrp="1"/>
          </p:cNvSpPr>
          <p:nvPr>
            <p:ph type="subTitle" idx="1"/>
          </p:nvPr>
        </p:nvSpPr>
        <p:spPr>
          <a:xfrm>
            <a:off x="724950" y="3313925"/>
            <a:ext cx="3300900" cy="1131305"/>
          </a:xfrm>
          <a:prstGeom prst="rect">
            <a:avLst/>
          </a:prstGeom>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300" dirty="0" smtClean="0"/>
              <a:t>Our </a:t>
            </a:r>
            <a:r>
              <a:rPr lang="en" sz="1300" dirty="0"/>
              <a:t>dataset is right skewed, has multiple outliers towards the right, as evident from the plots</a:t>
            </a:r>
            <a:endParaRPr sz="1300" dirty="0"/>
          </a:p>
        </p:txBody>
      </p:sp>
      <p:pic>
        <p:nvPicPr>
          <p:cNvPr id="2" name="Picture 1"/>
          <p:cNvPicPr>
            <a:picLocks noChangeAspect="1"/>
          </p:cNvPicPr>
          <p:nvPr/>
        </p:nvPicPr>
        <p:blipFill>
          <a:blip r:embed="rId3"/>
          <a:stretch>
            <a:fillRect/>
          </a:stretch>
        </p:blipFill>
        <p:spPr>
          <a:xfrm>
            <a:off x="4321969" y="255628"/>
            <a:ext cx="4669631" cy="2276710"/>
          </a:xfrm>
          <a:prstGeom prst="rect">
            <a:avLst/>
          </a:prstGeom>
        </p:spPr>
      </p:pic>
      <p:pic>
        <p:nvPicPr>
          <p:cNvPr id="3" name="Picture 2"/>
          <p:cNvPicPr>
            <a:picLocks noChangeAspect="1"/>
          </p:cNvPicPr>
          <p:nvPr/>
        </p:nvPicPr>
        <p:blipFill>
          <a:blip r:embed="rId4"/>
          <a:stretch>
            <a:fillRect/>
          </a:stretch>
        </p:blipFill>
        <p:spPr>
          <a:xfrm>
            <a:off x="4233344" y="2821781"/>
            <a:ext cx="4883247" cy="20174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730000" y="1318650"/>
            <a:ext cx="3300900" cy="17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Analysis</a:t>
            </a:r>
            <a:endParaRPr sz="3000" dirty="0"/>
          </a:p>
          <a:p>
            <a:pPr marL="0" lvl="0" indent="0" algn="l" rtl="0">
              <a:spcBef>
                <a:spcPts val="0"/>
              </a:spcBef>
              <a:spcAft>
                <a:spcPts val="0"/>
              </a:spcAft>
              <a:buNone/>
            </a:pPr>
            <a:endParaRPr sz="3000" dirty="0"/>
          </a:p>
        </p:txBody>
      </p:sp>
      <p:sp>
        <p:nvSpPr>
          <p:cNvPr id="208" name="Google Shape;208;p28"/>
          <p:cNvSpPr txBox="1">
            <a:spLocks noGrp="1"/>
          </p:cNvSpPr>
          <p:nvPr>
            <p:ph type="subTitle" idx="1"/>
          </p:nvPr>
        </p:nvSpPr>
        <p:spPr>
          <a:xfrm>
            <a:off x="724950" y="3313925"/>
            <a:ext cx="3300900" cy="10752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300"/>
              <a:t>We can also check the correlation heatmap to figure out the correlation between the input features and the satisfaction, to get an idea of the more influential features.</a:t>
            </a:r>
            <a:endParaRPr sz="1300"/>
          </a:p>
        </p:txBody>
      </p:sp>
      <p:sp>
        <p:nvSpPr>
          <p:cNvPr id="210" name="Google Shape;210;p28"/>
          <p:cNvSpPr txBox="1"/>
          <p:nvPr/>
        </p:nvSpPr>
        <p:spPr>
          <a:xfrm>
            <a:off x="4724025" y="4204675"/>
            <a:ext cx="42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Please check the notebook for a clearer heatmap.</a:t>
            </a:r>
            <a:endParaRPr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025850" y="-85725"/>
            <a:ext cx="5035999" cy="4389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207956" y="39710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sp>
        <p:nvSpPr>
          <p:cNvPr id="221" name="Google Shape;221;p30"/>
          <p:cNvSpPr txBox="1">
            <a:spLocks noGrp="1"/>
          </p:cNvSpPr>
          <p:nvPr>
            <p:ph type="body" idx="1"/>
          </p:nvPr>
        </p:nvSpPr>
        <p:spPr>
          <a:xfrm>
            <a:off x="0" y="932306"/>
            <a:ext cx="8169300" cy="3508623"/>
          </a:xfrm>
          <a:prstGeom prst="rect">
            <a:avLst/>
          </a:prstGeom>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 sz="1200" dirty="0"/>
              <a:t>From our analysis, it is evident that although gender is not an influential feature, still, features like 'Class',  'Customer Type', and 'Type of Travel' are of necessity, hence we’ll have to encode the categorical columns (including ‘satisfaction’) to numerical variables using </a:t>
            </a:r>
            <a:r>
              <a:rPr lang="en" sz="1200" b="1" dirty="0"/>
              <a:t>LabelEncoder()</a:t>
            </a:r>
            <a:r>
              <a:rPr lang="en" sz="1200" dirty="0"/>
              <a:t>.</a:t>
            </a:r>
            <a:endParaRPr sz="1200" dirty="0"/>
          </a:p>
          <a:p>
            <a:pPr marL="457200" lvl="0" indent="-304800" algn="l" rtl="0">
              <a:lnSpc>
                <a:spcPct val="150000"/>
              </a:lnSpc>
              <a:spcBef>
                <a:spcPts val="0"/>
              </a:spcBef>
              <a:spcAft>
                <a:spcPts val="0"/>
              </a:spcAft>
              <a:buSzPts val="1200"/>
              <a:buChar char="●"/>
            </a:pPr>
            <a:r>
              <a:rPr lang="en" sz="1200" dirty="0"/>
              <a:t>We have also found that the correlation between ‘satisfaction’ and 'Arrival Delay in Minutes' to be less, therefore we can Impute to fill in the null values using </a:t>
            </a:r>
            <a:r>
              <a:rPr lang="en" sz="1200" b="1" dirty="0"/>
              <a:t>SimpleImputer()</a:t>
            </a:r>
            <a:r>
              <a:rPr lang="en" sz="1200" dirty="0"/>
              <a:t>. We’ll be using the </a:t>
            </a:r>
            <a:r>
              <a:rPr lang="en" sz="1200" b="1" dirty="0"/>
              <a:t>median() </a:t>
            </a:r>
            <a:r>
              <a:rPr lang="en" sz="1200" dirty="0"/>
              <a:t>strategy as we’ve found the data to be right skewed with multiple outliers on the right side, which can cause an adverse effect on mean().</a:t>
            </a:r>
            <a:endParaRPr sz="1200" dirty="0"/>
          </a:p>
          <a:p>
            <a:pPr marL="457200" lvl="0" indent="-304800" algn="l" rtl="0">
              <a:lnSpc>
                <a:spcPct val="150000"/>
              </a:lnSpc>
              <a:spcBef>
                <a:spcPts val="0"/>
              </a:spcBef>
              <a:spcAft>
                <a:spcPts val="0"/>
              </a:spcAft>
              <a:buSzPts val="1200"/>
              <a:buChar char="●"/>
            </a:pPr>
            <a:r>
              <a:rPr lang="en" sz="1200" dirty="0"/>
              <a:t>Lastly we’ve found from the heat map, that columns -- 'Gate location',  'Gender', and 'Departure/Arrival Time Convenient'. Therefore, we’ll be dropping these columns as they won’t be of much use to our prediction model. However ‘Departure/Arrival Time Convenient', is a rating column, and hence we’ll be keeping the same.</a:t>
            </a:r>
            <a:endParaRPr sz="1200" dirty="0"/>
          </a:p>
          <a:p>
            <a:pPr marL="457200" lvl="0" indent="-304800" algn="l" rtl="0">
              <a:lnSpc>
                <a:spcPct val="150000"/>
              </a:lnSpc>
              <a:spcBef>
                <a:spcPts val="0"/>
              </a:spcBef>
              <a:spcAft>
                <a:spcPts val="0"/>
              </a:spcAft>
              <a:buSzPts val="1200"/>
              <a:buChar char="●"/>
            </a:pPr>
            <a:r>
              <a:rPr lang="en" sz="1200" dirty="0"/>
              <a:t>Finally, after data has been preprocessed</a:t>
            </a:r>
            <a:r>
              <a:rPr lang="en" sz="1200" dirty="0" smtClean="0"/>
              <a:t>, </a:t>
            </a:r>
            <a:r>
              <a:rPr lang="en" sz="1200" dirty="0"/>
              <a:t>using </a:t>
            </a:r>
            <a:r>
              <a:rPr lang="en" sz="1200" b="1" dirty="0"/>
              <a:t>StandardScaler()</a:t>
            </a:r>
            <a:r>
              <a:rPr lang="en" sz="1200" dirty="0"/>
              <a:t>.</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a:t>
            </a:r>
            <a:endParaRPr/>
          </a:p>
        </p:txBody>
      </p:sp>
      <p:sp>
        <p:nvSpPr>
          <p:cNvPr id="227" name="Google Shape;227;p31"/>
          <p:cNvSpPr txBox="1">
            <a:spLocks noGrp="1"/>
          </p:cNvSpPr>
          <p:nvPr>
            <p:ph type="body" idx="1"/>
          </p:nvPr>
        </p:nvSpPr>
        <p:spPr>
          <a:xfrm>
            <a:off x="307969" y="2078875"/>
            <a:ext cx="8169300" cy="2259563"/>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t>Now that the data has been preprocessed, we’ll be creating </a:t>
            </a:r>
            <a:r>
              <a:rPr lang="en" dirty="0" smtClean="0"/>
              <a:t>2 </a:t>
            </a:r>
            <a:r>
              <a:rPr lang="en" dirty="0"/>
              <a:t>different models to fit and train our data, so that we can predict the satisfaction (0- neutral/dissatisfied, 1-satisfied)</a:t>
            </a:r>
            <a:endParaRPr dirty="0"/>
          </a:p>
          <a:p>
            <a:pPr marL="0" lvl="0" indent="0" algn="l" rtl="0">
              <a:lnSpc>
                <a:spcPct val="150000"/>
              </a:lnSpc>
              <a:spcBef>
                <a:spcPts val="1600"/>
              </a:spcBef>
              <a:spcAft>
                <a:spcPts val="0"/>
              </a:spcAft>
              <a:buNone/>
            </a:pPr>
            <a:r>
              <a:rPr lang="en" dirty="0"/>
              <a:t>Models:</a:t>
            </a:r>
            <a:endParaRPr dirty="0"/>
          </a:p>
          <a:p>
            <a:pPr marL="457200" lvl="0" indent="-311150" algn="l" rtl="0">
              <a:lnSpc>
                <a:spcPct val="150000"/>
              </a:lnSpc>
              <a:spcBef>
                <a:spcPts val="0"/>
              </a:spcBef>
              <a:spcAft>
                <a:spcPts val="0"/>
              </a:spcAft>
              <a:buSzPts val="1300"/>
              <a:buChar char="●"/>
            </a:pPr>
            <a:r>
              <a:rPr lang="en" dirty="0" smtClean="0"/>
              <a:t>Deep </a:t>
            </a:r>
            <a:r>
              <a:rPr lang="en" dirty="0"/>
              <a:t>Neural Network with 2 hidden layers and 1 output layer</a:t>
            </a:r>
            <a:endParaRPr dirty="0"/>
          </a:p>
          <a:p>
            <a:pPr marL="457200" lvl="0" indent="-311150" algn="l" rtl="0">
              <a:lnSpc>
                <a:spcPct val="150000"/>
              </a:lnSpc>
              <a:spcBef>
                <a:spcPts val="0"/>
              </a:spcBef>
              <a:spcAft>
                <a:spcPts val="0"/>
              </a:spcAft>
              <a:buSzPts val="1300"/>
              <a:buChar char="●"/>
            </a:pPr>
            <a:r>
              <a:rPr lang="en" dirty="0"/>
              <a:t>Deep Neural Network with 4 hidden and 1 output layer with BatchNormalization() layer to bring data to 1 NF.</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679444" y="818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a:t>
            </a:r>
            <a:r>
              <a:rPr lang="en" b="0" dirty="0" smtClean="0"/>
              <a:t>01</a:t>
            </a:r>
            <a:endParaRPr b="0" dirty="0"/>
          </a:p>
          <a:p>
            <a:pPr marL="0" lvl="0" indent="0" algn="l" rtl="0">
              <a:spcBef>
                <a:spcPts val="0"/>
              </a:spcBef>
              <a:spcAft>
                <a:spcPts val="0"/>
              </a:spcAft>
              <a:buNone/>
            </a:pPr>
            <a:endParaRPr b="0" dirty="0"/>
          </a:p>
        </p:txBody>
      </p:sp>
      <p:sp>
        <p:nvSpPr>
          <p:cNvPr id="249" name="Google Shape;249;p34"/>
          <p:cNvSpPr txBox="1">
            <a:spLocks noGrp="1"/>
          </p:cNvSpPr>
          <p:nvPr>
            <p:ph type="body" idx="1"/>
          </p:nvPr>
        </p:nvSpPr>
        <p:spPr>
          <a:xfrm>
            <a:off x="729450" y="2078875"/>
            <a:ext cx="8169300" cy="807883"/>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t>Deep Neural Network with 2 hidden layers and 1 output layer using Keras </a:t>
            </a:r>
            <a:r>
              <a:rPr lang="en" dirty="0" smtClean="0"/>
              <a:t>API.</a:t>
            </a:r>
          </a:p>
          <a:p>
            <a:pPr marL="0" lvl="0" indent="0" algn="l" rtl="0">
              <a:lnSpc>
                <a:spcPct val="150000"/>
              </a:lnSpc>
              <a:spcBef>
                <a:spcPts val="0"/>
              </a:spcBef>
              <a:spcAft>
                <a:spcPts val="0"/>
              </a:spcAft>
              <a:buNone/>
            </a:pPr>
            <a:r>
              <a:rPr lang="en" dirty="0" smtClean="0"/>
              <a:t>We’ve </a:t>
            </a:r>
            <a:r>
              <a:rPr lang="en" dirty="0"/>
              <a:t>used the accuracy metric. The model gives us a </a:t>
            </a:r>
            <a:r>
              <a:rPr lang="en" dirty="0" smtClean="0"/>
              <a:t>96.18% accuracy</a:t>
            </a:r>
            <a:endParaRPr dirty="0"/>
          </a:p>
        </p:txBody>
      </p:sp>
      <p:pic>
        <p:nvPicPr>
          <p:cNvPr id="250" name="Google Shape;250;p34"/>
          <p:cNvPicPr preferRelativeResize="0"/>
          <p:nvPr/>
        </p:nvPicPr>
        <p:blipFill>
          <a:blip r:embed="rId3">
            <a:alphaModFix/>
          </a:blip>
          <a:stretch>
            <a:fillRect/>
          </a:stretch>
        </p:blipFill>
        <p:spPr>
          <a:xfrm>
            <a:off x="904876" y="2993875"/>
            <a:ext cx="5561018" cy="184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58013" y="718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a:t>
            </a:r>
            <a:r>
              <a:rPr lang="en" b="0" dirty="0" smtClean="0"/>
              <a:t>02</a:t>
            </a:r>
            <a:endParaRPr b="0" dirty="0"/>
          </a:p>
          <a:p>
            <a:pPr marL="0" lvl="0" indent="0" algn="l" rtl="0">
              <a:spcBef>
                <a:spcPts val="0"/>
              </a:spcBef>
              <a:spcAft>
                <a:spcPts val="0"/>
              </a:spcAft>
              <a:buNone/>
            </a:pPr>
            <a:endParaRPr b="0" dirty="0"/>
          </a:p>
        </p:txBody>
      </p:sp>
      <p:sp>
        <p:nvSpPr>
          <p:cNvPr id="256" name="Google Shape;256;p35"/>
          <p:cNvSpPr txBox="1">
            <a:spLocks noGrp="1"/>
          </p:cNvSpPr>
          <p:nvPr>
            <p:ph type="body" idx="1"/>
          </p:nvPr>
        </p:nvSpPr>
        <p:spPr>
          <a:xfrm>
            <a:off x="729450" y="1964100"/>
            <a:ext cx="8169300" cy="1015632"/>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t>Deep Neural Network with 4 hidden layers and 1 output layer,  and </a:t>
            </a:r>
            <a:r>
              <a:rPr lang="en" b="1" dirty="0"/>
              <a:t>BatchNormalization()</a:t>
            </a:r>
            <a:r>
              <a:rPr lang="en" dirty="0"/>
              <a:t> using Keras </a:t>
            </a:r>
            <a:r>
              <a:rPr lang="en" dirty="0" smtClean="0"/>
              <a:t>API</a:t>
            </a:r>
            <a:r>
              <a:rPr lang="en" dirty="0"/>
              <a:t>.</a:t>
            </a:r>
            <a:endParaRPr b="1" dirty="0"/>
          </a:p>
          <a:p>
            <a:pPr marL="0" lvl="0" indent="0" algn="l" rtl="0">
              <a:spcBef>
                <a:spcPts val="0"/>
              </a:spcBef>
              <a:spcAft>
                <a:spcPts val="0"/>
              </a:spcAft>
              <a:buNone/>
            </a:pPr>
            <a:r>
              <a:rPr lang="en" dirty="0"/>
              <a:t>We’ve used the accuracy metric. The model gives us a </a:t>
            </a:r>
            <a:r>
              <a:rPr lang="en" dirty="0" smtClean="0"/>
              <a:t>96.44% accuracy</a:t>
            </a:r>
            <a:endParaRPr dirty="0"/>
          </a:p>
        </p:txBody>
      </p:sp>
      <p:pic>
        <p:nvPicPr>
          <p:cNvPr id="257" name="Google Shape;257;p35"/>
          <p:cNvPicPr preferRelativeResize="0"/>
          <p:nvPr/>
        </p:nvPicPr>
        <p:blipFill>
          <a:blip r:embed="rId3">
            <a:alphaModFix/>
          </a:blip>
          <a:stretch>
            <a:fillRect/>
          </a:stretch>
        </p:blipFill>
        <p:spPr>
          <a:xfrm>
            <a:off x="928944" y="3143681"/>
            <a:ext cx="5327150" cy="175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37"/>
          <p:cNvSpPr txBox="1">
            <a:spLocks noGrp="1"/>
          </p:cNvSpPr>
          <p:nvPr>
            <p:ph type="body" idx="1"/>
          </p:nvPr>
        </p:nvSpPr>
        <p:spPr>
          <a:xfrm>
            <a:off x="1265230" y="3569671"/>
            <a:ext cx="4164019" cy="80788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To conclude, </a:t>
            </a:r>
            <a:r>
              <a:rPr lang="en" dirty="0" smtClean="0"/>
              <a:t>models </a:t>
            </a:r>
            <a:r>
              <a:rPr lang="en" dirty="0"/>
              <a:t>have given us similar results. </a:t>
            </a:r>
            <a:endParaRPr dirty="0"/>
          </a:p>
          <a:p>
            <a:pPr marL="457200" lvl="0" indent="-311150" algn="l" rtl="0">
              <a:spcBef>
                <a:spcPts val="0"/>
              </a:spcBef>
              <a:spcAft>
                <a:spcPts val="0"/>
              </a:spcAft>
              <a:buSzPts val="1300"/>
              <a:buChar char="●"/>
            </a:pPr>
            <a:r>
              <a:rPr lang="en" dirty="0" smtClean="0"/>
              <a:t>DNN </a:t>
            </a:r>
            <a:r>
              <a:rPr lang="en" dirty="0"/>
              <a:t>(2 layer): </a:t>
            </a:r>
            <a:r>
              <a:rPr lang="en" dirty="0" smtClean="0"/>
              <a:t>96.19%,</a:t>
            </a:r>
            <a:endParaRPr dirty="0"/>
          </a:p>
          <a:p>
            <a:pPr marL="457200" lvl="0" indent="-311150" algn="l" rtl="0">
              <a:spcBef>
                <a:spcPts val="0"/>
              </a:spcBef>
              <a:spcAft>
                <a:spcPts val="0"/>
              </a:spcAft>
              <a:buSzPts val="1300"/>
              <a:buChar char="●"/>
            </a:pPr>
            <a:r>
              <a:rPr lang="en" dirty="0"/>
              <a:t>DNN (4 layer): </a:t>
            </a:r>
            <a:r>
              <a:rPr lang="en" dirty="0" smtClean="0"/>
              <a:t>96.44%</a:t>
            </a:r>
            <a:endParaRPr dirty="0"/>
          </a:p>
        </p:txBody>
      </p:sp>
      <p:pic>
        <p:nvPicPr>
          <p:cNvPr id="2" name="Picture 1"/>
          <p:cNvPicPr>
            <a:picLocks noChangeAspect="1"/>
          </p:cNvPicPr>
          <p:nvPr/>
        </p:nvPicPr>
        <p:blipFill>
          <a:blip r:embed="rId3"/>
          <a:stretch>
            <a:fillRect/>
          </a:stretch>
        </p:blipFill>
        <p:spPr>
          <a:xfrm>
            <a:off x="462475" y="295985"/>
            <a:ext cx="6666987" cy="32736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Outline</a:t>
            </a:r>
            <a:endParaRPr/>
          </a:p>
        </p:txBody>
      </p:sp>
      <p:sp>
        <p:nvSpPr>
          <p:cNvPr id="142" name="Google Shape;142;p18"/>
          <p:cNvSpPr txBox="1">
            <a:spLocks noGrp="1"/>
          </p:cNvSpPr>
          <p:nvPr>
            <p:ph type="subTitle" idx="4294967295"/>
          </p:nvPr>
        </p:nvSpPr>
        <p:spPr>
          <a:xfrm>
            <a:off x="5064125" y="1376363"/>
            <a:ext cx="4079875" cy="2583241"/>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u="sng" dirty="0" smtClean="0">
                <a:solidFill>
                  <a:schemeClr val="tx1"/>
                </a:solidFill>
              </a:rPr>
              <a:t>The Problem</a:t>
            </a:r>
            <a:endParaRPr sz="1600" dirty="0">
              <a:solidFill>
                <a:schemeClr val="tx1"/>
              </a:solidFill>
            </a:endParaRPr>
          </a:p>
          <a:p>
            <a:pPr marL="0" lvl="0" indent="0" algn="l" rtl="0">
              <a:lnSpc>
                <a:spcPct val="115000"/>
              </a:lnSpc>
              <a:spcBef>
                <a:spcPts val="1600"/>
              </a:spcBef>
              <a:spcAft>
                <a:spcPts val="0"/>
              </a:spcAft>
              <a:buNone/>
            </a:pPr>
            <a:r>
              <a:rPr lang="en" sz="1600" u="sng" dirty="0">
                <a:solidFill>
                  <a:schemeClr val="tx1"/>
                </a:solidFill>
              </a:rPr>
              <a:t>Exploratory</a:t>
            </a:r>
            <a:r>
              <a:rPr lang="en" sz="1600" dirty="0">
                <a:solidFill>
                  <a:schemeClr val="tx1"/>
                </a:solidFill>
              </a:rPr>
              <a:t> </a:t>
            </a:r>
            <a:r>
              <a:rPr lang="en" sz="1600" u="sng" dirty="0">
                <a:solidFill>
                  <a:schemeClr val="tx1"/>
                </a:solidFill>
              </a:rPr>
              <a:t>Analysis</a:t>
            </a:r>
            <a:endParaRPr sz="1600" u="sng" dirty="0">
              <a:solidFill>
                <a:schemeClr val="tx1"/>
              </a:solidFill>
            </a:endParaRPr>
          </a:p>
          <a:p>
            <a:pPr marL="0" lvl="0" indent="0" algn="l" rtl="0">
              <a:lnSpc>
                <a:spcPct val="115000"/>
              </a:lnSpc>
              <a:spcBef>
                <a:spcPts val="1600"/>
              </a:spcBef>
              <a:spcAft>
                <a:spcPts val="0"/>
              </a:spcAft>
              <a:buNone/>
            </a:pPr>
            <a:r>
              <a:rPr lang="en" sz="1600" u="sng" dirty="0">
                <a:solidFill>
                  <a:schemeClr val="tx1"/>
                </a:solidFill>
              </a:rPr>
              <a:t>Approach</a:t>
            </a:r>
            <a:endParaRPr sz="1600" u="sng" dirty="0">
              <a:solidFill>
                <a:schemeClr val="tx1"/>
              </a:solidFill>
            </a:endParaRPr>
          </a:p>
          <a:p>
            <a:pPr marL="0" lvl="0" indent="0" algn="l" rtl="0">
              <a:spcBef>
                <a:spcPts val="1600"/>
              </a:spcBef>
              <a:spcAft>
                <a:spcPts val="0"/>
              </a:spcAft>
              <a:buNone/>
            </a:pPr>
            <a:r>
              <a:rPr lang="en" sz="1600" u="sng" dirty="0">
                <a:solidFill>
                  <a:schemeClr val="tx1"/>
                </a:solidFill>
              </a:rPr>
              <a:t>Results</a:t>
            </a:r>
            <a:endParaRPr sz="1600" u="sng" dirty="0">
              <a:solidFill>
                <a:schemeClr val="tx1"/>
              </a:solidFill>
            </a:endParaRPr>
          </a:p>
          <a:p>
            <a:pPr marL="0" lvl="0" indent="0" algn="l" rtl="0">
              <a:spcBef>
                <a:spcPts val="1600"/>
              </a:spcBef>
              <a:spcAft>
                <a:spcPts val="160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80" name="Google Shape;280;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Please check the jupyter notebook: </a:t>
            </a:r>
            <a:r>
              <a:rPr lang="en" dirty="0" smtClean="0">
                <a:solidFill>
                  <a:srgbClr val="000000"/>
                </a:solidFill>
              </a:rPr>
              <a:t>Customer_Satisfaction.ipynb</a:t>
            </a:r>
            <a:endParaRPr dirty="0">
              <a:solidFill>
                <a:srgbClr val="000000"/>
              </a:solidFill>
            </a:endParaRPr>
          </a:p>
          <a:p>
            <a:pPr marL="0" lvl="0" indent="0">
              <a:spcBef>
                <a:spcPts val="1000"/>
              </a:spcBef>
              <a:spcAft>
                <a:spcPts val="1000"/>
              </a:spcAft>
              <a:buNone/>
            </a:pPr>
            <a:r>
              <a:rPr lang="en" dirty="0">
                <a:solidFill>
                  <a:schemeClr val="accent5"/>
                </a:solidFill>
              </a:rPr>
              <a:t>Dataset: </a:t>
            </a:r>
            <a:r>
              <a:rPr lang="en-IN" u="sng" dirty="0">
                <a:solidFill>
                  <a:schemeClr val="hlink"/>
                </a:solidFill>
                <a:hlinkClick r:id="rId3"/>
              </a:rPr>
              <a:t>https://www.kaggle.com/sjleshrac/airlines-customer-satisfaction</a:t>
            </a:r>
            <a:r>
              <a:rPr lang="en" u="sng" dirty="0" smtClean="0">
                <a:solidFill>
                  <a:schemeClr val="hlink"/>
                </a:solidFill>
                <a:hlinkClick r:id="rId3"/>
              </a:rPr>
              <a:t>/</a:t>
            </a:r>
            <a:endParaRPr dirty="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Problem statement</a:t>
            </a:r>
            <a:endParaRPr sz="3000" dirty="0"/>
          </a:p>
        </p:txBody>
      </p:sp>
      <p:sp>
        <p:nvSpPr>
          <p:cNvPr id="153" name="Google Shape;153;p20"/>
          <p:cNvSpPr txBox="1">
            <a:spLocks noGrp="1"/>
          </p:cNvSpPr>
          <p:nvPr>
            <p:ph type="body" idx="2"/>
          </p:nvPr>
        </p:nvSpPr>
        <p:spPr>
          <a:xfrm>
            <a:off x="627924" y="1145456"/>
            <a:ext cx="6408669" cy="3542350"/>
          </a:xfrm>
          <a:prstGeom prst="rect">
            <a:avLst/>
          </a:prstGeom>
        </p:spPr>
        <p:txBody>
          <a:bodyPr spcFirstLastPara="1" wrap="square" lIns="91425" tIns="91425" rIns="91425" bIns="91425" anchor="t" anchorCtr="0">
            <a:spAutoFit/>
          </a:bodyPr>
          <a:lstStyle/>
          <a:p>
            <a:pPr fontAlgn="base"/>
            <a:r>
              <a:rPr lang="en-IN" sz="1600" dirty="0"/>
              <a:t>This data given by an airline </a:t>
            </a:r>
            <a:r>
              <a:rPr lang="en-IN" sz="1600" dirty="0" smtClean="0"/>
              <a:t>organization</a:t>
            </a:r>
          </a:p>
          <a:p>
            <a:pPr fontAlgn="base"/>
            <a:r>
              <a:rPr lang="en-IN" sz="1600" dirty="0" smtClean="0"/>
              <a:t>The </a:t>
            </a:r>
            <a:r>
              <a:rPr lang="en-IN" sz="1600" dirty="0"/>
              <a:t>dataset consists of the details of customers who have already flown with them. The feedback of the customers on various context and their flight data has been consolidated.</a:t>
            </a:r>
          </a:p>
          <a:p>
            <a:pPr fontAlgn="base"/>
            <a:r>
              <a:rPr lang="en-IN" sz="1600" dirty="0"/>
              <a:t>The main purpose of this dataset is to predict whether a future customer would be satisfied with their service given the details of the other parameters values.</a:t>
            </a:r>
          </a:p>
          <a:p>
            <a:pPr fontAlgn="base"/>
            <a:r>
              <a:rPr lang="en-IN" sz="1600" dirty="0"/>
              <a:t>Also the airlines need to know on which aspect of the services offered by them have to be emphasized more to generate more satisfied customers</a:t>
            </a:r>
            <a:r>
              <a:rPr lang="en-IN" sz="1600" dirty="0" smtClean="0"/>
              <a:t>.</a:t>
            </a:r>
            <a:endParaRPr lang="en" sz="1600" b="1" dirty="0" smtClean="0">
              <a:solidFill>
                <a:schemeClr val="dk1"/>
              </a:solidFill>
            </a:endParaRPr>
          </a:p>
          <a:p>
            <a:pPr marL="0" lvl="0" indent="0" algn="l" rtl="0">
              <a:spcBef>
                <a:spcPts val="0"/>
              </a:spcBef>
              <a:spcAft>
                <a:spcPts val="0"/>
              </a:spcAft>
              <a:buNone/>
            </a:pPr>
            <a:endParaRPr lang="en" sz="1600" b="1" dirty="0">
              <a:solidFill>
                <a:schemeClr val="dk1"/>
              </a:solidFill>
            </a:endParaRPr>
          </a:p>
          <a:p>
            <a:pPr marL="0" lvl="0" indent="0" algn="l" rtl="0">
              <a:lnSpc>
                <a:spcPct val="115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Description of DataSet</a:t>
            </a:r>
            <a:endParaRPr/>
          </a:p>
          <a:p>
            <a:pPr marL="0" lvl="0" indent="0" algn="l" rtl="0">
              <a:spcBef>
                <a:spcPts val="0"/>
              </a:spcBef>
              <a:spcAft>
                <a:spcPts val="0"/>
              </a:spcAft>
              <a:buNone/>
            </a:pPr>
            <a:endParaRPr sz="3000"/>
          </a:p>
        </p:txBody>
      </p:sp>
      <p:sp>
        <p:nvSpPr>
          <p:cNvPr id="159" name="Google Shape;159;p21"/>
          <p:cNvSpPr txBox="1">
            <a:spLocks noGrp="1"/>
          </p:cNvSpPr>
          <p:nvPr>
            <p:ph type="body" idx="2"/>
          </p:nvPr>
        </p:nvSpPr>
        <p:spPr>
          <a:xfrm>
            <a:off x="825931" y="675713"/>
            <a:ext cx="6010638" cy="3887188"/>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smtClean="0">
                <a:solidFill>
                  <a:schemeClr val="dk1"/>
                </a:solidFill>
              </a:rPr>
              <a:t>Features </a:t>
            </a:r>
            <a:r>
              <a:rPr lang="en" sz="1600" b="1" dirty="0">
                <a:solidFill>
                  <a:schemeClr val="dk1"/>
                </a:solidFill>
              </a:rPr>
              <a:t>Information:</a:t>
            </a:r>
            <a:endParaRPr dirty="0"/>
          </a:p>
          <a:p>
            <a:pPr marL="457200" lvl="0" indent="-298450" algn="l" rtl="0">
              <a:lnSpc>
                <a:spcPct val="115000"/>
              </a:lnSpc>
              <a:spcBef>
                <a:spcPts val="1000"/>
              </a:spcBef>
              <a:spcAft>
                <a:spcPts val="0"/>
              </a:spcAft>
              <a:buSzPts val="1100"/>
              <a:buChar char="●"/>
            </a:pPr>
            <a:r>
              <a:rPr lang="en" sz="1100" dirty="0"/>
              <a:t>Gender: Gender of the passengers (Female, Male).</a:t>
            </a:r>
            <a:endParaRPr sz="1100" dirty="0"/>
          </a:p>
          <a:p>
            <a:pPr marL="457200" lvl="0" indent="-298450" algn="l" rtl="0">
              <a:lnSpc>
                <a:spcPct val="115000"/>
              </a:lnSpc>
              <a:spcBef>
                <a:spcPts val="0"/>
              </a:spcBef>
              <a:spcAft>
                <a:spcPts val="0"/>
              </a:spcAft>
              <a:buSzPts val="1100"/>
              <a:buChar char="●"/>
            </a:pPr>
            <a:r>
              <a:rPr lang="en" sz="1100" dirty="0"/>
              <a:t>Customer Type: The customer type (Loyal customer, disloyal customer).</a:t>
            </a:r>
            <a:endParaRPr sz="1100" dirty="0"/>
          </a:p>
          <a:p>
            <a:pPr marL="457200" lvl="0" indent="-298450" algn="l" rtl="0">
              <a:lnSpc>
                <a:spcPct val="115000"/>
              </a:lnSpc>
              <a:spcBef>
                <a:spcPts val="0"/>
              </a:spcBef>
              <a:spcAft>
                <a:spcPts val="0"/>
              </a:spcAft>
              <a:buSzPts val="1100"/>
              <a:buChar char="●"/>
            </a:pPr>
            <a:r>
              <a:rPr lang="en" sz="1100" dirty="0"/>
              <a:t>Age: The actual age of the passengers.</a:t>
            </a:r>
            <a:endParaRPr sz="1100" dirty="0"/>
          </a:p>
          <a:p>
            <a:pPr marL="457200" lvl="0" indent="-298450" algn="l" rtl="0">
              <a:lnSpc>
                <a:spcPct val="115000"/>
              </a:lnSpc>
              <a:spcBef>
                <a:spcPts val="0"/>
              </a:spcBef>
              <a:spcAft>
                <a:spcPts val="0"/>
              </a:spcAft>
              <a:buSzPts val="1100"/>
              <a:buChar char="●"/>
            </a:pPr>
            <a:r>
              <a:rPr lang="en" sz="1100" dirty="0"/>
              <a:t>Type of Travel: Purpose of the flight of the passengers (Personal Travel, Business Travel).</a:t>
            </a:r>
            <a:endParaRPr sz="1100" dirty="0"/>
          </a:p>
          <a:p>
            <a:pPr marL="457200" lvl="0" indent="-298450" algn="l" rtl="0">
              <a:lnSpc>
                <a:spcPct val="115000"/>
              </a:lnSpc>
              <a:spcBef>
                <a:spcPts val="0"/>
              </a:spcBef>
              <a:spcAft>
                <a:spcPts val="0"/>
              </a:spcAft>
              <a:buSzPts val="1100"/>
              <a:buChar char="●"/>
            </a:pPr>
            <a:r>
              <a:rPr lang="en" sz="1100" dirty="0"/>
              <a:t>Class: Travel class in the plane of the passengers (Business, Eco, Eco Plus).</a:t>
            </a:r>
            <a:endParaRPr sz="1100" dirty="0"/>
          </a:p>
          <a:p>
            <a:pPr marL="457200" lvl="0" indent="-298450" algn="l" rtl="0">
              <a:lnSpc>
                <a:spcPct val="115000"/>
              </a:lnSpc>
              <a:spcBef>
                <a:spcPts val="0"/>
              </a:spcBef>
              <a:spcAft>
                <a:spcPts val="0"/>
              </a:spcAft>
              <a:buSzPts val="1100"/>
              <a:buChar char="●"/>
            </a:pPr>
            <a:r>
              <a:rPr lang="en" sz="1100" dirty="0"/>
              <a:t>Flight distance: The flight distance of this journey.</a:t>
            </a:r>
            <a:endParaRPr sz="1100" dirty="0"/>
          </a:p>
          <a:p>
            <a:pPr marL="457200" lvl="0" indent="-298450" algn="l" rtl="0">
              <a:lnSpc>
                <a:spcPct val="115000"/>
              </a:lnSpc>
              <a:spcBef>
                <a:spcPts val="0"/>
              </a:spcBef>
              <a:spcAft>
                <a:spcPts val="0"/>
              </a:spcAft>
              <a:buSzPts val="1100"/>
              <a:buChar char="●"/>
            </a:pPr>
            <a:r>
              <a:rPr lang="en" sz="1100" dirty="0"/>
              <a:t>Inflight wifi service: Satisfaction level of the inflight wifi service (0:Not Applicable;1-5).</a:t>
            </a:r>
            <a:endParaRPr sz="1100" dirty="0"/>
          </a:p>
          <a:p>
            <a:pPr marL="457200" lvl="0" indent="-298450" algn="l" rtl="0">
              <a:lnSpc>
                <a:spcPct val="115000"/>
              </a:lnSpc>
              <a:spcBef>
                <a:spcPts val="0"/>
              </a:spcBef>
              <a:spcAft>
                <a:spcPts val="0"/>
              </a:spcAft>
              <a:buSzPts val="1100"/>
              <a:buChar char="●"/>
            </a:pPr>
            <a:r>
              <a:rPr lang="en" sz="1100" dirty="0"/>
              <a:t>Departure/Arrival time convenient: Satisfaction level of Departure/Arrival time convenient.</a:t>
            </a:r>
            <a:endParaRPr sz="1100" dirty="0"/>
          </a:p>
          <a:p>
            <a:pPr marL="457200" lvl="0" indent="-298450" algn="l" rtl="0">
              <a:spcBef>
                <a:spcPts val="0"/>
              </a:spcBef>
              <a:spcAft>
                <a:spcPts val="0"/>
              </a:spcAft>
              <a:buSzPts val="1100"/>
              <a:buChar char="●"/>
            </a:pPr>
            <a:r>
              <a:rPr lang="en" sz="1100" dirty="0"/>
              <a:t>Ease of Online booking: Satisfaction level of online booking.</a:t>
            </a:r>
            <a:endParaRPr sz="1100" dirty="0"/>
          </a:p>
          <a:p>
            <a:pPr marL="457200" lvl="0" indent="-298450" algn="l" rtl="0">
              <a:spcBef>
                <a:spcPts val="0"/>
              </a:spcBef>
              <a:spcAft>
                <a:spcPts val="0"/>
              </a:spcAft>
              <a:buSzPts val="1100"/>
              <a:buChar char="●"/>
            </a:pPr>
            <a:r>
              <a:rPr lang="en" sz="1100" dirty="0"/>
              <a:t>Gate location: Satisfaction level of Gate location.</a:t>
            </a:r>
            <a:endParaRPr sz="1100" dirty="0"/>
          </a:p>
          <a:p>
            <a:pPr marL="0" lvl="0" indent="0" algn="r" rtl="0">
              <a:lnSpc>
                <a:spcPct val="115000"/>
              </a:lnSpc>
              <a:spcBef>
                <a:spcPts val="0"/>
              </a:spcBef>
              <a:spcAft>
                <a:spcPts val="0"/>
              </a:spcAft>
              <a:buNone/>
            </a:pPr>
            <a:r>
              <a:rPr lang="en" dirty="0"/>
              <a:t>contd...</a:t>
            </a:r>
            <a:endParaRPr dirty="0"/>
          </a:p>
          <a:p>
            <a:pPr marL="0" lvl="0" indent="0" algn="l" rtl="0">
              <a:lnSpc>
                <a:spcPct val="115000"/>
              </a:lnSpc>
              <a:spcBef>
                <a:spcPts val="10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2"/>
          <p:cNvSpPr txBox="1">
            <a:spLocks noGrp="1"/>
          </p:cNvSpPr>
          <p:nvPr>
            <p:ph type="title"/>
          </p:nvPr>
        </p:nvSpPr>
        <p:spPr>
          <a:xfrm>
            <a:off x="730000" y="1318650"/>
            <a:ext cx="33009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Description of DataSet</a:t>
            </a:r>
            <a:endParaRPr/>
          </a:p>
          <a:p>
            <a:pPr marL="0" lvl="0" indent="0" algn="l" rtl="0">
              <a:spcBef>
                <a:spcPts val="0"/>
              </a:spcBef>
              <a:spcAft>
                <a:spcPts val="0"/>
              </a:spcAft>
              <a:buNone/>
            </a:pPr>
            <a:endParaRPr sz="3000"/>
          </a:p>
        </p:txBody>
      </p:sp>
      <p:sp>
        <p:nvSpPr>
          <p:cNvPr id="164" name="Google Shape;164;p22"/>
          <p:cNvSpPr txBox="1">
            <a:spLocks noGrp="1"/>
          </p:cNvSpPr>
          <p:nvPr>
            <p:ph type="body" idx="2"/>
          </p:nvPr>
        </p:nvSpPr>
        <p:spPr>
          <a:xfrm>
            <a:off x="1025956" y="745406"/>
            <a:ext cx="5539150" cy="36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smtClean="0">
                <a:solidFill>
                  <a:schemeClr val="dk1"/>
                </a:solidFill>
              </a:rPr>
              <a:t>Feature </a:t>
            </a:r>
            <a:r>
              <a:rPr lang="en" sz="1600" b="1" dirty="0">
                <a:solidFill>
                  <a:schemeClr val="dk1"/>
                </a:solidFill>
              </a:rPr>
              <a:t>Information:</a:t>
            </a:r>
            <a:endParaRPr sz="1100" dirty="0"/>
          </a:p>
          <a:p>
            <a:pPr marL="457200" lvl="0" indent="-298450" algn="l" rtl="0">
              <a:spcBef>
                <a:spcPts val="1000"/>
              </a:spcBef>
              <a:spcAft>
                <a:spcPts val="0"/>
              </a:spcAft>
              <a:buSzPts val="1100"/>
              <a:buChar char="●"/>
            </a:pPr>
            <a:r>
              <a:rPr lang="en" sz="1100" dirty="0"/>
              <a:t>Food and drink: Satisfaction level of Food and drink.</a:t>
            </a:r>
            <a:endParaRPr sz="1100" dirty="0"/>
          </a:p>
          <a:p>
            <a:pPr marL="457200" lvl="0" indent="-298450" algn="l" rtl="0">
              <a:spcBef>
                <a:spcPts val="0"/>
              </a:spcBef>
              <a:spcAft>
                <a:spcPts val="0"/>
              </a:spcAft>
              <a:buSzPts val="1100"/>
              <a:buChar char="●"/>
            </a:pPr>
            <a:r>
              <a:rPr lang="en" sz="1100" dirty="0"/>
              <a:t>Online boarding: Satisfaction level of online boarding.</a:t>
            </a:r>
            <a:endParaRPr sz="1100" dirty="0"/>
          </a:p>
          <a:p>
            <a:pPr marL="457200" lvl="0" indent="-298450" algn="l" rtl="0">
              <a:spcBef>
                <a:spcPts val="0"/>
              </a:spcBef>
              <a:spcAft>
                <a:spcPts val="0"/>
              </a:spcAft>
              <a:buSzPts val="1100"/>
              <a:buChar char="●"/>
            </a:pPr>
            <a:r>
              <a:rPr lang="en" sz="1100" dirty="0"/>
              <a:t>Seat comfort: Satisfaction level of Seat comfort.</a:t>
            </a:r>
            <a:endParaRPr sz="1100" dirty="0"/>
          </a:p>
          <a:p>
            <a:pPr marL="457200" lvl="0" indent="-298450" algn="l" rtl="0">
              <a:spcBef>
                <a:spcPts val="0"/>
              </a:spcBef>
              <a:spcAft>
                <a:spcPts val="0"/>
              </a:spcAft>
              <a:buSzPts val="1100"/>
              <a:buChar char="●"/>
            </a:pPr>
            <a:r>
              <a:rPr lang="en" sz="1100" dirty="0"/>
              <a:t>Inflight entertainment: Satisfaction level of inflight entertainment.</a:t>
            </a:r>
            <a:endParaRPr sz="1100" dirty="0"/>
          </a:p>
          <a:p>
            <a:pPr marL="457200" lvl="0" indent="-298450" algn="l" rtl="0">
              <a:spcBef>
                <a:spcPts val="0"/>
              </a:spcBef>
              <a:spcAft>
                <a:spcPts val="0"/>
              </a:spcAft>
              <a:buSzPts val="1100"/>
              <a:buChar char="●"/>
            </a:pPr>
            <a:r>
              <a:rPr lang="en" sz="1100" dirty="0"/>
              <a:t>On-board service: Satisfaction level of On-board service.</a:t>
            </a:r>
            <a:endParaRPr sz="1100" dirty="0"/>
          </a:p>
          <a:p>
            <a:pPr marL="457200" lvl="0" indent="-298450" algn="l" rtl="0">
              <a:spcBef>
                <a:spcPts val="0"/>
              </a:spcBef>
              <a:spcAft>
                <a:spcPts val="0"/>
              </a:spcAft>
              <a:buSzPts val="1100"/>
              <a:buChar char="●"/>
            </a:pPr>
            <a:r>
              <a:rPr lang="en" sz="1100" dirty="0"/>
              <a:t>Leg room service: Satisfaction level of Leg room service.</a:t>
            </a:r>
            <a:endParaRPr sz="1100" dirty="0"/>
          </a:p>
          <a:p>
            <a:pPr marL="457200" lvl="0" indent="-298450" algn="l" rtl="0">
              <a:spcBef>
                <a:spcPts val="0"/>
              </a:spcBef>
              <a:spcAft>
                <a:spcPts val="0"/>
              </a:spcAft>
              <a:buSzPts val="1100"/>
              <a:buChar char="●"/>
            </a:pPr>
            <a:r>
              <a:rPr lang="en" sz="1100" dirty="0"/>
              <a:t>Baggage handling: Satisfaction level of baggage handling.</a:t>
            </a:r>
            <a:endParaRPr sz="1100" dirty="0"/>
          </a:p>
          <a:p>
            <a:pPr marL="457200" lvl="0" indent="-298450" algn="l" rtl="0">
              <a:spcBef>
                <a:spcPts val="0"/>
              </a:spcBef>
              <a:spcAft>
                <a:spcPts val="0"/>
              </a:spcAft>
              <a:buSzPts val="1100"/>
              <a:buChar char="●"/>
            </a:pPr>
            <a:r>
              <a:rPr lang="en" sz="1100" dirty="0"/>
              <a:t>Check-in service: Satisfaction level of Check-in service.</a:t>
            </a:r>
            <a:endParaRPr sz="1100" dirty="0"/>
          </a:p>
          <a:p>
            <a:pPr marL="457200" lvl="0" indent="-298450" algn="l" rtl="0">
              <a:spcBef>
                <a:spcPts val="0"/>
              </a:spcBef>
              <a:spcAft>
                <a:spcPts val="0"/>
              </a:spcAft>
              <a:buSzPts val="1100"/>
              <a:buChar char="●"/>
            </a:pPr>
            <a:r>
              <a:rPr lang="en" sz="1100" dirty="0"/>
              <a:t>Inflight service: Satisfaction level of inflight service.</a:t>
            </a:r>
            <a:endParaRPr sz="1100" dirty="0"/>
          </a:p>
          <a:p>
            <a:pPr marL="457200" lvl="0" indent="-298450" algn="l" rtl="0">
              <a:spcBef>
                <a:spcPts val="0"/>
              </a:spcBef>
              <a:spcAft>
                <a:spcPts val="0"/>
              </a:spcAft>
              <a:buSzPts val="1100"/>
              <a:buChar char="●"/>
            </a:pPr>
            <a:r>
              <a:rPr lang="en" sz="1100" dirty="0"/>
              <a:t>Cleanliness: Satisfaction level of Cleanliness.</a:t>
            </a:r>
            <a:endParaRPr sz="1100" dirty="0"/>
          </a:p>
          <a:p>
            <a:pPr marL="457200" lvl="0" indent="-298450" algn="l" rtl="0">
              <a:spcBef>
                <a:spcPts val="0"/>
              </a:spcBef>
              <a:spcAft>
                <a:spcPts val="0"/>
              </a:spcAft>
              <a:buSzPts val="1100"/>
              <a:buChar char="●"/>
            </a:pPr>
            <a:r>
              <a:rPr lang="en" sz="1100" dirty="0"/>
              <a:t>Departure Delay in Minutes: Minutes delayed when departure.</a:t>
            </a:r>
            <a:endParaRPr sz="1100" dirty="0"/>
          </a:p>
          <a:p>
            <a:pPr marL="457200" lvl="0" indent="-298450" algn="l" rtl="0">
              <a:spcBef>
                <a:spcPts val="0"/>
              </a:spcBef>
              <a:spcAft>
                <a:spcPts val="0"/>
              </a:spcAft>
              <a:buSzPts val="1100"/>
              <a:buChar char="●"/>
            </a:pPr>
            <a:r>
              <a:rPr lang="en" sz="1100" dirty="0"/>
              <a:t>Arrival Delay in Minutes: Minutes delayed when Arrival.</a:t>
            </a:r>
            <a:endParaRPr sz="1100" dirty="0"/>
          </a:p>
          <a:p>
            <a:pPr marL="0" lvl="0" indent="0" algn="l" rtl="0">
              <a:spcBef>
                <a:spcPts val="1000"/>
              </a:spcBef>
              <a:spcAft>
                <a:spcPts val="1600"/>
              </a:spcAft>
              <a:buNone/>
            </a:pPr>
            <a:r>
              <a:rPr lang="en" dirty="0"/>
              <a:t>Training Size: 103904 Examples, Testing Size: 25976 Examples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387100" y="46140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dirty="0"/>
          </a:p>
        </p:txBody>
      </p:sp>
      <p:sp>
        <p:nvSpPr>
          <p:cNvPr id="176" name="Google Shape;176;p24"/>
          <p:cNvSpPr txBox="1">
            <a:spLocks noGrp="1"/>
          </p:cNvSpPr>
          <p:nvPr>
            <p:ph type="subTitle" idx="1"/>
          </p:nvPr>
        </p:nvSpPr>
        <p:spPr>
          <a:xfrm>
            <a:off x="387100" y="2336425"/>
            <a:ext cx="3300900" cy="16635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dirty="0"/>
              <a:t>Analyzing the categorical discrete columns, for the satisfaction index.</a:t>
            </a:r>
            <a:endParaRPr sz="1300" dirty="0"/>
          </a:p>
          <a:p>
            <a:pPr marL="457200" lvl="0" indent="-311150" algn="l" rtl="0">
              <a:lnSpc>
                <a:spcPct val="115000"/>
              </a:lnSpc>
              <a:spcBef>
                <a:spcPts val="1000"/>
              </a:spcBef>
              <a:spcAft>
                <a:spcPts val="0"/>
              </a:spcAft>
              <a:buSzPts val="1300"/>
              <a:buChar char="●"/>
            </a:pPr>
            <a:r>
              <a:rPr lang="en" sz="1300" dirty="0"/>
              <a:t>Male and Female are almost equal, so gender is not a factor</a:t>
            </a:r>
            <a:endParaRPr sz="1300" dirty="0"/>
          </a:p>
          <a:p>
            <a:pPr marL="457200" lvl="0" indent="-311150" algn="l" rtl="0">
              <a:lnSpc>
                <a:spcPct val="115000"/>
              </a:lnSpc>
              <a:spcBef>
                <a:spcPts val="0"/>
              </a:spcBef>
              <a:spcAft>
                <a:spcPts val="0"/>
              </a:spcAft>
              <a:buSzPts val="1300"/>
              <a:buChar char="●"/>
            </a:pPr>
            <a:r>
              <a:rPr lang="en" sz="1300" dirty="0"/>
              <a:t>Loyal Customers are always more satisfied than disloyal customers</a:t>
            </a:r>
            <a:endParaRPr sz="1300" dirty="0"/>
          </a:p>
        </p:txBody>
      </p:sp>
      <p:pic>
        <p:nvPicPr>
          <p:cNvPr id="177" name="Google Shape;177;p24"/>
          <p:cNvPicPr preferRelativeResize="0"/>
          <p:nvPr/>
        </p:nvPicPr>
        <p:blipFill>
          <a:blip r:embed="rId3">
            <a:alphaModFix/>
          </a:blip>
          <a:stretch>
            <a:fillRect/>
          </a:stretch>
        </p:blipFill>
        <p:spPr>
          <a:xfrm>
            <a:off x="3948618" y="285613"/>
            <a:ext cx="3380650" cy="2174375"/>
          </a:xfrm>
          <a:prstGeom prst="rect">
            <a:avLst/>
          </a:prstGeom>
          <a:noFill/>
          <a:ln>
            <a:noFill/>
          </a:ln>
        </p:spPr>
      </p:pic>
      <p:pic>
        <p:nvPicPr>
          <p:cNvPr id="178" name="Google Shape;178;p24"/>
          <p:cNvPicPr preferRelativeResize="0"/>
          <p:nvPr/>
        </p:nvPicPr>
        <p:blipFill>
          <a:blip r:embed="rId4">
            <a:alphaModFix/>
          </a:blip>
          <a:stretch>
            <a:fillRect/>
          </a:stretch>
        </p:blipFill>
        <p:spPr>
          <a:xfrm>
            <a:off x="3948618" y="2528888"/>
            <a:ext cx="3380654" cy="236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58525" y="625706"/>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dirty="0"/>
          </a:p>
        </p:txBody>
      </p:sp>
      <p:sp>
        <p:nvSpPr>
          <p:cNvPr id="184" name="Google Shape;184;p25"/>
          <p:cNvSpPr txBox="1">
            <a:spLocks noGrp="1"/>
          </p:cNvSpPr>
          <p:nvPr>
            <p:ph type="subTitle" idx="1"/>
          </p:nvPr>
        </p:nvSpPr>
        <p:spPr>
          <a:xfrm>
            <a:off x="338675" y="2312906"/>
            <a:ext cx="3300900" cy="23541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dirty="0"/>
              <a:t>Analyzing the categorical discrete columns, for the satisfaction index.</a:t>
            </a:r>
            <a:endParaRPr sz="1300" dirty="0"/>
          </a:p>
          <a:p>
            <a:pPr marL="457200" lvl="0" indent="-311150" algn="l" rtl="0">
              <a:lnSpc>
                <a:spcPct val="115000"/>
              </a:lnSpc>
              <a:spcBef>
                <a:spcPts val="1000"/>
              </a:spcBef>
              <a:spcAft>
                <a:spcPts val="0"/>
              </a:spcAft>
              <a:buSzPts val="1300"/>
              <a:buChar char="●"/>
            </a:pPr>
            <a:r>
              <a:rPr lang="en" sz="1300" dirty="0"/>
              <a:t>Customer travelling for personal reasons end up more satisfied than the ones travelling for business.</a:t>
            </a:r>
            <a:endParaRPr sz="1300" dirty="0"/>
          </a:p>
          <a:p>
            <a:pPr marL="457200" lvl="0" indent="-311150" algn="l" rtl="0">
              <a:lnSpc>
                <a:spcPct val="115000"/>
              </a:lnSpc>
              <a:spcBef>
                <a:spcPts val="0"/>
              </a:spcBef>
              <a:spcAft>
                <a:spcPts val="0"/>
              </a:spcAft>
              <a:buSzPts val="1300"/>
              <a:buChar char="●"/>
            </a:pPr>
            <a:r>
              <a:rPr lang="en" sz="1300" dirty="0"/>
              <a:t>Eco Plus customers are way more often satisfied than the business class, whereas Eco - passengers are the least satisfied.</a:t>
            </a:r>
            <a:endParaRPr sz="1300" dirty="0"/>
          </a:p>
        </p:txBody>
      </p:sp>
      <p:pic>
        <p:nvPicPr>
          <p:cNvPr id="185" name="Google Shape;185;p25"/>
          <p:cNvPicPr preferRelativeResize="0"/>
          <p:nvPr/>
        </p:nvPicPr>
        <p:blipFill>
          <a:blip r:embed="rId3">
            <a:alphaModFix/>
          </a:blip>
          <a:stretch>
            <a:fillRect/>
          </a:stretch>
        </p:blipFill>
        <p:spPr>
          <a:xfrm>
            <a:off x="3639575" y="178749"/>
            <a:ext cx="3380650" cy="2364423"/>
          </a:xfrm>
          <a:prstGeom prst="rect">
            <a:avLst/>
          </a:prstGeom>
          <a:noFill/>
          <a:ln>
            <a:noFill/>
          </a:ln>
        </p:spPr>
      </p:pic>
      <p:pic>
        <p:nvPicPr>
          <p:cNvPr id="186" name="Google Shape;186;p25"/>
          <p:cNvPicPr preferRelativeResize="0"/>
          <p:nvPr/>
        </p:nvPicPr>
        <p:blipFill>
          <a:blip r:embed="rId4">
            <a:alphaModFix/>
          </a:blip>
          <a:stretch>
            <a:fillRect/>
          </a:stretch>
        </p:blipFill>
        <p:spPr>
          <a:xfrm>
            <a:off x="3608325" y="2538010"/>
            <a:ext cx="3443150" cy="23644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395</TotalTime>
  <Words>944</Words>
  <Application>Microsoft Office PowerPoint</Application>
  <PresentationFormat>On-screen Show (16:9)</PresentationFormat>
  <Paragraphs>85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Lato</vt:lpstr>
      <vt:lpstr>Trebuchet MS</vt:lpstr>
      <vt:lpstr>Arial</vt:lpstr>
      <vt:lpstr>Wingdings 3</vt:lpstr>
      <vt:lpstr>Facet</vt:lpstr>
      <vt:lpstr>Data Science WorkFlow</vt:lpstr>
      <vt:lpstr>Outline</vt:lpstr>
      <vt:lpstr>The Problem</vt:lpstr>
      <vt:lpstr>Problem statement</vt:lpstr>
      <vt:lpstr>Description of DataSet </vt:lpstr>
      <vt:lpstr>Description of DataSet </vt:lpstr>
      <vt:lpstr>Exploratory Analysis</vt:lpstr>
      <vt:lpstr>Exploratory Analysis</vt:lpstr>
      <vt:lpstr>Exploratory Analysis</vt:lpstr>
      <vt:lpstr>Exploratory Analysis</vt:lpstr>
      <vt:lpstr>Exploratory Analysis</vt:lpstr>
      <vt:lpstr>Exploratory Analysis </vt:lpstr>
      <vt:lpstr>Approach</vt:lpstr>
      <vt:lpstr>Data Preprocessing</vt:lpstr>
      <vt:lpstr>Description</vt:lpstr>
      <vt:lpstr>Model 01 </vt:lpstr>
      <vt:lpstr>Model 02 </vt:lpstr>
      <vt:lpstr>Results</vt:lpstr>
      <vt:lpstr>PowerPoint Presentation</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WorkFlow</dc:title>
  <cp:lastModifiedBy>Shanka, Manikanta</cp:lastModifiedBy>
  <cp:revision>14</cp:revision>
  <dcterms:modified xsi:type="dcterms:W3CDTF">2021-07-13T14:35:07Z</dcterms:modified>
</cp:coreProperties>
</file>