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1"/>
  </p:notesMasterIdLst>
  <p:sldIdLst>
    <p:sldId id="256" r:id="rId2"/>
    <p:sldId id="257" r:id="rId3"/>
    <p:sldId id="258" r:id="rId4"/>
    <p:sldId id="259" r:id="rId5"/>
    <p:sldId id="260" r:id="rId6"/>
    <p:sldId id="262" r:id="rId7"/>
    <p:sldId id="263" r:id="rId8"/>
    <p:sldId id="265" r:id="rId9"/>
    <p:sldId id="266" r:id="rId10"/>
    <p:sldId id="264" r:id="rId11"/>
    <p:sldId id="268" r:id="rId12"/>
    <p:sldId id="269" r:id="rId13"/>
    <p:sldId id="270" r:id="rId14"/>
    <p:sldId id="273" r:id="rId15"/>
    <p:sldId id="274" r:id="rId16"/>
    <p:sldId id="275" r:id="rId17"/>
    <p:sldId id="276" r:id="rId18"/>
    <p:sldId id="277" r:id="rId19"/>
    <p:sldId id="278" r:id="rId20"/>
  </p:sldIdLst>
  <p:sldSz cx="9144000" cy="5143500" type="screen16x9"/>
  <p:notesSz cx="6858000" cy="9144000"/>
  <p:embeddedFontLs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076453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26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4a328f9d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4a328f9d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63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4a265a45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4a265a45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127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727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4a328f9d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4a328f9d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992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4a328f9d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4a328f9d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226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4a328f9d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4a328f9d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647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d9c67055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d9c67055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16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4a265a45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4a265a45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723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d9c67055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657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d9c67055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d9c6705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651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45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9c6705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239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1d9112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110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817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287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d9c67055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d9c6705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44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d9165c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1d9165c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91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430e6bdd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430e6bdd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3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05555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96726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8017089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43547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91084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51186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99559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409320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43"/>
        <p:cNvGrpSpPr/>
        <p:nvPr/>
      </p:nvGrpSpPr>
      <p:grpSpPr>
        <a:xfrm>
          <a:off x="0" y="0"/>
          <a:ext cx="0" cy="0"/>
          <a:chOff x="0" y="0"/>
          <a:chExt cx="0" cy="0"/>
        </a:xfrm>
      </p:grpSpPr>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54553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99"/>
        <p:cNvGrpSpPr/>
        <p:nvPr/>
      </p:nvGrpSpPr>
      <p:grpSpPr>
        <a:xfrm>
          <a:off x="0" y="0"/>
          <a:ext cx="0" cy="0"/>
          <a:chOff x="0" y="0"/>
          <a:chExt cx="0" cy="0"/>
        </a:xfrm>
      </p:grpSpPr>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59979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1 2">
  <p:cSld name="Section title and description 1 2">
    <p:spTree>
      <p:nvGrpSpPr>
        <p:cNvPr id="1" name="Shape 109"/>
        <p:cNvGrpSpPr/>
        <p:nvPr/>
      </p:nvGrpSpPr>
      <p:grpSpPr>
        <a:xfrm>
          <a:off x="0" y="0"/>
          <a:ext cx="0" cy="0"/>
          <a:chOff x="0" y="0"/>
          <a:chExt cx="0" cy="0"/>
        </a:xfrm>
      </p:grpSpPr>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052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4372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0"/>
        <p:cNvGrpSpPr/>
        <p:nvPr/>
      </p:nvGrpSpPr>
      <p:grpSpPr>
        <a:xfrm>
          <a:off x="0" y="0"/>
          <a:ext cx="0" cy="0"/>
          <a:chOff x="0" y="0"/>
          <a:chExt cx="0" cy="0"/>
        </a:xfrm>
      </p:grpSpPr>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82038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25914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84"/>
        <p:cNvGrpSpPr/>
        <p:nvPr/>
      </p:nvGrpSpPr>
      <p:grpSpPr>
        <a:xfrm>
          <a:off x="0" y="0"/>
          <a:ext cx="0" cy="0"/>
          <a:chOff x="0" y="0"/>
          <a:chExt cx="0" cy="0"/>
        </a:xfrm>
      </p:grpSpPr>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180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16192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536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9924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13798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206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60489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03396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0298CD5-6C1E-4009-B41F-6DF62E31D3BE}" type="datetimeFigureOut">
              <a:rPr lang="en-US" smtClean="0"/>
              <a:pPr/>
              <a:t>7/13/2021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31812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sjleshrac/airlines-customer-satisfaction/" TargetMode="External"/><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729450" y="1322450"/>
            <a:ext cx="6111900" cy="800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mtClean="0"/>
              <a:t>Data Science WorkFlow</a:t>
            </a:r>
            <a:endParaRPr/>
          </a:p>
        </p:txBody>
      </p:sp>
      <p:sp>
        <p:nvSpPr>
          <p:cNvPr id="136" name="Google Shape;136;p17"/>
          <p:cNvSpPr txBox="1">
            <a:spLocks noGrp="1"/>
          </p:cNvSpPr>
          <p:nvPr>
            <p:ph type="subTitle" idx="1"/>
          </p:nvPr>
        </p:nvSpPr>
        <p:spPr>
          <a:xfrm>
            <a:off x="729600" y="2921750"/>
            <a:ext cx="3787800" cy="677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mtClean="0"/>
              <a:t>Problem statement, Analysis, Approach and Results.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358525" y="625706"/>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t>
            </a:r>
            <a:r>
              <a:rPr lang="en" dirty="0" smtClean="0"/>
              <a:t>Analysis</a:t>
            </a:r>
            <a:endParaRPr dirty="0"/>
          </a:p>
        </p:txBody>
      </p:sp>
      <p:sp>
        <p:nvSpPr>
          <p:cNvPr id="184" name="Google Shape;184;p25"/>
          <p:cNvSpPr txBox="1">
            <a:spLocks noGrp="1"/>
          </p:cNvSpPr>
          <p:nvPr>
            <p:ph type="subTitle" idx="1"/>
          </p:nvPr>
        </p:nvSpPr>
        <p:spPr>
          <a:xfrm>
            <a:off x="338675" y="2312906"/>
            <a:ext cx="3300900" cy="874825"/>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1300" dirty="0" smtClean="0"/>
              <a:t>Split the Open Date feature to months and years to find the relationship with revenue</a:t>
            </a:r>
            <a:endParaRPr sz="1300" dirty="0"/>
          </a:p>
        </p:txBody>
      </p:sp>
      <p:pic>
        <p:nvPicPr>
          <p:cNvPr id="2" name="Picture 1"/>
          <p:cNvPicPr>
            <a:picLocks noChangeAspect="1"/>
          </p:cNvPicPr>
          <p:nvPr/>
        </p:nvPicPr>
        <p:blipFill>
          <a:blip r:embed="rId3"/>
          <a:stretch>
            <a:fillRect/>
          </a:stretch>
        </p:blipFill>
        <p:spPr>
          <a:xfrm>
            <a:off x="3954496" y="0"/>
            <a:ext cx="5189504" cy="2673381"/>
          </a:xfrm>
          <a:prstGeom prst="rect">
            <a:avLst/>
          </a:prstGeom>
        </p:spPr>
      </p:pic>
      <p:pic>
        <p:nvPicPr>
          <p:cNvPr id="3" name="Picture 2"/>
          <p:cNvPicPr>
            <a:picLocks noChangeAspect="1"/>
          </p:cNvPicPr>
          <p:nvPr/>
        </p:nvPicPr>
        <p:blipFill>
          <a:blip r:embed="rId4"/>
          <a:stretch>
            <a:fillRect/>
          </a:stretch>
        </p:blipFill>
        <p:spPr>
          <a:xfrm>
            <a:off x="3535860" y="2593654"/>
            <a:ext cx="5608140" cy="25498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207956" y="39710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a:t>
            </a:r>
            <a:endParaRPr dirty="0"/>
          </a:p>
        </p:txBody>
      </p:sp>
      <p:sp>
        <p:nvSpPr>
          <p:cNvPr id="221" name="Google Shape;221;p30"/>
          <p:cNvSpPr txBox="1">
            <a:spLocks noGrp="1"/>
          </p:cNvSpPr>
          <p:nvPr>
            <p:ph type="body" idx="1"/>
          </p:nvPr>
        </p:nvSpPr>
        <p:spPr>
          <a:xfrm>
            <a:off x="0" y="1532381"/>
            <a:ext cx="5922169" cy="2123628"/>
          </a:xfrm>
          <a:prstGeom prst="rect">
            <a:avLst/>
          </a:prstGeom>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SzPts val="1200"/>
              <a:buChar char="●"/>
            </a:pPr>
            <a:r>
              <a:rPr lang="en-IN" sz="1200" dirty="0" smtClean="0"/>
              <a:t>Removing the Outliers in revenue, so that normal distribution will be achieved.</a:t>
            </a:r>
            <a:endParaRPr sz="1200" dirty="0"/>
          </a:p>
          <a:p>
            <a:pPr marL="457200" lvl="0" indent="-304800" algn="l" rtl="0">
              <a:lnSpc>
                <a:spcPct val="150000"/>
              </a:lnSpc>
              <a:spcBef>
                <a:spcPts val="0"/>
              </a:spcBef>
              <a:spcAft>
                <a:spcPts val="0"/>
              </a:spcAft>
              <a:buSzPts val="1200"/>
              <a:buChar char="●"/>
            </a:pPr>
            <a:r>
              <a:rPr lang="en" sz="1200" dirty="0" smtClean="0"/>
              <a:t>Open Date featue to split to months and years to find the count of launch of restaurants revenue in months and years.</a:t>
            </a:r>
            <a:endParaRPr sz="1200" dirty="0"/>
          </a:p>
          <a:p>
            <a:pPr marL="457200" lvl="0" indent="-304800" algn="l" rtl="0">
              <a:lnSpc>
                <a:spcPct val="150000"/>
              </a:lnSpc>
              <a:spcBef>
                <a:spcPts val="0"/>
              </a:spcBef>
              <a:spcAft>
                <a:spcPts val="0"/>
              </a:spcAft>
              <a:buSzPts val="1200"/>
              <a:buChar char="●"/>
            </a:pPr>
            <a:r>
              <a:rPr lang="en" sz="1200" dirty="0" smtClean="0"/>
              <a:t>Combine the test and train data to achieve the uniform spread of data and split them as before</a:t>
            </a:r>
            <a:endParaRPr sz="1200" dirty="0"/>
          </a:p>
          <a:p>
            <a:pPr marL="457200" lvl="0" indent="-304800" algn="l" rtl="0">
              <a:lnSpc>
                <a:spcPct val="150000"/>
              </a:lnSpc>
              <a:spcBef>
                <a:spcPts val="0"/>
              </a:spcBef>
              <a:spcAft>
                <a:spcPts val="0"/>
              </a:spcAft>
              <a:buSzPts val="1200"/>
              <a:buChar char="●"/>
            </a:pPr>
            <a:r>
              <a:rPr lang="en" sz="1200" dirty="0" smtClean="0"/>
              <a:t>Remove the ID columns in the data set.</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a:t>
            </a:r>
            <a:endParaRPr/>
          </a:p>
        </p:txBody>
      </p:sp>
      <p:sp>
        <p:nvSpPr>
          <p:cNvPr id="227" name="Google Shape;227;p31"/>
          <p:cNvSpPr txBox="1">
            <a:spLocks noGrp="1"/>
          </p:cNvSpPr>
          <p:nvPr>
            <p:ph type="body" idx="1"/>
          </p:nvPr>
        </p:nvSpPr>
        <p:spPr>
          <a:xfrm>
            <a:off x="307969" y="2078875"/>
            <a:ext cx="8169300" cy="1947939"/>
          </a:xfrm>
          <a:prstGeom prst="rect">
            <a:avLst/>
          </a:prstGeom>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t>Now that the data has been preprocessed, we’ll be creating </a:t>
            </a:r>
            <a:r>
              <a:rPr lang="en" dirty="0" smtClean="0"/>
              <a:t>2 </a:t>
            </a:r>
            <a:r>
              <a:rPr lang="en" dirty="0"/>
              <a:t>different models to fit and train our data, so that we can predict the </a:t>
            </a:r>
            <a:r>
              <a:rPr lang="en-IN" dirty="0" smtClean="0"/>
              <a:t>revenue</a:t>
            </a:r>
            <a:endParaRPr dirty="0"/>
          </a:p>
          <a:p>
            <a:pPr marL="0" lvl="0" indent="0" algn="l" rtl="0">
              <a:lnSpc>
                <a:spcPct val="150000"/>
              </a:lnSpc>
              <a:spcBef>
                <a:spcPts val="1600"/>
              </a:spcBef>
              <a:spcAft>
                <a:spcPts val="0"/>
              </a:spcAft>
              <a:buNone/>
            </a:pPr>
            <a:r>
              <a:rPr lang="en" dirty="0"/>
              <a:t>Models:</a:t>
            </a:r>
            <a:endParaRPr dirty="0"/>
          </a:p>
          <a:p>
            <a:pPr marL="457200" lvl="0" indent="-311150" algn="l" rtl="0">
              <a:lnSpc>
                <a:spcPct val="150000"/>
              </a:lnSpc>
              <a:spcBef>
                <a:spcPts val="0"/>
              </a:spcBef>
              <a:spcAft>
                <a:spcPts val="0"/>
              </a:spcAft>
              <a:buSzPts val="1300"/>
              <a:buChar char="●"/>
            </a:pPr>
            <a:r>
              <a:rPr lang="en" dirty="0" smtClean="0"/>
              <a:t>Artifical Neural Network with 3 </a:t>
            </a:r>
            <a:r>
              <a:rPr lang="en" dirty="0"/>
              <a:t>hidden layers and 1 output layer</a:t>
            </a:r>
            <a:endParaRPr dirty="0"/>
          </a:p>
          <a:p>
            <a:pPr marL="457200" lvl="0" indent="-311150" algn="l" rtl="0">
              <a:lnSpc>
                <a:spcPct val="150000"/>
              </a:lnSpc>
              <a:spcBef>
                <a:spcPts val="0"/>
              </a:spcBef>
              <a:spcAft>
                <a:spcPts val="0"/>
              </a:spcAft>
              <a:buSzPts val="1300"/>
              <a:buChar char="●"/>
            </a:pPr>
            <a:r>
              <a:rPr lang="en" dirty="0" smtClean="0"/>
              <a:t>Long Short term Memory networks with </a:t>
            </a:r>
            <a:r>
              <a:rPr lang="en" dirty="0"/>
              <a:t>3</a:t>
            </a:r>
            <a:r>
              <a:rPr lang="en" dirty="0" smtClean="0"/>
              <a:t> hidden layers </a:t>
            </a:r>
            <a:r>
              <a:rPr lang="en" dirty="0"/>
              <a:t>and 1 output </a:t>
            </a:r>
            <a:r>
              <a:rPr lang="en" dirty="0" smtClean="0"/>
              <a:t>layer</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title"/>
          </p:nvPr>
        </p:nvSpPr>
        <p:spPr>
          <a:xfrm>
            <a:off x="679444" y="818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 </a:t>
            </a:r>
            <a:r>
              <a:rPr lang="en" b="0" dirty="0" smtClean="0"/>
              <a:t>01</a:t>
            </a:r>
            <a:endParaRPr b="0" dirty="0"/>
          </a:p>
          <a:p>
            <a:pPr marL="0" lvl="0" indent="0" algn="l" rtl="0">
              <a:spcBef>
                <a:spcPts val="0"/>
              </a:spcBef>
              <a:spcAft>
                <a:spcPts val="0"/>
              </a:spcAft>
              <a:buNone/>
            </a:pPr>
            <a:endParaRPr b="0" dirty="0"/>
          </a:p>
        </p:txBody>
      </p:sp>
      <p:sp>
        <p:nvSpPr>
          <p:cNvPr id="249" name="Google Shape;249;p34"/>
          <p:cNvSpPr txBox="1">
            <a:spLocks noGrp="1"/>
          </p:cNvSpPr>
          <p:nvPr>
            <p:ph type="body" idx="1"/>
          </p:nvPr>
        </p:nvSpPr>
        <p:spPr>
          <a:xfrm>
            <a:off x="198844" y="1582215"/>
            <a:ext cx="8169300" cy="496259"/>
          </a:xfrm>
          <a:prstGeom prst="rect">
            <a:avLst/>
          </a:prstGeom>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t>Deep Neural Network with </a:t>
            </a:r>
            <a:r>
              <a:rPr lang="en" dirty="0" smtClean="0"/>
              <a:t>3 </a:t>
            </a:r>
            <a:r>
              <a:rPr lang="en" dirty="0"/>
              <a:t>hidden layers and 1 output layer using Keras </a:t>
            </a:r>
            <a:r>
              <a:rPr lang="en" dirty="0" smtClean="0"/>
              <a:t>API.</a:t>
            </a:r>
            <a:endParaRPr dirty="0"/>
          </a:p>
        </p:txBody>
      </p:sp>
      <p:pic>
        <p:nvPicPr>
          <p:cNvPr id="3" name="Picture 2"/>
          <p:cNvPicPr>
            <a:picLocks noChangeAspect="1"/>
          </p:cNvPicPr>
          <p:nvPr/>
        </p:nvPicPr>
        <p:blipFill>
          <a:blip r:embed="rId3"/>
          <a:stretch>
            <a:fillRect/>
          </a:stretch>
        </p:blipFill>
        <p:spPr>
          <a:xfrm>
            <a:off x="198844" y="2078474"/>
            <a:ext cx="7314498" cy="28213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658013" y="718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 </a:t>
            </a:r>
            <a:r>
              <a:rPr lang="en" b="0" dirty="0" smtClean="0"/>
              <a:t>02</a:t>
            </a:r>
            <a:endParaRPr b="0" dirty="0"/>
          </a:p>
          <a:p>
            <a:pPr marL="0" lvl="0" indent="0" algn="l" rtl="0">
              <a:spcBef>
                <a:spcPts val="0"/>
              </a:spcBef>
              <a:spcAft>
                <a:spcPts val="0"/>
              </a:spcAft>
              <a:buNone/>
            </a:pPr>
            <a:endParaRPr b="0" dirty="0"/>
          </a:p>
        </p:txBody>
      </p:sp>
      <p:sp>
        <p:nvSpPr>
          <p:cNvPr id="256" name="Google Shape;256;p35"/>
          <p:cNvSpPr txBox="1">
            <a:spLocks noGrp="1"/>
          </p:cNvSpPr>
          <p:nvPr>
            <p:ph type="body" idx="1"/>
          </p:nvPr>
        </p:nvSpPr>
        <p:spPr>
          <a:xfrm>
            <a:off x="177413" y="1492612"/>
            <a:ext cx="8169300" cy="807883"/>
          </a:xfrm>
          <a:prstGeom prst="rect">
            <a:avLst/>
          </a:prstGeom>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smtClean="0"/>
              <a:t>LSTM model has been built wi</a:t>
            </a:r>
            <a:r>
              <a:rPr lang="en-IN" dirty="0" err="1" smtClean="0"/>
              <a:t>th</a:t>
            </a:r>
            <a:r>
              <a:rPr lang="en" dirty="0" smtClean="0"/>
              <a:t> 3 hidden layers and 1 Output layer using Keras API.</a:t>
            </a:r>
          </a:p>
          <a:p>
            <a:pPr marL="0" lvl="0" indent="0" algn="l" rtl="0">
              <a:lnSpc>
                <a:spcPct val="150000"/>
              </a:lnSpc>
              <a:spcBef>
                <a:spcPts val="0"/>
              </a:spcBef>
              <a:spcAft>
                <a:spcPts val="0"/>
              </a:spcAft>
              <a:buNone/>
            </a:pPr>
            <a:endParaRPr lang="en" dirty="0"/>
          </a:p>
        </p:txBody>
      </p:sp>
      <p:pic>
        <p:nvPicPr>
          <p:cNvPr id="2" name="Picture 1"/>
          <p:cNvPicPr>
            <a:picLocks noChangeAspect="1"/>
          </p:cNvPicPr>
          <p:nvPr/>
        </p:nvPicPr>
        <p:blipFill>
          <a:blip r:embed="rId3"/>
          <a:stretch>
            <a:fillRect/>
          </a:stretch>
        </p:blipFill>
        <p:spPr>
          <a:xfrm>
            <a:off x="478631" y="2030218"/>
            <a:ext cx="6179344" cy="30156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 name="Text Placeholder 1"/>
          <p:cNvSpPr>
            <a:spLocks noGrp="1"/>
          </p:cNvSpPr>
          <p:nvPr>
            <p:ph type="body" idx="1"/>
          </p:nvPr>
        </p:nvSpPr>
        <p:spPr>
          <a:xfrm>
            <a:off x="715163" y="1307350"/>
            <a:ext cx="7688700" cy="2261100"/>
          </a:xfrm>
        </p:spPr>
        <p:txBody>
          <a:bodyPr/>
          <a:lstStyle/>
          <a:p>
            <a:r>
              <a:rPr lang="en-IN" dirty="0" smtClean="0"/>
              <a:t>Model 1 MAE :1417161.6009615385</a:t>
            </a:r>
          </a:p>
          <a:p>
            <a:endParaRPr lang="en-IN" dirty="0"/>
          </a:p>
          <a:p>
            <a:endParaRPr lang="en-IN" dirty="0" smtClean="0"/>
          </a:p>
          <a:p>
            <a:r>
              <a:rPr lang="en-IN" dirty="0" smtClean="0"/>
              <a:t>Model 2 MAE value : 3943612.410447047</a:t>
            </a:r>
          </a:p>
          <a:p>
            <a:endParaRPr lang="en-IN" dirty="0"/>
          </a:p>
          <a:p>
            <a:endParaRPr lang="en-IN" dirty="0" smtClean="0"/>
          </a:p>
          <a:p>
            <a:pPr marL="146050" indent="0">
              <a:buNone/>
            </a:pPr>
            <a:r>
              <a:rPr lang="en-IN" dirty="0" smtClean="0"/>
              <a:t>Model 1 has less error when compared Model 2 and got better accuracy when compared with test data.</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80" name="Google Shape;280;p39"/>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 dirty="0">
                <a:solidFill>
                  <a:srgbClr val="000000"/>
                </a:solidFill>
              </a:rPr>
              <a:t>Please check the jupyter notebook: </a:t>
            </a:r>
            <a:r>
              <a:rPr lang="en-IN" b="1" dirty="0" err="1" smtClean="0"/>
              <a:t>RestaurantRevenue_Prediction</a:t>
            </a:r>
            <a:r>
              <a:rPr lang="en" dirty="0" smtClean="0">
                <a:solidFill>
                  <a:srgbClr val="000000"/>
                </a:solidFill>
              </a:rPr>
              <a:t>.ipynb</a:t>
            </a:r>
            <a:endParaRPr dirty="0">
              <a:solidFill>
                <a:srgbClr val="000000"/>
              </a:solidFill>
            </a:endParaRPr>
          </a:p>
          <a:p>
            <a:pPr marL="0" lvl="0" indent="0">
              <a:spcBef>
                <a:spcPts val="1000"/>
              </a:spcBef>
              <a:spcAft>
                <a:spcPts val="1000"/>
              </a:spcAft>
              <a:buNone/>
            </a:pPr>
            <a:r>
              <a:rPr lang="en" dirty="0">
                <a:solidFill>
                  <a:schemeClr val="accent5"/>
                </a:solidFill>
              </a:rPr>
              <a:t>Dataset: </a:t>
            </a:r>
            <a:r>
              <a:rPr lang="en-IN" u="sng" dirty="0">
                <a:solidFill>
                  <a:schemeClr val="hlink"/>
                </a:solidFill>
                <a:hlinkClick r:id="rId3"/>
              </a:rPr>
              <a:t>https://</a:t>
            </a:r>
            <a:r>
              <a:rPr lang="en-IN" u="sng" dirty="0" smtClean="0">
                <a:solidFill>
                  <a:schemeClr val="hlink"/>
                </a:solidFill>
                <a:hlinkClick r:id="rId3"/>
              </a:rPr>
              <a:t>www.kaggle.com/c/restaurant-revenue-prediction/</a:t>
            </a:r>
            <a:endParaRPr dirty="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729450" y="1322450"/>
            <a:ext cx="28599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Outline</a:t>
            </a:r>
            <a:endParaRPr/>
          </a:p>
        </p:txBody>
      </p:sp>
      <p:sp>
        <p:nvSpPr>
          <p:cNvPr id="142" name="Google Shape;142;p18"/>
          <p:cNvSpPr txBox="1">
            <a:spLocks noGrp="1"/>
          </p:cNvSpPr>
          <p:nvPr>
            <p:ph type="subTitle" idx="4294967295"/>
          </p:nvPr>
        </p:nvSpPr>
        <p:spPr>
          <a:xfrm>
            <a:off x="5064125" y="1376363"/>
            <a:ext cx="4079875" cy="2583241"/>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u="sng" dirty="0" smtClean="0">
                <a:solidFill>
                  <a:schemeClr val="tx1"/>
                </a:solidFill>
              </a:rPr>
              <a:t>The Problem</a:t>
            </a:r>
            <a:endParaRPr sz="1600" dirty="0">
              <a:solidFill>
                <a:schemeClr val="tx1"/>
              </a:solidFill>
            </a:endParaRPr>
          </a:p>
          <a:p>
            <a:pPr marL="0" lvl="0" indent="0" algn="l" rtl="0">
              <a:lnSpc>
                <a:spcPct val="115000"/>
              </a:lnSpc>
              <a:spcBef>
                <a:spcPts val="1600"/>
              </a:spcBef>
              <a:spcAft>
                <a:spcPts val="0"/>
              </a:spcAft>
              <a:buNone/>
            </a:pPr>
            <a:r>
              <a:rPr lang="en" sz="1600" u="sng" dirty="0">
                <a:solidFill>
                  <a:schemeClr val="tx1"/>
                </a:solidFill>
              </a:rPr>
              <a:t>Exploratory</a:t>
            </a:r>
            <a:r>
              <a:rPr lang="en" sz="1600" dirty="0">
                <a:solidFill>
                  <a:schemeClr val="tx1"/>
                </a:solidFill>
              </a:rPr>
              <a:t> </a:t>
            </a:r>
            <a:r>
              <a:rPr lang="en" sz="1600" u="sng" dirty="0">
                <a:solidFill>
                  <a:schemeClr val="tx1"/>
                </a:solidFill>
              </a:rPr>
              <a:t>Analysis</a:t>
            </a:r>
            <a:endParaRPr sz="1600" u="sng" dirty="0">
              <a:solidFill>
                <a:schemeClr val="tx1"/>
              </a:solidFill>
            </a:endParaRPr>
          </a:p>
          <a:p>
            <a:pPr marL="0" lvl="0" indent="0" algn="l" rtl="0">
              <a:lnSpc>
                <a:spcPct val="115000"/>
              </a:lnSpc>
              <a:spcBef>
                <a:spcPts val="1600"/>
              </a:spcBef>
              <a:spcAft>
                <a:spcPts val="0"/>
              </a:spcAft>
              <a:buNone/>
            </a:pPr>
            <a:r>
              <a:rPr lang="en" sz="1600" u="sng" dirty="0">
                <a:solidFill>
                  <a:schemeClr val="tx1"/>
                </a:solidFill>
              </a:rPr>
              <a:t>Approach</a:t>
            </a:r>
            <a:endParaRPr sz="1600" u="sng" dirty="0">
              <a:solidFill>
                <a:schemeClr val="tx1"/>
              </a:solidFill>
            </a:endParaRPr>
          </a:p>
          <a:p>
            <a:pPr marL="0" lvl="0" indent="0" algn="l" rtl="0">
              <a:spcBef>
                <a:spcPts val="1600"/>
              </a:spcBef>
              <a:spcAft>
                <a:spcPts val="0"/>
              </a:spcAft>
              <a:buNone/>
            </a:pPr>
            <a:r>
              <a:rPr lang="en" sz="1600" u="sng" dirty="0">
                <a:solidFill>
                  <a:schemeClr val="tx1"/>
                </a:solidFill>
              </a:rPr>
              <a:t>Results</a:t>
            </a:r>
            <a:endParaRPr sz="1600" u="sng" dirty="0">
              <a:solidFill>
                <a:schemeClr val="tx1"/>
              </a:solidFill>
            </a:endParaRPr>
          </a:p>
          <a:p>
            <a:pPr marL="0" lvl="0" indent="0" algn="l" rtl="0">
              <a:spcBef>
                <a:spcPts val="1600"/>
              </a:spcBef>
              <a:spcAft>
                <a:spcPts val="160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Problem statement</a:t>
            </a:r>
            <a:endParaRPr sz="3000" dirty="0"/>
          </a:p>
        </p:txBody>
      </p:sp>
      <p:sp>
        <p:nvSpPr>
          <p:cNvPr id="153" name="Google Shape;153;p20"/>
          <p:cNvSpPr txBox="1">
            <a:spLocks noGrp="1"/>
          </p:cNvSpPr>
          <p:nvPr>
            <p:ph type="body" idx="2"/>
          </p:nvPr>
        </p:nvSpPr>
        <p:spPr>
          <a:xfrm>
            <a:off x="627924" y="1145456"/>
            <a:ext cx="6408669" cy="2803686"/>
          </a:xfrm>
          <a:prstGeom prst="rect">
            <a:avLst/>
          </a:prstGeom>
        </p:spPr>
        <p:txBody>
          <a:bodyPr spcFirstLastPara="1" wrap="square" lIns="91425" tIns="91425" rIns="91425" bIns="91425" anchor="t" anchorCtr="0">
            <a:spAutoFit/>
          </a:bodyPr>
          <a:lstStyle/>
          <a:p>
            <a:pPr fontAlgn="base"/>
            <a:r>
              <a:rPr lang="en-IN" sz="1600" dirty="0"/>
              <a:t>TFI has provided a dataset with 137 restaurants in the training set, and a test set of 100000 restaurants. The data columns include the open date, location, city type, and three categories of obfuscated data: Demographic data, Real estate data, and Commercial data. The revenue column indicates a (transformed) revenue of the restaurant in a given year and is the target of predictive analysis. </a:t>
            </a:r>
            <a:endParaRPr lang="en-IN" sz="1600" dirty="0" smtClean="0"/>
          </a:p>
          <a:p>
            <a:pPr fontAlgn="base"/>
            <a:r>
              <a:rPr lang="en-IN" sz="1600" dirty="0" smtClean="0">
                <a:solidFill>
                  <a:schemeClr val="dk1"/>
                </a:solidFill>
              </a:rPr>
              <a:t>Target variable - revenue</a:t>
            </a:r>
            <a:endParaRPr lang="en" sz="1600" dirty="0">
              <a:solidFill>
                <a:schemeClr val="dk1"/>
              </a:solidFill>
            </a:endParaRPr>
          </a:p>
          <a:p>
            <a:pPr marL="0" lvl="0" indent="0" algn="l" rtl="0">
              <a:lnSpc>
                <a:spcPct val="115000"/>
              </a:lnSpc>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730000" y="1318650"/>
            <a:ext cx="3300900" cy="156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Description of DataSet</a:t>
            </a:r>
            <a:endParaRPr/>
          </a:p>
          <a:p>
            <a:pPr marL="0" lvl="0" indent="0" algn="l" rtl="0">
              <a:spcBef>
                <a:spcPts val="0"/>
              </a:spcBef>
              <a:spcAft>
                <a:spcPts val="0"/>
              </a:spcAft>
              <a:buNone/>
            </a:pPr>
            <a:endParaRPr sz="3000"/>
          </a:p>
        </p:txBody>
      </p:sp>
      <p:sp>
        <p:nvSpPr>
          <p:cNvPr id="159" name="Google Shape;159;p21"/>
          <p:cNvSpPr txBox="1">
            <a:spLocks noGrp="1"/>
          </p:cNvSpPr>
          <p:nvPr>
            <p:ph type="body" idx="2"/>
          </p:nvPr>
        </p:nvSpPr>
        <p:spPr>
          <a:xfrm>
            <a:off x="825931" y="675713"/>
            <a:ext cx="6010638" cy="3410006"/>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dirty="0" smtClean="0">
                <a:solidFill>
                  <a:schemeClr val="dk1"/>
                </a:solidFill>
              </a:rPr>
              <a:t>Features </a:t>
            </a:r>
            <a:r>
              <a:rPr lang="en" sz="1600" b="1" dirty="0">
                <a:solidFill>
                  <a:schemeClr val="dk1"/>
                </a:solidFill>
              </a:rPr>
              <a:t>Information:</a:t>
            </a:r>
            <a:endParaRPr dirty="0"/>
          </a:p>
          <a:p>
            <a:pPr fontAlgn="base"/>
            <a:r>
              <a:rPr lang="en-IN" sz="1100" dirty="0"/>
              <a:t>Id : Restaurant id. </a:t>
            </a:r>
          </a:p>
          <a:p>
            <a:pPr fontAlgn="base"/>
            <a:r>
              <a:rPr lang="en-IN" sz="1100" dirty="0"/>
              <a:t>Open Date : opening date for a restaurant</a:t>
            </a:r>
          </a:p>
          <a:p>
            <a:pPr fontAlgn="base"/>
            <a:r>
              <a:rPr lang="en-IN" sz="1100" dirty="0"/>
              <a:t>City : City that the restaurant is in. Note that there are </a:t>
            </a:r>
            <a:r>
              <a:rPr lang="en-IN" sz="1100" dirty="0" err="1"/>
              <a:t>unicode</a:t>
            </a:r>
            <a:r>
              <a:rPr lang="en-IN" sz="1100" dirty="0"/>
              <a:t> in the names. </a:t>
            </a:r>
          </a:p>
          <a:p>
            <a:pPr fontAlgn="base"/>
            <a:r>
              <a:rPr lang="en-IN" sz="1100" dirty="0"/>
              <a:t>City Group: Type of the city. Big cities, or Other. </a:t>
            </a:r>
          </a:p>
          <a:p>
            <a:pPr fontAlgn="base"/>
            <a:r>
              <a:rPr lang="en-IN" sz="1100" dirty="0"/>
              <a:t>Type: Type of the restaurant. FC: Food Court, IL: Inline, DT: Drive Thru, MB: Mobile</a:t>
            </a:r>
          </a:p>
          <a:p>
            <a:pPr fontAlgn="base"/>
            <a:r>
              <a:rPr lang="en-IN" sz="1100" dirty="0"/>
              <a:t>P1, P2 - P37: There are three categories of these obfuscated data. Demographic data are gathered from third party providers with GIS systems. These include population in any given area, age and gender distribution, development scales. Real estate data mainly relate to the m2 of the location, front facade of the location, car park availability. Commercial data mainly include the existence of points of interest including schools, banks, other QSR operators.</a:t>
            </a:r>
          </a:p>
          <a:p>
            <a:pPr fontAlgn="base"/>
            <a:r>
              <a:rPr lang="en-IN" sz="1100" dirty="0"/>
              <a:t>Revenue: The revenue column indicates a (transformed) revenue of the restaurant in a given year and is the target of predictive analysis. Please note that the values are transformed so they don't mean real dollar values. </a:t>
            </a:r>
          </a:p>
          <a:p>
            <a:pPr marL="0" lvl="0" indent="0" algn="l" rtl="0">
              <a:lnSpc>
                <a:spcPct val="115000"/>
              </a:lnSpc>
              <a:spcBef>
                <a:spcPts val="10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387100" y="46140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t>
            </a:r>
            <a:r>
              <a:rPr lang="en" dirty="0" smtClean="0"/>
              <a:t>Analysis</a:t>
            </a:r>
            <a:endParaRPr dirty="0"/>
          </a:p>
        </p:txBody>
      </p:sp>
      <p:sp>
        <p:nvSpPr>
          <p:cNvPr id="176" name="Google Shape;176;p24"/>
          <p:cNvSpPr txBox="1">
            <a:spLocks noGrp="1"/>
          </p:cNvSpPr>
          <p:nvPr>
            <p:ph type="subTitle" idx="1"/>
          </p:nvPr>
        </p:nvSpPr>
        <p:spPr>
          <a:xfrm>
            <a:off x="387100" y="2336425"/>
            <a:ext cx="3300900" cy="414699"/>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dirty="0"/>
              <a:t>Analyzing the categorical </a:t>
            </a:r>
            <a:r>
              <a:rPr lang="en" sz="1300" dirty="0" smtClean="0"/>
              <a:t>columns</a:t>
            </a:r>
          </a:p>
        </p:txBody>
      </p:sp>
      <p:pic>
        <p:nvPicPr>
          <p:cNvPr id="2" name="Picture 1"/>
          <p:cNvPicPr>
            <a:picLocks noChangeAspect="1"/>
          </p:cNvPicPr>
          <p:nvPr/>
        </p:nvPicPr>
        <p:blipFill>
          <a:blip r:embed="rId3"/>
          <a:stretch>
            <a:fillRect/>
          </a:stretch>
        </p:blipFill>
        <p:spPr>
          <a:xfrm>
            <a:off x="3588730" y="0"/>
            <a:ext cx="3595314"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t>
            </a:r>
            <a:r>
              <a:rPr lang="en" dirty="0" smtClean="0"/>
              <a:t>Analysis</a:t>
            </a:r>
            <a:endParaRPr sz="3000" dirty="0"/>
          </a:p>
        </p:txBody>
      </p:sp>
      <p:sp>
        <p:nvSpPr>
          <p:cNvPr id="192" name="Google Shape;192;p26"/>
          <p:cNvSpPr txBox="1">
            <a:spLocks noGrp="1"/>
          </p:cNvSpPr>
          <p:nvPr>
            <p:ph type="subTitle" idx="1"/>
          </p:nvPr>
        </p:nvSpPr>
        <p:spPr>
          <a:xfrm>
            <a:off x="724950" y="3313925"/>
            <a:ext cx="3068400" cy="1104888"/>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1300" dirty="0" smtClean="0"/>
              <a:t>Comparing test and train dataset, we found MB type is not available in train set. So we need to make sure data split is uniform.</a:t>
            </a:r>
            <a:endParaRPr sz="1300" dirty="0"/>
          </a:p>
        </p:txBody>
      </p:sp>
      <p:pic>
        <p:nvPicPr>
          <p:cNvPr id="3" name="Picture 2"/>
          <p:cNvPicPr>
            <a:picLocks noChangeAspect="1"/>
          </p:cNvPicPr>
          <p:nvPr/>
        </p:nvPicPr>
        <p:blipFill>
          <a:blip r:embed="rId3"/>
          <a:stretch>
            <a:fillRect/>
          </a:stretch>
        </p:blipFill>
        <p:spPr>
          <a:xfrm>
            <a:off x="3895753" y="1190700"/>
            <a:ext cx="5162522" cy="29098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730000" y="1318650"/>
            <a:ext cx="3300900" cy="17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t>
            </a:r>
            <a:r>
              <a:rPr lang="en" dirty="0" smtClean="0"/>
              <a:t>Analysis</a:t>
            </a:r>
            <a:endParaRPr sz="3000" dirty="0"/>
          </a:p>
        </p:txBody>
      </p:sp>
      <p:sp>
        <p:nvSpPr>
          <p:cNvPr id="200" name="Google Shape;200;p27"/>
          <p:cNvSpPr txBox="1">
            <a:spLocks noGrp="1"/>
          </p:cNvSpPr>
          <p:nvPr>
            <p:ph type="subTitle" idx="1"/>
          </p:nvPr>
        </p:nvSpPr>
        <p:spPr>
          <a:xfrm>
            <a:off x="724950" y="3313925"/>
            <a:ext cx="3300900" cy="1131305"/>
          </a:xfrm>
          <a:prstGeom prst="rect">
            <a:avLst/>
          </a:prstGeom>
        </p:spPr>
        <p:txBody>
          <a:bodyPr spcFirstLastPara="1" wrap="square" lIns="91425" tIns="91425" rIns="91425" bIns="91425" anchor="t" anchorCtr="0">
            <a:spAutoFit/>
          </a:bodyPr>
          <a:lstStyle/>
          <a:p>
            <a:pPr marL="0" lvl="0" indent="0" algn="l" rtl="0">
              <a:lnSpc>
                <a:spcPct val="115000"/>
              </a:lnSpc>
              <a:spcBef>
                <a:spcPts val="1000"/>
              </a:spcBef>
              <a:spcAft>
                <a:spcPts val="1000"/>
              </a:spcAft>
              <a:buNone/>
            </a:pPr>
            <a:r>
              <a:rPr lang="en" sz="1300" dirty="0" smtClean="0"/>
              <a:t>Our </a:t>
            </a:r>
            <a:r>
              <a:rPr lang="en" sz="1300" dirty="0" smtClean="0"/>
              <a:t>target variable in the dataset </a:t>
            </a:r>
            <a:r>
              <a:rPr lang="en" sz="1300" dirty="0"/>
              <a:t>is right skewed, has multiple outliers towards the right, as evident from the plots</a:t>
            </a:r>
            <a:endParaRPr sz="1300" dirty="0"/>
          </a:p>
        </p:txBody>
      </p:sp>
      <p:pic>
        <p:nvPicPr>
          <p:cNvPr id="4" name="Picture 3"/>
          <p:cNvPicPr>
            <a:picLocks noChangeAspect="1"/>
          </p:cNvPicPr>
          <p:nvPr/>
        </p:nvPicPr>
        <p:blipFill>
          <a:blip r:embed="rId3"/>
          <a:stretch>
            <a:fillRect/>
          </a:stretch>
        </p:blipFill>
        <p:spPr>
          <a:xfrm>
            <a:off x="3526882" y="214314"/>
            <a:ext cx="5617118" cy="3243262"/>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427</TotalTime>
  <Words>324</Words>
  <Application>Microsoft Office PowerPoint</Application>
  <PresentationFormat>On-screen Show (16:9)</PresentationFormat>
  <Paragraphs>56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Trebuchet MS</vt:lpstr>
      <vt:lpstr>Arial</vt:lpstr>
      <vt:lpstr>Wingdings 3</vt:lpstr>
      <vt:lpstr>Facet</vt:lpstr>
      <vt:lpstr>Data Science WorkFlow</vt:lpstr>
      <vt:lpstr>Outline</vt:lpstr>
      <vt:lpstr>The Problem</vt:lpstr>
      <vt:lpstr>Problem statement</vt:lpstr>
      <vt:lpstr>Description of DataSet </vt:lpstr>
      <vt:lpstr>Exploratory Analysis</vt:lpstr>
      <vt:lpstr>Exploratory Analysis</vt:lpstr>
      <vt:lpstr>Exploratory Analysis</vt:lpstr>
      <vt:lpstr>Exploratory Analysis</vt:lpstr>
      <vt:lpstr>Exploratory Analysis</vt:lpstr>
      <vt:lpstr>Approach</vt:lpstr>
      <vt:lpstr>Data Preprocessing</vt:lpstr>
      <vt:lpstr>Description</vt:lpstr>
      <vt:lpstr>Model 01 </vt:lpstr>
      <vt:lpstr>Model 02 </vt:lpstr>
      <vt:lpstr>Results</vt:lpstr>
      <vt:lpstr>PowerPoint Presentation</vt:lpstr>
      <vt:lpstr>Thank You.</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WorkFlow</dc:title>
  <cp:lastModifiedBy>Shanka, Manikanta</cp:lastModifiedBy>
  <cp:revision>23</cp:revision>
  <dcterms:modified xsi:type="dcterms:W3CDTF">2021-07-13T15:06:29Z</dcterms:modified>
</cp:coreProperties>
</file>