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61" r:id="rId3"/>
    <p:sldId id="263" r:id="rId4"/>
    <p:sldId id="264" r:id="rId5"/>
    <p:sldId id="342" r:id="rId6"/>
    <p:sldId id="354" r:id="rId7"/>
    <p:sldId id="356" r:id="rId8"/>
    <p:sldId id="355" r:id="rId9"/>
    <p:sldId id="357" r:id="rId10"/>
    <p:sldId id="358" r:id="rId11"/>
    <p:sldId id="359" r:id="rId12"/>
    <p:sldId id="265" r:id="rId13"/>
    <p:sldId id="266" r:id="rId14"/>
    <p:sldId id="305" r:id="rId15"/>
    <p:sldId id="343" r:id="rId16"/>
    <p:sldId id="308" r:id="rId17"/>
    <p:sldId id="309" r:id="rId18"/>
    <p:sldId id="310" r:id="rId19"/>
    <p:sldId id="360" r:id="rId20"/>
    <p:sldId id="311" r:id="rId21"/>
    <p:sldId id="312" r:id="rId22"/>
    <p:sldId id="313" r:id="rId23"/>
    <p:sldId id="314" r:id="rId24"/>
    <p:sldId id="344" r:id="rId25"/>
    <p:sldId id="345" r:id="rId26"/>
    <p:sldId id="346" r:id="rId27"/>
    <p:sldId id="347" r:id="rId28"/>
    <p:sldId id="348" r:id="rId29"/>
    <p:sldId id="349" r:id="rId30"/>
    <p:sldId id="350" r:id="rId31"/>
    <p:sldId id="361" r:id="rId32"/>
    <p:sldId id="362" r:id="rId33"/>
    <p:sldId id="363" r:id="rId34"/>
    <p:sldId id="365" r:id="rId35"/>
    <p:sldId id="366" r:id="rId36"/>
    <p:sldId id="303" r:id="rId37"/>
    <p:sldId id="3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1"/>
    <p:restoredTop sz="95915"/>
  </p:normalViewPr>
  <p:slideViewPr>
    <p:cSldViewPr snapToGrid="0">
      <p:cViewPr>
        <p:scale>
          <a:sx n="90" d="100"/>
          <a:sy n="90" d="100"/>
        </p:scale>
        <p:origin x="872" y="304"/>
      </p:cViewPr>
      <p:guideLst/>
    </p:cSldViewPr>
  </p:slideViewPr>
  <p:notesTextViewPr>
    <p:cViewPr>
      <p:scale>
        <a:sx n="1" d="1"/>
        <a:sy n="1" d="1"/>
      </p:scale>
      <p:origin x="0" y="0"/>
    </p:cViewPr>
  </p:notesTextViewPr>
  <p:notesViewPr>
    <p:cSldViewPr snapToGrid="0">
      <p:cViewPr varScale="1">
        <p:scale>
          <a:sx n="86" d="100"/>
          <a:sy n="86" d="100"/>
        </p:scale>
        <p:origin x="300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7018C-0384-BC44-AB6F-26B45BF1C051}"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957E6-AEBA-C740-8630-F1C9D22CFDC4}" type="slidenum">
              <a:rPr lang="en-US" smtClean="0"/>
              <a:t>‹#›</a:t>
            </a:fld>
            <a:endParaRPr lang="en-US"/>
          </a:p>
        </p:txBody>
      </p:sp>
    </p:spTree>
    <p:extLst>
      <p:ext uri="{BB962C8B-B14F-4D97-AF65-F5344CB8AC3E}">
        <p14:creationId xmlns:p14="http://schemas.microsoft.com/office/powerpoint/2010/main" val="64428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3B2A-8E0E-9B4D-53A4-AE93ECF411AC}"/>
              </a:ext>
            </a:extLst>
          </p:cNvPr>
          <p:cNvSpPr>
            <a:spLocks noGrp="1"/>
          </p:cNvSpPr>
          <p:nvPr>
            <p:ph type="ctrTitle"/>
          </p:nvPr>
        </p:nvSpPr>
        <p:spPr>
          <a:xfrm>
            <a:off x="2097741" y="391945"/>
            <a:ext cx="9062384" cy="2421464"/>
          </a:xfrm>
        </p:spPr>
        <p:txBody>
          <a:bodyPr>
            <a:noAutofit/>
          </a:bodyPr>
          <a:lstStyle/>
          <a:p>
            <a:r>
              <a:rPr lang="en-IN" sz="4400" b="0" i="0" dirty="0">
                <a:effectLst/>
                <a:latin typeface="Arial" panose="020B0604020202020204" pitchFamily="34" charset="0"/>
                <a:cs typeface="Arial" panose="020B0604020202020204" pitchFamily="34" charset="0"/>
              </a:rPr>
              <a:t>X Education </a:t>
            </a:r>
            <a:br>
              <a:rPr lang="en-IN" sz="4400" b="0" i="0" dirty="0">
                <a:effectLst/>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Lead Scoring CASE STUDIES</a:t>
            </a:r>
          </a:p>
        </p:txBody>
      </p:sp>
      <p:sp>
        <p:nvSpPr>
          <p:cNvPr id="3" name="Subtitle 2">
            <a:extLst>
              <a:ext uri="{FF2B5EF4-FFF2-40B4-BE49-F238E27FC236}">
                <a16:creationId xmlns:a16="http://schemas.microsoft.com/office/drawing/2014/main" id="{479F3935-9C7E-558B-78B0-2E40970938AA}"/>
              </a:ext>
            </a:extLst>
          </p:cNvPr>
          <p:cNvSpPr>
            <a:spLocks noGrp="1"/>
          </p:cNvSpPr>
          <p:nvPr>
            <p:ph type="subTitle" idx="1"/>
          </p:nvPr>
        </p:nvSpPr>
        <p:spPr>
          <a:xfrm>
            <a:off x="3962399" y="2924923"/>
            <a:ext cx="7197726" cy="1405467"/>
          </a:xfrm>
        </p:spPr>
        <p:txBody>
          <a:bodyPr>
            <a:normAutofit fontScale="92500" lnSpcReduction="20000"/>
          </a:bodyPr>
          <a:lstStyle/>
          <a:p>
            <a:r>
              <a:rPr lang="en-US" sz="2000" dirty="0"/>
              <a:t>BY </a:t>
            </a:r>
          </a:p>
          <a:p>
            <a:r>
              <a:rPr lang="en-US" sz="2000" dirty="0"/>
              <a:t>SHANKAR CHAUDHARY</a:t>
            </a:r>
            <a:r>
              <a:rPr lang="en-IN" sz="2000" dirty="0"/>
              <a:t> </a:t>
            </a:r>
          </a:p>
          <a:p>
            <a:r>
              <a:rPr lang="en-IN" sz="2000" dirty="0"/>
              <a:t>Deepak </a:t>
            </a:r>
            <a:r>
              <a:rPr lang="en-IN" sz="2000" dirty="0" err="1"/>
              <a:t>Rajan</a:t>
            </a:r>
            <a:r>
              <a:rPr lang="en-IN" sz="2000" dirty="0"/>
              <a:t> </a:t>
            </a:r>
          </a:p>
          <a:p>
            <a:r>
              <a:rPr lang="en-IN" sz="2000" dirty="0"/>
              <a:t>Md Ahmad</a:t>
            </a:r>
            <a:endParaRPr lang="en-US" sz="2000" dirty="0"/>
          </a:p>
        </p:txBody>
      </p:sp>
    </p:spTree>
    <p:extLst>
      <p:ext uri="{BB962C8B-B14F-4D97-AF65-F5344CB8AC3E}">
        <p14:creationId xmlns:p14="http://schemas.microsoft.com/office/powerpoint/2010/main" val="394128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F844-A912-77FD-A199-E6410533882A}"/>
              </a:ext>
            </a:extLst>
          </p:cNvPr>
          <p:cNvSpPr>
            <a:spLocks noGrp="1"/>
          </p:cNvSpPr>
          <p:nvPr>
            <p:ph type="title"/>
          </p:nvPr>
        </p:nvSpPr>
        <p:spPr>
          <a:xfrm>
            <a:off x="685801" y="609601"/>
            <a:ext cx="10131425" cy="815788"/>
          </a:xfrm>
        </p:spPr>
        <p:txBody>
          <a:bodyPr>
            <a:normAutofit/>
          </a:bodyPr>
          <a:lstStyle/>
          <a:p>
            <a:pPr algn="ctr"/>
            <a:r>
              <a:rPr lang="en" sz="4400" b="1" dirty="0">
                <a:latin typeface="Arial" panose="020B0604020202020204" pitchFamily="34" charset="0"/>
                <a:cs typeface="Arial" panose="020B0604020202020204" pitchFamily="34" charset="0"/>
              </a:rPr>
              <a:t>Proposed Solution</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224679-D144-36D2-34C6-4AB2EBB75461}"/>
              </a:ext>
            </a:extLst>
          </p:cNvPr>
          <p:cNvSpPr>
            <a:spLocks noGrp="1"/>
          </p:cNvSpPr>
          <p:nvPr>
            <p:ph idx="1"/>
          </p:nvPr>
        </p:nvSpPr>
        <p:spPr>
          <a:xfrm>
            <a:off x="685802" y="2429435"/>
            <a:ext cx="3523128" cy="4320989"/>
          </a:xfrm>
        </p:spPr>
        <p:txBody>
          <a:bodyPr>
            <a:normAutofit/>
          </a:bodyPr>
          <a:lstStyle/>
          <a:p>
            <a:r>
              <a:rPr lang="en-IN" b="0" i="0" dirty="0">
                <a:effectLst/>
                <a:latin typeface="Söhne"/>
              </a:rPr>
              <a:t>Hot lead selection is the process of identifying the most promising leads for conversion by using data, lead scoring, market research, and ideal customer demographics. This increases conversion chances.</a:t>
            </a:r>
          </a:p>
          <a:p>
            <a:pPr algn="l">
              <a:buFont typeface="Arial" panose="020B0604020202020204" pitchFamily="34" charset="0"/>
              <a:buChar char="•"/>
            </a:pPr>
            <a:r>
              <a:rPr lang="en-IN" b="0" i="0" dirty="0">
                <a:effectLst/>
                <a:latin typeface="Söhne"/>
              </a:rPr>
              <a:t>Clustering leads into categories based on conversion tendency</a:t>
            </a:r>
          </a:p>
          <a:p>
            <a:pPr algn="l">
              <a:buFont typeface="Arial" panose="020B0604020202020204" pitchFamily="34" charset="0"/>
              <a:buChar char="•"/>
            </a:pPr>
            <a:r>
              <a:rPr lang="en-IN" b="0" i="0" dirty="0">
                <a:effectLst/>
                <a:latin typeface="Söhne"/>
              </a:rPr>
              <a:t>Identify a smaller section of hot leads.</a:t>
            </a:r>
          </a:p>
          <a:p>
            <a:pPr algn="l">
              <a:buFont typeface="Arial" panose="020B0604020202020204" pitchFamily="34" charset="0"/>
              <a:buChar char="•"/>
            </a:pPr>
            <a:r>
              <a:rPr lang="en-IN" b="0" i="0" dirty="0">
                <a:effectLst/>
                <a:latin typeface="Söhne"/>
              </a:rPr>
              <a:t>Focus more on this section for better conversion chances.</a:t>
            </a:r>
          </a:p>
        </p:txBody>
      </p:sp>
      <p:sp>
        <p:nvSpPr>
          <p:cNvPr id="4" name="Title 1">
            <a:extLst>
              <a:ext uri="{FF2B5EF4-FFF2-40B4-BE49-F238E27FC236}">
                <a16:creationId xmlns:a16="http://schemas.microsoft.com/office/drawing/2014/main" id="{30FE13D8-5794-A86C-F234-DE0DAA4542A6}"/>
              </a:ext>
            </a:extLst>
          </p:cNvPr>
          <p:cNvSpPr txBox="1">
            <a:spLocks/>
          </p:cNvSpPr>
          <p:nvPr/>
        </p:nvSpPr>
        <p:spPr>
          <a:xfrm>
            <a:off x="685802" y="1613648"/>
            <a:ext cx="3523128" cy="60511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Hot lead selection</a:t>
            </a:r>
          </a:p>
        </p:txBody>
      </p:sp>
      <p:sp>
        <p:nvSpPr>
          <p:cNvPr id="5" name="Title 1">
            <a:extLst>
              <a:ext uri="{FF2B5EF4-FFF2-40B4-BE49-F238E27FC236}">
                <a16:creationId xmlns:a16="http://schemas.microsoft.com/office/drawing/2014/main" id="{9CF6D223-C1DD-73A0-EDDE-B7182EB7D95C}"/>
              </a:ext>
            </a:extLst>
          </p:cNvPr>
          <p:cNvSpPr txBox="1">
            <a:spLocks/>
          </p:cNvSpPr>
          <p:nvPr/>
        </p:nvSpPr>
        <p:spPr>
          <a:xfrm>
            <a:off x="4459944" y="1624853"/>
            <a:ext cx="3644151" cy="605117"/>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l" rtl="0">
              <a:lnSpc>
                <a:spcPct val="100000"/>
              </a:lnSpc>
              <a:spcBef>
                <a:spcPts val="0"/>
              </a:spcBef>
              <a:spcAft>
                <a:spcPts val="0"/>
              </a:spcAft>
              <a:buNone/>
            </a:pPr>
            <a:r>
              <a:rPr lang="en-IN" sz="1800" b="1" dirty="0">
                <a:solidFill>
                  <a:schemeClr val="lt1"/>
                </a:solidFill>
                <a:latin typeface="Arial" panose="020B0604020202020204" pitchFamily="34" charset="0"/>
                <a:cs typeface="Arial" panose="020B0604020202020204" pitchFamily="34" charset="0"/>
              </a:rPr>
              <a:t>Communicating with Hot Leads</a:t>
            </a:r>
          </a:p>
        </p:txBody>
      </p:sp>
      <p:sp>
        <p:nvSpPr>
          <p:cNvPr id="6" name="Title 1">
            <a:extLst>
              <a:ext uri="{FF2B5EF4-FFF2-40B4-BE49-F238E27FC236}">
                <a16:creationId xmlns:a16="http://schemas.microsoft.com/office/drawing/2014/main" id="{1938BAAD-4DB2-A3C6-0CAA-94CDEEC4CD08}"/>
              </a:ext>
            </a:extLst>
          </p:cNvPr>
          <p:cNvSpPr txBox="1">
            <a:spLocks/>
          </p:cNvSpPr>
          <p:nvPr/>
        </p:nvSpPr>
        <p:spPr>
          <a:xfrm>
            <a:off x="8221943" y="1586752"/>
            <a:ext cx="3523128" cy="60511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0" indent="0" algn="l" rtl="0">
              <a:lnSpc>
                <a:spcPct val="100000"/>
              </a:lnSpc>
              <a:spcBef>
                <a:spcPts val="0"/>
              </a:spcBef>
              <a:spcAft>
                <a:spcPts val="0"/>
              </a:spcAft>
              <a:buNone/>
            </a:pPr>
            <a:r>
              <a:rPr lang="en-IN" sz="1800" b="1" dirty="0">
                <a:solidFill>
                  <a:schemeClr val="lt1"/>
                </a:solidFill>
                <a:latin typeface="Arial" panose="020B0604020202020204" pitchFamily="34" charset="0"/>
                <a:cs typeface="Arial" panose="020B0604020202020204" pitchFamily="34" charset="0"/>
              </a:rPr>
              <a:t>Conversion of Hot Leads</a:t>
            </a:r>
          </a:p>
        </p:txBody>
      </p:sp>
      <p:sp>
        <p:nvSpPr>
          <p:cNvPr id="7" name="Content Placeholder 2">
            <a:extLst>
              <a:ext uri="{FF2B5EF4-FFF2-40B4-BE49-F238E27FC236}">
                <a16:creationId xmlns:a16="http://schemas.microsoft.com/office/drawing/2014/main" id="{73DE9DCB-61B2-B4B0-E68C-5897EFAF1471}"/>
              </a:ext>
            </a:extLst>
          </p:cNvPr>
          <p:cNvSpPr txBox="1">
            <a:spLocks/>
          </p:cNvSpPr>
          <p:nvPr/>
        </p:nvSpPr>
        <p:spPr>
          <a:xfrm>
            <a:off x="4459944" y="2218764"/>
            <a:ext cx="3523128" cy="43209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l">
              <a:buNone/>
            </a:pPr>
            <a:r>
              <a:rPr lang="en-IN" b="1" i="0" dirty="0">
                <a:effectLst/>
                <a:latin typeface="Söhne"/>
              </a:rPr>
              <a:t>Focus Communication</a:t>
            </a:r>
          </a:p>
          <a:p>
            <a:pPr algn="l">
              <a:buFont typeface="Arial" panose="020B0604020202020204" pitchFamily="34" charset="0"/>
              <a:buChar char="•"/>
            </a:pPr>
            <a:r>
              <a:rPr lang="en-IN" b="0" i="0" dirty="0">
                <a:effectLst/>
                <a:latin typeface="Söhne"/>
              </a:rPr>
              <a:t>Smaller set of leads</a:t>
            </a:r>
          </a:p>
          <a:p>
            <a:pPr algn="l">
              <a:buFont typeface="Arial" panose="020B0604020202020204" pitchFamily="34" charset="0"/>
              <a:buChar char="•"/>
            </a:pPr>
            <a:r>
              <a:rPr lang="en-IN" b="0" i="0" dirty="0">
                <a:effectLst/>
                <a:latin typeface="Söhne"/>
              </a:rPr>
              <a:t>More impactful communication</a:t>
            </a:r>
          </a:p>
          <a:p>
            <a:pPr algn="l">
              <a:buFont typeface="Arial" panose="020B0604020202020204" pitchFamily="34" charset="0"/>
              <a:buChar char="•"/>
            </a:pPr>
            <a:r>
              <a:rPr lang="en-IN" b="0" i="0" dirty="0">
                <a:effectLst/>
                <a:latin typeface="Söhne"/>
              </a:rPr>
              <a:t>Improve conversion rate</a:t>
            </a:r>
          </a:p>
          <a:p>
            <a:pPr algn="l">
              <a:buFont typeface="Arial" panose="020B0604020202020204" pitchFamily="34" charset="0"/>
              <a:buChar char="•"/>
            </a:pPr>
            <a:r>
              <a:rPr lang="en-IN" b="0" i="0" dirty="0">
                <a:effectLst/>
                <a:latin typeface="Söhne"/>
              </a:rPr>
              <a:t>Focus on communicating effectively with a smaller set of leads to increase the impact and improve the conversion rate.</a:t>
            </a:r>
          </a:p>
        </p:txBody>
      </p:sp>
      <p:sp>
        <p:nvSpPr>
          <p:cNvPr id="8" name="Content Placeholder 2">
            <a:extLst>
              <a:ext uri="{FF2B5EF4-FFF2-40B4-BE49-F238E27FC236}">
                <a16:creationId xmlns:a16="http://schemas.microsoft.com/office/drawing/2014/main" id="{AFAC2D37-8503-1A34-D6DC-7E283893379D}"/>
              </a:ext>
            </a:extLst>
          </p:cNvPr>
          <p:cNvSpPr txBox="1">
            <a:spLocks/>
          </p:cNvSpPr>
          <p:nvPr/>
        </p:nvSpPr>
        <p:spPr>
          <a:xfrm>
            <a:off x="8552331" y="2191870"/>
            <a:ext cx="3523128" cy="4556312"/>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l">
              <a:buFont typeface="Arial" panose="020B0604020202020204" pitchFamily="34" charset="0"/>
              <a:buChar char="•"/>
            </a:pPr>
            <a:r>
              <a:rPr lang="en-IN" b="0" i="0" dirty="0">
                <a:effectLst/>
                <a:latin typeface="Söhne"/>
              </a:rPr>
              <a:t>By identifying and focusing on the most promising leads, also known as "Hot Leads," we increase the chances of conversion. By narrowing down our focus to this smaller, high-potential group, we can improve our communication efforts and increase our conversion rate, ultimately helping us to achieve our target conversion rate of 80%. </a:t>
            </a:r>
          </a:p>
          <a:p>
            <a:pPr algn="l">
              <a:buFont typeface="Arial" panose="020B0604020202020204" pitchFamily="34" charset="0"/>
              <a:buChar char="•"/>
            </a:pPr>
            <a:r>
              <a:rPr lang="en-IN" b="0" i="0" dirty="0">
                <a:effectLst/>
                <a:latin typeface="Söhne"/>
              </a:rPr>
              <a:t>This approach allows us to be more efficient and effective in our sales efforts, resulting in a more successful outcome for the company.</a:t>
            </a:r>
          </a:p>
        </p:txBody>
      </p:sp>
    </p:spTree>
    <p:extLst>
      <p:ext uri="{BB962C8B-B14F-4D97-AF65-F5344CB8AC3E}">
        <p14:creationId xmlns:p14="http://schemas.microsoft.com/office/powerpoint/2010/main" val="282106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E674-2317-2F8D-6C47-ED0DD5C4C4F6}"/>
              </a:ext>
            </a:extLst>
          </p:cNvPr>
          <p:cNvSpPr>
            <a:spLocks noGrp="1"/>
          </p:cNvSpPr>
          <p:nvPr>
            <p:ph type="title"/>
          </p:nvPr>
        </p:nvSpPr>
        <p:spPr>
          <a:xfrm>
            <a:off x="1196789" y="2700866"/>
            <a:ext cx="10131425" cy="1456267"/>
          </a:xfrm>
        </p:spPr>
        <p:txBody>
          <a:bodyPr/>
          <a:lstStyle/>
          <a:p>
            <a:pPr algn="ctr"/>
            <a:r>
              <a:rPr lang="en" b="1" dirty="0">
                <a:latin typeface="+mn-lt"/>
              </a:rPr>
              <a:t>Implementation</a:t>
            </a:r>
            <a:endParaRPr lang="en-US" b="1" dirty="0">
              <a:latin typeface="+mn-lt"/>
            </a:endParaRPr>
          </a:p>
        </p:txBody>
      </p:sp>
    </p:spTree>
    <p:extLst>
      <p:ext uri="{BB962C8B-B14F-4D97-AF65-F5344CB8AC3E}">
        <p14:creationId xmlns:p14="http://schemas.microsoft.com/office/powerpoint/2010/main" val="261947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454579" y="2932000"/>
            <a:ext cx="2496400" cy="994000"/>
          </a:xfrm>
          <a:prstGeom prst="homePlate">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47" name="Google Shape;247;p34"/>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Data Gathering</a:t>
            </a:r>
            <a:endParaRPr sz="2133" dirty="0">
              <a:solidFill>
                <a:schemeClr val="lt1"/>
              </a:solidFill>
            </a:endParaRPr>
          </a:p>
        </p:txBody>
      </p:sp>
      <p:grpSp>
        <p:nvGrpSpPr>
          <p:cNvPr id="248" name="Google Shape;248;p34"/>
          <p:cNvGrpSpPr/>
          <p:nvPr/>
        </p:nvGrpSpPr>
        <p:grpSpPr>
          <a:xfrm>
            <a:off x="1292359" y="1730096"/>
            <a:ext cx="540597" cy="1208399"/>
            <a:chOff x="777447" y="1610215"/>
            <a:chExt cx="198900" cy="593656"/>
          </a:xfrm>
        </p:grpSpPr>
        <p:cxnSp>
          <p:nvCxnSpPr>
            <p:cNvPr id="249" name="Google Shape;249;p34"/>
            <p:cNvCxnSpPr/>
            <p:nvPr/>
          </p:nvCxnSpPr>
          <p:spPr>
            <a:xfrm>
              <a:off x="876909"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50" name="Google Shape;250;p34"/>
            <p:cNvSpPr/>
            <p:nvPr/>
          </p:nvSpPr>
          <p:spPr>
            <a:xfrm>
              <a:off x="777447"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51" name="Google Shape;251;p34"/>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dirty="0"/>
              <a:t>Loading &amp; Observing the past data provided by the Company</a:t>
            </a:r>
            <a:endParaRPr sz="2133" dirty="0"/>
          </a:p>
        </p:txBody>
      </p:sp>
      <p:sp>
        <p:nvSpPr>
          <p:cNvPr id="252" name="Google Shape;252;p34" descr="Background pointer shape in timeline graphic"/>
          <p:cNvSpPr/>
          <p:nvPr/>
        </p:nvSpPr>
        <p:spPr>
          <a:xfrm>
            <a:off x="2422739"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53" name="Google Shape;253;p34"/>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Data Cleaning</a:t>
            </a:r>
            <a:endParaRPr sz="2133" dirty="0">
              <a:solidFill>
                <a:schemeClr val="lt1"/>
              </a:solidFill>
            </a:endParaRPr>
          </a:p>
        </p:txBody>
      </p:sp>
      <p:grpSp>
        <p:nvGrpSpPr>
          <p:cNvPr id="254" name="Google Shape;254;p34"/>
          <p:cNvGrpSpPr/>
          <p:nvPr/>
        </p:nvGrpSpPr>
        <p:grpSpPr>
          <a:xfrm>
            <a:off x="3414900" y="3918611"/>
            <a:ext cx="429809" cy="1216756"/>
            <a:chOff x="2223534" y="2938958"/>
            <a:chExt cx="198900" cy="593656"/>
          </a:xfrm>
        </p:grpSpPr>
        <p:cxnSp>
          <p:nvCxnSpPr>
            <p:cNvPr id="255" name="Google Shape;255;p34"/>
            <p:cNvCxnSpPr/>
            <p:nvPr/>
          </p:nvCxnSpPr>
          <p:spPr>
            <a:xfrm rot="10800000">
              <a:off x="2322997" y="2938958"/>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56" name="Google Shape;256;p34"/>
            <p:cNvSpPr/>
            <p:nvPr/>
          </p:nvSpPr>
          <p:spPr>
            <a:xfrm rot="10800000" flipH="1">
              <a:off x="2223534" y="3333714"/>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57" name="Google Shape;257;p34"/>
          <p:cNvSpPr txBox="1">
            <a:spLocks noGrp="1"/>
          </p:cNvSpPr>
          <p:nvPr>
            <p:ph type="body" idx="4294967295"/>
          </p:nvPr>
        </p:nvSpPr>
        <p:spPr>
          <a:xfrm>
            <a:off x="1736867" y="5010300"/>
            <a:ext cx="3903600" cy="994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Duplicate removal, null value treatment, unnecessary column elimination, etc.</a:t>
            </a:r>
            <a:endParaRPr sz="2133"/>
          </a:p>
        </p:txBody>
      </p:sp>
      <p:sp>
        <p:nvSpPr>
          <p:cNvPr id="258" name="Google Shape;258;p34" descr="Background pointer shape in timeline graphic"/>
          <p:cNvSpPr/>
          <p:nvPr/>
        </p:nvSpPr>
        <p:spPr>
          <a:xfrm>
            <a:off x="4629297"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59" name="Google Shape;259;p34"/>
          <p:cNvSpPr txBox="1">
            <a:spLocks noGrp="1"/>
          </p:cNvSpPr>
          <p:nvPr>
            <p:ph type="body" idx="4294967295"/>
          </p:nvPr>
        </p:nvSpPr>
        <p:spPr>
          <a:xfrm>
            <a:off x="5023673"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Performing EDA</a:t>
            </a:r>
            <a:endParaRPr sz="2133" dirty="0">
              <a:solidFill>
                <a:schemeClr val="lt1"/>
              </a:solidFill>
            </a:endParaRPr>
          </a:p>
        </p:txBody>
      </p:sp>
      <p:grpSp>
        <p:nvGrpSpPr>
          <p:cNvPr id="260" name="Google Shape;260;p34"/>
          <p:cNvGrpSpPr/>
          <p:nvPr/>
        </p:nvGrpSpPr>
        <p:grpSpPr>
          <a:xfrm>
            <a:off x="5759392" y="1722624"/>
            <a:ext cx="560707" cy="1215872"/>
            <a:chOff x="3918084" y="1610215"/>
            <a:chExt cx="198900" cy="593656"/>
          </a:xfrm>
        </p:grpSpPr>
        <p:cxnSp>
          <p:nvCxnSpPr>
            <p:cNvPr id="261" name="Google Shape;261;p34"/>
            <p:cNvCxnSpPr/>
            <p:nvPr/>
          </p:nvCxnSpPr>
          <p:spPr>
            <a:xfrm>
              <a:off x="4017546"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62" name="Google Shape;262;p34"/>
            <p:cNvSpPr/>
            <p:nvPr/>
          </p:nvSpPr>
          <p:spPr>
            <a:xfrm>
              <a:off x="3918084"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63" name="Google Shape;263;p34"/>
          <p:cNvSpPr txBox="1">
            <a:spLocks noGrp="1"/>
          </p:cNvSpPr>
          <p:nvPr>
            <p:ph type="body" idx="4294967295"/>
          </p:nvPr>
        </p:nvSpPr>
        <p:spPr>
          <a:xfrm>
            <a:off x="4279533" y="514233"/>
            <a:ext cx="32360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dirty="0"/>
              <a:t>Univariate, Bivariate, and Heatmap for numerical and categorical columns</a:t>
            </a:r>
            <a:endParaRPr sz="2133" dirty="0"/>
          </a:p>
        </p:txBody>
      </p:sp>
      <p:sp>
        <p:nvSpPr>
          <p:cNvPr id="264" name="Google Shape;264;p34" descr="Background pointer shape in timeline graphic"/>
          <p:cNvSpPr/>
          <p:nvPr/>
        </p:nvSpPr>
        <p:spPr>
          <a:xfrm>
            <a:off x="6835857"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65" name="Google Shape;265;p34"/>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Data Preparation</a:t>
            </a:r>
            <a:endParaRPr sz="2133" dirty="0">
              <a:solidFill>
                <a:schemeClr val="lt1"/>
              </a:solidFill>
            </a:endParaRPr>
          </a:p>
        </p:txBody>
      </p:sp>
      <p:sp>
        <p:nvSpPr>
          <p:cNvPr id="269" name="Google Shape;269;p34"/>
          <p:cNvSpPr txBox="1">
            <a:spLocks noGrp="1"/>
          </p:cNvSpPr>
          <p:nvPr>
            <p:ph type="body" idx="4294967295"/>
          </p:nvPr>
        </p:nvSpPr>
        <p:spPr>
          <a:xfrm>
            <a:off x="6541700" y="5010300"/>
            <a:ext cx="3110000" cy="994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Outlier Treatment, Feature-Standardization</a:t>
            </a:r>
            <a:endParaRPr sz="2133"/>
          </a:p>
        </p:txBody>
      </p:sp>
      <p:sp>
        <p:nvSpPr>
          <p:cNvPr id="270" name="Google Shape;270;p34" descr="Background pointer shape in timeline graphic"/>
          <p:cNvSpPr/>
          <p:nvPr/>
        </p:nvSpPr>
        <p:spPr>
          <a:xfrm>
            <a:off x="9056121"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71" name="Google Shape;271;p34"/>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Model Building</a:t>
            </a:r>
            <a:endParaRPr sz="2133" dirty="0">
              <a:solidFill>
                <a:schemeClr val="lt1"/>
              </a:solidFill>
            </a:endParaRPr>
          </a:p>
        </p:txBody>
      </p:sp>
      <p:grpSp>
        <p:nvGrpSpPr>
          <p:cNvPr id="272" name="Google Shape;272;p34"/>
          <p:cNvGrpSpPr/>
          <p:nvPr/>
        </p:nvGrpSpPr>
        <p:grpSpPr>
          <a:xfrm>
            <a:off x="10226408" y="1722624"/>
            <a:ext cx="560701" cy="1215872"/>
            <a:chOff x="3918084" y="1610215"/>
            <a:chExt cx="198900" cy="593656"/>
          </a:xfrm>
        </p:grpSpPr>
        <p:cxnSp>
          <p:nvCxnSpPr>
            <p:cNvPr id="273" name="Google Shape;273;p34"/>
            <p:cNvCxnSpPr/>
            <p:nvPr/>
          </p:nvCxnSpPr>
          <p:spPr>
            <a:xfrm>
              <a:off x="4017546"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74" name="Google Shape;274;p34"/>
            <p:cNvSpPr/>
            <p:nvPr/>
          </p:nvSpPr>
          <p:spPr>
            <a:xfrm>
              <a:off x="3918084"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75" name="Google Shape;275;p34"/>
          <p:cNvSpPr txBox="1">
            <a:spLocks noGrp="1"/>
          </p:cNvSpPr>
          <p:nvPr>
            <p:ph type="body" idx="4294967295"/>
          </p:nvPr>
        </p:nvSpPr>
        <p:spPr>
          <a:xfrm>
            <a:off x="8795033" y="514233"/>
            <a:ext cx="31100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dirty="0"/>
              <a:t>Performing pre-requisites for RFE and Logistic Regression</a:t>
            </a:r>
            <a:endParaRPr sz="2133" dirty="0"/>
          </a:p>
        </p:txBody>
      </p:sp>
      <p:grpSp>
        <p:nvGrpSpPr>
          <p:cNvPr id="2" name="Google Shape;254;p34">
            <a:extLst>
              <a:ext uri="{FF2B5EF4-FFF2-40B4-BE49-F238E27FC236}">
                <a16:creationId xmlns:a16="http://schemas.microsoft.com/office/drawing/2014/main" id="{4687DCC8-F5CF-F98B-2D93-9D4F112FD21C}"/>
              </a:ext>
            </a:extLst>
          </p:cNvPr>
          <p:cNvGrpSpPr/>
          <p:nvPr/>
        </p:nvGrpSpPr>
        <p:grpSpPr>
          <a:xfrm>
            <a:off x="7937450" y="3929235"/>
            <a:ext cx="465461" cy="1158341"/>
            <a:chOff x="2223534" y="2938958"/>
            <a:chExt cx="198900" cy="593656"/>
          </a:xfrm>
        </p:grpSpPr>
        <p:cxnSp>
          <p:nvCxnSpPr>
            <p:cNvPr id="3" name="Google Shape;255;p34">
              <a:extLst>
                <a:ext uri="{FF2B5EF4-FFF2-40B4-BE49-F238E27FC236}">
                  <a16:creationId xmlns:a16="http://schemas.microsoft.com/office/drawing/2014/main" id="{D65CA3FC-0E21-6FFC-7C9E-6D386C67E7DB}"/>
                </a:ext>
              </a:extLst>
            </p:cNvPr>
            <p:cNvCxnSpPr/>
            <p:nvPr/>
          </p:nvCxnSpPr>
          <p:spPr>
            <a:xfrm rot="10800000">
              <a:off x="2322997" y="2938958"/>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4" name="Google Shape;256;p34">
              <a:extLst>
                <a:ext uri="{FF2B5EF4-FFF2-40B4-BE49-F238E27FC236}">
                  <a16:creationId xmlns:a16="http://schemas.microsoft.com/office/drawing/2014/main" id="{9697AAED-D13A-1C24-736D-5D449976D139}"/>
                </a:ext>
              </a:extLst>
            </p:cNvPr>
            <p:cNvSpPr/>
            <p:nvPr/>
          </p:nvSpPr>
          <p:spPr>
            <a:xfrm rot="10800000" flipH="1">
              <a:off x="2223534" y="3333714"/>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454579" y="2932000"/>
            <a:ext cx="2496400" cy="994000"/>
          </a:xfrm>
          <a:prstGeom prst="homePlate">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81" name="Google Shape;281;p35"/>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a:solidFill>
                  <a:schemeClr val="lt1"/>
                </a:solidFill>
              </a:rPr>
              <a:t>Feature Selection</a:t>
            </a:r>
            <a:endParaRPr sz="2133">
              <a:solidFill>
                <a:schemeClr val="lt1"/>
              </a:solidFill>
            </a:endParaRPr>
          </a:p>
        </p:txBody>
      </p:sp>
      <p:grpSp>
        <p:nvGrpSpPr>
          <p:cNvPr id="282" name="Google Shape;282;p35"/>
          <p:cNvGrpSpPr/>
          <p:nvPr/>
        </p:nvGrpSpPr>
        <p:grpSpPr>
          <a:xfrm>
            <a:off x="1292360" y="1546412"/>
            <a:ext cx="480006" cy="1392083"/>
            <a:chOff x="777447" y="1610215"/>
            <a:chExt cx="198900" cy="593656"/>
          </a:xfrm>
        </p:grpSpPr>
        <p:cxnSp>
          <p:nvCxnSpPr>
            <p:cNvPr id="283" name="Google Shape;283;p35"/>
            <p:cNvCxnSpPr/>
            <p:nvPr/>
          </p:nvCxnSpPr>
          <p:spPr>
            <a:xfrm>
              <a:off x="876909"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84" name="Google Shape;284;p35"/>
            <p:cNvSpPr/>
            <p:nvPr/>
          </p:nvSpPr>
          <p:spPr>
            <a:xfrm>
              <a:off x="777447"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85" name="Google Shape;285;p35"/>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Selection of top 25 features using RFE</a:t>
            </a:r>
            <a:endParaRPr sz="2133"/>
          </a:p>
        </p:txBody>
      </p:sp>
      <p:sp>
        <p:nvSpPr>
          <p:cNvPr id="286" name="Google Shape;286;p35" descr="Background pointer shape in timeline graphic"/>
          <p:cNvSpPr/>
          <p:nvPr/>
        </p:nvSpPr>
        <p:spPr>
          <a:xfrm>
            <a:off x="2422739"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87" name="Google Shape;287;p35"/>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a:solidFill>
                  <a:schemeClr val="lt1"/>
                </a:solidFill>
              </a:rPr>
              <a:t>Model Building</a:t>
            </a:r>
            <a:endParaRPr sz="2133">
              <a:solidFill>
                <a:schemeClr val="lt1"/>
              </a:solidFill>
            </a:endParaRPr>
          </a:p>
        </p:txBody>
      </p:sp>
      <p:grpSp>
        <p:nvGrpSpPr>
          <p:cNvPr id="288" name="Google Shape;288;p35"/>
          <p:cNvGrpSpPr/>
          <p:nvPr/>
        </p:nvGrpSpPr>
        <p:grpSpPr>
          <a:xfrm>
            <a:off x="3424128" y="3926000"/>
            <a:ext cx="570343" cy="974941"/>
            <a:chOff x="2223534" y="2938958"/>
            <a:chExt cx="198900" cy="593656"/>
          </a:xfrm>
        </p:grpSpPr>
        <p:cxnSp>
          <p:nvCxnSpPr>
            <p:cNvPr id="289" name="Google Shape;289;p35"/>
            <p:cNvCxnSpPr/>
            <p:nvPr/>
          </p:nvCxnSpPr>
          <p:spPr>
            <a:xfrm rot="10800000">
              <a:off x="2322997" y="2938958"/>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90" name="Google Shape;290;p35"/>
            <p:cNvSpPr/>
            <p:nvPr/>
          </p:nvSpPr>
          <p:spPr>
            <a:xfrm rot="10800000" flipH="1">
              <a:off x="2223534" y="3333714"/>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91" name="Google Shape;291;p35"/>
          <p:cNvSpPr txBox="1">
            <a:spLocks noGrp="1"/>
          </p:cNvSpPr>
          <p:nvPr>
            <p:ph type="body" idx="4294967295"/>
          </p:nvPr>
        </p:nvSpPr>
        <p:spPr>
          <a:xfrm>
            <a:off x="1659100" y="5010300"/>
            <a:ext cx="41004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Model building using RFE for selected columns</a:t>
            </a:r>
            <a:endParaRPr sz="2133"/>
          </a:p>
        </p:txBody>
      </p:sp>
      <p:sp>
        <p:nvSpPr>
          <p:cNvPr id="292" name="Google Shape;292;p35" descr="Background pointer shape in timeline graphic"/>
          <p:cNvSpPr/>
          <p:nvPr/>
        </p:nvSpPr>
        <p:spPr>
          <a:xfrm>
            <a:off x="4629297"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93" name="Google Shape;293;p35"/>
          <p:cNvSpPr txBox="1">
            <a:spLocks noGrp="1"/>
          </p:cNvSpPr>
          <p:nvPr>
            <p:ph type="body" idx="4294967295"/>
          </p:nvPr>
        </p:nvSpPr>
        <p:spPr>
          <a:xfrm>
            <a:off x="5023667" y="3115400"/>
            <a:ext cx="19408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a:solidFill>
                  <a:schemeClr val="lt1"/>
                </a:solidFill>
              </a:rPr>
              <a:t>Model Improvement</a:t>
            </a:r>
            <a:endParaRPr sz="2133">
              <a:solidFill>
                <a:schemeClr val="lt1"/>
              </a:solidFill>
            </a:endParaRPr>
          </a:p>
        </p:txBody>
      </p:sp>
      <p:grpSp>
        <p:nvGrpSpPr>
          <p:cNvPr id="294" name="Google Shape;294;p35"/>
          <p:cNvGrpSpPr/>
          <p:nvPr/>
        </p:nvGrpSpPr>
        <p:grpSpPr>
          <a:xfrm>
            <a:off x="5759392" y="1546412"/>
            <a:ext cx="480005" cy="1392083"/>
            <a:chOff x="3918084" y="1610215"/>
            <a:chExt cx="198900" cy="593656"/>
          </a:xfrm>
        </p:grpSpPr>
        <p:cxnSp>
          <p:nvCxnSpPr>
            <p:cNvPr id="295" name="Google Shape;295;p35"/>
            <p:cNvCxnSpPr/>
            <p:nvPr/>
          </p:nvCxnSpPr>
          <p:spPr>
            <a:xfrm>
              <a:off x="4017546"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296" name="Google Shape;296;p35"/>
            <p:cNvSpPr/>
            <p:nvPr/>
          </p:nvSpPr>
          <p:spPr>
            <a:xfrm>
              <a:off x="3918084"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297" name="Google Shape;297;p35"/>
          <p:cNvSpPr txBox="1">
            <a:spLocks noGrp="1"/>
          </p:cNvSpPr>
          <p:nvPr>
            <p:ph type="body" idx="4294967295"/>
          </p:nvPr>
        </p:nvSpPr>
        <p:spPr>
          <a:xfrm>
            <a:off x="4405459" y="514223"/>
            <a:ext cx="29904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Reduction of columns and Model re-building</a:t>
            </a:r>
            <a:endParaRPr sz="2133"/>
          </a:p>
        </p:txBody>
      </p:sp>
      <p:sp>
        <p:nvSpPr>
          <p:cNvPr id="298" name="Google Shape;298;p35" descr="Background pointer shape in timeline graphic"/>
          <p:cNvSpPr/>
          <p:nvPr/>
        </p:nvSpPr>
        <p:spPr>
          <a:xfrm>
            <a:off x="6835857"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299" name="Google Shape;299;p35"/>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dirty="0">
                <a:solidFill>
                  <a:schemeClr val="lt1"/>
                </a:solidFill>
              </a:rPr>
              <a:t>Final Model</a:t>
            </a:r>
            <a:endParaRPr sz="2133" dirty="0">
              <a:solidFill>
                <a:schemeClr val="lt1"/>
              </a:solidFill>
            </a:endParaRPr>
          </a:p>
        </p:txBody>
      </p:sp>
      <p:grpSp>
        <p:nvGrpSpPr>
          <p:cNvPr id="300" name="Google Shape;300;p35"/>
          <p:cNvGrpSpPr/>
          <p:nvPr/>
        </p:nvGrpSpPr>
        <p:grpSpPr>
          <a:xfrm>
            <a:off x="7964092" y="3918611"/>
            <a:ext cx="570329" cy="1091689"/>
            <a:chOff x="5958946" y="2938958"/>
            <a:chExt cx="198900" cy="593656"/>
          </a:xfrm>
        </p:grpSpPr>
        <p:cxnSp>
          <p:nvCxnSpPr>
            <p:cNvPr id="301" name="Google Shape;301;p35"/>
            <p:cNvCxnSpPr/>
            <p:nvPr/>
          </p:nvCxnSpPr>
          <p:spPr>
            <a:xfrm rot="10800000">
              <a:off x="6058409" y="2938958"/>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302" name="Google Shape;302;p35"/>
            <p:cNvSpPr/>
            <p:nvPr/>
          </p:nvSpPr>
          <p:spPr>
            <a:xfrm rot="10800000" flipH="1">
              <a:off x="5958946" y="3333714"/>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303" name="Google Shape;303;p35"/>
          <p:cNvSpPr txBox="1">
            <a:spLocks noGrp="1"/>
          </p:cNvSpPr>
          <p:nvPr>
            <p:ph type="body" idx="4294967295"/>
          </p:nvPr>
        </p:nvSpPr>
        <p:spPr>
          <a:xfrm>
            <a:off x="6480267" y="5010300"/>
            <a:ext cx="33460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Final Model Analysis and performance on Test Data</a:t>
            </a:r>
            <a:endParaRPr sz="2133"/>
          </a:p>
        </p:txBody>
      </p:sp>
      <p:sp>
        <p:nvSpPr>
          <p:cNvPr id="304" name="Google Shape;304;p35" descr="Background pointer shape in timeline graphic"/>
          <p:cNvSpPr/>
          <p:nvPr/>
        </p:nvSpPr>
        <p:spPr>
          <a:xfrm>
            <a:off x="9042417" y="2932000"/>
            <a:ext cx="2734800" cy="994000"/>
          </a:xfrm>
          <a:prstGeom prst="chevron">
            <a:avLst>
              <a:gd name="adj"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162500" tIns="162500" rIns="162500" bIns="162500" anchor="ctr" anchorCtr="0">
            <a:noAutofit/>
          </a:bodyPr>
          <a:lstStyle/>
          <a:p>
            <a:endParaRPr sz="2400"/>
          </a:p>
        </p:txBody>
      </p:sp>
      <p:sp>
        <p:nvSpPr>
          <p:cNvPr id="305" name="Google Shape;305;p35"/>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spcAft>
                <a:spcPts val="0"/>
              </a:spcAft>
              <a:buNone/>
            </a:pPr>
            <a:r>
              <a:rPr lang="en" sz="2133">
                <a:solidFill>
                  <a:schemeClr val="lt1"/>
                </a:solidFill>
              </a:rPr>
              <a:t>Verifying with PCA</a:t>
            </a:r>
            <a:endParaRPr sz="2133">
              <a:solidFill>
                <a:schemeClr val="lt1"/>
              </a:solidFill>
            </a:endParaRPr>
          </a:p>
        </p:txBody>
      </p:sp>
      <p:grpSp>
        <p:nvGrpSpPr>
          <p:cNvPr id="306" name="Google Shape;306;p35"/>
          <p:cNvGrpSpPr/>
          <p:nvPr/>
        </p:nvGrpSpPr>
        <p:grpSpPr>
          <a:xfrm>
            <a:off x="10226408" y="1730096"/>
            <a:ext cx="479993" cy="1208400"/>
            <a:chOff x="3918084" y="1610215"/>
            <a:chExt cx="198900" cy="593656"/>
          </a:xfrm>
        </p:grpSpPr>
        <p:cxnSp>
          <p:nvCxnSpPr>
            <p:cNvPr id="307" name="Google Shape;307;p35"/>
            <p:cNvCxnSpPr/>
            <p:nvPr/>
          </p:nvCxnSpPr>
          <p:spPr>
            <a:xfrm>
              <a:off x="4017546" y="1649171"/>
              <a:ext cx="0" cy="554700"/>
            </a:xfrm>
            <a:prstGeom prst="straightConnector1">
              <a:avLst/>
            </a:prstGeom>
            <a:ln>
              <a:headEnd type="none" w="sm" len="sm"/>
              <a:tailEnd type="none" w="sm" len="sm"/>
            </a:ln>
          </p:spPr>
          <p:style>
            <a:lnRef idx="3">
              <a:schemeClr val="lt1"/>
            </a:lnRef>
            <a:fillRef idx="1">
              <a:schemeClr val="dk1"/>
            </a:fillRef>
            <a:effectRef idx="1">
              <a:schemeClr val="dk1"/>
            </a:effectRef>
            <a:fontRef idx="minor">
              <a:schemeClr val="lt1"/>
            </a:fontRef>
          </p:style>
        </p:cxnSp>
        <p:sp>
          <p:nvSpPr>
            <p:cNvPr id="308" name="Google Shape;308;p35"/>
            <p:cNvSpPr/>
            <p:nvPr/>
          </p:nvSpPr>
          <p:spPr>
            <a:xfrm>
              <a:off x="3918084" y="1610215"/>
              <a:ext cx="198900" cy="198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endParaRPr sz="2400"/>
            </a:p>
          </p:txBody>
        </p:sp>
      </p:grpSp>
      <p:sp>
        <p:nvSpPr>
          <p:cNvPr id="309" name="Google Shape;309;p35"/>
          <p:cNvSpPr txBox="1">
            <a:spLocks noGrp="1"/>
          </p:cNvSpPr>
          <p:nvPr>
            <p:ph type="body" idx="4294967295"/>
          </p:nvPr>
        </p:nvSpPr>
        <p:spPr>
          <a:xfrm>
            <a:off x="8686000" y="514233"/>
            <a:ext cx="3346000" cy="12084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133"/>
              <a:t>Verifying our Final Model Accuracy etc. with model built with PCA</a:t>
            </a: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60C-CC54-FD9A-D0CC-59DF921C1CDE}"/>
              </a:ext>
            </a:extLst>
          </p:cNvPr>
          <p:cNvSpPr>
            <a:spLocks noGrp="1"/>
          </p:cNvSpPr>
          <p:nvPr>
            <p:ph type="title"/>
          </p:nvPr>
        </p:nvSpPr>
        <p:spPr>
          <a:xfrm>
            <a:off x="685802" y="319668"/>
            <a:ext cx="10131425" cy="639337"/>
          </a:xfrm>
        </p:spPr>
        <p:txBody>
          <a:bodyPr>
            <a:normAutofit/>
          </a:bodyPr>
          <a:lstStyle/>
          <a:p>
            <a:r>
              <a:rPr lang="en-IN" sz="2700" b="1" i="0" dirty="0">
                <a:effectLst/>
                <a:latin typeface="Arial" panose="020B0604020202020204" pitchFamily="34" charset="0"/>
                <a:cs typeface="Arial" panose="020B0604020202020204" pitchFamily="34" charset="0"/>
              </a:rPr>
              <a:t>1. Importing all the necessary required libraries</a:t>
            </a:r>
            <a:endParaRPr lang="en-US" dirty="0"/>
          </a:p>
        </p:txBody>
      </p:sp>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1" y="959006"/>
            <a:ext cx="11234853" cy="5185316"/>
          </a:xfrm>
        </p:spPr>
        <p:txBody>
          <a:bodyPr/>
          <a:lstStyle/>
          <a:p>
            <a:pPr marL="0" indent="0">
              <a:buNone/>
            </a:pPr>
            <a:r>
              <a:rPr lang="en-US" sz="2800" b="1" dirty="0"/>
              <a:t>Below are necessary libraries  required to import  for analysis</a:t>
            </a:r>
          </a:p>
          <a:p>
            <a:r>
              <a:rPr lang="en-US" dirty="0"/>
              <a:t>import </a:t>
            </a:r>
            <a:r>
              <a:rPr lang="en-US" dirty="0" err="1"/>
              <a:t>numpy</a:t>
            </a:r>
            <a:r>
              <a:rPr lang="en-US" dirty="0"/>
              <a:t> as np # importing </a:t>
            </a:r>
            <a:r>
              <a:rPr lang="en-US" dirty="0" err="1"/>
              <a:t>numpy</a:t>
            </a:r>
            <a:r>
              <a:rPr lang="en-US" dirty="0"/>
              <a:t> as np </a:t>
            </a:r>
          </a:p>
          <a:p>
            <a:r>
              <a:rPr lang="en-US" dirty="0"/>
              <a:t>import pandas as pd #  importing pandas as pd</a:t>
            </a:r>
          </a:p>
          <a:p>
            <a:r>
              <a:rPr lang="en-US" dirty="0"/>
              <a:t>import </a:t>
            </a:r>
            <a:r>
              <a:rPr lang="en-US" dirty="0" err="1"/>
              <a:t>matplotlib.pyplot</a:t>
            </a:r>
            <a:r>
              <a:rPr lang="en-US" dirty="0"/>
              <a:t> as </a:t>
            </a:r>
            <a:r>
              <a:rPr lang="en-US" dirty="0" err="1"/>
              <a:t>plt</a:t>
            </a:r>
            <a:r>
              <a:rPr lang="en-US" dirty="0"/>
              <a:t> # It is a collection of functions that make matplotlib work like MATLAB</a:t>
            </a:r>
          </a:p>
          <a:p>
            <a:r>
              <a:rPr lang="en-US" dirty="0"/>
              <a:t>import seaborn as </a:t>
            </a:r>
            <a:r>
              <a:rPr lang="en-US" dirty="0" err="1"/>
              <a:t>sns</a:t>
            </a:r>
            <a:r>
              <a:rPr lang="en-US" dirty="0"/>
              <a:t>   # Seaborn is a Python data visualization library based on matplotlib</a:t>
            </a:r>
          </a:p>
          <a:p>
            <a:r>
              <a:rPr lang="en-US" dirty="0"/>
              <a:t>%matplotlib inline    </a:t>
            </a:r>
          </a:p>
          <a:p>
            <a:r>
              <a:rPr lang="en-US" dirty="0"/>
              <a:t>import warnings # Warnings are categorized using subclasses of the built-in exception class Warning</a:t>
            </a:r>
          </a:p>
          <a:p>
            <a:r>
              <a:rPr lang="en-US" dirty="0" err="1"/>
              <a:t>warnings.filterwarnings</a:t>
            </a:r>
            <a:r>
              <a:rPr lang="en-US" dirty="0"/>
              <a:t>("ignore") # It tells the interpreter to ignore any warnings that are generated during the execution of the code</a:t>
            </a:r>
          </a:p>
          <a:p>
            <a:r>
              <a:rPr lang="en-US" dirty="0"/>
              <a:t>from </a:t>
            </a:r>
            <a:r>
              <a:rPr lang="en-US" dirty="0" err="1"/>
              <a:t>sklearn.preprocessing</a:t>
            </a:r>
            <a:r>
              <a:rPr lang="en-US" dirty="0"/>
              <a:t> import </a:t>
            </a:r>
            <a:r>
              <a:rPr lang="en-US" dirty="0" err="1"/>
              <a:t>StandardScaler</a:t>
            </a:r>
            <a:r>
              <a:rPr lang="en-US" dirty="0"/>
              <a:t> # It is a class in the scikit-learn library that is used to standardize features by removing the mean and scaling to unit variance</a:t>
            </a:r>
          </a:p>
          <a:p>
            <a:endParaRPr lang="en-US" dirty="0"/>
          </a:p>
        </p:txBody>
      </p:sp>
    </p:spTree>
    <p:extLst>
      <p:ext uri="{BB962C8B-B14F-4D97-AF65-F5344CB8AC3E}">
        <p14:creationId xmlns:p14="http://schemas.microsoft.com/office/powerpoint/2010/main" val="142742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8AAE-79FC-0BB2-CA7E-B2203DFDBCB9}"/>
              </a:ext>
            </a:extLst>
          </p:cNvPr>
          <p:cNvSpPr>
            <a:spLocks noGrp="1"/>
          </p:cNvSpPr>
          <p:nvPr>
            <p:ph type="title"/>
          </p:nvPr>
        </p:nvSpPr>
        <p:spPr>
          <a:xfrm>
            <a:off x="685801" y="609601"/>
            <a:ext cx="10456331" cy="1017494"/>
          </a:xfrm>
        </p:spPr>
        <p:txBody>
          <a:bodyPr/>
          <a:lstStyle/>
          <a:p>
            <a:r>
              <a:rPr lang="en-US" b="1" dirty="0"/>
              <a:t>2. </a:t>
            </a:r>
            <a:r>
              <a:rPr lang="en-IN" b="1" i="0" dirty="0">
                <a:effectLst/>
                <a:latin typeface="Helvetica Neue" panose="02000503000000020004" pitchFamily="2" charset="0"/>
              </a:rPr>
              <a:t>Loading or Reading the Dataset</a:t>
            </a:r>
            <a:endParaRPr lang="en-US" b="1" dirty="0"/>
          </a:p>
        </p:txBody>
      </p:sp>
      <p:sp>
        <p:nvSpPr>
          <p:cNvPr id="3" name="Content Placeholder 2">
            <a:extLst>
              <a:ext uri="{FF2B5EF4-FFF2-40B4-BE49-F238E27FC236}">
                <a16:creationId xmlns:a16="http://schemas.microsoft.com/office/drawing/2014/main" id="{E43C9B42-DB07-9774-6F68-5E4DD11CBF1A}"/>
              </a:ext>
            </a:extLst>
          </p:cNvPr>
          <p:cNvSpPr>
            <a:spLocks noGrp="1"/>
          </p:cNvSpPr>
          <p:nvPr>
            <p:ph sz="half" idx="1"/>
          </p:nvPr>
        </p:nvSpPr>
        <p:spPr>
          <a:xfrm>
            <a:off x="685801" y="2142067"/>
            <a:ext cx="10456331" cy="3649134"/>
          </a:xfrm>
        </p:spPr>
        <p:txBody>
          <a:bodyPr>
            <a:normAutofit/>
          </a:bodyPr>
          <a:lstStyle/>
          <a:p>
            <a:r>
              <a:rPr lang="en-US" sz="2000" dirty="0"/>
              <a:t>data=</a:t>
            </a:r>
            <a:r>
              <a:rPr lang="en-US" sz="2000" dirty="0" err="1"/>
              <a:t>pd.read_csv</a:t>
            </a:r>
            <a:r>
              <a:rPr lang="en-US" sz="2000" dirty="0"/>
              <a:t>("/Users/</a:t>
            </a:r>
            <a:r>
              <a:rPr lang="en-US" sz="2000" dirty="0" err="1"/>
              <a:t>shan</a:t>
            </a:r>
            <a:r>
              <a:rPr lang="en-US" sz="2000" dirty="0"/>
              <a:t>/Documents/SHAN/Lead Scoring Case Study/</a:t>
            </a:r>
            <a:r>
              <a:rPr lang="en-US" sz="2000" dirty="0" err="1"/>
              <a:t>Leads.csv</a:t>
            </a:r>
            <a:r>
              <a:rPr lang="en-US" sz="2000" dirty="0"/>
              <a:t>")</a:t>
            </a:r>
          </a:p>
          <a:p>
            <a:pPr marL="0" indent="0">
              <a:buNone/>
            </a:pPr>
            <a:endParaRPr lang="en-US" sz="2000" dirty="0"/>
          </a:p>
        </p:txBody>
      </p:sp>
    </p:spTree>
    <p:extLst>
      <p:ext uri="{BB962C8B-B14F-4D97-AF65-F5344CB8AC3E}">
        <p14:creationId xmlns:p14="http://schemas.microsoft.com/office/powerpoint/2010/main" val="60438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60C-CC54-FD9A-D0CC-59DF921C1CDE}"/>
              </a:ext>
            </a:extLst>
          </p:cNvPr>
          <p:cNvSpPr>
            <a:spLocks noGrp="1"/>
          </p:cNvSpPr>
          <p:nvPr>
            <p:ph type="title"/>
          </p:nvPr>
        </p:nvSpPr>
        <p:spPr>
          <a:xfrm>
            <a:off x="685802" y="319669"/>
            <a:ext cx="11022978" cy="416312"/>
          </a:xfrm>
        </p:spPr>
        <p:txBody>
          <a:bodyPr>
            <a:noAutofit/>
          </a:bodyPr>
          <a:lstStyle/>
          <a:p>
            <a:pPr marL="0" indent="0" algn="l">
              <a:buNone/>
            </a:pPr>
            <a:r>
              <a:rPr lang="en-IN" sz="2800" b="1" i="0" dirty="0">
                <a:effectLst/>
                <a:latin typeface="Arial" panose="020B0604020202020204" pitchFamily="34" charset="0"/>
                <a:cs typeface="Arial" panose="020B0604020202020204" pitchFamily="34" charset="0"/>
              </a:rPr>
              <a:t>2. Data inspection, routine check and preparation</a:t>
            </a:r>
          </a:p>
        </p:txBody>
      </p:sp>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1" y="959006"/>
            <a:ext cx="10788803" cy="5374888"/>
          </a:xfrm>
        </p:spPr>
        <p:txBody>
          <a:bodyPr/>
          <a:lstStyle/>
          <a:p>
            <a:r>
              <a:rPr lang="en-IN" sz="2400" i="0" dirty="0">
                <a:effectLst/>
                <a:latin typeface="Arial" panose="020B0604020202020204" pitchFamily="34" charset="0"/>
                <a:cs typeface="Arial" panose="020B0604020202020204" pitchFamily="34" charset="0"/>
              </a:rPr>
              <a:t>Identifying and removing the unwanted variables</a:t>
            </a:r>
            <a:endParaRPr lang="en-IN" sz="2400" dirty="0">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Identified the values to replace missing values</a:t>
            </a:r>
          </a:p>
          <a:p>
            <a:r>
              <a:rPr lang="en-IN" sz="2400" dirty="0">
                <a:latin typeface="Arial" panose="020B0604020202020204" pitchFamily="34" charset="0"/>
                <a:cs typeface="Arial" panose="020B0604020202020204" pitchFamily="34" charset="0"/>
              </a:rPr>
              <a:t>Replacing of  </a:t>
            </a:r>
            <a:endParaRPr lang="en-IN" sz="2400" i="0" dirty="0">
              <a:effectLst/>
              <a:latin typeface="Arial" panose="020B0604020202020204" pitchFamily="34" charset="0"/>
              <a:cs typeface="Arial" panose="020B0604020202020204" pitchFamily="34" charset="0"/>
            </a:endParaRPr>
          </a:p>
          <a:p>
            <a:endParaRPr lang="en-IN" sz="2400" i="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6811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60C-CC54-FD9A-D0CC-59DF921C1CDE}"/>
              </a:ext>
            </a:extLst>
          </p:cNvPr>
          <p:cNvSpPr>
            <a:spLocks noGrp="1"/>
          </p:cNvSpPr>
          <p:nvPr>
            <p:ph type="title"/>
          </p:nvPr>
        </p:nvSpPr>
        <p:spPr>
          <a:xfrm>
            <a:off x="685802" y="319669"/>
            <a:ext cx="10131425" cy="416312"/>
          </a:xfrm>
        </p:spPr>
        <p:txBody>
          <a:bodyPr>
            <a:noAutofit/>
          </a:bodyPr>
          <a:lstStyle/>
          <a:p>
            <a:r>
              <a:rPr lang="en-IN" sz="2400" i="0" dirty="0">
                <a:effectLst/>
                <a:latin typeface="Arial" panose="020B0604020202020204" pitchFamily="34" charset="0"/>
                <a:cs typeface="Arial" panose="020B0604020202020204" pitchFamily="34" charset="0"/>
              </a:rPr>
              <a:t>Data inspection and removing the unwanted variables</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1" y="825190"/>
            <a:ext cx="11246003" cy="5508704"/>
          </a:xfrm>
        </p:spPr>
        <p:txBody>
          <a:bodyPr>
            <a:normAutofit/>
          </a:bodyPr>
          <a:lstStyle/>
          <a:p>
            <a:r>
              <a:rPr lang="en-US" dirty="0">
                <a:latin typeface="Arial" panose="020B0604020202020204" pitchFamily="34" charset="0"/>
                <a:cs typeface="Arial" panose="020B0604020202020204" pitchFamily="34" charset="0"/>
              </a:rPr>
              <a:t>Inspected the data by using  head, tail, shape, info()  &amp; Describe built-in function.</a:t>
            </a:r>
          </a:p>
          <a:p>
            <a:r>
              <a:rPr lang="en-US" dirty="0">
                <a:latin typeface="Arial" panose="020B0604020202020204" pitchFamily="34" charset="0"/>
                <a:cs typeface="Arial" panose="020B0604020202020204" pitchFamily="34" charset="0"/>
              </a:rPr>
              <a:t>Identify the null /missing value by using null() function</a:t>
            </a:r>
          </a:p>
          <a:p>
            <a:r>
              <a:rPr lang="en-US" dirty="0">
                <a:latin typeface="Arial" panose="020B0604020202020204" pitchFamily="34" charset="0"/>
                <a:cs typeface="Arial" panose="020B0604020202020204" pitchFamily="34" charset="0"/>
              </a:rPr>
              <a:t>Check the null value 45% &amp; higher in the column</a:t>
            </a:r>
          </a:p>
          <a:p>
            <a:r>
              <a:rPr lang="en-US" dirty="0">
                <a:latin typeface="Arial" panose="020B0604020202020204" pitchFamily="34" charset="0"/>
                <a:cs typeface="Arial" panose="020B0604020202020204" pitchFamily="34" charset="0"/>
              </a:rPr>
              <a:t>Further drop the column those are  having 45% and higher missing value by using drop() function</a:t>
            </a:r>
          </a:p>
          <a:p>
            <a:pPr marL="0" indent="0">
              <a:buNone/>
            </a:pPr>
            <a:r>
              <a:rPr lang="en-IN" dirty="0"/>
              <a:t>Lead Quality 51.59%, </a:t>
            </a:r>
            <a:r>
              <a:rPr lang="en-IN" dirty="0" err="1"/>
              <a:t>Asymmetrique</a:t>
            </a:r>
            <a:r>
              <a:rPr lang="en-IN" dirty="0"/>
              <a:t> Activity Index 45.64%, </a:t>
            </a:r>
            <a:r>
              <a:rPr lang="en-IN" dirty="0" err="1"/>
              <a:t>Asymmetrique</a:t>
            </a:r>
            <a:r>
              <a:rPr lang="en-IN" dirty="0"/>
              <a:t> Profile Index 45.64%, </a:t>
            </a:r>
            <a:r>
              <a:rPr lang="en-IN" dirty="0" err="1"/>
              <a:t>Asymmetrique</a:t>
            </a:r>
            <a:r>
              <a:rPr lang="en-IN" dirty="0"/>
              <a:t> Activity Score 45.64% </a:t>
            </a:r>
            <a:r>
              <a:rPr lang="en-IN" dirty="0" err="1"/>
              <a:t>Asymmetrique</a:t>
            </a:r>
            <a:r>
              <a:rPr lang="en-IN" dirty="0"/>
              <a:t> Profile Score 45.64%.</a:t>
            </a:r>
            <a:endParaRPr lang="en-US" dirty="0">
              <a:latin typeface="Arial" panose="020B0604020202020204" pitchFamily="34" charset="0"/>
              <a:cs typeface="Arial" panose="020B0604020202020204" pitchFamily="34" charset="0"/>
            </a:endParaRPr>
          </a:p>
          <a:p>
            <a:pPr algn="l"/>
            <a:r>
              <a:rPr lang="en-IN" b="0" i="0" dirty="0">
                <a:effectLst/>
                <a:latin typeface="Arial" panose="020B0604020202020204" pitchFamily="34" charset="0"/>
                <a:cs typeface="Arial" panose="020B0604020202020204" pitchFamily="34" charset="0"/>
              </a:rPr>
              <a:t>As few column with percentage of null values are above 0 and less than and equal to </a:t>
            </a:r>
            <a:r>
              <a:rPr lang="en-IN" dirty="0">
                <a:latin typeface="Arial" panose="020B0604020202020204" pitchFamily="34" charset="0"/>
                <a:cs typeface="Arial" panose="020B0604020202020204" pitchFamily="34" charset="0"/>
              </a:rPr>
              <a:t>40%</a:t>
            </a:r>
            <a:r>
              <a:rPr lang="en-IN" b="0" i="0" dirty="0">
                <a:effectLst/>
                <a:latin typeface="Arial" panose="020B0604020202020204" pitchFamily="34" charset="0"/>
                <a:cs typeface="Arial" panose="020B0604020202020204" pitchFamily="34" charset="0"/>
              </a:rPr>
              <a:t>  and the columns which have percentage of null values between 0-1 are very small so these columns will either drop them or impute them with mode value respectively.</a:t>
            </a:r>
          </a:p>
          <a:p>
            <a:r>
              <a:rPr lang="en-US" dirty="0">
                <a:latin typeface="Arial" panose="020B0604020202020204" pitchFamily="34" charset="0"/>
                <a:cs typeface="Arial" panose="020B0604020202020204" pitchFamily="34" charset="0"/>
              </a:rPr>
              <a:t>Checked the </a:t>
            </a:r>
            <a:r>
              <a:rPr lang="en-US" dirty="0" err="1">
                <a:latin typeface="Arial" panose="020B0604020202020204" pitchFamily="34" charset="0"/>
                <a:cs typeface="Arial" panose="020B0604020202020204" pitchFamily="34" charset="0"/>
              </a:rPr>
              <a:t>NaN</a:t>
            </a:r>
            <a:r>
              <a:rPr lang="en-US" dirty="0">
                <a:latin typeface="Arial" panose="020B0604020202020204" pitchFamily="34" charset="0"/>
                <a:cs typeface="Arial" panose="020B0604020202020204" pitchFamily="34" charset="0"/>
              </a:rPr>
              <a:t> value present in rows and found that there is no more than 50% that has considered for further check and analysis</a:t>
            </a:r>
          </a:p>
          <a:p>
            <a:r>
              <a:rPr lang="en-US" dirty="0">
                <a:latin typeface="Arial" panose="020B0604020202020204" pitchFamily="34" charset="0"/>
                <a:cs typeface="Arial" panose="020B0604020202020204" pitchFamily="34" charset="0"/>
              </a:rPr>
              <a:t>Now the </a:t>
            </a:r>
            <a:r>
              <a:rPr lang="en-US" dirty="0" err="1">
                <a:latin typeface="Arial" panose="020B0604020202020204" pitchFamily="34" charset="0"/>
                <a:cs typeface="Arial" panose="020B0604020202020204" pitchFamily="34" charset="0"/>
              </a:rPr>
              <a:t>veriable</a:t>
            </a:r>
            <a:r>
              <a:rPr lang="en-US" dirty="0">
                <a:latin typeface="Arial" panose="020B0604020202020204" pitchFamily="34" charset="0"/>
                <a:cs typeface="Arial" panose="020B0604020202020204" pitchFamily="34" charset="0"/>
              </a:rPr>
              <a:t> doesn’t has null value hence considering for further analysis.</a:t>
            </a:r>
          </a:p>
        </p:txBody>
      </p:sp>
    </p:spTree>
    <p:extLst>
      <p:ext uri="{BB962C8B-B14F-4D97-AF65-F5344CB8AC3E}">
        <p14:creationId xmlns:p14="http://schemas.microsoft.com/office/powerpoint/2010/main" val="195828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60C-CC54-FD9A-D0CC-59DF921C1CDE}"/>
              </a:ext>
            </a:extLst>
          </p:cNvPr>
          <p:cNvSpPr>
            <a:spLocks noGrp="1"/>
          </p:cNvSpPr>
          <p:nvPr>
            <p:ph type="title"/>
          </p:nvPr>
        </p:nvSpPr>
        <p:spPr>
          <a:xfrm>
            <a:off x="685802" y="319669"/>
            <a:ext cx="10131425" cy="416312"/>
          </a:xfrm>
        </p:spPr>
        <p:txBody>
          <a:bodyPr>
            <a:noAutofit/>
          </a:bodyPr>
          <a:lstStyle/>
          <a:p>
            <a:r>
              <a:rPr lang="en-IN" sz="2400" i="0" dirty="0">
                <a:effectLst/>
                <a:latin typeface="Arial" panose="020B0604020202020204" pitchFamily="34" charset="0"/>
                <a:cs typeface="Arial" panose="020B0604020202020204" pitchFamily="34" charset="0"/>
              </a:rPr>
              <a:t>Identification of null values to replace missing values</a:t>
            </a:r>
            <a:endParaRPr lang="en-US" sz="2400" dirty="0"/>
          </a:p>
        </p:txBody>
      </p:sp>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1" y="2018370"/>
            <a:ext cx="10755349" cy="4315523"/>
          </a:xfrm>
        </p:spPr>
        <p:txBody>
          <a:bodyPr>
            <a:normAutofit/>
          </a:bodyPr>
          <a:lstStyle/>
          <a:p>
            <a:r>
              <a:rPr lang="en-US" sz="2000" dirty="0">
                <a:latin typeface="Arial" panose="020B0604020202020204" pitchFamily="34" charset="0"/>
                <a:cs typeface="Arial" panose="020B0604020202020204" pitchFamily="34" charset="0"/>
              </a:rPr>
              <a:t>Check the missing value and either drop if not necessary of if necessary then impute it</a:t>
            </a:r>
          </a:p>
          <a:p>
            <a:r>
              <a:rPr lang="en-IN" sz="2000" i="0" dirty="0">
                <a:effectLst/>
                <a:latin typeface="Arial" panose="020B0604020202020204" pitchFamily="34" charset="0"/>
                <a:cs typeface="Arial" panose="020B0604020202020204" pitchFamily="34" charset="0"/>
              </a:rPr>
              <a:t>Checked the </a:t>
            </a:r>
            <a:r>
              <a:rPr lang="en-IN" sz="2000" dirty="0">
                <a:latin typeface="Arial" panose="020B0604020202020204" pitchFamily="34" charset="0"/>
                <a:cs typeface="Arial" panose="020B0604020202020204" pitchFamily="34" charset="0"/>
              </a:rPr>
              <a:t>45</a:t>
            </a:r>
            <a:r>
              <a:rPr lang="en-IN" sz="2000" i="0" dirty="0">
                <a:effectLst/>
                <a:latin typeface="Arial" panose="020B0604020202020204" pitchFamily="34" charset="0"/>
                <a:cs typeface="Arial" panose="020B0604020202020204" pitchFamily="34" charset="0"/>
              </a:rPr>
              <a:t>% and higher null values available in the columns that I have dropped</a:t>
            </a:r>
          </a:p>
          <a:p>
            <a:pPr marL="0" indent="0">
              <a:buNone/>
            </a:pPr>
            <a:r>
              <a:rPr lang="en-IN" sz="2000" dirty="0"/>
              <a:t>Lead Quality 51.59%, </a:t>
            </a:r>
          </a:p>
          <a:p>
            <a:pPr marL="0" indent="0">
              <a:buNone/>
            </a:pPr>
            <a:r>
              <a:rPr lang="en-IN" sz="2000" dirty="0" err="1"/>
              <a:t>Asymmetrique</a:t>
            </a:r>
            <a:r>
              <a:rPr lang="en-IN" sz="2000" dirty="0"/>
              <a:t> Activity Index 45.64%, </a:t>
            </a:r>
          </a:p>
          <a:p>
            <a:pPr marL="0" indent="0">
              <a:buNone/>
            </a:pPr>
            <a:r>
              <a:rPr lang="en-IN" sz="2000" dirty="0" err="1"/>
              <a:t>Asymmetrique</a:t>
            </a:r>
            <a:r>
              <a:rPr lang="en-IN" sz="2000" dirty="0"/>
              <a:t> Profile Index 45.64%, </a:t>
            </a:r>
          </a:p>
          <a:p>
            <a:pPr marL="0" indent="0">
              <a:buNone/>
            </a:pPr>
            <a:r>
              <a:rPr lang="en-IN" sz="2000" dirty="0" err="1"/>
              <a:t>Asymmetrique</a:t>
            </a:r>
            <a:r>
              <a:rPr lang="en-IN" sz="2000" dirty="0"/>
              <a:t> Activity Score 45.64% </a:t>
            </a:r>
          </a:p>
          <a:p>
            <a:pPr marL="0" indent="0">
              <a:buNone/>
            </a:pPr>
            <a:r>
              <a:rPr lang="en-IN" sz="2000" dirty="0" err="1"/>
              <a:t>Asymmetrique</a:t>
            </a:r>
            <a:r>
              <a:rPr lang="en-IN" sz="2000" dirty="0"/>
              <a:t> Profile Score 45.64%</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742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85D-4727-8141-5071-C16FE917C0A9}"/>
              </a:ext>
            </a:extLst>
          </p:cNvPr>
          <p:cNvSpPr>
            <a:spLocks noGrp="1"/>
          </p:cNvSpPr>
          <p:nvPr>
            <p:ph type="title"/>
          </p:nvPr>
        </p:nvSpPr>
        <p:spPr>
          <a:xfrm>
            <a:off x="1169895" y="2700866"/>
            <a:ext cx="10131425" cy="1456267"/>
          </a:xfrm>
        </p:spPr>
        <p:txBody>
          <a:bodyPr>
            <a:normAutofit/>
          </a:bodyPr>
          <a:lstStyle/>
          <a:p>
            <a:pPr algn="ctr"/>
            <a:r>
              <a:rPr lang="en" sz="5400" b="1" dirty="0">
                <a:latin typeface="Arial" panose="020B0604020202020204" pitchFamily="34" charset="0"/>
                <a:cs typeface="Arial" panose="020B0604020202020204" pitchFamily="34" charset="0"/>
              </a:rPr>
              <a:t>Plots (Visualization)</a:t>
            </a:r>
            <a:endParaRPr lang="en-US"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96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86DA-7983-A66D-D528-1BA539D27B7B}"/>
              </a:ext>
            </a:extLst>
          </p:cNvPr>
          <p:cNvSpPr>
            <a:spLocks noGrp="1"/>
          </p:cNvSpPr>
          <p:nvPr>
            <p:ph type="title"/>
          </p:nvPr>
        </p:nvSpPr>
        <p:spPr>
          <a:xfrm>
            <a:off x="685801" y="356840"/>
            <a:ext cx="10978375" cy="546410"/>
          </a:xfrm>
        </p:spPr>
        <p:txBody>
          <a:bodyPr>
            <a:noAutofit/>
          </a:bodyPr>
          <a:lstStyle/>
          <a:p>
            <a:pPr algn="ctr"/>
            <a:r>
              <a:rPr lang="en-IN" b="1" i="0" dirty="0">
                <a:effectLst/>
                <a:latin typeface="Arial" panose="020B0604020202020204" pitchFamily="34" charset="0"/>
                <a:cs typeface="Arial" panose="020B0604020202020204" pitchFamily="34" charset="0"/>
              </a:rPr>
              <a:t>Problem Statement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A08708-6CAA-AE6D-C67B-31A2C5446A0E}"/>
              </a:ext>
            </a:extLst>
          </p:cNvPr>
          <p:cNvSpPr>
            <a:spLocks noGrp="1"/>
          </p:cNvSpPr>
          <p:nvPr>
            <p:ph idx="1"/>
          </p:nvPr>
        </p:nvSpPr>
        <p:spPr>
          <a:xfrm>
            <a:off x="685801" y="903250"/>
            <a:ext cx="10978375" cy="5597911"/>
          </a:xfrm>
        </p:spPr>
        <p:txBody>
          <a:bodyPr>
            <a:normAutofit fontScale="77500" lnSpcReduction="20000"/>
          </a:bodyPr>
          <a:lstStyle/>
          <a:p>
            <a:pPr marL="0" indent="0" algn="l" rtl="0">
              <a:buNone/>
            </a:pPr>
            <a:r>
              <a:rPr lang="en-IN" b="1" i="0" dirty="0">
                <a:effectLst/>
              </a:rPr>
              <a:t>Introduction</a:t>
            </a:r>
            <a:endParaRPr lang="en-IN" b="0" i="0" dirty="0">
              <a:effectLst/>
            </a:endParaRPr>
          </a:p>
          <a:p>
            <a:pPr marL="0" indent="0" algn="l">
              <a:buNone/>
            </a:pPr>
            <a:r>
              <a:rPr lang="en-IN" b="0" i="0" dirty="0">
                <a:effectLst/>
              </a:rPr>
              <a:t>An education company named X Education sells online courses to industry professionals. On any given day, many professionals who are interested in the courses land on their website and browse for courses.</a:t>
            </a:r>
          </a:p>
          <a:p>
            <a:pPr marL="0" indent="0" algn="l">
              <a:buNone/>
            </a:pPr>
            <a:r>
              <a:rPr lang="en-IN" b="0" i="0" dirty="0">
                <a:effectLst/>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marL="0" indent="0" algn="l">
              <a:buNone/>
            </a:pPr>
            <a:r>
              <a:rPr lang="en-IN" b="0" i="0" dirty="0">
                <a:effectLst/>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p>
          <a:p>
            <a:pPr marL="0" indent="0" algn="l">
              <a:buNone/>
            </a:pPr>
            <a:endParaRPr lang="en-IN" dirty="0"/>
          </a:p>
          <a:p>
            <a:pPr marL="0" indent="0" algn="l">
              <a:buNone/>
            </a:pPr>
            <a:endParaRPr lang="en-IN" b="0" i="0" dirty="0">
              <a:effectLst/>
            </a:endParaRPr>
          </a:p>
          <a:p>
            <a:pPr marL="0" indent="0" algn="l">
              <a:buNone/>
            </a:pPr>
            <a:endParaRPr lang="en-IN" dirty="0"/>
          </a:p>
          <a:p>
            <a:pPr marL="0" indent="0" algn="l">
              <a:buNone/>
            </a:pPr>
            <a:endParaRPr lang="en-IN" b="0" i="0" dirty="0">
              <a:effectLst/>
            </a:endParaRPr>
          </a:p>
          <a:p>
            <a:pPr marL="0" indent="0" algn="l">
              <a:buNone/>
            </a:pPr>
            <a:r>
              <a:rPr lang="en-IN" b="0" i="0" dirty="0">
                <a:effectLst/>
              </a:rPr>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pPr marL="0" indent="0" algn="l">
              <a:buNone/>
            </a:pPr>
            <a:r>
              <a:rPr lang="en-IN" b="0" i="0" dirty="0">
                <a:effectLst/>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p>
          <a:p>
            <a:pPr marL="0" indent="0" algn="l">
              <a:buNone/>
            </a:pPr>
            <a:endParaRPr lang="en-IN" b="0" i="0" dirty="0">
              <a:effectLst/>
            </a:endParaRPr>
          </a:p>
        </p:txBody>
      </p:sp>
      <p:pic>
        <p:nvPicPr>
          <p:cNvPr id="5" name="Picture 4">
            <a:extLst>
              <a:ext uri="{FF2B5EF4-FFF2-40B4-BE49-F238E27FC236}">
                <a16:creationId xmlns:a16="http://schemas.microsoft.com/office/drawing/2014/main" id="{D27DEB70-B02C-4E50-E2F1-BD59CD86E1E2}"/>
              </a:ext>
            </a:extLst>
          </p:cNvPr>
          <p:cNvPicPr>
            <a:picLocks noChangeAspect="1"/>
          </p:cNvPicPr>
          <p:nvPr/>
        </p:nvPicPr>
        <p:blipFill>
          <a:blip r:embed="rId2"/>
          <a:stretch>
            <a:fillRect/>
          </a:stretch>
        </p:blipFill>
        <p:spPr>
          <a:xfrm>
            <a:off x="4626909" y="3536577"/>
            <a:ext cx="1199684" cy="1138890"/>
          </a:xfrm>
          <a:prstGeom prst="rect">
            <a:avLst/>
          </a:prstGeom>
        </p:spPr>
      </p:pic>
    </p:spTree>
    <p:extLst>
      <p:ext uri="{BB962C8B-B14F-4D97-AF65-F5344CB8AC3E}">
        <p14:creationId xmlns:p14="http://schemas.microsoft.com/office/powerpoint/2010/main" val="14981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60C-CC54-FD9A-D0CC-59DF921C1CDE}"/>
              </a:ext>
            </a:extLst>
          </p:cNvPr>
          <p:cNvSpPr>
            <a:spLocks noGrp="1"/>
          </p:cNvSpPr>
          <p:nvPr>
            <p:ph type="title"/>
          </p:nvPr>
        </p:nvSpPr>
        <p:spPr>
          <a:xfrm>
            <a:off x="685802" y="542694"/>
            <a:ext cx="10131425" cy="661638"/>
          </a:xfrm>
        </p:spPr>
        <p:txBody>
          <a:bodyPr>
            <a:normAutofit/>
          </a:bodyPr>
          <a:lstStyle/>
          <a:p>
            <a:pPr algn="ctr"/>
            <a:r>
              <a:rPr lang="en-IN" sz="3200" b="1" i="0" dirty="0">
                <a:effectLst/>
                <a:latin typeface="Helvetica Neue" panose="02000503000000020004" pitchFamily="2" charset="0"/>
              </a:rPr>
              <a:t>Categorical variables</a:t>
            </a:r>
            <a:endParaRPr lang="en-US" dirty="0"/>
          </a:p>
        </p:txBody>
      </p:sp>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2" y="1505906"/>
            <a:ext cx="3818963" cy="3846188"/>
          </a:xfrm>
        </p:spPr>
        <p:txBody>
          <a:bodyPr>
            <a:normAutofit fontScale="92500"/>
          </a:bodyPr>
          <a:lstStyle/>
          <a:p>
            <a:pPr marL="0" indent="0">
              <a:buNone/>
            </a:pPr>
            <a:r>
              <a:rPr lang="en-US" sz="3200" b="1" dirty="0"/>
              <a:t>Country</a:t>
            </a:r>
          </a:p>
          <a:p>
            <a:pPr marL="0" indent="0">
              <a:buNone/>
            </a:pPr>
            <a:r>
              <a:rPr lang="en-US" sz="2000" b="1" i="0" dirty="0">
                <a:effectLst/>
                <a:latin typeface="Helvetica Neue" panose="02000503000000020004" pitchFamily="2" charset="0"/>
              </a:rPr>
              <a:t>We can see by using </a:t>
            </a:r>
            <a:r>
              <a:rPr lang="en-US" sz="2000" b="1" i="0" dirty="0" err="1">
                <a:effectLst/>
                <a:latin typeface="Helvetica Neue" panose="02000503000000020004" pitchFamily="2" charset="0"/>
              </a:rPr>
              <a:t>Countplot</a:t>
            </a:r>
            <a:r>
              <a:rPr lang="en-US" sz="2000" b="1" i="0" dirty="0">
                <a:effectLst/>
                <a:latin typeface="Helvetica Neue" panose="02000503000000020004" pitchFamily="2" charset="0"/>
              </a:rPr>
              <a:t> visualization that Distribution of the Count of leads across Countries where the </a:t>
            </a:r>
            <a:r>
              <a:rPr lang="en-US" sz="2000" b="1" dirty="0">
                <a:latin typeface="Helvetica Neue" panose="02000503000000020004" pitchFamily="2" charset="0"/>
              </a:rPr>
              <a:t>m</a:t>
            </a:r>
            <a:r>
              <a:rPr lang="en-US" sz="2000" b="1" i="0" dirty="0">
                <a:effectLst/>
                <a:latin typeface="Helvetica Neue" panose="02000503000000020004" pitchFamily="2" charset="0"/>
              </a:rPr>
              <a:t>ost of lead are belongs from India</a:t>
            </a:r>
            <a:r>
              <a:rPr lang="en-US" sz="2000" b="1" dirty="0">
                <a:latin typeface="Helvetica Neue" panose="02000503000000020004" pitchFamily="2" charset="0"/>
              </a:rPr>
              <a:t>.</a:t>
            </a:r>
          </a:p>
          <a:p>
            <a:pPr marL="0" indent="0">
              <a:buNone/>
            </a:pPr>
            <a:r>
              <a:rPr lang="en-IN" sz="1600" b="0" i="0" dirty="0">
                <a:effectLst/>
                <a:latin typeface="Helvetica Neue" panose="02000503000000020004" pitchFamily="2" charset="0"/>
              </a:rPr>
              <a:t>Since "India" is tagged as the most occurring Country, it may not be suitable for an analysis - especially for a classification problem. Hence we can remove the Country column in order to escape from the bias</a:t>
            </a:r>
          </a:p>
          <a:p>
            <a:endParaRPr lang="en-US" dirty="0"/>
          </a:p>
        </p:txBody>
      </p:sp>
      <p:pic>
        <p:nvPicPr>
          <p:cNvPr id="8" name="Content Placeholder 7">
            <a:extLst>
              <a:ext uri="{FF2B5EF4-FFF2-40B4-BE49-F238E27FC236}">
                <a16:creationId xmlns:a16="http://schemas.microsoft.com/office/drawing/2014/main" id="{DFFD70BD-FB97-6C74-6645-831A97659C84}"/>
              </a:ext>
            </a:extLst>
          </p:cNvPr>
          <p:cNvPicPr>
            <a:picLocks noGrp="1" noChangeAspect="1"/>
          </p:cNvPicPr>
          <p:nvPr>
            <p:ph sz="half" idx="2"/>
          </p:nvPr>
        </p:nvPicPr>
        <p:blipFill>
          <a:blip r:embed="rId2"/>
          <a:stretch>
            <a:fillRect/>
          </a:stretch>
        </p:blipFill>
        <p:spPr>
          <a:xfrm>
            <a:off x="4679575" y="1204332"/>
            <a:ext cx="7301753" cy="2944905"/>
          </a:xfrm>
        </p:spPr>
      </p:pic>
      <p:pic>
        <p:nvPicPr>
          <p:cNvPr id="9" name="Content Placeholder 5">
            <a:extLst>
              <a:ext uri="{FF2B5EF4-FFF2-40B4-BE49-F238E27FC236}">
                <a16:creationId xmlns:a16="http://schemas.microsoft.com/office/drawing/2014/main" id="{731F70EC-6A52-1625-A87C-25BF69630ABC}"/>
              </a:ext>
            </a:extLst>
          </p:cNvPr>
          <p:cNvPicPr>
            <a:picLocks noChangeAspect="1"/>
          </p:cNvPicPr>
          <p:nvPr/>
        </p:nvPicPr>
        <p:blipFill>
          <a:blip r:embed="rId3"/>
          <a:stretch>
            <a:fillRect/>
          </a:stretch>
        </p:blipFill>
        <p:spPr>
          <a:xfrm rot="16200000">
            <a:off x="7229838" y="1810671"/>
            <a:ext cx="2201233" cy="7301753"/>
          </a:xfrm>
          <a:prstGeom prst="rect">
            <a:avLst/>
          </a:prstGeom>
        </p:spPr>
      </p:pic>
    </p:spTree>
    <p:extLst>
      <p:ext uri="{BB962C8B-B14F-4D97-AF65-F5344CB8AC3E}">
        <p14:creationId xmlns:p14="http://schemas.microsoft.com/office/powerpoint/2010/main" val="3071614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2" y="959006"/>
            <a:ext cx="4176130" cy="5374888"/>
          </a:xfrm>
        </p:spPr>
        <p:txBody>
          <a:bodyPr/>
          <a:lstStyle/>
          <a:p>
            <a:pPr marL="0" indent="0">
              <a:buNone/>
            </a:pPr>
            <a:r>
              <a:rPr lang="en-IN" b="1" dirty="0">
                <a:latin typeface="Helvetica Neue" panose="02000503000000020004" pitchFamily="2" charset="0"/>
              </a:rPr>
              <a:t>City</a:t>
            </a:r>
          </a:p>
          <a:p>
            <a:pPr marL="0" indent="0">
              <a:buNone/>
            </a:pPr>
            <a:endParaRPr lang="en-IN" b="1" i="0" dirty="0">
              <a:effectLst/>
              <a:latin typeface="Helvetica Neue" panose="02000503000000020004" pitchFamily="2" charset="0"/>
            </a:endParaRPr>
          </a:p>
          <a:p>
            <a:r>
              <a:rPr lang="en-IN" b="0" i="0" dirty="0">
                <a:effectLst/>
                <a:latin typeface="Helvetica Neue" panose="02000503000000020004" pitchFamily="2" charset="0"/>
              </a:rPr>
              <a:t>The lead conversion based on city wherein we can see that Mumbai is the most occurring city In the data.</a:t>
            </a:r>
          </a:p>
          <a:p>
            <a:r>
              <a:rPr lang="en-IN" b="0" i="0" dirty="0">
                <a:effectLst/>
                <a:latin typeface="Helvetica Neue" panose="02000503000000020004" pitchFamily="2" charset="0"/>
              </a:rPr>
              <a:t>Mumbai has been tagged as the most frequently occurring value. hence we can impute Null values with Mumbai.</a:t>
            </a:r>
            <a:endParaRPr lang="en-US" dirty="0"/>
          </a:p>
        </p:txBody>
      </p:sp>
      <p:pic>
        <p:nvPicPr>
          <p:cNvPr id="7" name="Content Placeholder 6">
            <a:extLst>
              <a:ext uri="{FF2B5EF4-FFF2-40B4-BE49-F238E27FC236}">
                <a16:creationId xmlns:a16="http://schemas.microsoft.com/office/drawing/2014/main" id="{49DC3755-EE66-4CB5-9D15-A136F28BD53C}"/>
              </a:ext>
            </a:extLst>
          </p:cNvPr>
          <p:cNvPicPr>
            <a:picLocks noGrp="1" noChangeAspect="1"/>
          </p:cNvPicPr>
          <p:nvPr>
            <p:ph sz="half" idx="2"/>
          </p:nvPr>
        </p:nvPicPr>
        <p:blipFill>
          <a:blip r:embed="rId2"/>
          <a:stretch>
            <a:fillRect/>
          </a:stretch>
        </p:blipFill>
        <p:spPr>
          <a:xfrm>
            <a:off x="5821363" y="959006"/>
            <a:ext cx="5998358" cy="5092170"/>
          </a:xfrm>
        </p:spPr>
      </p:pic>
    </p:spTree>
    <p:extLst>
      <p:ext uri="{BB962C8B-B14F-4D97-AF65-F5344CB8AC3E}">
        <p14:creationId xmlns:p14="http://schemas.microsoft.com/office/powerpoint/2010/main" val="333922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2" y="959006"/>
            <a:ext cx="3792069" cy="5374888"/>
          </a:xfrm>
        </p:spPr>
        <p:txBody>
          <a:bodyPr/>
          <a:lstStyle/>
          <a:p>
            <a:pPr marL="0" indent="0">
              <a:buNone/>
            </a:pPr>
            <a:r>
              <a:rPr lang="en-US" sz="2800" dirty="0"/>
              <a:t>Specialization</a:t>
            </a:r>
          </a:p>
          <a:p>
            <a:pPr marL="0" indent="0">
              <a:buNone/>
            </a:pPr>
            <a:r>
              <a:rPr lang="en-IN" b="1" i="0" dirty="0">
                <a:effectLst/>
                <a:latin typeface="Helvetica Neue" panose="02000503000000020004" pitchFamily="2" charset="0"/>
              </a:rPr>
              <a:t>Management</a:t>
            </a:r>
            <a:r>
              <a:rPr lang="en-IN" b="0" i="0" dirty="0">
                <a:effectLst/>
                <a:latin typeface="Helvetica Neue" panose="02000503000000020004" pitchFamily="2" charset="0"/>
              </a:rPr>
              <a:t> has the higher number of leads converted. This is important and should not be removed.</a:t>
            </a:r>
            <a:endParaRPr lang="en-US" dirty="0"/>
          </a:p>
          <a:p>
            <a:pPr marL="0" indent="0">
              <a:buNone/>
            </a:pPr>
            <a:r>
              <a:rPr lang="en-US" dirty="0"/>
              <a:t>Since Management is an import metric inside Specialization, we could combine the entire Managements under one umbrella</a:t>
            </a:r>
          </a:p>
          <a:p>
            <a:pPr marL="0" indent="0">
              <a:buNone/>
            </a:pPr>
            <a:r>
              <a:rPr lang="en-US" dirty="0"/>
              <a:t>We will call this combo as </a:t>
            </a:r>
            <a:r>
              <a:rPr lang="en-US" dirty="0" err="1"/>
              <a:t>Management_Specializations</a:t>
            </a:r>
            <a:r>
              <a:rPr lang="en-US" dirty="0"/>
              <a:t> refer next page.</a:t>
            </a:r>
          </a:p>
        </p:txBody>
      </p:sp>
      <p:pic>
        <p:nvPicPr>
          <p:cNvPr id="7" name="Content Placeholder 6">
            <a:extLst>
              <a:ext uri="{FF2B5EF4-FFF2-40B4-BE49-F238E27FC236}">
                <a16:creationId xmlns:a16="http://schemas.microsoft.com/office/drawing/2014/main" id="{98BD106D-53DA-5AF4-918A-6A0449011A83}"/>
              </a:ext>
            </a:extLst>
          </p:cNvPr>
          <p:cNvPicPr>
            <a:picLocks noGrp="1" noChangeAspect="1"/>
          </p:cNvPicPr>
          <p:nvPr>
            <p:ph sz="half" idx="2"/>
          </p:nvPr>
        </p:nvPicPr>
        <p:blipFill>
          <a:blip r:embed="rId2"/>
          <a:stretch>
            <a:fillRect/>
          </a:stretch>
        </p:blipFill>
        <p:spPr>
          <a:xfrm>
            <a:off x="4477871" y="959005"/>
            <a:ext cx="7570694" cy="5078723"/>
          </a:xfrm>
        </p:spPr>
      </p:pic>
    </p:spTree>
    <p:extLst>
      <p:ext uri="{BB962C8B-B14F-4D97-AF65-F5344CB8AC3E}">
        <p14:creationId xmlns:p14="http://schemas.microsoft.com/office/powerpoint/2010/main" val="1786878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A7CAB-F692-FC40-A1C9-ACF3EB1B87A3}"/>
              </a:ext>
            </a:extLst>
          </p:cNvPr>
          <p:cNvSpPr>
            <a:spLocks noGrp="1"/>
          </p:cNvSpPr>
          <p:nvPr>
            <p:ph sz="half" idx="1"/>
          </p:nvPr>
        </p:nvSpPr>
        <p:spPr>
          <a:xfrm>
            <a:off x="685802" y="959006"/>
            <a:ext cx="4176130" cy="5374888"/>
          </a:xfrm>
        </p:spPr>
        <p:txBody>
          <a:bodyPr/>
          <a:lstStyle/>
          <a:p>
            <a:pPr marL="0" indent="0">
              <a:buNone/>
            </a:pPr>
            <a:endParaRPr lang="en-US" dirty="0"/>
          </a:p>
          <a:p>
            <a:pPr marL="0" indent="0">
              <a:buNone/>
            </a:pPr>
            <a:r>
              <a:rPr lang="en-US" dirty="0" err="1"/>
              <a:t>Management_Specializations</a:t>
            </a:r>
            <a:endParaRPr lang="en-US" dirty="0"/>
          </a:p>
          <a:p>
            <a:endParaRPr lang="en-US" dirty="0"/>
          </a:p>
        </p:txBody>
      </p:sp>
      <p:pic>
        <p:nvPicPr>
          <p:cNvPr id="7" name="Content Placeholder 6">
            <a:extLst>
              <a:ext uri="{FF2B5EF4-FFF2-40B4-BE49-F238E27FC236}">
                <a16:creationId xmlns:a16="http://schemas.microsoft.com/office/drawing/2014/main" id="{977CE979-F0AD-7967-338C-AF2CABE23A8F}"/>
              </a:ext>
            </a:extLst>
          </p:cNvPr>
          <p:cNvPicPr>
            <a:picLocks noGrp="1" noChangeAspect="1"/>
          </p:cNvPicPr>
          <p:nvPr>
            <p:ph sz="half" idx="2"/>
          </p:nvPr>
        </p:nvPicPr>
        <p:blipFill>
          <a:blip r:embed="rId2"/>
          <a:stretch>
            <a:fillRect/>
          </a:stretch>
        </p:blipFill>
        <p:spPr>
          <a:xfrm>
            <a:off x="4861932" y="847165"/>
            <a:ext cx="7226973" cy="5109882"/>
          </a:xfrm>
        </p:spPr>
      </p:pic>
    </p:spTree>
    <p:extLst>
      <p:ext uri="{BB962C8B-B14F-4D97-AF65-F5344CB8AC3E}">
        <p14:creationId xmlns:p14="http://schemas.microsoft.com/office/powerpoint/2010/main" val="167379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2C3DB-2E36-698B-63D3-6EFE1576BBDC}"/>
              </a:ext>
            </a:extLst>
          </p:cNvPr>
          <p:cNvSpPr>
            <a:spLocks noGrp="1"/>
          </p:cNvSpPr>
          <p:nvPr>
            <p:ph sz="half" idx="1"/>
          </p:nvPr>
        </p:nvSpPr>
        <p:spPr>
          <a:xfrm>
            <a:off x="685802" y="2142067"/>
            <a:ext cx="3442446" cy="3649134"/>
          </a:xfrm>
        </p:spPr>
        <p:txBody>
          <a:bodyPr>
            <a:normAutofit lnSpcReduction="10000"/>
          </a:bodyPr>
          <a:lstStyle/>
          <a:p>
            <a:pPr marL="0" indent="0">
              <a:buNone/>
            </a:pPr>
            <a:r>
              <a:rPr lang="en-US" sz="2800" dirty="0"/>
              <a:t>Employment</a:t>
            </a:r>
          </a:p>
          <a:p>
            <a:pPr algn="l">
              <a:buFont typeface="Arial" panose="020B0604020202020204" pitchFamily="34" charset="0"/>
              <a:buChar char="•"/>
            </a:pPr>
            <a:r>
              <a:rPr lang="en-IN" b="0" i="0" dirty="0">
                <a:effectLst/>
                <a:latin typeface="Helvetica Neue" panose="02000503000000020004" pitchFamily="2" charset="0"/>
              </a:rPr>
              <a:t>Chances are high for the Working Professionals who would be going for the courses.</a:t>
            </a:r>
          </a:p>
          <a:p>
            <a:pPr algn="l">
              <a:buFont typeface="Arial" panose="020B0604020202020204" pitchFamily="34" charset="0"/>
              <a:buChar char="•"/>
            </a:pPr>
            <a:r>
              <a:rPr lang="en-IN" b="0" i="0" dirty="0">
                <a:effectLst/>
                <a:latin typeface="Helvetica Neue" panose="02000503000000020004" pitchFamily="2" charset="0"/>
              </a:rPr>
              <a:t>Unemployed leads are the most in this leads</a:t>
            </a:r>
          </a:p>
          <a:p>
            <a:pPr algn="l">
              <a:buFont typeface="Arial" panose="020B0604020202020204" pitchFamily="34" charset="0"/>
              <a:buChar char="•"/>
            </a:pPr>
            <a:r>
              <a:rPr lang="en-IN" b="0" i="0" dirty="0">
                <a:effectLst/>
                <a:latin typeface="Helvetica Neue" panose="02000503000000020004" pitchFamily="2" charset="0"/>
              </a:rPr>
              <a:t>Housewives, Businessman, Student and Other categories may not be converted to join the courses.</a:t>
            </a:r>
          </a:p>
        </p:txBody>
      </p:sp>
      <p:pic>
        <p:nvPicPr>
          <p:cNvPr id="6" name="Content Placeholder 5">
            <a:extLst>
              <a:ext uri="{FF2B5EF4-FFF2-40B4-BE49-F238E27FC236}">
                <a16:creationId xmlns:a16="http://schemas.microsoft.com/office/drawing/2014/main" id="{101CF714-8E03-F543-D7F9-F7B4784E795E}"/>
              </a:ext>
            </a:extLst>
          </p:cNvPr>
          <p:cNvPicPr>
            <a:picLocks noGrp="1" noChangeAspect="1"/>
          </p:cNvPicPr>
          <p:nvPr>
            <p:ph sz="half" idx="2"/>
          </p:nvPr>
        </p:nvPicPr>
        <p:blipFill>
          <a:blip r:embed="rId2"/>
          <a:stretch>
            <a:fillRect/>
          </a:stretch>
        </p:blipFill>
        <p:spPr>
          <a:xfrm>
            <a:off x="4235824" y="954740"/>
            <a:ext cx="7718611" cy="5325035"/>
          </a:xfrm>
        </p:spPr>
      </p:pic>
    </p:spTree>
    <p:extLst>
      <p:ext uri="{BB962C8B-B14F-4D97-AF65-F5344CB8AC3E}">
        <p14:creationId xmlns:p14="http://schemas.microsoft.com/office/powerpoint/2010/main" val="3274457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93060-618F-7A53-2442-012435C6EF0B}"/>
              </a:ext>
            </a:extLst>
          </p:cNvPr>
          <p:cNvSpPr>
            <a:spLocks noGrp="1"/>
          </p:cNvSpPr>
          <p:nvPr>
            <p:ph sz="half" idx="1"/>
          </p:nvPr>
        </p:nvSpPr>
        <p:spPr>
          <a:xfrm>
            <a:off x="685802" y="2142067"/>
            <a:ext cx="3953434" cy="3451909"/>
          </a:xfrm>
        </p:spPr>
        <p:txBody>
          <a:bodyPr/>
          <a:lstStyle/>
          <a:p>
            <a:pPr marL="0" indent="0">
              <a:buNone/>
            </a:pPr>
            <a:r>
              <a:rPr lang="en-US" sz="2400" dirty="0"/>
              <a:t>Leads Conversion based on Interest</a:t>
            </a:r>
          </a:p>
          <a:p>
            <a:r>
              <a:rPr lang="en-US" dirty="0"/>
              <a:t>We can see that better career  prospect is the most lead.</a:t>
            </a:r>
          </a:p>
          <a:p>
            <a:r>
              <a:rPr lang="en-IN" b="0" i="0" dirty="0">
                <a:effectLst/>
                <a:latin typeface="Helvetica Neue" panose="02000503000000020004" pitchFamily="2" charset="0"/>
              </a:rPr>
              <a:t>Since "Better Career Prospects" influences the column drastically, we can remove that column as it will create bias.</a:t>
            </a:r>
            <a:endParaRPr lang="en-US" dirty="0"/>
          </a:p>
        </p:txBody>
      </p:sp>
      <p:pic>
        <p:nvPicPr>
          <p:cNvPr id="6" name="Content Placeholder 5">
            <a:extLst>
              <a:ext uri="{FF2B5EF4-FFF2-40B4-BE49-F238E27FC236}">
                <a16:creationId xmlns:a16="http://schemas.microsoft.com/office/drawing/2014/main" id="{BDDC35E7-457B-DC24-3562-59766DE892F4}"/>
              </a:ext>
            </a:extLst>
          </p:cNvPr>
          <p:cNvPicPr>
            <a:picLocks noGrp="1" noChangeAspect="1"/>
          </p:cNvPicPr>
          <p:nvPr>
            <p:ph sz="half" idx="2"/>
          </p:nvPr>
        </p:nvPicPr>
        <p:blipFill>
          <a:blip r:embed="rId2"/>
          <a:stretch>
            <a:fillRect/>
          </a:stretch>
        </p:blipFill>
        <p:spPr>
          <a:xfrm>
            <a:off x="4639236" y="766482"/>
            <a:ext cx="7140388" cy="4827494"/>
          </a:xfrm>
        </p:spPr>
      </p:pic>
    </p:spTree>
    <p:extLst>
      <p:ext uri="{BB962C8B-B14F-4D97-AF65-F5344CB8AC3E}">
        <p14:creationId xmlns:p14="http://schemas.microsoft.com/office/powerpoint/2010/main" val="286772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902B7-CAB4-AF25-13BF-8D22DD654D0A}"/>
              </a:ext>
            </a:extLst>
          </p:cNvPr>
          <p:cNvSpPr>
            <a:spLocks noGrp="1"/>
          </p:cNvSpPr>
          <p:nvPr>
            <p:ph sz="half" idx="1"/>
          </p:nvPr>
        </p:nvSpPr>
        <p:spPr>
          <a:xfrm>
            <a:off x="685802" y="2142067"/>
            <a:ext cx="3281080" cy="3649134"/>
          </a:xfrm>
        </p:spPr>
        <p:txBody>
          <a:bodyPr/>
          <a:lstStyle/>
          <a:p>
            <a:pPr marL="0" indent="0">
              <a:buNone/>
            </a:pPr>
            <a:r>
              <a:rPr lang="en-US" dirty="0"/>
              <a:t>Leads Conversion based on Tags</a:t>
            </a:r>
          </a:p>
          <a:p>
            <a:pPr marL="0" indent="0">
              <a:buNone/>
            </a:pPr>
            <a:r>
              <a:rPr lang="en-US" dirty="0"/>
              <a:t>The most of  lead are converted based on Tag </a:t>
            </a:r>
          </a:p>
          <a:p>
            <a:endParaRPr lang="en-US" dirty="0"/>
          </a:p>
        </p:txBody>
      </p:sp>
      <p:pic>
        <p:nvPicPr>
          <p:cNvPr id="6" name="Content Placeholder 5">
            <a:extLst>
              <a:ext uri="{FF2B5EF4-FFF2-40B4-BE49-F238E27FC236}">
                <a16:creationId xmlns:a16="http://schemas.microsoft.com/office/drawing/2014/main" id="{D5A88285-2D67-F268-1084-AAFA388592D5}"/>
              </a:ext>
            </a:extLst>
          </p:cNvPr>
          <p:cNvPicPr>
            <a:picLocks noGrp="1" noChangeAspect="1"/>
          </p:cNvPicPr>
          <p:nvPr>
            <p:ph sz="half" idx="2"/>
          </p:nvPr>
        </p:nvPicPr>
        <p:blipFill>
          <a:blip r:embed="rId2"/>
          <a:stretch>
            <a:fillRect/>
          </a:stretch>
        </p:blipFill>
        <p:spPr>
          <a:xfrm>
            <a:off x="4249270" y="1425388"/>
            <a:ext cx="7718611" cy="4639236"/>
          </a:xfrm>
        </p:spPr>
      </p:pic>
    </p:spTree>
    <p:extLst>
      <p:ext uri="{BB962C8B-B14F-4D97-AF65-F5344CB8AC3E}">
        <p14:creationId xmlns:p14="http://schemas.microsoft.com/office/powerpoint/2010/main" val="372828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4BA30-0333-F80C-FFCE-009CBD808AA1}"/>
              </a:ext>
            </a:extLst>
          </p:cNvPr>
          <p:cNvSpPr>
            <a:spLocks noGrp="1"/>
          </p:cNvSpPr>
          <p:nvPr>
            <p:ph sz="half" idx="1"/>
          </p:nvPr>
        </p:nvSpPr>
        <p:spPr/>
        <p:txBody>
          <a:bodyPr/>
          <a:lstStyle/>
          <a:p>
            <a:pPr marL="0" indent="0">
              <a:buNone/>
            </a:pPr>
            <a:r>
              <a:rPr lang="en-US" dirty="0"/>
              <a:t>Leads Conversion based on Lead Source</a:t>
            </a:r>
          </a:p>
          <a:p>
            <a:r>
              <a:rPr lang="en-IN" dirty="0"/>
              <a:t>Most of the leads generated are through the "Google" &amp; "Direct traffic" and the least through the "Live Chat" "</a:t>
            </a:r>
            <a:r>
              <a:rPr lang="en-IN" dirty="0" err="1"/>
              <a:t>Welingak</a:t>
            </a:r>
            <a:r>
              <a:rPr lang="en-IN" dirty="0"/>
              <a:t> website" has the most conversion rate Lead conversion can be improved by maximising leads from "Reference" and "</a:t>
            </a:r>
            <a:r>
              <a:rPr lang="en-IN" dirty="0" err="1"/>
              <a:t>Welingak</a:t>
            </a:r>
            <a:r>
              <a:rPr lang="en-IN" dirty="0"/>
              <a:t> website" Focussing "Olark </a:t>
            </a:r>
            <a:r>
              <a:rPr lang="en-IN" dirty="0" err="1"/>
              <a:t>chat","Organic</a:t>
            </a:r>
            <a:r>
              <a:rPr lang="en-IN" dirty="0"/>
              <a:t> </a:t>
            </a:r>
            <a:r>
              <a:rPr lang="en-IN" dirty="0" err="1"/>
              <a:t>search","Direct</a:t>
            </a:r>
            <a:r>
              <a:rPr lang="en-IN" dirty="0"/>
              <a:t> Traffic", and "Google" leads may increase the lead conversion.</a:t>
            </a:r>
            <a:endParaRPr lang="en-US" dirty="0"/>
          </a:p>
        </p:txBody>
      </p:sp>
      <p:pic>
        <p:nvPicPr>
          <p:cNvPr id="6" name="Content Placeholder 5">
            <a:extLst>
              <a:ext uri="{FF2B5EF4-FFF2-40B4-BE49-F238E27FC236}">
                <a16:creationId xmlns:a16="http://schemas.microsoft.com/office/drawing/2014/main" id="{F7F2A85B-DD5A-A6F9-DFB4-2FB664347768}"/>
              </a:ext>
            </a:extLst>
          </p:cNvPr>
          <p:cNvPicPr>
            <a:picLocks noGrp="1" noChangeAspect="1"/>
          </p:cNvPicPr>
          <p:nvPr>
            <p:ph sz="half" idx="2"/>
          </p:nvPr>
        </p:nvPicPr>
        <p:blipFill>
          <a:blip r:embed="rId2"/>
          <a:stretch>
            <a:fillRect/>
          </a:stretch>
        </p:blipFill>
        <p:spPr>
          <a:xfrm>
            <a:off x="5821362" y="1815353"/>
            <a:ext cx="6254097" cy="4491318"/>
          </a:xfrm>
        </p:spPr>
      </p:pic>
    </p:spTree>
    <p:extLst>
      <p:ext uri="{BB962C8B-B14F-4D97-AF65-F5344CB8AC3E}">
        <p14:creationId xmlns:p14="http://schemas.microsoft.com/office/powerpoint/2010/main" val="128821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8B459-EEDF-C6D9-2E8E-D46527EBB37F}"/>
              </a:ext>
            </a:extLst>
          </p:cNvPr>
          <p:cNvSpPr>
            <a:spLocks noGrp="1"/>
          </p:cNvSpPr>
          <p:nvPr>
            <p:ph sz="half" idx="1"/>
          </p:nvPr>
        </p:nvSpPr>
        <p:spPr/>
        <p:txBody>
          <a:bodyPr/>
          <a:lstStyle/>
          <a:p>
            <a:pPr marL="0" indent="0">
              <a:buNone/>
            </a:pPr>
            <a:r>
              <a:rPr lang="en-US" dirty="0"/>
              <a:t>Leads Conversion based on Lead Origin</a:t>
            </a:r>
          </a:p>
          <a:p>
            <a:pPr algn="l"/>
            <a:r>
              <a:rPr lang="en-IN" b="0" i="0" dirty="0">
                <a:effectLst/>
                <a:latin typeface="Helvetica Neue" panose="02000503000000020004" pitchFamily="2" charset="0"/>
              </a:rPr>
              <a:t>API and Landing Page Submission bring more number of leads as well as conversion.</a:t>
            </a:r>
          </a:p>
          <a:p>
            <a:pPr algn="l"/>
            <a:r>
              <a:rPr lang="en-IN" b="0" i="0" dirty="0">
                <a:effectLst/>
                <a:latin typeface="Helvetica Neue" panose="02000503000000020004" pitchFamily="2" charset="0"/>
              </a:rPr>
              <a:t>Lead Add Form has a very high conversion rate but count of leads are not very high.</a:t>
            </a:r>
          </a:p>
          <a:p>
            <a:pPr algn="l"/>
            <a:r>
              <a:rPr lang="en-IN" b="0" i="0" dirty="0">
                <a:effectLst/>
                <a:latin typeface="Helvetica Neue" panose="02000503000000020004" pitchFamily="2" charset="0"/>
              </a:rPr>
              <a:t>If Lead add form could get more leads, then the rate of conversion can be very high and for overall growth</a:t>
            </a:r>
          </a:p>
          <a:p>
            <a:endParaRPr lang="en-US" dirty="0"/>
          </a:p>
          <a:p>
            <a:endParaRPr lang="en-US" dirty="0"/>
          </a:p>
        </p:txBody>
      </p:sp>
      <p:pic>
        <p:nvPicPr>
          <p:cNvPr id="6" name="Content Placeholder 5">
            <a:extLst>
              <a:ext uri="{FF2B5EF4-FFF2-40B4-BE49-F238E27FC236}">
                <a16:creationId xmlns:a16="http://schemas.microsoft.com/office/drawing/2014/main" id="{ADFBB498-F9F8-B779-92AE-6F1717859320}"/>
              </a:ext>
            </a:extLst>
          </p:cNvPr>
          <p:cNvPicPr>
            <a:picLocks noGrp="1" noChangeAspect="1"/>
          </p:cNvPicPr>
          <p:nvPr>
            <p:ph sz="half" idx="2"/>
          </p:nvPr>
        </p:nvPicPr>
        <p:blipFill>
          <a:blip r:embed="rId2"/>
          <a:stretch>
            <a:fillRect/>
          </a:stretch>
        </p:blipFill>
        <p:spPr>
          <a:xfrm>
            <a:off x="5821363" y="1233440"/>
            <a:ext cx="6227202" cy="5019441"/>
          </a:xfrm>
        </p:spPr>
      </p:pic>
    </p:spTree>
    <p:extLst>
      <p:ext uri="{BB962C8B-B14F-4D97-AF65-F5344CB8AC3E}">
        <p14:creationId xmlns:p14="http://schemas.microsoft.com/office/powerpoint/2010/main" val="119567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FFB38-B404-5500-393C-93BB6024464D}"/>
              </a:ext>
            </a:extLst>
          </p:cNvPr>
          <p:cNvSpPr>
            <a:spLocks noGrp="1"/>
          </p:cNvSpPr>
          <p:nvPr>
            <p:ph sz="half" idx="1"/>
          </p:nvPr>
        </p:nvSpPr>
        <p:spPr>
          <a:xfrm>
            <a:off x="685802" y="2142067"/>
            <a:ext cx="3079374" cy="3649134"/>
          </a:xfrm>
        </p:spPr>
        <p:txBody>
          <a:bodyPr/>
          <a:lstStyle/>
          <a:p>
            <a:pPr marL="0" indent="0">
              <a:buNone/>
            </a:pPr>
            <a:r>
              <a:rPr lang="en-US" b="1" dirty="0"/>
              <a:t>Leads Conversion based on Last Notable Activity</a:t>
            </a:r>
          </a:p>
          <a:p>
            <a:r>
              <a:rPr lang="en-IN" dirty="0"/>
              <a:t>SMS Sent has more conversion than any of the activity Seems Modified has the least conversion ratio Also, Other Notable activity also has almost very signifiable reason for conversion</a:t>
            </a:r>
            <a:endParaRPr lang="en-US" dirty="0"/>
          </a:p>
          <a:p>
            <a:endParaRPr lang="en-US" dirty="0"/>
          </a:p>
        </p:txBody>
      </p:sp>
      <p:pic>
        <p:nvPicPr>
          <p:cNvPr id="6" name="Content Placeholder 5">
            <a:extLst>
              <a:ext uri="{FF2B5EF4-FFF2-40B4-BE49-F238E27FC236}">
                <a16:creationId xmlns:a16="http://schemas.microsoft.com/office/drawing/2014/main" id="{3AB3D49B-65C4-A9AB-57D9-D156D6ECC6D4}"/>
              </a:ext>
            </a:extLst>
          </p:cNvPr>
          <p:cNvPicPr>
            <a:picLocks noGrp="1" noChangeAspect="1"/>
          </p:cNvPicPr>
          <p:nvPr>
            <p:ph sz="half" idx="2"/>
          </p:nvPr>
        </p:nvPicPr>
        <p:blipFill>
          <a:blip r:embed="rId2"/>
          <a:stretch>
            <a:fillRect/>
          </a:stretch>
        </p:blipFill>
        <p:spPr>
          <a:xfrm>
            <a:off x="4047566" y="1196788"/>
            <a:ext cx="7984834" cy="5002306"/>
          </a:xfrm>
        </p:spPr>
      </p:pic>
    </p:spTree>
    <p:extLst>
      <p:ext uri="{BB962C8B-B14F-4D97-AF65-F5344CB8AC3E}">
        <p14:creationId xmlns:p14="http://schemas.microsoft.com/office/powerpoint/2010/main" val="281034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9CDD-AF3A-2D0F-291B-BA8ECF08DAEC}"/>
              </a:ext>
            </a:extLst>
          </p:cNvPr>
          <p:cNvSpPr>
            <a:spLocks noGrp="1"/>
          </p:cNvSpPr>
          <p:nvPr>
            <p:ph type="title"/>
          </p:nvPr>
        </p:nvSpPr>
        <p:spPr>
          <a:xfrm>
            <a:off x="685801" y="464634"/>
            <a:ext cx="11179097" cy="695093"/>
          </a:xfrm>
        </p:spPr>
        <p:txBody>
          <a:bodyPr/>
          <a:lstStyle/>
          <a:p>
            <a:pPr algn="ctr"/>
            <a:r>
              <a:rPr lang="en-IN" b="1" i="0" dirty="0">
                <a:effectLst/>
                <a:latin typeface="Arial" panose="020B0604020202020204" pitchFamily="34" charset="0"/>
                <a:cs typeface="Arial" panose="020B0604020202020204" pitchFamily="34" charset="0"/>
              </a:rPr>
              <a:t>Business</a:t>
            </a:r>
            <a:r>
              <a:rPr lang="en-IN" b="1" i="0" dirty="0">
                <a:effectLst/>
                <a:latin typeface="circular"/>
              </a:rPr>
              <a:t> </a:t>
            </a:r>
            <a:r>
              <a:rPr lang="en-IN" b="1" i="0" dirty="0">
                <a:effectLst/>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31104D-EB58-0EC7-405C-C006E4134110}"/>
              </a:ext>
            </a:extLst>
          </p:cNvPr>
          <p:cNvSpPr>
            <a:spLocks noGrp="1"/>
          </p:cNvSpPr>
          <p:nvPr>
            <p:ph idx="1"/>
          </p:nvPr>
        </p:nvSpPr>
        <p:spPr>
          <a:xfrm>
            <a:off x="685801" y="1271239"/>
            <a:ext cx="11179097" cy="4519962"/>
          </a:xfrm>
        </p:spPr>
        <p:txBody>
          <a:bodyPr>
            <a:normAutofit/>
          </a:bodyPr>
          <a:lstStyle/>
          <a:p>
            <a:pPr marL="0" indent="0" algn="l">
              <a:buNone/>
            </a:pPr>
            <a:r>
              <a:rPr lang="en-IN" b="0" i="0" dirty="0">
                <a:effectLst/>
                <a:latin typeface="Arial" panose="020B0604020202020204" pitchFamily="34" charset="0"/>
                <a:cs typeface="Arial" panose="020B0604020202020204" pitchFamily="34" charset="0"/>
              </a:rPr>
              <a:t>There are quite a few goals for this case study:</a:t>
            </a:r>
          </a:p>
          <a:p>
            <a:pPr algn="l">
              <a:buFont typeface="+mj-lt"/>
              <a:buAutoNum type="arabicPeriod"/>
            </a:pPr>
            <a:r>
              <a:rPr lang="en-IN" b="0" i="0" dirty="0">
                <a:effectLst/>
                <a:latin typeface="Arial" panose="020B0604020202020204" pitchFamily="34" charset="0"/>
                <a:cs typeface="Arial" panose="020B0604020202020204" pitchFamily="34"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mj-lt"/>
              <a:buAutoNum type="arabicPeriod"/>
            </a:pPr>
            <a:r>
              <a:rPr lang="en-IN" b="0" i="0" dirty="0">
                <a:effectLst/>
                <a:latin typeface="Arial" panose="020B0604020202020204" pitchFamily="34" charset="0"/>
                <a:cs typeface="Arial" panose="020B0604020202020204" pitchFamily="34" charset="0"/>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p:txBody>
      </p:sp>
    </p:spTree>
    <p:extLst>
      <p:ext uri="{BB962C8B-B14F-4D97-AF65-F5344CB8AC3E}">
        <p14:creationId xmlns:p14="http://schemas.microsoft.com/office/powerpoint/2010/main" val="3179558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05DA-0BA3-32F0-540B-3BD30AF726B9}"/>
              </a:ext>
            </a:extLst>
          </p:cNvPr>
          <p:cNvSpPr>
            <a:spLocks noGrp="1"/>
          </p:cNvSpPr>
          <p:nvPr>
            <p:ph type="title"/>
          </p:nvPr>
        </p:nvSpPr>
        <p:spPr>
          <a:xfrm>
            <a:off x="700088" y="282389"/>
            <a:ext cx="10131425" cy="654424"/>
          </a:xfrm>
        </p:spPr>
        <p:txBody>
          <a:bodyPr/>
          <a:lstStyle/>
          <a:p>
            <a:pPr algn="ctr"/>
            <a:r>
              <a:rPr lang="en-US" dirty="0">
                <a:latin typeface="Arial" panose="020B0604020202020204" pitchFamily="34" charset="0"/>
                <a:cs typeface="Arial" panose="020B0604020202020204" pitchFamily="34" charset="0"/>
              </a:rPr>
              <a:t>Heatmap</a:t>
            </a:r>
          </a:p>
        </p:txBody>
      </p:sp>
      <p:sp>
        <p:nvSpPr>
          <p:cNvPr id="3" name="Content Placeholder 2">
            <a:extLst>
              <a:ext uri="{FF2B5EF4-FFF2-40B4-BE49-F238E27FC236}">
                <a16:creationId xmlns:a16="http://schemas.microsoft.com/office/drawing/2014/main" id="{6BD0E7DB-44C5-A9BF-AFC2-93D3721DB14E}"/>
              </a:ext>
            </a:extLst>
          </p:cNvPr>
          <p:cNvSpPr>
            <a:spLocks noGrp="1"/>
          </p:cNvSpPr>
          <p:nvPr>
            <p:ph sz="half" idx="1"/>
          </p:nvPr>
        </p:nvSpPr>
        <p:spPr>
          <a:xfrm>
            <a:off x="242049" y="1264025"/>
            <a:ext cx="3671045" cy="4527176"/>
          </a:xfrm>
        </p:spPr>
        <p:txBody>
          <a:bodyPr/>
          <a:lstStyle/>
          <a:p>
            <a:r>
              <a:rPr lang="en-IN" sz="1800" b="1" dirty="0">
                <a:latin typeface="Roboto"/>
                <a:ea typeface="Roboto"/>
                <a:cs typeface="Roboto"/>
                <a:sym typeface="Roboto"/>
              </a:rPr>
              <a:t>EDA plots </a:t>
            </a:r>
            <a:r>
              <a:rPr lang="en-IN" sz="1800" b="1" dirty="0">
                <a:latin typeface="Arial" panose="020B0604020202020204" pitchFamily="34" charset="0"/>
                <a:ea typeface="Roboto"/>
                <a:cs typeface="Arial" panose="020B0604020202020204" pitchFamily="34" charset="0"/>
                <a:sym typeface="Roboto"/>
              </a:rPr>
              <a:t>depicting</a:t>
            </a:r>
            <a:r>
              <a:rPr lang="en-IN" sz="1800" b="1" dirty="0">
                <a:latin typeface="Roboto"/>
                <a:ea typeface="Roboto"/>
                <a:cs typeface="Roboto"/>
                <a:sym typeface="Roboto"/>
              </a:rPr>
              <a:t> correlation (Heat Map) of all selected numerical columns.</a:t>
            </a:r>
          </a:p>
          <a:p>
            <a:endParaRPr lang="en-IN" b="1" i="0" dirty="0">
              <a:effectLst/>
              <a:latin typeface="Helvetica Neue" panose="02000503000000020004" pitchFamily="2" charset="0"/>
            </a:endParaRPr>
          </a:p>
          <a:p>
            <a:endParaRPr lang="en-US" dirty="0"/>
          </a:p>
        </p:txBody>
      </p:sp>
      <p:pic>
        <p:nvPicPr>
          <p:cNvPr id="6" name="Content Placeholder 5">
            <a:extLst>
              <a:ext uri="{FF2B5EF4-FFF2-40B4-BE49-F238E27FC236}">
                <a16:creationId xmlns:a16="http://schemas.microsoft.com/office/drawing/2014/main" id="{79439A16-E317-9635-339A-9DC6077D90DC}"/>
              </a:ext>
            </a:extLst>
          </p:cNvPr>
          <p:cNvPicPr>
            <a:picLocks noGrp="1" noChangeAspect="1"/>
          </p:cNvPicPr>
          <p:nvPr>
            <p:ph sz="half" idx="2"/>
          </p:nvPr>
        </p:nvPicPr>
        <p:blipFill>
          <a:blip r:embed="rId2"/>
          <a:stretch>
            <a:fillRect/>
          </a:stretch>
        </p:blipFill>
        <p:spPr>
          <a:xfrm>
            <a:off x="3913094" y="1264025"/>
            <a:ext cx="8148918" cy="4984374"/>
          </a:xfrm>
        </p:spPr>
      </p:pic>
    </p:spTree>
    <p:extLst>
      <p:ext uri="{BB962C8B-B14F-4D97-AF65-F5344CB8AC3E}">
        <p14:creationId xmlns:p14="http://schemas.microsoft.com/office/powerpoint/2010/main" val="3168310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5E96E-2A2F-EFB4-5F50-26CD88A2BE2C}"/>
              </a:ext>
            </a:extLst>
          </p:cNvPr>
          <p:cNvSpPr>
            <a:spLocks noGrp="1"/>
          </p:cNvSpPr>
          <p:nvPr>
            <p:ph sz="half" idx="1"/>
          </p:nvPr>
        </p:nvSpPr>
        <p:spPr>
          <a:xfrm>
            <a:off x="331696" y="1097787"/>
            <a:ext cx="3433482" cy="3649134"/>
          </a:xfrm>
        </p:spPr>
        <p:txBody>
          <a:bodyPr/>
          <a:lstStyle/>
          <a:p>
            <a:pPr marL="0" lvl="0" indent="0" algn="ctr" rtl="0">
              <a:spcBef>
                <a:spcPts val="0"/>
              </a:spcBef>
              <a:spcAft>
                <a:spcPts val="0"/>
              </a:spcAft>
              <a:buNone/>
            </a:pPr>
            <a:r>
              <a:rPr lang="en-IN" sz="1800" b="1" dirty="0">
                <a:latin typeface="Roboto"/>
                <a:ea typeface="Roboto"/>
                <a:cs typeface="Roboto"/>
                <a:sym typeface="Roboto"/>
              </a:rPr>
              <a:t>Linear Regression Final Model Parameters</a:t>
            </a:r>
          </a:p>
          <a:p>
            <a:pPr marL="0" lvl="0" indent="0" algn="ctr" rtl="0">
              <a:spcBef>
                <a:spcPts val="0"/>
              </a:spcBef>
              <a:spcAft>
                <a:spcPts val="0"/>
              </a:spcAft>
              <a:buNone/>
            </a:pPr>
            <a:r>
              <a:rPr lang="en-IN" sz="1800" b="1" dirty="0">
                <a:latin typeface="Roboto"/>
                <a:ea typeface="Roboto"/>
                <a:cs typeface="Roboto"/>
                <a:sym typeface="Roboto"/>
              </a:rPr>
              <a:t>Area under ROC = 0.97</a:t>
            </a:r>
          </a:p>
          <a:p>
            <a:pPr marL="0" lvl="0" indent="0" algn="ctr" rtl="0">
              <a:spcBef>
                <a:spcPts val="0"/>
              </a:spcBef>
              <a:spcAft>
                <a:spcPts val="0"/>
              </a:spcAft>
              <a:buNone/>
            </a:pPr>
            <a:r>
              <a:rPr lang="en-IN" sz="1800" b="1" dirty="0">
                <a:latin typeface="Roboto"/>
                <a:ea typeface="Roboto"/>
                <a:cs typeface="Roboto"/>
                <a:sym typeface="Roboto"/>
              </a:rPr>
              <a:t>Intermediate cut-off = 0.3</a:t>
            </a:r>
          </a:p>
          <a:p>
            <a:pPr marL="0" lvl="0" indent="0" algn="ctr" rtl="0">
              <a:spcBef>
                <a:spcPts val="0"/>
              </a:spcBef>
              <a:spcAft>
                <a:spcPts val="0"/>
              </a:spcAft>
              <a:buNone/>
            </a:pPr>
            <a:r>
              <a:rPr lang="en-IN" sz="1800" b="1" dirty="0">
                <a:latin typeface="Roboto"/>
                <a:ea typeface="Roboto"/>
                <a:cs typeface="Roboto"/>
                <a:sym typeface="Roboto"/>
              </a:rPr>
              <a:t>Final cut-off = 0.4</a:t>
            </a:r>
          </a:p>
          <a:p>
            <a:endParaRPr lang="en-US" dirty="0"/>
          </a:p>
        </p:txBody>
      </p:sp>
      <p:pic>
        <p:nvPicPr>
          <p:cNvPr id="6" name="Content Placeholder 5">
            <a:extLst>
              <a:ext uri="{FF2B5EF4-FFF2-40B4-BE49-F238E27FC236}">
                <a16:creationId xmlns:a16="http://schemas.microsoft.com/office/drawing/2014/main" id="{124A3AAF-0760-1692-2CDD-E6587FCF11F1}"/>
              </a:ext>
            </a:extLst>
          </p:cNvPr>
          <p:cNvPicPr>
            <a:picLocks noGrp="1" noChangeAspect="1"/>
          </p:cNvPicPr>
          <p:nvPr>
            <p:ph sz="half" idx="2"/>
          </p:nvPr>
        </p:nvPicPr>
        <p:blipFill>
          <a:blip r:embed="rId2"/>
          <a:stretch>
            <a:fillRect/>
          </a:stretch>
        </p:blipFill>
        <p:spPr>
          <a:xfrm>
            <a:off x="4394200" y="331944"/>
            <a:ext cx="3687482" cy="2946400"/>
          </a:xfrm>
        </p:spPr>
      </p:pic>
      <p:pic>
        <p:nvPicPr>
          <p:cNvPr id="7" name="Content Placeholder 5">
            <a:extLst>
              <a:ext uri="{FF2B5EF4-FFF2-40B4-BE49-F238E27FC236}">
                <a16:creationId xmlns:a16="http://schemas.microsoft.com/office/drawing/2014/main" id="{E3869037-8730-B42B-488B-0312072C93CB}"/>
              </a:ext>
            </a:extLst>
          </p:cNvPr>
          <p:cNvPicPr>
            <a:picLocks noChangeAspect="1"/>
          </p:cNvPicPr>
          <p:nvPr/>
        </p:nvPicPr>
        <p:blipFill>
          <a:blip r:embed="rId3"/>
          <a:stretch>
            <a:fillRect/>
          </a:stretch>
        </p:blipFill>
        <p:spPr>
          <a:xfrm>
            <a:off x="4391214" y="3536576"/>
            <a:ext cx="3687482" cy="2796988"/>
          </a:xfrm>
          <a:prstGeom prst="rect">
            <a:avLst/>
          </a:prstGeom>
        </p:spPr>
      </p:pic>
      <p:pic>
        <p:nvPicPr>
          <p:cNvPr id="8" name="Content Placeholder 9">
            <a:extLst>
              <a:ext uri="{FF2B5EF4-FFF2-40B4-BE49-F238E27FC236}">
                <a16:creationId xmlns:a16="http://schemas.microsoft.com/office/drawing/2014/main" id="{FE30216E-617A-4531-2620-1597F283FC0E}"/>
              </a:ext>
            </a:extLst>
          </p:cNvPr>
          <p:cNvPicPr>
            <a:picLocks noChangeAspect="1"/>
          </p:cNvPicPr>
          <p:nvPr/>
        </p:nvPicPr>
        <p:blipFill>
          <a:blip r:embed="rId4"/>
          <a:stretch>
            <a:fillRect/>
          </a:stretch>
        </p:blipFill>
        <p:spPr>
          <a:xfrm>
            <a:off x="8210177" y="1262281"/>
            <a:ext cx="3798045" cy="2946400"/>
          </a:xfrm>
          <a:prstGeom prst="rect">
            <a:avLst/>
          </a:prstGeom>
        </p:spPr>
      </p:pic>
    </p:spTree>
    <p:extLst>
      <p:ext uri="{BB962C8B-B14F-4D97-AF65-F5344CB8AC3E}">
        <p14:creationId xmlns:p14="http://schemas.microsoft.com/office/powerpoint/2010/main" val="25724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E6D7-BF4A-191C-3EEF-FDC65CA6557C}"/>
              </a:ext>
            </a:extLst>
          </p:cNvPr>
          <p:cNvSpPr>
            <a:spLocks noGrp="1"/>
          </p:cNvSpPr>
          <p:nvPr>
            <p:ph type="title"/>
          </p:nvPr>
        </p:nvSpPr>
        <p:spPr>
          <a:xfrm>
            <a:off x="1250577" y="2700866"/>
            <a:ext cx="10131425" cy="1456267"/>
          </a:xfrm>
        </p:spPr>
        <p:txBody>
          <a:bodyPr>
            <a:normAutofit/>
          </a:bodyPr>
          <a:lstStyle/>
          <a:p>
            <a:pPr algn="ctr"/>
            <a:r>
              <a:rPr lang="en" sz="4800" b="1" dirty="0">
                <a:latin typeface="Arial" panose="020B0604020202020204" pitchFamily="34" charset="0"/>
                <a:cs typeface="Arial" panose="020B0604020202020204" pitchFamily="34" charset="0"/>
              </a:rPr>
              <a:t>Inference / Conclusion</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532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F7D8-DAFA-BBD6-EEF3-797CCE0A9E44}"/>
              </a:ext>
            </a:extLst>
          </p:cNvPr>
          <p:cNvSpPr>
            <a:spLocks noGrp="1"/>
          </p:cNvSpPr>
          <p:nvPr>
            <p:ph type="title"/>
          </p:nvPr>
        </p:nvSpPr>
        <p:spPr>
          <a:xfrm>
            <a:off x="685801" y="609600"/>
            <a:ext cx="10582834" cy="1456267"/>
          </a:xfrm>
        </p:spPr>
        <p:txBody>
          <a:bodyPr>
            <a:normAutofit/>
          </a:bodyPr>
          <a:lstStyle/>
          <a:p>
            <a:r>
              <a:rPr lang="en" sz="4400" b="1" dirty="0">
                <a:latin typeface="Arial" panose="020B0604020202020204" pitchFamily="34" charset="0"/>
                <a:cs typeface="Arial" panose="020B0604020202020204" pitchFamily="34" charset="0"/>
              </a:rPr>
              <a:t>Model Analysis on Training set</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AC1558-9A5C-EAA3-9DFB-B42A2551B810}"/>
              </a:ext>
            </a:extLst>
          </p:cNvPr>
          <p:cNvSpPr>
            <a:spLocks noGrp="1"/>
          </p:cNvSpPr>
          <p:nvPr>
            <p:ph sz="half" idx="1"/>
          </p:nvPr>
        </p:nvSpPr>
        <p:spPr>
          <a:xfrm>
            <a:off x="1788459" y="1877608"/>
            <a:ext cx="7692715" cy="3649134"/>
          </a:xfrm>
        </p:spPr>
        <p:txBody>
          <a:bodyPr>
            <a:normAutofit/>
          </a:bodyPr>
          <a:lstStyle/>
          <a:p>
            <a:r>
              <a:rPr lang="en-IN" sz="3200" b="0" i="0" dirty="0">
                <a:effectLst/>
                <a:latin typeface="Helvetica Neue" panose="02000503000000020004" pitchFamily="2" charset="0"/>
              </a:rPr>
              <a:t>The model performed well with the training data, with </a:t>
            </a:r>
          </a:p>
          <a:p>
            <a:r>
              <a:rPr lang="en-IN" sz="3200" b="0" i="0" dirty="0">
                <a:effectLst/>
                <a:latin typeface="Helvetica Neue" panose="02000503000000020004" pitchFamily="2" charset="0"/>
              </a:rPr>
              <a:t>accuracy of </a:t>
            </a:r>
            <a:r>
              <a:rPr lang="en-IN" sz="3200" b="1" i="0" dirty="0">
                <a:effectLst/>
                <a:latin typeface="Helvetica Neue" panose="02000503000000020004" pitchFamily="2" charset="0"/>
              </a:rPr>
              <a:t>92.29%</a:t>
            </a:r>
          </a:p>
          <a:p>
            <a:r>
              <a:rPr lang="en-IN" sz="3200" b="0" i="0" dirty="0">
                <a:effectLst/>
                <a:latin typeface="Helvetica Neue" panose="02000503000000020004" pitchFamily="2" charset="0"/>
              </a:rPr>
              <a:t>sensitivity of </a:t>
            </a:r>
            <a:r>
              <a:rPr lang="en-IN" sz="3200" b="1" i="0" dirty="0">
                <a:effectLst/>
                <a:latin typeface="Helvetica Neue" panose="02000503000000020004" pitchFamily="2" charset="0"/>
              </a:rPr>
              <a:t>91.7%</a:t>
            </a:r>
          </a:p>
          <a:p>
            <a:pPr marL="0" indent="0">
              <a:buNone/>
            </a:pPr>
            <a:r>
              <a:rPr lang="en-IN" sz="3200" dirty="0">
                <a:latin typeface="Helvetica Neue" panose="02000503000000020004" pitchFamily="2" charset="0"/>
              </a:rPr>
              <a:t>				&amp;</a:t>
            </a:r>
            <a:endParaRPr lang="en-IN" sz="3200" b="0" i="0" dirty="0">
              <a:effectLst/>
              <a:latin typeface="Helvetica Neue" panose="02000503000000020004" pitchFamily="2" charset="0"/>
            </a:endParaRPr>
          </a:p>
          <a:p>
            <a:r>
              <a:rPr lang="en-IN" sz="3200" b="0" i="0" dirty="0">
                <a:effectLst/>
                <a:latin typeface="Helvetica Neue" panose="02000503000000020004" pitchFamily="2" charset="0"/>
              </a:rPr>
              <a:t>specificity of </a:t>
            </a:r>
            <a:r>
              <a:rPr lang="en-IN" sz="3200" b="1" i="0" dirty="0">
                <a:effectLst/>
                <a:latin typeface="Helvetica Neue" panose="02000503000000020004" pitchFamily="2" charset="0"/>
              </a:rPr>
              <a:t>92.66%</a:t>
            </a:r>
            <a:endParaRPr lang="en-US" sz="3200" b="1" dirty="0"/>
          </a:p>
        </p:txBody>
      </p:sp>
    </p:spTree>
    <p:extLst>
      <p:ext uri="{BB962C8B-B14F-4D97-AF65-F5344CB8AC3E}">
        <p14:creationId xmlns:p14="http://schemas.microsoft.com/office/powerpoint/2010/main" val="4247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F7D8-DAFA-BBD6-EEF3-797CCE0A9E44}"/>
              </a:ext>
            </a:extLst>
          </p:cNvPr>
          <p:cNvSpPr>
            <a:spLocks noGrp="1"/>
          </p:cNvSpPr>
          <p:nvPr>
            <p:ph type="title"/>
          </p:nvPr>
        </p:nvSpPr>
        <p:spPr>
          <a:xfrm>
            <a:off x="685801" y="609600"/>
            <a:ext cx="10582834" cy="1456267"/>
          </a:xfrm>
        </p:spPr>
        <p:txBody>
          <a:bodyPr>
            <a:normAutofit/>
          </a:bodyPr>
          <a:lstStyle/>
          <a:p>
            <a:r>
              <a:rPr lang="en" sz="4400" b="1" dirty="0">
                <a:latin typeface="Arial" panose="020B0604020202020204" pitchFamily="34" charset="0"/>
                <a:cs typeface="Arial" panose="020B0604020202020204" pitchFamily="34" charset="0"/>
              </a:rPr>
              <a:t>Model Analysis on Test set</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AC1558-9A5C-EAA3-9DFB-B42A2551B810}"/>
              </a:ext>
            </a:extLst>
          </p:cNvPr>
          <p:cNvSpPr>
            <a:spLocks noGrp="1"/>
          </p:cNvSpPr>
          <p:nvPr>
            <p:ph sz="half" idx="1"/>
          </p:nvPr>
        </p:nvSpPr>
        <p:spPr>
          <a:xfrm>
            <a:off x="1788459" y="1877608"/>
            <a:ext cx="7692715" cy="3649134"/>
          </a:xfrm>
        </p:spPr>
        <p:txBody>
          <a:bodyPr>
            <a:normAutofit/>
          </a:bodyPr>
          <a:lstStyle/>
          <a:p>
            <a:r>
              <a:rPr lang="en-IN" sz="3200" b="0" i="0" dirty="0">
                <a:effectLst/>
                <a:latin typeface="Arial" panose="020B0604020202020204" pitchFamily="34" charset="0"/>
                <a:cs typeface="Arial" panose="020B0604020202020204" pitchFamily="34" charset="0"/>
              </a:rPr>
              <a:t>The model performed also well with the test data, with </a:t>
            </a:r>
          </a:p>
          <a:p>
            <a:r>
              <a:rPr lang="en-IN" sz="3200" b="0" i="0" dirty="0">
                <a:effectLst/>
                <a:latin typeface="Arial" panose="020B0604020202020204" pitchFamily="34" charset="0"/>
                <a:cs typeface="Arial" panose="020B0604020202020204" pitchFamily="34" charset="0"/>
              </a:rPr>
              <a:t>accuracy of </a:t>
            </a:r>
            <a:r>
              <a:rPr lang="en-IN" sz="3200" b="1" i="0" dirty="0">
                <a:effectLst/>
                <a:latin typeface="Arial" panose="020B0604020202020204" pitchFamily="34" charset="0"/>
                <a:cs typeface="Arial" panose="020B0604020202020204" pitchFamily="34" charset="0"/>
              </a:rPr>
              <a:t>92.78%</a:t>
            </a:r>
          </a:p>
          <a:p>
            <a:r>
              <a:rPr lang="en-IN" sz="3200" b="0" i="0" dirty="0">
                <a:effectLst/>
                <a:latin typeface="Arial" panose="020B0604020202020204" pitchFamily="34" charset="0"/>
                <a:cs typeface="Arial" panose="020B0604020202020204" pitchFamily="34" charset="0"/>
              </a:rPr>
              <a:t>sensitivity of </a:t>
            </a:r>
            <a:r>
              <a:rPr lang="en-IN" sz="3200" b="1" i="0" dirty="0">
                <a:effectLst/>
                <a:latin typeface="Arial" panose="020B0604020202020204" pitchFamily="34" charset="0"/>
                <a:cs typeface="Arial" panose="020B0604020202020204" pitchFamily="34" charset="0"/>
              </a:rPr>
              <a:t>91.98% </a:t>
            </a:r>
            <a:r>
              <a:rPr lang="en-IN" sz="3200" b="1" dirty="0">
                <a:latin typeface="Arial" panose="020B0604020202020204" pitchFamily="34" charset="0"/>
                <a:cs typeface="Arial" panose="020B0604020202020204" pitchFamily="34" charset="0"/>
              </a:rPr>
              <a:t>	</a:t>
            </a:r>
            <a:r>
              <a:rPr lang="en-IN" sz="3200" dirty="0">
                <a:latin typeface="Arial" panose="020B0604020202020204" pitchFamily="34" charset="0"/>
                <a:cs typeface="Arial" panose="020B0604020202020204" pitchFamily="34" charset="0"/>
              </a:rPr>
              <a:t>	</a:t>
            </a:r>
          </a:p>
          <a:p>
            <a:pPr marL="0" indent="0">
              <a:buNone/>
            </a:pPr>
            <a:r>
              <a:rPr lang="en-IN" sz="3200" dirty="0">
                <a:latin typeface="Arial" panose="020B0604020202020204" pitchFamily="34" charset="0"/>
                <a:cs typeface="Arial" panose="020B0604020202020204" pitchFamily="34" charset="0"/>
              </a:rPr>
              <a:t>		&amp;</a:t>
            </a:r>
            <a:endParaRPr lang="en-IN" sz="3200" b="0" i="0" dirty="0">
              <a:effectLst/>
              <a:latin typeface="Arial" panose="020B0604020202020204" pitchFamily="34" charset="0"/>
              <a:cs typeface="Arial" panose="020B0604020202020204" pitchFamily="34" charset="0"/>
            </a:endParaRPr>
          </a:p>
          <a:p>
            <a:r>
              <a:rPr lang="en-IN" sz="3200" b="0" i="0" dirty="0">
                <a:effectLst/>
                <a:latin typeface="Arial" panose="020B0604020202020204" pitchFamily="34" charset="0"/>
                <a:cs typeface="Arial" panose="020B0604020202020204" pitchFamily="34" charset="0"/>
              </a:rPr>
              <a:t>specificity of </a:t>
            </a:r>
            <a:r>
              <a:rPr lang="en-IN" sz="3200" b="1" i="0" dirty="0">
                <a:effectLst/>
                <a:latin typeface="Arial" panose="020B0604020202020204" pitchFamily="34" charset="0"/>
                <a:cs typeface="Arial" panose="020B0604020202020204" pitchFamily="34" charset="0"/>
              </a:rPr>
              <a:t>93.26%</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077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286F-BD07-E953-787A-3A37A26036CC}"/>
              </a:ext>
            </a:extLst>
          </p:cNvPr>
          <p:cNvSpPr>
            <a:spLocks noGrp="1"/>
          </p:cNvSpPr>
          <p:nvPr>
            <p:ph type="title"/>
          </p:nvPr>
        </p:nvSpPr>
        <p:spPr>
          <a:xfrm>
            <a:off x="685801" y="172507"/>
            <a:ext cx="10131425" cy="1456267"/>
          </a:xfrm>
        </p:spPr>
        <p:txBody>
          <a:bodyPr>
            <a:normAutofit/>
          </a:bodyPr>
          <a:lstStyle/>
          <a:p>
            <a:pPr algn="ctr"/>
            <a:r>
              <a:rPr lang="en" sz="4400" b="1" dirty="0">
                <a:latin typeface="Arial" panose="020B0604020202020204" pitchFamily="34" charset="0"/>
                <a:cs typeface="Arial" panose="020B0604020202020204" pitchFamily="34" charset="0"/>
              </a:rPr>
              <a:t>Inferences from Model</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3A4B46-0F5E-6B75-F71C-852316E85E10}"/>
              </a:ext>
            </a:extLst>
          </p:cNvPr>
          <p:cNvSpPr>
            <a:spLocks noGrp="1"/>
          </p:cNvSpPr>
          <p:nvPr>
            <p:ph sz="half" idx="1"/>
          </p:nvPr>
        </p:nvSpPr>
        <p:spPr>
          <a:xfrm>
            <a:off x="685801" y="1628774"/>
            <a:ext cx="10327339" cy="5057775"/>
          </a:xfrm>
        </p:spPr>
        <p:txBody>
          <a:bodyPr>
            <a:normAutofit/>
          </a:bodyPr>
          <a:lstStyle/>
          <a:p>
            <a:pPr marL="0" indent="0">
              <a:buNone/>
            </a:pPr>
            <a:r>
              <a:rPr lang="en-IN" sz="1600" b="1" dirty="0">
                <a:latin typeface="Arial" panose="020B0604020202020204" pitchFamily="34" charset="0"/>
                <a:cs typeface="Arial" panose="020B0604020202020204" pitchFamily="34" charset="0"/>
              </a:rPr>
              <a:t>The Business Insights Derived from Model</a:t>
            </a:r>
            <a:endParaRPr lang="en-IN" sz="1600" b="1" i="0" dirty="0">
              <a:effectLst/>
              <a:latin typeface="Arial" panose="020B0604020202020204" pitchFamily="34" charset="0"/>
              <a:cs typeface="Arial" panose="020B0604020202020204" pitchFamily="34" charset="0"/>
            </a:endParaRPr>
          </a:p>
          <a:p>
            <a:pPr marL="0" indent="0" algn="l">
              <a:buNone/>
            </a:pPr>
            <a:r>
              <a:rPr lang="en-IN" sz="1600" b="1" i="0" dirty="0">
                <a:effectLst/>
                <a:latin typeface="Arial" panose="020B0604020202020204" pitchFamily="34" charset="0"/>
                <a:cs typeface="Arial" panose="020B0604020202020204" pitchFamily="34" charset="0"/>
              </a:rPr>
              <a:t>The </a:t>
            </a:r>
            <a:r>
              <a:rPr lang="en-IN" sz="1600" b="1" dirty="0">
                <a:latin typeface="Arial" panose="020B0604020202020204" pitchFamily="34" charset="0"/>
                <a:cs typeface="Arial" panose="020B0604020202020204" pitchFamily="34" charset="0"/>
              </a:rPr>
              <a:t>a</a:t>
            </a:r>
            <a:r>
              <a:rPr lang="en-IN" sz="1600" b="1" i="0" dirty="0">
                <a:effectLst/>
                <a:latin typeface="Arial" panose="020B0604020202020204" pitchFamily="34" charset="0"/>
                <a:cs typeface="Arial" panose="020B0604020202020204" pitchFamily="34" charset="0"/>
              </a:rPr>
              <a:t>re are top three variables that have the greatest impact on lead conversion in the model are:</a:t>
            </a:r>
          </a:p>
          <a:p>
            <a:pPr marL="0" indent="0" algn="l">
              <a:buNone/>
            </a:pPr>
            <a:endParaRPr lang="en-IN" b="0" i="0" dirty="0">
              <a:effectLst/>
              <a:latin typeface="Arial" panose="020B0604020202020204" pitchFamily="34" charset="0"/>
              <a:cs typeface="Arial" panose="020B0604020202020204" pitchFamily="34" charset="0"/>
            </a:endParaRPr>
          </a:p>
          <a:p>
            <a:pPr algn="l"/>
            <a:r>
              <a:rPr lang="en-IN" i="0" dirty="0">
                <a:effectLst/>
                <a:latin typeface="-apple-system"/>
              </a:rPr>
              <a:t>The total time spend on the Website.</a:t>
            </a:r>
          </a:p>
          <a:p>
            <a:pPr algn="l"/>
            <a:r>
              <a:rPr lang="en-IN" i="0" dirty="0">
                <a:effectLst/>
                <a:latin typeface="Helvetica Neue" panose="02000503000000020004" pitchFamily="2" charset="0"/>
              </a:rPr>
              <a:t>Last </a:t>
            </a:r>
            <a:r>
              <a:rPr lang="en-IN" i="0" dirty="0" err="1">
                <a:effectLst/>
                <a:latin typeface="Helvetica Neue" panose="02000503000000020004" pitchFamily="2" charset="0"/>
              </a:rPr>
              <a:t>Activity_SMS</a:t>
            </a:r>
            <a:r>
              <a:rPr lang="en-IN" i="0" dirty="0">
                <a:effectLst/>
                <a:latin typeface="Helvetica Neue" panose="02000503000000020004" pitchFamily="2" charset="0"/>
              </a:rPr>
              <a:t> Sent</a:t>
            </a:r>
            <a:endParaRPr lang="en-IN" i="0" dirty="0">
              <a:effectLst/>
              <a:latin typeface="-apple-system"/>
            </a:endParaRPr>
          </a:p>
          <a:p>
            <a:pPr algn="l"/>
            <a:r>
              <a:rPr lang="en-IN" i="0" dirty="0" err="1">
                <a:effectLst/>
                <a:latin typeface="Helvetica Neue" panose="02000503000000020004" pitchFamily="2" charset="0"/>
              </a:rPr>
              <a:t>Tags_Will</a:t>
            </a:r>
            <a:r>
              <a:rPr lang="en-IN" i="0" dirty="0">
                <a:effectLst/>
                <a:latin typeface="Helvetica Neue" panose="02000503000000020004" pitchFamily="2" charset="0"/>
              </a:rPr>
              <a:t> revert after reading the email</a:t>
            </a:r>
            <a:endParaRPr lang="en-IN" i="0" dirty="0">
              <a:effectLst/>
              <a:latin typeface="-apple-system"/>
            </a:endParaRPr>
          </a:p>
          <a:p>
            <a:pPr marL="0" indent="0" algn="l">
              <a:buNone/>
            </a:pPr>
            <a:endParaRPr lang="en-IN" i="0" dirty="0">
              <a:effectLst/>
              <a:latin typeface="-apple-system"/>
            </a:endParaRPr>
          </a:p>
          <a:p>
            <a:pPr marL="0" indent="0" algn="l">
              <a:buNone/>
            </a:pPr>
            <a:r>
              <a:rPr lang="en-IN" sz="1600" b="1" dirty="0">
                <a:latin typeface="Arial" panose="020B0604020202020204" pitchFamily="34" charset="0"/>
                <a:cs typeface="Arial" panose="020B0604020202020204" pitchFamily="34" charset="0"/>
              </a:rPr>
              <a:t>Top 3 variables in my model, that should be focused are:</a:t>
            </a:r>
            <a:endParaRPr lang="en-IN" i="0" dirty="0">
              <a:effectLst/>
              <a:latin typeface="-apple-system"/>
            </a:endParaRPr>
          </a:p>
          <a:p>
            <a:pPr algn="l"/>
            <a:r>
              <a:rPr lang="en-IN" sz="1800" dirty="0">
                <a:latin typeface="Arial" panose="020B0604020202020204" pitchFamily="34" charset="0"/>
                <a:cs typeface="Arial" panose="020B0604020202020204" pitchFamily="34" charset="0"/>
              </a:rPr>
              <a:t>Olark chat</a:t>
            </a:r>
          </a:p>
          <a:p>
            <a:pPr algn="l"/>
            <a:r>
              <a:rPr lang="en-IN" sz="1800" dirty="0">
                <a:latin typeface="Arial" panose="020B0604020202020204" pitchFamily="34" charset="0"/>
                <a:cs typeface="Arial" panose="020B0604020202020204" pitchFamily="34" charset="0"/>
              </a:rPr>
              <a:t>Organic search</a:t>
            </a:r>
          </a:p>
          <a:p>
            <a:pPr algn="l"/>
            <a:r>
              <a:rPr lang="en-IN" sz="1800" dirty="0">
                <a:latin typeface="Arial" panose="020B0604020202020204" pitchFamily="34" charset="0"/>
                <a:cs typeface="Arial" panose="020B0604020202020204" pitchFamily="34" charset="0"/>
              </a:rPr>
              <a:t>Direct Traffic and </a:t>
            </a:r>
          </a:p>
          <a:p>
            <a:pPr algn="l"/>
            <a:r>
              <a:rPr lang="en-IN" sz="1800" dirty="0">
                <a:latin typeface="Arial" panose="020B0604020202020204" pitchFamily="34" charset="0"/>
                <a:cs typeface="Arial" panose="020B0604020202020204" pitchFamily="34" charset="0"/>
              </a:rPr>
              <a:t>Google</a:t>
            </a:r>
            <a:endParaRPr lang="en-IN" i="0" dirty="0">
              <a:effectLst/>
              <a:latin typeface="-apple-system"/>
            </a:endParaRPr>
          </a:p>
        </p:txBody>
      </p:sp>
    </p:spTree>
    <p:extLst>
      <p:ext uri="{BB962C8B-B14F-4D97-AF65-F5344CB8AC3E}">
        <p14:creationId xmlns:p14="http://schemas.microsoft.com/office/powerpoint/2010/main" val="1884533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A929-3CDE-5F9A-54E7-7089DF077796}"/>
              </a:ext>
            </a:extLst>
          </p:cNvPr>
          <p:cNvSpPr>
            <a:spLocks noGrp="1"/>
          </p:cNvSpPr>
          <p:nvPr>
            <p:ph type="title"/>
          </p:nvPr>
        </p:nvSpPr>
        <p:spPr>
          <a:xfrm>
            <a:off x="685800" y="152400"/>
            <a:ext cx="10131425" cy="1456267"/>
          </a:xfrm>
        </p:spPr>
        <p:txBody>
          <a:bodyPr/>
          <a:lstStyle/>
          <a:p>
            <a:pPr algn="ctr"/>
            <a:r>
              <a:rPr lang="en-IN" b="1" dirty="0">
                <a:latin typeface="Helvetica Neue" panose="02000503000000020004" pitchFamily="2" charset="0"/>
              </a:rPr>
              <a:t>C</a:t>
            </a:r>
            <a:r>
              <a:rPr lang="en-IN" b="1" i="0" dirty="0">
                <a:effectLst/>
                <a:latin typeface="Helvetica Neue" panose="02000503000000020004" pitchFamily="2" charset="0"/>
              </a:rPr>
              <a:t>onclusion</a:t>
            </a:r>
            <a:endParaRPr lang="en-US" dirty="0"/>
          </a:p>
        </p:txBody>
      </p:sp>
      <p:sp>
        <p:nvSpPr>
          <p:cNvPr id="3" name="Content Placeholder 2">
            <a:extLst>
              <a:ext uri="{FF2B5EF4-FFF2-40B4-BE49-F238E27FC236}">
                <a16:creationId xmlns:a16="http://schemas.microsoft.com/office/drawing/2014/main" id="{CC705BB9-829D-D966-D363-8662D1EF7722}"/>
              </a:ext>
            </a:extLst>
          </p:cNvPr>
          <p:cNvSpPr>
            <a:spLocks noGrp="1"/>
          </p:cNvSpPr>
          <p:nvPr>
            <p:ph idx="1"/>
          </p:nvPr>
        </p:nvSpPr>
        <p:spPr>
          <a:xfrm>
            <a:off x="414338" y="1271588"/>
            <a:ext cx="11558587" cy="5300662"/>
          </a:xfrm>
        </p:spPr>
        <p:txBody>
          <a:bodyPr>
            <a:noAutofit/>
          </a:bodyPr>
          <a:lstStyle/>
          <a:p>
            <a:pPr marL="0" indent="0" algn="l">
              <a:buNone/>
            </a:pPr>
            <a:r>
              <a:rPr lang="en-IN" sz="1600" b="1" i="0" dirty="0">
                <a:effectLst/>
                <a:latin typeface="Arial" panose="020B0604020202020204" pitchFamily="34" charset="0"/>
                <a:cs typeface="Arial" panose="020B0604020202020204" pitchFamily="34" charset="0"/>
              </a:rPr>
              <a:t>The fact that most of the responses we received are from India and Mumbai in particular is noteworthy. It may be worth exploring other markets to potentially gain more customers.</a:t>
            </a:r>
            <a:endParaRPr lang="en-IN" sz="1600" b="0" i="0" dirty="0">
              <a:effectLst/>
              <a:latin typeface="Arial" panose="020B0604020202020204" pitchFamily="34" charset="0"/>
              <a:cs typeface="Arial" panose="020B0604020202020204" pitchFamily="34" charset="0"/>
            </a:endParaRPr>
          </a:p>
          <a:p>
            <a:pPr algn="l">
              <a:buFont typeface="+mj-lt"/>
              <a:buAutoNum type="arabicPeriod"/>
            </a:pPr>
            <a:r>
              <a:rPr lang="en-IN" sz="1600" b="0" i="0" dirty="0">
                <a:effectLst/>
                <a:latin typeface="Arial" panose="020B0604020202020204" pitchFamily="34" charset="0"/>
                <a:cs typeface="Arial" panose="020B0604020202020204" pitchFamily="34" charset="0"/>
              </a:rPr>
              <a:t>Most of the leads generated are from Mumbai, India, and targeting this market could potentially bring in more customers.</a:t>
            </a:r>
          </a:p>
          <a:p>
            <a:pPr algn="l">
              <a:buFont typeface="+mj-lt"/>
              <a:buAutoNum type="arabicPeriod"/>
            </a:pPr>
            <a:r>
              <a:rPr lang="en-IN" sz="1600" b="0" i="0" dirty="0">
                <a:effectLst/>
                <a:latin typeface="Arial" panose="020B0604020202020204" pitchFamily="34" charset="0"/>
                <a:cs typeface="Arial" panose="020B0604020202020204" pitchFamily="34" charset="0"/>
              </a:rPr>
              <a:t>Offering discounts and targeting working professionals may increase sales.</a:t>
            </a:r>
          </a:p>
          <a:p>
            <a:pPr algn="l">
              <a:buFont typeface="+mj-lt"/>
              <a:buAutoNum type="arabicPeriod"/>
            </a:pPr>
            <a:r>
              <a:rPr lang="en-IN" sz="1600" b="0" i="0" dirty="0">
                <a:effectLst/>
                <a:latin typeface="Arial" panose="020B0604020202020204" pitchFamily="34" charset="0"/>
                <a:cs typeface="Arial" panose="020B0604020202020204" pitchFamily="34" charset="0"/>
              </a:rPr>
              <a:t>Focusing on lead generation through Google and Direct traffic, as well as maximizing leads from reference sites and the </a:t>
            </a:r>
            <a:r>
              <a:rPr lang="en-IN" sz="1600" b="0" i="0" dirty="0" err="1">
                <a:effectLst/>
                <a:latin typeface="Arial" panose="020B0604020202020204" pitchFamily="34" charset="0"/>
                <a:cs typeface="Arial" panose="020B0604020202020204" pitchFamily="34" charset="0"/>
              </a:rPr>
              <a:t>Welingak</a:t>
            </a:r>
            <a:r>
              <a:rPr lang="en-IN" sz="1600" b="0" i="0" dirty="0">
                <a:effectLst/>
                <a:latin typeface="Arial" panose="020B0604020202020204" pitchFamily="34" charset="0"/>
                <a:cs typeface="Arial" panose="020B0604020202020204" pitchFamily="34" charset="0"/>
              </a:rPr>
              <a:t> website, may improve lead conversion.</a:t>
            </a:r>
          </a:p>
          <a:p>
            <a:pPr algn="l">
              <a:buFont typeface="+mj-lt"/>
              <a:buAutoNum type="arabicPeriod"/>
            </a:pPr>
            <a:r>
              <a:rPr lang="en-IN" sz="1600" b="0" i="0" dirty="0">
                <a:effectLst/>
                <a:latin typeface="Arial" panose="020B0604020202020204" pitchFamily="34" charset="0"/>
                <a:cs typeface="Arial" panose="020B0604020202020204" pitchFamily="34" charset="0"/>
              </a:rPr>
              <a:t>There is a high correlation between two variables "Last Notable </a:t>
            </a:r>
            <a:r>
              <a:rPr lang="en-IN" sz="1600" b="0" i="0" dirty="0" err="1">
                <a:effectLst/>
                <a:latin typeface="Arial" panose="020B0604020202020204" pitchFamily="34" charset="0"/>
                <a:cs typeface="Arial" panose="020B0604020202020204" pitchFamily="34" charset="0"/>
              </a:rPr>
              <a:t>Activity_SMS</a:t>
            </a:r>
            <a:r>
              <a:rPr lang="en-IN" sz="1600" b="0" i="0" dirty="0">
                <a:effectLst/>
                <a:latin typeface="Arial" panose="020B0604020202020204" pitchFamily="34" charset="0"/>
                <a:cs typeface="Arial" panose="020B0604020202020204" pitchFamily="34" charset="0"/>
              </a:rPr>
              <a:t> Sent" and "Last </a:t>
            </a:r>
            <a:r>
              <a:rPr lang="en-IN" sz="1600" b="0" i="0" dirty="0" err="1">
                <a:effectLst/>
                <a:latin typeface="Arial" panose="020B0604020202020204" pitchFamily="34" charset="0"/>
                <a:cs typeface="Arial" panose="020B0604020202020204" pitchFamily="34" charset="0"/>
              </a:rPr>
              <a:t>Activity_SMS</a:t>
            </a:r>
            <a:r>
              <a:rPr lang="en-IN" sz="1600" b="0" i="0" dirty="0">
                <a:effectLst/>
                <a:latin typeface="Arial" panose="020B0604020202020204" pitchFamily="34" charset="0"/>
                <a:cs typeface="Arial" panose="020B0604020202020204" pitchFamily="34" charset="0"/>
              </a:rPr>
              <a:t> Sent"</a:t>
            </a:r>
          </a:p>
          <a:p>
            <a:pPr algn="l">
              <a:buFont typeface="+mj-lt"/>
              <a:buAutoNum type="arabicPeriod"/>
            </a:pPr>
            <a:r>
              <a:rPr lang="en-IN" sz="1600" b="0" i="0" dirty="0">
                <a:effectLst/>
                <a:latin typeface="Arial" panose="020B0604020202020204" pitchFamily="34" charset="0"/>
                <a:cs typeface="Arial" panose="020B0604020202020204" pitchFamily="34" charset="0"/>
              </a:rPr>
              <a:t>The median of time spent on website is 244 mins</a:t>
            </a:r>
          </a:p>
          <a:p>
            <a:pPr algn="l">
              <a:buFont typeface="+mj-lt"/>
              <a:buAutoNum type="arabicPeriod"/>
            </a:pPr>
            <a:r>
              <a:rPr lang="en-IN" sz="1600" b="0" i="0" dirty="0">
                <a:effectLst/>
                <a:latin typeface="Arial" panose="020B0604020202020204" pitchFamily="34" charset="0"/>
                <a:cs typeface="Arial" panose="020B0604020202020204" pitchFamily="34" charset="0"/>
              </a:rPr>
              <a:t>Lead generation through API and Landing Page Submission have a higher number of leads and conversion rate</a:t>
            </a:r>
          </a:p>
          <a:p>
            <a:pPr algn="l">
              <a:buFont typeface="+mj-lt"/>
              <a:buAutoNum type="arabicPeriod"/>
            </a:pPr>
            <a:r>
              <a:rPr lang="en-IN" sz="1600" b="0" i="0" dirty="0">
                <a:effectLst/>
                <a:latin typeface="Arial" panose="020B0604020202020204" pitchFamily="34" charset="0"/>
                <a:cs typeface="Arial" panose="020B0604020202020204" pitchFamily="34" charset="0"/>
              </a:rPr>
              <a:t>Lead Add Form has a high conversion rate but the number of leads generated is less</a:t>
            </a:r>
          </a:p>
          <a:p>
            <a:pPr algn="l">
              <a:buFont typeface="+mj-lt"/>
              <a:buAutoNum type="arabicPeriod"/>
            </a:pPr>
            <a:r>
              <a:rPr lang="en-IN" sz="1600" b="0" i="0" dirty="0">
                <a:effectLst/>
                <a:latin typeface="Arial" panose="020B0604020202020204" pitchFamily="34" charset="0"/>
                <a:cs typeface="Arial" panose="020B0604020202020204" pitchFamily="34" charset="0"/>
              </a:rPr>
              <a:t>To improve overall growth, more leads should be generated through Lead Add Form</a:t>
            </a:r>
          </a:p>
          <a:p>
            <a:pPr algn="l">
              <a:buFont typeface="+mj-lt"/>
              <a:buAutoNum type="arabicPeriod"/>
            </a:pPr>
            <a:r>
              <a:rPr lang="en-IN" sz="1600" dirty="0">
                <a:latin typeface="Arial" panose="020B0604020202020204" pitchFamily="34" charset="0"/>
                <a:cs typeface="Arial" panose="020B0604020202020204" pitchFamily="34" charset="0"/>
              </a:rPr>
              <a:t>Lead conversion can be improved by maximising leads from "Reference" and "</a:t>
            </a:r>
            <a:r>
              <a:rPr lang="en-IN" sz="1600" dirty="0" err="1">
                <a:latin typeface="Arial" panose="020B0604020202020204" pitchFamily="34" charset="0"/>
                <a:cs typeface="Arial" panose="020B0604020202020204" pitchFamily="34" charset="0"/>
              </a:rPr>
              <a:t>Welingak</a:t>
            </a:r>
            <a:r>
              <a:rPr lang="en-IN" sz="1600" dirty="0">
                <a:latin typeface="Arial" panose="020B0604020202020204" pitchFamily="34" charset="0"/>
                <a:cs typeface="Arial" panose="020B0604020202020204" pitchFamily="34" charset="0"/>
              </a:rPr>
              <a:t> website" Focussing "Olark </a:t>
            </a:r>
            <a:r>
              <a:rPr lang="en-IN" sz="1600" dirty="0" err="1">
                <a:latin typeface="Arial" panose="020B0604020202020204" pitchFamily="34" charset="0"/>
                <a:cs typeface="Arial" panose="020B0604020202020204" pitchFamily="34" charset="0"/>
              </a:rPr>
              <a:t>chat","Organic</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search","Direct</a:t>
            </a:r>
            <a:r>
              <a:rPr lang="en-IN" sz="1600" dirty="0">
                <a:latin typeface="Arial" panose="020B0604020202020204" pitchFamily="34" charset="0"/>
                <a:cs typeface="Arial" panose="020B0604020202020204" pitchFamily="34" charset="0"/>
              </a:rPr>
              <a:t> Traffic", and "Google" leads may increase the lead conversion.</a:t>
            </a:r>
            <a:endParaRPr lang="en-IN" sz="1600" b="0" i="0" dirty="0">
              <a:effectLst/>
              <a:latin typeface="Arial" panose="020B0604020202020204" pitchFamily="34" charset="0"/>
              <a:cs typeface="Arial" panose="020B0604020202020204" pitchFamily="34" charset="0"/>
            </a:endParaRPr>
          </a:p>
          <a:p>
            <a:pPr algn="l"/>
            <a:endParaRPr lang="en-IN"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196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D864-CEF8-FF5D-0467-20A4B4658289}"/>
              </a:ext>
            </a:extLst>
          </p:cNvPr>
          <p:cNvSpPr>
            <a:spLocks noGrp="1"/>
          </p:cNvSpPr>
          <p:nvPr>
            <p:ph type="title"/>
          </p:nvPr>
        </p:nvSpPr>
        <p:spPr/>
        <p:txBody>
          <a:bodyPr>
            <a:normAutofit/>
          </a:bodyPr>
          <a:lstStyle/>
          <a:p>
            <a:pPr algn="ctr"/>
            <a:r>
              <a:rPr lang="en-US" sz="4800" b="1" dirty="0">
                <a:latin typeface="Arial" panose="020B0604020202020204" pitchFamily="34" charset="0"/>
                <a:cs typeface="Arial" panose="020B0604020202020204" pitchFamily="34" charset="0"/>
              </a:rPr>
              <a:t>Recommendation</a:t>
            </a:r>
          </a:p>
        </p:txBody>
      </p:sp>
      <p:sp>
        <p:nvSpPr>
          <p:cNvPr id="3" name="Content Placeholder 2">
            <a:extLst>
              <a:ext uri="{FF2B5EF4-FFF2-40B4-BE49-F238E27FC236}">
                <a16:creationId xmlns:a16="http://schemas.microsoft.com/office/drawing/2014/main" id="{ED448252-D97F-9238-8F8E-F7ED6BA01BD2}"/>
              </a:ext>
            </a:extLst>
          </p:cNvPr>
          <p:cNvSpPr>
            <a:spLocks noGrp="1"/>
          </p:cNvSpPr>
          <p:nvPr>
            <p:ph idx="1"/>
          </p:nvPr>
        </p:nvSpPr>
        <p:spPr/>
        <p:txBody>
          <a:bodyPr>
            <a:normAutofit/>
          </a:bodyPr>
          <a:lstStyle/>
          <a:p>
            <a:pPr marL="0" indent="0">
              <a:buNone/>
            </a:pPr>
            <a:r>
              <a:rPr lang="en-IN" sz="2400" b="0" i="0" dirty="0">
                <a:effectLst/>
                <a:latin typeface="Helvetica Neue" panose="02000503000000020004" pitchFamily="2" charset="0"/>
              </a:rPr>
              <a:t>Based on the model's high level of accuracy in predicting the conversion rate, it can be used to inform business decisions and provide confidence to the CEO in making sound decisions. However, it's important to keep in mind that the model's predictions are dependent on the quality of the data used to train it, and that other factors may also be at play. </a:t>
            </a:r>
          </a:p>
          <a:p>
            <a:pPr marL="0" indent="0">
              <a:buNone/>
            </a:pPr>
            <a:r>
              <a:rPr lang="en-IN" sz="2400" b="0" i="0" dirty="0">
                <a:effectLst/>
                <a:latin typeface="Helvetica Neue" panose="02000503000000020004" pitchFamily="2" charset="0"/>
              </a:rPr>
              <a:t>Regularly monitoring the model's performance and making adjustments as necessary is recommended.</a:t>
            </a:r>
            <a:endParaRPr lang="en-US" sz="2400" dirty="0"/>
          </a:p>
        </p:txBody>
      </p:sp>
    </p:spTree>
    <p:extLst>
      <p:ext uri="{BB962C8B-B14F-4D97-AF65-F5344CB8AC3E}">
        <p14:creationId xmlns:p14="http://schemas.microsoft.com/office/powerpoint/2010/main" val="42046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1EF2-A5C6-83E2-E101-6945530055F3}"/>
              </a:ext>
            </a:extLst>
          </p:cNvPr>
          <p:cNvSpPr>
            <a:spLocks noGrp="1"/>
          </p:cNvSpPr>
          <p:nvPr>
            <p:ph type="title"/>
          </p:nvPr>
        </p:nvSpPr>
        <p:spPr>
          <a:xfrm>
            <a:off x="685800" y="338667"/>
            <a:ext cx="10131425" cy="1140510"/>
          </a:xfrm>
        </p:spPr>
        <p:txBody>
          <a:bodyPr/>
          <a:lstStyle/>
          <a:p>
            <a:pPr algn="ctr"/>
            <a:r>
              <a:rPr lang="en-IN" b="1" i="0" dirty="0">
                <a:effectLst/>
                <a:latin typeface="Arial" panose="020B0604020202020204" pitchFamily="34" charset="0"/>
                <a:cs typeface="Arial" panose="020B0604020202020204" pitchFamily="34" charset="0"/>
              </a:rPr>
              <a:t>Data Understanding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C8F67B-AA29-D749-2E03-D00ADD336654}"/>
              </a:ext>
            </a:extLst>
          </p:cNvPr>
          <p:cNvSpPr>
            <a:spLocks noGrp="1"/>
          </p:cNvSpPr>
          <p:nvPr>
            <p:ph idx="1"/>
          </p:nvPr>
        </p:nvSpPr>
        <p:spPr>
          <a:xfrm>
            <a:off x="685801" y="1479177"/>
            <a:ext cx="11053481" cy="4894729"/>
          </a:xfrm>
        </p:spPr>
        <p:txBody>
          <a:bodyPr>
            <a:normAutofit fontScale="92500"/>
          </a:bodyPr>
          <a:lstStyle/>
          <a:p>
            <a:pPr marL="0" indent="0" algn="l" rtl="0">
              <a:buNone/>
            </a:pPr>
            <a:endParaRPr lang="en-IN" dirty="0">
              <a:latin typeface="Arial" panose="020B0604020202020204" pitchFamily="34" charset="0"/>
              <a:cs typeface="Arial" panose="020B0604020202020204" pitchFamily="34" charset="0"/>
            </a:endParaRPr>
          </a:p>
          <a:p>
            <a:r>
              <a:rPr lang="en-IN" b="0" i="0" dirty="0">
                <a:effectLst/>
                <a:latin typeface="Arial" panose="020B0604020202020204" pitchFamily="34" charset="0"/>
                <a:cs typeface="Arial" panose="020B0604020202020204" pitchFamily="34" charset="0"/>
              </a:rPr>
              <a:t>You have been provided with a leads dataset from the past with around 9000 data points. This dataset consists of various attributes such as Lead Source, Total Time Spent on Website, Total Visits, Last Activity, etc. which may or may not be useful in ultimately deciding whether a lead will be converted or not. The target variable, in this case, is the column ‘Converted’ which tells whether a past lead was converted or not wherein 1 means it was converted and 0 means it wasn’t converted. You can learn more about the dataset from the data dictionary provided in the zip folder at the end of the page. Another thing that you also need to check out are the levels present in the categorical variables. Many of the categorical variables have a level called 'Select' which needs to be handled because it is as good as a null value (think why?).</a:t>
            </a:r>
          </a:p>
          <a:p>
            <a:pPr marL="0" indent="0">
              <a:buNone/>
            </a:pPr>
            <a:r>
              <a:rPr lang="en-IN" b="0" i="0" dirty="0">
                <a:effectLst/>
                <a:latin typeface="Arial" panose="020B0604020202020204" pitchFamily="34" charset="0"/>
                <a:cs typeface="Arial" panose="020B0604020202020204" pitchFamily="34" charset="0"/>
              </a:rPr>
              <a:t>1. </a:t>
            </a:r>
            <a:r>
              <a:rPr lang="en-IN" b="0" i="0" dirty="0" err="1">
                <a:effectLst/>
                <a:latin typeface="Arial" panose="020B0604020202020204" pitchFamily="34" charset="0"/>
                <a:cs typeface="Arial" panose="020B0604020202020204" pitchFamily="34" charset="0"/>
              </a:rPr>
              <a:t>Leads.csv</a:t>
            </a:r>
            <a:endParaRPr lang="en-IN" b="0" i="0" dirty="0">
              <a:effectLst/>
              <a:latin typeface="Arial" panose="020B0604020202020204" pitchFamily="34" charset="0"/>
              <a:cs typeface="Arial" panose="020B0604020202020204" pitchFamily="34" charset="0"/>
            </a:endParaRPr>
          </a:p>
          <a:p>
            <a:pPr marL="0" indent="0">
              <a:buNone/>
            </a:pPr>
            <a:r>
              <a:rPr lang="en-IN" b="0" i="0" dirty="0">
                <a:effectLst/>
                <a:latin typeface="Arial" panose="020B0604020202020204" pitchFamily="34" charset="0"/>
                <a:cs typeface="Arial" panose="020B0604020202020204" pitchFamily="34" charset="0"/>
              </a:rPr>
              <a:t>It contains all the information </a:t>
            </a:r>
            <a:r>
              <a:rPr lang="en-IN" dirty="0">
                <a:latin typeface="Arial" panose="020B0604020202020204" pitchFamily="34" charset="0"/>
                <a:cs typeface="Arial" panose="020B0604020202020204" pitchFamily="34" charset="0"/>
              </a:rPr>
              <a:t>about leads sources, </a:t>
            </a:r>
            <a:r>
              <a:rPr lang="en-IN" b="0" i="0" dirty="0">
                <a:effectLst/>
                <a:latin typeface="Arial" panose="020B0604020202020204" pitchFamily="34" charset="0"/>
                <a:cs typeface="Arial" panose="020B0604020202020204" pitchFamily="34" charset="0"/>
              </a:rPr>
              <a:t>Total Time Spent on Website, Total Visits, Last Activity, etc. which may or may not be useful in ultimately deciding whether a lead will be converted or not.</a:t>
            </a:r>
          </a:p>
          <a:p>
            <a:pPr marL="0" indent="0">
              <a:buNone/>
            </a:pPr>
            <a:endParaRPr lang="en-IN" b="0" i="0" dirty="0">
              <a:effectLst/>
              <a:latin typeface="Arial" panose="020B0604020202020204" pitchFamily="34" charset="0"/>
              <a:cs typeface="Arial" panose="020B0604020202020204" pitchFamily="34" charset="0"/>
            </a:endParaRPr>
          </a:p>
          <a:p>
            <a:pPr marL="0" indent="0" algn="l" rtl="0">
              <a:buNone/>
            </a:pPr>
            <a:r>
              <a:rPr lang="en-IN" i="1" dirty="0">
                <a:latin typeface="Arial" panose="020B0604020202020204" pitchFamily="34" charset="0"/>
                <a:cs typeface="Arial" panose="020B0604020202020204" pitchFamily="34" charset="0"/>
              </a:rPr>
              <a:t>2. Leads Data </a:t>
            </a:r>
            <a:r>
              <a:rPr lang="en-IN" i="1" dirty="0" err="1">
                <a:latin typeface="Arial" panose="020B0604020202020204" pitchFamily="34" charset="0"/>
                <a:cs typeface="Arial" panose="020B0604020202020204" pitchFamily="34" charset="0"/>
              </a:rPr>
              <a:t>Dictionary.xlsx</a:t>
            </a:r>
            <a:endParaRPr lang="en-IN" i="1" dirty="0">
              <a:latin typeface="Arial" panose="020B0604020202020204" pitchFamily="34" charset="0"/>
              <a:cs typeface="Arial" panose="020B0604020202020204" pitchFamily="34" charset="0"/>
            </a:endParaRPr>
          </a:p>
          <a:p>
            <a:pPr marL="0" indent="0" algn="l" rtl="0">
              <a:buNone/>
            </a:pPr>
            <a:r>
              <a:rPr lang="en-IN" i="1" dirty="0">
                <a:latin typeface="Arial" panose="020B0604020202020204" pitchFamily="34" charset="0"/>
                <a:cs typeface="Arial" panose="020B0604020202020204" pitchFamily="34" charset="0"/>
              </a:rPr>
              <a:t>It contains the variables and their descriptions.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55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AD68-1A35-84B9-F58B-BBDEAFD80232}"/>
              </a:ext>
            </a:extLst>
          </p:cNvPr>
          <p:cNvSpPr>
            <a:spLocks noGrp="1"/>
          </p:cNvSpPr>
          <p:nvPr>
            <p:ph type="title"/>
          </p:nvPr>
        </p:nvSpPr>
        <p:spPr>
          <a:xfrm>
            <a:off x="1109547" y="2700866"/>
            <a:ext cx="10131425" cy="1456267"/>
          </a:xfrm>
        </p:spPr>
        <p:txBody>
          <a:bodyPr>
            <a:normAutofit/>
          </a:bodyPr>
          <a:lstStyle/>
          <a:p>
            <a:pPr algn="ctr"/>
            <a:r>
              <a:rPr lang="en-US" b="1" dirty="0">
                <a:latin typeface="Arial" panose="020B0604020202020204" pitchFamily="34" charset="0"/>
                <a:cs typeface="Arial" panose="020B0604020202020204" pitchFamily="34" charset="0"/>
              </a:rPr>
              <a:t>Lead scoring case study solution</a:t>
            </a:r>
          </a:p>
        </p:txBody>
      </p:sp>
    </p:spTree>
    <p:extLst>
      <p:ext uri="{BB962C8B-B14F-4D97-AF65-F5344CB8AC3E}">
        <p14:creationId xmlns:p14="http://schemas.microsoft.com/office/powerpoint/2010/main" val="60653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D55-F776-FF84-5901-95D856C6E7B7}"/>
              </a:ext>
            </a:extLst>
          </p:cNvPr>
          <p:cNvSpPr>
            <a:spLocks noGrp="1"/>
          </p:cNvSpPr>
          <p:nvPr>
            <p:ph type="title"/>
          </p:nvPr>
        </p:nvSpPr>
        <p:spPr>
          <a:xfrm>
            <a:off x="685801" y="161366"/>
            <a:ext cx="10131425" cy="1277469"/>
          </a:xfrm>
        </p:spPr>
        <p:txBody>
          <a:bodyPr>
            <a:normAutofit/>
          </a:bodyPr>
          <a:lstStyle/>
          <a:p>
            <a:pPr algn="ctr"/>
            <a:r>
              <a:rPr lang="en-US" sz="4800" b="1" dirty="0">
                <a:latin typeface="Arial" panose="020B0604020202020204" pitchFamily="34" charset="0"/>
                <a:cs typeface="Arial" panose="020B0604020202020204" pitchFamily="34" charset="0"/>
              </a:rPr>
              <a:t>Background</a:t>
            </a:r>
          </a:p>
        </p:txBody>
      </p:sp>
      <p:sp>
        <p:nvSpPr>
          <p:cNvPr id="3" name="Content Placeholder 2">
            <a:extLst>
              <a:ext uri="{FF2B5EF4-FFF2-40B4-BE49-F238E27FC236}">
                <a16:creationId xmlns:a16="http://schemas.microsoft.com/office/drawing/2014/main" id="{E97433A7-F441-AFB5-3365-13528E5D6D47}"/>
              </a:ext>
            </a:extLst>
          </p:cNvPr>
          <p:cNvSpPr>
            <a:spLocks noGrp="1"/>
          </p:cNvSpPr>
          <p:nvPr>
            <p:ph idx="1"/>
          </p:nvPr>
        </p:nvSpPr>
        <p:spPr>
          <a:xfrm>
            <a:off x="685801" y="1573306"/>
            <a:ext cx="11201399" cy="4935069"/>
          </a:xfrm>
        </p:spPr>
        <p:txBody>
          <a:bodyPr>
            <a:noAutofit/>
          </a:bodyPr>
          <a:lstStyle/>
          <a:p>
            <a:r>
              <a:rPr lang="en-IN" sz="2200" b="0" i="0" dirty="0">
                <a:effectLst/>
                <a:latin typeface="Arial" panose="020B0604020202020204" pitchFamily="34" charset="0"/>
                <a:cs typeface="Arial" panose="020B0604020202020204" pitchFamily="34" charset="0"/>
              </a:rPr>
              <a:t>X Education is a company that sells online courses to industry professionals. They market their courses on different websites like Google, and when people are interested, they come to the X Education website. These people might look at the courses, fill out a form for a course, or watch some videos before deciding whether to buy. </a:t>
            </a:r>
          </a:p>
          <a:p>
            <a:r>
              <a:rPr lang="en-IN" sz="2200" b="0" i="0" dirty="0">
                <a:effectLst/>
                <a:latin typeface="Arial" panose="020B0604020202020204" pitchFamily="34" charset="0"/>
                <a:cs typeface="Arial" panose="020B0604020202020204" pitchFamily="34" charset="0"/>
              </a:rPr>
              <a:t>The company wants to identify the people who are most likely to buy a course (called "hot leads") and focus on them to increase sales.</a:t>
            </a:r>
          </a:p>
          <a:p>
            <a:r>
              <a:rPr lang="en-IN" sz="2200" b="0" i="0" dirty="0">
                <a:effectLst/>
                <a:latin typeface="Arial" panose="020B0604020202020204" pitchFamily="34" charset="0"/>
                <a:cs typeface="Arial" panose="020B0604020202020204" pitchFamily="34" charset="0"/>
              </a:rPr>
              <a:t>When people visit X Education's website, they might fill out a form with their contact information like email or phone number. These people are called "leads." After getting leads, employees from the sales team try to convert these leads into customers by making calls, sending emails etc. However, not all leads convert into customers. Usually, about 30% of leads become customers for X Education.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67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8CA1-B44F-A1C9-5264-3D2678810FAE}"/>
              </a:ext>
            </a:extLst>
          </p:cNvPr>
          <p:cNvSpPr>
            <a:spLocks noGrp="1"/>
          </p:cNvSpPr>
          <p:nvPr>
            <p:ph type="title"/>
          </p:nvPr>
        </p:nvSpPr>
        <p:spPr>
          <a:xfrm>
            <a:off x="685801" y="609601"/>
            <a:ext cx="10131425" cy="1044388"/>
          </a:xfrm>
        </p:spPr>
        <p:txBody>
          <a:bodyPr>
            <a:normAutofit/>
          </a:bodyPr>
          <a:lstStyle/>
          <a:p>
            <a:pPr algn="ctr"/>
            <a:r>
              <a:rPr lang="en" sz="4400" b="1" dirty="0">
                <a:latin typeface="Arial" panose="020B0604020202020204" pitchFamily="34" charset="0"/>
                <a:cs typeface="Arial" panose="020B0604020202020204" pitchFamily="34" charset="0"/>
              </a:rPr>
              <a:t>Problem </a:t>
            </a:r>
            <a:r>
              <a:rPr lang="en" sz="5400" b="1" dirty="0">
                <a:latin typeface="Arial" panose="020B0604020202020204" pitchFamily="34" charset="0"/>
                <a:cs typeface="Arial" panose="020B0604020202020204" pitchFamily="34" charset="0"/>
              </a:rPr>
              <a:t>Statement</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9C5B13-A51E-90EE-2529-A7975913B0B0}"/>
              </a:ext>
            </a:extLst>
          </p:cNvPr>
          <p:cNvSpPr>
            <a:spLocks noGrp="1"/>
          </p:cNvSpPr>
          <p:nvPr>
            <p:ph idx="1"/>
          </p:nvPr>
        </p:nvSpPr>
        <p:spPr>
          <a:xfrm>
            <a:off x="578225" y="2142067"/>
            <a:ext cx="11335870" cy="4446992"/>
          </a:xfrm>
        </p:spPr>
        <p:txBody>
          <a:bodyPr>
            <a:normAutofit/>
          </a:bodyPr>
          <a:lstStyle/>
          <a:p>
            <a:r>
              <a:rPr lang="en-IN" sz="2800" b="0" i="0" dirty="0">
                <a:effectLst/>
                <a:latin typeface="Arial" panose="020B0604020202020204" pitchFamily="34" charset="0"/>
                <a:cs typeface="Arial" panose="020B0604020202020204" pitchFamily="34" charset="0"/>
              </a:rPr>
              <a:t>X Education gets a lot of leads but not all of them turn into customers. To make the process more efficient, the company wants to identify the best leads (called "Hot Leads") so that the sales team can focus on them. By doing this, the lead conversion rate should increase. </a:t>
            </a:r>
          </a:p>
          <a:p>
            <a:r>
              <a:rPr lang="en-IN" sz="2800" b="0" i="0" dirty="0">
                <a:effectLst/>
                <a:latin typeface="Arial" panose="020B0604020202020204" pitchFamily="34" charset="0"/>
                <a:cs typeface="Arial" panose="020B0604020202020204" pitchFamily="34" charset="0"/>
              </a:rPr>
              <a:t>We need to build a model that assigns a lead score to each lead, with higher scores indicating a higher chance of conversion. The CEO wants the lead conversion rate to be 80%.</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762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C61A-26EA-4ADF-D7D6-F9D738815452}"/>
              </a:ext>
            </a:extLst>
          </p:cNvPr>
          <p:cNvSpPr>
            <a:spLocks noGrp="1"/>
          </p:cNvSpPr>
          <p:nvPr>
            <p:ph type="title"/>
          </p:nvPr>
        </p:nvSpPr>
        <p:spPr>
          <a:xfrm>
            <a:off x="685801" y="349624"/>
            <a:ext cx="10131425" cy="1089211"/>
          </a:xfrm>
        </p:spPr>
        <p:txBody>
          <a:bodyPr>
            <a:normAutofit/>
          </a:bodyPr>
          <a:lstStyle/>
          <a:p>
            <a:pPr algn="ctr"/>
            <a:r>
              <a:rPr lang="en-US" sz="4800" b="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AA6C863F-0DD1-EA4E-3BD8-AF9EA1738B47}"/>
              </a:ext>
            </a:extLst>
          </p:cNvPr>
          <p:cNvSpPr>
            <a:spLocks noGrp="1"/>
          </p:cNvSpPr>
          <p:nvPr>
            <p:ph idx="1"/>
          </p:nvPr>
        </p:nvSpPr>
        <p:spPr>
          <a:xfrm>
            <a:off x="685801" y="1438835"/>
            <a:ext cx="11322423" cy="4840941"/>
          </a:xfrm>
        </p:spPr>
        <p:txBody>
          <a:bodyPr>
            <a:normAutofit lnSpcReduction="10000"/>
          </a:bodyPr>
          <a:lstStyle/>
          <a:p>
            <a:r>
              <a:rPr lang="en-IN" dirty="0">
                <a:effectLst/>
                <a:latin typeface="Arial" panose="020B0604020202020204" pitchFamily="34" charset="0"/>
                <a:cs typeface="Arial" panose="020B0604020202020204" pitchFamily="34" charset="0"/>
              </a:rPr>
              <a:t>The process of identifying "hot leads" in the context of an education business refers to the identification of potential students who are most likely to convert into paying customers. By focusing more attention and resources on these hot leads, the conversion ratio (the number of leads that convert into paying customers) can be improved.</a:t>
            </a:r>
          </a:p>
          <a:p>
            <a:r>
              <a:rPr lang="en-IN" dirty="0">
                <a:effectLst/>
                <a:latin typeface="Arial" panose="020B0604020202020204" pitchFamily="34" charset="0"/>
                <a:cs typeface="Arial" panose="020B0604020202020204" pitchFamily="34" charset="0"/>
              </a:rPr>
              <a:t>There are several ways to identify hot leads in an education business. One common method is to use data from previous customer interactions to identify patterns and characteristics that are associated with successful conversions. For example, if a significant number of paying customers have previously shown interest in a specific program or course, leads that express similar interests can be considered hot leads.</a:t>
            </a:r>
          </a:p>
          <a:p>
            <a:r>
              <a:rPr lang="en-IN" dirty="0">
                <a:effectLst/>
                <a:latin typeface="Arial" panose="020B0604020202020204" pitchFamily="34" charset="0"/>
                <a:cs typeface="Arial" panose="020B0604020202020204" pitchFamily="34" charset="0"/>
              </a:rPr>
              <a:t>Another way to identify hot leads is to use lead scoring methods. Lead scoring is the process of assigning a numerical value to each lead based on their level of engagement and interest. Leads with high scores are considered hot leads and are given priority in the sales process.</a:t>
            </a:r>
          </a:p>
          <a:p>
            <a:r>
              <a:rPr lang="en-IN" dirty="0">
                <a:effectLst/>
                <a:latin typeface="Arial" panose="020B0604020202020204" pitchFamily="34" charset="0"/>
                <a:cs typeface="Arial" panose="020B0604020202020204" pitchFamily="34" charset="0"/>
              </a:rPr>
              <a:t>In addition to these methods, it is also important to conduct thorough research on the target market and understand their needs and pain points. Identifying key demographics and psychographics of your ideal customer will also help in identifying hot leads.</a:t>
            </a:r>
          </a:p>
          <a:p>
            <a:r>
              <a:rPr lang="en-IN" dirty="0">
                <a:effectLst/>
                <a:latin typeface="Arial" panose="020B0604020202020204" pitchFamily="34" charset="0"/>
                <a:cs typeface="Arial" panose="020B0604020202020204" pitchFamily="34" charset="0"/>
              </a:rPr>
              <a:t>Overall, identifying hot leads is a crucial step in improving the conversion ratio for an education business. By focusing more attention and resources on these leads, the chances of converting them into paying customers are greatly increased.</a:t>
            </a:r>
          </a:p>
        </p:txBody>
      </p:sp>
    </p:spTree>
    <p:extLst>
      <p:ext uri="{BB962C8B-B14F-4D97-AF65-F5344CB8AC3E}">
        <p14:creationId xmlns:p14="http://schemas.microsoft.com/office/powerpoint/2010/main" val="24271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08A3-DFAC-C5BF-130E-79953F38FF5B}"/>
              </a:ext>
            </a:extLst>
          </p:cNvPr>
          <p:cNvSpPr>
            <a:spLocks noGrp="1"/>
          </p:cNvSpPr>
          <p:nvPr>
            <p:ph type="title"/>
          </p:nvPr>
        </p:nvSpPr>
        <p:spPr>
          <a:xfrm>
            <a:off x="685801" y="609600"/>
            <a:ext cx="10131425" cy="748553"/>
          </a:xfrm>
        </p:spPr>
        <p:txBody>
          <a:bodyPr/>
          <a:lstStyle/>
          <a:p>
            <a:r>
              <a:rPr lang="en-IN" sz="3600" b="1" dirty="0">
                <a:latin typeface="Arial" panose="020B0604020202020204" pitchFamily="34" charset="0"/>
                <a:ea typeface="Roboto"/>
                <a:cs typeface="Arial" panose="020B0604020202020204" pitchFamily="34" charset="0"/>
                <a:sym typeface="Roboto"/>
              </a:rPr>
              <a:t>Lead – Conversion Process</a:t>
            </a:r>
            <a:endParaRPr lang="en-US" b="1" dirty="0">
              <a:latin typeface="Arial" panose="020B0604020202020204" pitchFamily="34" charset="0"/>
              <a:cs typeface="Arial" panose="020B0604020202020204" pitchFamily="34" charset="0"/>
            </a:endParaRPr>
          </a:p>
        </p:txBody>
      </p:sp>
      <p:grpSp>
        <p:nvGrpSpPr>
          <p:cNvPr id="4" name="Google Shape;201;p30">
            <a:extLst>
              <a:ext uri="{FF2B5EF4-FFF2-40B4-BE49-F238E27FC236}">
                <a16:creationId xmlns:a16="http://schemas.microsoft.com/office/drawing/2014/main" id="{43CF3941-0DB8-7764-C84D-B07CC5E823A2}"/>
              </a:ext>
            </a:extLst>
          </p:cNvPr>
          <p:cNvGrpSpPr/>
          <p:nvPr/>
        </p:nvGrpSpPr>
        <p:grpSpPr>
          <a:xfrm>
            <a:off x="1632885" y="1530603"/>
            <a:ext cx="9789458" cy="3915456"/>
            <a:chOff x="4408" y="0"/>
            <a:chExt cx="10023063" cy="4306800"/>
          </a:xfrm>
          <a:solidFill>
            <a:schemeClr val="bg2">
              <a:lumMod val="20000"/>
              <a:lumOff val="80000"/>
            </a:schemeClr>
          </a:solidFill>
        </p:grpSpPr>
        <p:sp>
          <p:nvSpPr>
            <p:cNvPr id="5" name="Google Shape;202;p30">
              <a:extLst>
                <a:ext uri="{FF2B5EF4-FFF2-40B4-BE49-F238E27FC236}">
                  <a16:creationId xmlns:a16="http://schemas.microsoft.com/office/drawing/2014/main" id="{874C4698-96B3-CDEC-875A-D59FBA6C76F7}"/>
                </a:ext>
              </a:extLst>
            </p:cNvPr>
            <p:cNvSpPr/>
            <p:nvPr/>
          </p:nvSpPr>
          <p:spPr>
            <a:xfrm>
              <a:off x="752392" y="0"/>
              <a:ext cx="8527200" cy="4306800"/>
            </a:xfrm>
            <a:prstGeom prst="rightArrow">
              <a:avLst>
                <a:gd name="adj1" fmla="val 50000"/>
                <a:gd name="adj2" fmla="val 50000"/>
              </a:avLst>
            </a:prstGeom>
            <a:gr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6" name="Google Shape;203;p30">
              <a:extLst>
                <a:ext uri="{FF2B5EF4-FFF2-40B4-BE49-F238E27FC236}">
                  <a16:creationId xmlns:a16="http://schemas.microsoft.com/office/drawing/2014/main" id="{DBDEC5BA-944B-71CD-E3A5-DC9CC7E2A5AB}"/>
                </a:ext>
              </a:extLst>
            </p:cNvPr>
            <p:cNvSpPr/>
            <p:nvPr/>
          </p:nvSpPr>
          <p:spPr>
            <a:xfrm>
              <a:off x="4408" y="1292074"/>
              <a:ext cx="1927500" cy="1722900"/>
            </a:xfrm>
            <a:prstGeom prst="roundRect">
              <a:avLst>
                <a:gd name="adj" fmla="val 16667"/>
              </a:avLst>
            </a:prstGeom>
            <a:grp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7" name="Google Shape;204;p30">
              <a:extLst>
                <a:ext uri="{FF2B5EF4-FFF2-40B4-BE49-F238E27FC236}">
                  <a16:creationId xmlns:a16="http://schemas.microsoft.com/office/drawing/2014/main" id="{5462903B-D480-FD6D-F39B-BB39E1BE6C40}"/>
                </a:ext>
              </a:extLst>
            </p:cNvPr>
            <p:cNvSpPr txBox="1"/>
            <p:nvPr/>
          </p:nvSpPr>
          <p:spPr>
            <a:xfrm>
              <a:off x="88506" y="1376171"/>
              <a:ext cx="1759200" cy="1834417"/>
            </a:xfrm>
            <a:prstGeom prst="rect">
              <a:avLst/>
            </a:prstGeom>
            <a:grpFill/>
            <a:ln>
              <a:noFill/>
            </a:ln>
          </p:spPr>
          <p:txBody>
            <a:bodyPr spcFirstLastPara="1" wrap="square" lIns="48575" tIns="48575" rIns="48575" bIns="48575" anchor="ctr" anchorCtr="0">
              <a:noAutofit/>
            </a:bodyPr>
            <a:lstStyle/>
            <a:p>
              <a:pPr marL="0" marR="0" lvl="0" indent="0" rtl="0">
                <a:lnSpc>
                  <a:spcPct val="90000"/>
                </a:lnSpc>
                <a:spcBef>
                  <a:spcPts val="0"/>
                </a:spcBef>
                <a:spcAft>
                  <a:spcPts val="0"/>
                </a:spcAft>
                <a:buClr>
                  <a:schemeClr val="lt1"/>
                </a:buClr>
                <a:buSzPts val="1300"/>
                <a:buFont typeface="Corbel"/>
                <a:buNone/>
              </a:pPr>
              <a:r>
                <a:rPr lang="en" sz="1300" u="none" dirty="0">
                  <a:solidFill>
                    <a:sysClr val="windowText" lastClr="000000"/>
                  </a:solidFill>
                  <a:latin typeface="Arial" panose="020B0604020202020204" pitchFamily="34" charset="0"/>
                  <a:ea typeface="Corbel"/>
                  <a:cs typeface="Arial" panose="020B0604020202020204" pitchFamily="34" charset="0"/>
                  <a:sym typeface="Corbel"/>
                </a:rPr>
                <a:t>Lead Generation:</a:t>
              </a:r>
              <a:endParaRPr sz="1100" dirty="0">
                <a:solidFill>
                  <a:sysClr val="windowText" lastClr="000000"/>
                </a:solidFill>
                <a:latin typeface="Arial" panose="020B0604020202020204" pitchFamily="34" charset="0"/>
                <a:cs typeface="Arial" panose="020B0604020202020204" pitchFamily="34" charset="0"/>
              </a:endParaRPr>
            </a:p>
            <a:p>
              <a:pPr marL="342900" marR="0" lvl="0" indent="-342900" rtl="0">
                <a:lnSpc>
                  <a:spcPct val="90000"/>
                </a:lnSpc>
                <a:spcBef>
                  <a:spcPts val="400"/>
                </a:spcBef>
                <a:spcAft>
                  <a:spcPts val="0"/>
                </a:spcAft>
                <a:buClr>
                  <a:schemeClr val="lt1"/>
                </a:buClr>
                <a:buSzPts val="1300"/>
                <a:buFont typeface="Corbel"/>
                <a:buAutoNum type="arabicPeriod"/>
              </a:pPr>
              <a:r>
                <a:rPr lang="en" sz="1300" dirty="0">
                  <a:solidFill>
                    <a:sysClr val="windowText" lastClr="000000"/>
                  </a:solidFill>
                  <a:latin typeface="Arial" panose="020B0604020202020204" pitchFamily="34" charset="0"/>
                  <a:ea typeface="Corbel"/>
                  <a:cs typeface="Arial" panose="020B0604020202020204" pitchFamily="34" charset="0"/>
                  <a:sym typeface="Corbel"/>
                </a:rPr>
                <a:t>Ads on websites like Google, other websites etc.</a:t>
              </a:r>
              <a:endParaRPr lang="en" sz="1100" dirty="0">
                <a:solidFill>
                  <a:sysClr val="windowText" lastClr="000000"/>
                </a:solidFill>
                <a:latin typeface="Arial" panose="020B0604020202020204" pitchFamily="34" charset="0"/>
                <a:cs typeface="Arial" panose="020B0604020202020204" pitchFamily="34" charset="0"/>
                <a:sym typeface="Corbel"/>
              </a:endParaRPr>
            </a:p>
            <a:p>
              <a:pPr marL="342900" marR="0" lvl="0" indent="-342900" rtl="0">
                <a:lnSpc>
                  <a:spcPct val="90000"/>
                </a:lnSpc>
                <a:spcBef>
                  <a:spcPts val="400"/>
                </a:spcBef>
                <a:spcAft>
                  <a:spcPts val="0"/>
                </a:spcAft>
                <a:buClr>
                  <a:schemeClr val="lt1"/>
                </a:buClr>
                <a:buSzPts val="1300"/>
                <a:buFont typeface="Corbel"/>
                <a:buAutoNum type="arabicPeriod"/>
              </a:pPr>
              <a:r>
                <a:rPr lang="en" sz="1300" dirty="0">
                  <a:solidFill>
                    <a:sysClr val="windowText" lastClr="000000"/>
                  </a:solidFill>
                  <a:latin typeface="Arial" panose="020B0604020202020204" pitchFamily="34" charset="0"/>
                  <a:ea typeface="Corbel"/>
                  <a:cs typeface="Arial" panose="020B0604020202020204" pitchFamily="34" charset="0"/>
                  <a:sym typeface="Corbel"/>
                </a:rPr>
                <a:t>Referrals</a:t>
              </a:r>
              <a:endParaRPr sz="1100" dirty="0">
                <a:solidFill>
                  <a:sysClr val="windowText" lastClr="000000"/>
                </a:solidFill>
                <a:latin typeface="Arial" panose="020B0604020202020204" pitchFamily="34" charset="0"/>
                <a:cs typeface="Arial" panose="020B0604020202020204" pitchFamily="34" charset="0"/>
              </a:endParaRPr>
            </a:p>
          </p:txBody>
        </p:sp>
        <p:sp>
          <p:nvSpPr>
            <p:cNvPr id="8" name="Google Shape;205;p30">
              <a:extLst>
                <a:ext uri="{FF2B5EF4-FFF2-40B4-BE49-F238E27FC236}">
                  <a16:creationId xmlns:a16="http://schemas.microsoft.com/office/drawing/2014/main" id="{87F5B7A9-A3B8-FF49-2E7C-BDADEBA046FA}"/>
                </a:ext>
              </a:extLst>
            </p:cNvPr>
            <p:cNvSpPr/>
            <p:nvPr/>
          </p:nvSpPr>
          <p:spPr>
            <a:xfrm>
              <a:off x="2028299" y="1292074"/>
              <a:ext cx="1927500" cy="1722900"/>
            </a:xfrm>
            <a:prstGeom prst="roundRect">
              <a:avLst>
                <a:gd name="adj" fmla="val 16667"/>
              </a:avLst>
            </a:prstGeom>
            <a:grp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9" name="Google Shape;206;p30">
              <a:extLst>
                <a:ext uri="{FF2B5EF4-FFF2-40B4-BE49-F238E27FC236}">
                  <a16:creationId xmlns:a16="http://schemas.microsoft.com/office/drawing/2014/main" id="{D7F7E17C-1043-4341-360E-C67C983132FB}"/>
                </a:ext>
              </a:extLst>
            </p:cNvPr>
            <p:cNvSpPr txBox="1"/>
            <p:nvPr/>
          </p:nvSpPr>
          <p:spPr>
            <a:xfrm>
              <a:off x="2112397" y="1292074"/>
              <a:ext cx="1759200" cy="1918513"/>
            </a:xfrm>
            <a:prstGeom prst="rect">
              <a:avLst/>
            </a:prstGeom>
            <a:grp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dirty="0">
                  <a:solidFill>
                    <a:sysClr val="windowText" lastClr="000000"/>
                  </a:solidFill>
                  <a:latin typeface="Arial" panose="020B0604020202020204" pitchFamily="34" charset="0"/>
                  <a:ea typeface="Corbel"/>
                  <a:cs typeface="Arial" panose="020B0604020202020204" pitchFamily="34" charset="0"/>
                  <a:sym typeface="Corbel"/>
                </a:rPr>
                <a:t>Visit to X Education website by these potential customers  (professionals)</a:t>
              </a:r>
              <a:endParaRPr sz="1100" dirty="0">
                <a:solidFill>
                  <a:sysClr val="windowText" lastClr="000000"/>
                </a:solidFill>
                <a:latin typeface="Arial" panose="020B0604020202020204" pitchFamily="34" charset="0"/>
                <a:cs typeface="Arial" panose="020B0604020202020204" pitchFamily="34" charset="0"/>
              </a:endParaRPr>
            </a:p>
          </p:txBody>
        </p:sp>
        <p:sp>
          <p:nvSpPr>
            <p:cNvPr id="10" name="Google Shape;207;p30">
              <a:extLst>
                <a:ext uri="{FF2B5EF4-FFF2-40B4-BE49-F238E27FC236}">
                  <a16:creationId xmlns:a16="http://schemas.microsoft.com/office/drawing/2014/main" id="{61A767EA-7092-0028-3938-B60EE3535596}"/>
                </a:ext>
              </a:extLst>
            </p:cNvPr>
            <p:cNvSpPr/>
            <p:nvPr/>
          </p:nvSpPr>
          <p:spPr>
            <a:xfrm>
              <a:off x="4052190" y="1292074"/>
              <a:ext cx="1927500" cy="1722900"/>
            </a:xfrm>
            <a:prstGeom prst="roundRect">
              <a:avLst>
                <a:gd name="adj" fmla="val 16667"/>
              </a:avLst>
            </a:prstGeom>
            <a:grp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11" name="Google Shape;208;p30">
              <a:extLst>
                <a:ext uri="{FF2B5EF4-FFF2-40B4-BE49-F238E27FC236}">
                  <a16:creationId xmlns:a16="http://schemas.microsoft.com/office/drawing/2014/main" id="{95A2C49F-5A29-A1D4-FB28-1A32D3BB35E8}"/>
                </a:ext>
              </a:extLst>
            </p:cNvPr>
            <p:cNvSpPr txBox="1"/>
            <p:nvPr/>
          </p:nvSpPr>
          <p:spPr>
            <a:xfrm>
              <a:off x="4136288" y="1376172"/>
              <a:ext cx="1759200" cy="1554600"/>
            </a:xfrm>
            <a:prstGeom prst="rect">
              <a:avLst/>
            </a:prstGeom>
            <a:grp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dirty="0">
                  <a:solidFill>
                    <a:sysClr val="windowText" lastClr="000000"/>
                  </a:solidFill>
                  <a:latin typeface="Arial" panose="020B0604020202020204" pitchFamily="34" charset="0"/>
                  <a:ea typeface="Corbel"/>
                  <a:cs typeface="Arial" panose="020B0604020202020204" pitchFamily="34" charset="0"/>
                  <a:sym typeface="Corbel"/>
                </a:rPr>
                <a:t>Visitors either provide Email id &amp; Contact Details </a:t>
              </a:r>
              <a:endParaRPr sz="1100" dirty="0">
                <a:solidFill>
                  <a:sysClr val="windowText" lastClr="000000"/>
                </a:solidFill>
                <a:latin typeface="Arial" panose="020B0604020202020204" pitchFamily="34" charset="0"/>
                <a:cs typeface="Arial" panose="020B0604020202020204" pitchFamily="34" charset="0"/>
              </a:endParaRPr>
            </a:p>
            <a:p>
              <a:pPr marL="0" marR="0" lvl="0" indent="0" algn="ctr" rtl="0">
                <a:lnSpc>
                  <a:spcPct val="90000"/>
                </a:lnSpc>
                <a:spcBef>
                  <a:spcPts val="400"/>
                </a:spcBef>
                <a:spcAft>
                  <a:spcPts val="0"/>
                </a:spcAft>
                <a:buClr>
                  <a:schemeClr val="lt1"/>
                </a:buClr>
                <a:buSzPts val="1300"/>
                <a:buFont typeface="Corbel"/>
                <a:buNone/>
              </a:pPr>
              <a:r>
                <a:rPr lang="en" sz="1300" dirty="0">
                  <a:solidFill>
                    <a:sysClr val="windowText" lastClr="000000"/>
                  </a:solidFill>
                  <a:latin typeface="Arial" panose="020B0604020202020204" pitchFamily="34" charset="0"/>
                  <a:ea typeface="Corbel"/>
                  <a:cs typeface="Arial" panose="020B0604020202020204" pitchFamily="34" charset="0"/>
                  <a:sym typeface="Corbel"/>
                </a:rPr>
                <a:t>Or</a:t>
              </a:r>
              <a:endParaRPr sz="1100" dirty="0">
                <a:solidFill>
                  <a:sysClr val="windowText" lastClr="000000"/>
                </a:solidFill>
                <a:latin typeface="Arial" panose="020B0604020202020204" pitchFamily="34" charset="0"/>
                <a:cs typeface="Arial" panose="020B0604020202020204" pitchFamily="34" charset="0"/>
              </a:endParaRPr>
            </a:p>
            <a:p>
              <a:pPr marL="0" marR="0" lvl="0" indent="0" algn="ctr" rtl="0">
                <a:lnSpc>
                  <a:spcPct val="90000"/>
                </a:lnSpc>
                <a:spcBef>
                  <a:spcPts val="400"/>
                </a:spcBef>
                <a:spcAft>
                  <a:spcPts val="0"/>
                </a:spcAft>
                <a:buClr>
                  <a:schemeClr val="lt1"/>
                </a:buClr>
                <a:buSzPts val="1300"/>
                <a:buFont typeface="Corbel"/>
                <a:buNone/>
              </a:pPr>
              <a:r>
                <a:rPr lang="en" sz="1300" dirty="0">
                  <a:solidFill>
                    <a:sysClr val="windowText" lastClr="000000"/>
                  </a:solidFill>
                  <a:latin typeface="Arial" panose="020B0604020202020204" pitchFamily="34" charset="0"/>
                  <a:ea typeface="Corbel"/>
                  <a:cs typeface="Arial" panose="020B0604020202020204" pitchFamily="34" charset="0"/>
                  <a:sym typeface="Corbel"/>
                </a:rPr>
                <a:t>View videos etc.</a:t>
              </a:r>
              <a:endParaRPr sz="1300" dirty="0">
                <a:solidFill>
                  <a:sysClr val="windowText" lastClr="000000"/>
                </a:solidFill>
                <a:latin typeface="Arial" panose="020B0604020202020204" pitchFamily="34" charset="0"/>
                <a:ea typeface="Corbel"/>
                <a:cs typeface="Arial" panose="020B0604020202020204" pitchFamily="34" charset="0"/>
                <a:sym typeface="Corbel"/>
              </a:endParaRPr>
            </a:p>
          </p:txBody>
        </p:sp>
        <p:sp>
          <p:nvSpPr>
            <p:cNvPr id="12" name="Google Shape;209;p30">
              <a:extLst>
                <a:ext uri="{FF2B5EF4-FFF2-40B4-BE49-F238E27FC236}">
                  <a16:creationId xmlns:a16="http://schemas.microsoft.com/office/drawing/2014/main" id="{6198FFF5-2BC1-848F-2F56-36D2FD3C3B34}"/>
                </a:ext>
              </a:extLst>
            </p:cNvPr>
            <p:cNvSpPr/>
            <p:nvPr/>
          </p:nvSpPr>
          <p:spPr>
            <a:xfrm>
              <a:off x="6076080" y="1292074"/>
              <a:ext cx="1927500" cy="1722900"/>
            </a:xfrm>
            <a:prstGeom prst="roundRect">
              <a:avLst>
                <a:gd name="adj" fmla="val 16667"/>
              </a:avLst>
            </a:prstGeom>
            <a:grp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13" name="Google Shape;210;p30">
              <a:extLst>
                <a:ext uri="{FF2B5EF4-FFF2-40B4-BE49-F238E27FC236}">
                  <a16:creationId xmlns:a16="http://schemas.microsoft.com/office/drawing/2014/main" id="{9E1B02A6-E9FD-1155-FAE6-93BD7A4E4DB4}"/>
                </a:ext>
              </a:extLst>
            </p:cNvPr>
            <p:cNvSpPr txBox="1"/>
            <p:nvPr/>
          </p:nvSpPr>
          <p:spPr>
            <a:xfrm>
              <a:off x="6160178" y="1376172"/>
              <a:ext cx="1759200" cy="1554600"/>
            </a:xfrm>
            <a:prstGeom prst="rect">
              <a:avLst/>
            </a:prstGeom>
            <a:grp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dirty="0">
                  <a:solidFill>
                    <a:sysClr val="windowText" lastClr="000000"/>
                  </a:solidFill>
                  <a:latin typeface="Arial" panose="020B0604020202020204" pitchFamily="34" charset="0"/>
                  <a:ea typeface="Corbel"/>
                  <a:cs typeface="Arial" panose="020B0604020202020204" pitchFamily="34" charset="0"/>
                  <a:sym typeface="Corbel"/>
                </a:rPr>
                <a:t>Tele calling and Emailing activity to all the leads</a:t>
              </a:r>
              <a:endParaRPr sz="1100" dirty="0">
                <a:solidFill>
                  <a:sysClr val="windowText" lastClr="000000"/>
                </a:solidFill>
                <a:latin typeface="Arial" panose="020B0604020202020204" pitchFamily="34" charset="0"/>
                <a:cs typeface="Arial" panose="020B0604020202020204" pitchFamily="34" charset="0"/>
              </a:endParaRPr>
            </a:p>
          </p:txBody>
        </p:sp>
        <p:sp>
          <p:nvSpPr>
            <p:cNvPr id="14" name="Google Shape;211;p30">
              <a:extLst>
                <a:ext uri="{FF2B5EF4-FFF2-40B4-BE49-F238E27FC236}">
                  <a16:creationId xmlns:a16="http://schemas.microsoft.com/office/drawing/2014/main" id="{8EA3949E-433E-38DA-858E-9C013F0BE4EF}"/>
                </a:ext>
              </a:extLst>
            </p:cNvPr>
            <p:cNvSpPr/>
            <p:nvPr/>
          </p:nvSpPr>
          <p:spPr>
            <a:xfrm>
              <a:off x="8099971" y="1292074"/>
              <a:ext cx="1927500" cy="1722900"/>
            </a:xfrm>
            <a:prstGeom prst="roundRect">
              <a:avLst>
                <a:gd name="adj" fmla="val 16667"/>
              </a:avLst>
            </a:prstGeom>
            <a:grp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solidFill>
                  <a:sysClr val="windowText" lastClr="000000"/>
                </a:solidFill>
                <a:latin typeface="Arial" panose="020B0604020202020204" pitchFamily="34" charset="0"/>
                <a:cs typeface="Arial" panose="020B0604020202020204" pitchFamily="34" charset="0"/>
              </a:endParaRPr>
            </a:p>
          </p:txBody>
        </p:sp>
        <p:sp>
          <p:nvSpPr>
            <p:cNvPr id="15" name="Google Shape;212;p30">
              <a:extLst>
                <a:ext uri="{FF2B5EF4-FFF2-40B4-BE49-F238E27FC236}">
                  <a16:creationId xmlns:a16="http://schemas.microsoft.com/office/drawing/2014/main" id="{21473D47-1309-5333-0BF0-089585D53384}"/>
                </a:ext>
              </a:extLst>
            </p:cNvPr>
            <p:cNvSpPr txBox="1"/>
            <p:nvPr/>
          </p:nvSpPr>
          <p:spPr>
            <a:xfrm>
              <a:off x="8184069" y="1376172"/>
              <a:ext cx="1759200" cy="1554600"/>
            </a:xfrm>
            <a:prstGeom prst="rect">
              <a:avLst/>
            </a:prstGeom>
            <a:grp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ysClr val="windowText" lastClr="000000"/>
                  </a:solidFill>
                  <a:latin typeface="Arial" panose="020B0604020202020204" pitchFamily="34" charset="0"/>
                  <a:ea typeface="Corbel"/>
                  <a:cs typeface="Arial" panose="020B0604020202020204" pitchFamily="34" charset="0"/>
                  <a:sym typeface="Corbel"/>
                </a:rPr>
                <a:t>~30% leads get converted</a:t>
              </a:r>
              <a:endParaRPr sz="1100">
                <a:solidFill>
                  <a:sysClr val="windowText" lastClr="000000"/>
                </a:solidFill>
                <a:latin typeface="Arial" panose="020B0604020202020204" pitchFamily="34" charset="0"/>
                <a:cs typeface="Arial" panose="020B0604020202020204" pitchFamily="34" charset="0"/>
              </a:endParaRPr>
            </a:p>
          </p:txBody>
        </p:sp>
      </p:grpSp>
      <p:sp>
        <p:nvSpPr>
          <p:cNvPr id="19" name="Snip Same-side Corner of Rectangle 18">
            <a:extLst>
              <a:ext uri="{FF2B5EF4-FFF2-40B4-BE49-F238E27FC236}">
                <a16:creationId xmlns:a16="http://schemas.microsoft.com/office/drawing/2014/main" id="{6679C0EB-6274-CEF5-BF39-D75B6D829C7E}"/>
              </a:ext>
            </a:extLst>
          </p:cNvPr>
          <p:cNvSpPr/>
          <p:nvPr/>
        </p:nvSpPr>
        <p:spPr>
          <a:xfrm>
            <a:off x="5492182" y="4473704"/>
            <a:ext cx="3871202" cy="1577791"/>
          </a:xfrm>
          <a:prstGeom prst="snip2Same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Google Shape;215;p30">
            <a:extLst>
              <a:ext uri="{FF2B5EF4-FFF2-40B4-BE49-F238E27FC236}">
                <a16:creationId xmlns:a16="http://schemas.microsoft.com/office/drawing/2014/main" id="{A9FB026F-7444-EFFD-0F67-1D2F3209F489}"/>
              </a:ext>
            </a:extLst>
          </p:cNvPr>
          <p:cNvSpPr txBox="1"/>
          <p:nvPr/>
        </p:nvSpPr>
        <p:spPr>
          <a:xfrm>
            <a:off x="5668464" y="4763334"/>
            <a:ext cx="3495405"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IN" sz="1400" b="0" i="0" dirty="0">
                <a:solidFill>
                  <a:srgbClr val="374151"/>
                </a:solidFill>
                <a:effectLst/>
                <a:latin typeface="Arial" panose="020B0604020202020204" pitchFamily="34" charset="0"/>
                <a:cs typeface="Arial" panose="020B0604020202020204" pitchFamily="34" charset="0"/>
              </a:rPr>
              <a:t>To build a model to filter leads and identify the most promising ones, known as "Hot Leads" with the target lead conversion rate of 80% or higher by assigning a lead score to each lead.</a:t>
            </a:r>
            <a:endParaRPr sz="1100" dirty="0">
              <a:solidFill>
                <a:sysClr val="windowText" lastClr="000000"/>
              </a:solidFill>
              <a:latin typeface="Arial" panose="020B0604020202020204" pitchFamily="34" charset="0"/>
              <a:cs typeface="Arial" panose="020B0604020202020204" pitchFamily="34" charset="0"/>
            </a:endParaRPr>
          </a:p>
        </p:txBody>
      </p:sp>
      <p:sp>
        <p:nvSpPr>
          <p:cNvPr id="22" name="Up Arrow 21">
            <a:extLst>
              <a:ext uri="{FF2B5EF4-FFF2-40B4-BE49-F238E27FC236}">
                <a16:creationId xmlns:a16="http://schemas.microsoft.com/office/drawing/2014/main" id="{8DBE101D-3954-ADD4-DB6F-A66A24D5BDD7}"/>
              </a:ext>
            </a:extLst>
          </p:cNvPr>
          <p:cNvSpPr/>
          <p:nvPr/>
        </p:nvSpPr>
        <p:spPr>
          <a:xfrm>
            <a:off x="7294454" y="3994241"/>
            <a:ext cx="455047" cy="8068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351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{3FE92441-F0FC-BF40-B9AF-9D9571E9E68A}tf16401378</Template>
  <TotalTime>11776</TotalTime>
  <Words>3128</Words>
  <Application>Microsoft Macintosh PowerPoint</Application>
  <PresentationFormat>Widescreen</PresentationFormat>
  <Paragraphs>200</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-apple-system</vt:lpstr>
      <vt:lpstr>Arial</vt:lpstr>
      <vt:lpstr>Calibri</vt:lpstr>
      <vt:lpstr>Calibri Light</vt:lpstr>
      <vt:lpstr>circular</vt:lpstr>
      <vt:lpstr>Corbel</vt:lpstr>
      <vt:lpstr>Helvetica Neue</vt:lpstr>
      <vt:lpstr>Roboto</vt:lpstr>
      <vt:lpstr>Söhne</vt:lpstr>
      <vt:lpstr>Celestial</vt:lpstr>
      <vt:lpstr>X Education  Lead Scoring CASE STUDIES</vt:lpstr>
      <vt:lpstr>Problem Statement</vt:lpstr>
      <vt:lpstr>Business Objectives</vt:lpstr>
      <vt:lpstr>Data Understanding</vt:lpstr>
      <vt:lpstr>Lead scoring case study solution</vt:lpstr>
      <vt:lpstr>Background</vt:lpstr>
      <vt:lpstr>Problem Statement</vt:lpstr>
      <vt:lpstr>Objective:</vt:lpstr>
      <vt:lpstr>Lead – Conversion Process</vt:lpstr>
      <vt:lpstr>Proposed Solution</vt:lpstr>
      <vt:lpstr>Implementation</vt:lpstr>
      <vt:lpstr>PowerPoint Presentation</vt:lpstr>
      <vt:lpstr>PowerPoint Presentation</vt:lpstr>
      <vt:lpstr>1. Importing all the necessary required libraries</vt:lpstr>
      <vt:lpstr>2. Loading or Reading the Dataset</vt:lpstr>
      <vt:lpstr>2. Data inspection, routine check and preparation</vt:lpstr>
      <vt:lpstr>Data inspection and removing the unwanted variables</vt:lpstr>
      <vt:lpstr>Identification of null values to replace missing values</vt:lpstr>
      <vt:lpstr>Plots (Visualization)</vt:lpstr>
      <vt:lpstr>Categorical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Heatmap</vt:lpstr>
      <vt:lpstr>PowerPoint Presentation</vt:lpstr>
      <vt:lpstr>Inference / Conclusion</vt:lpstr>
      <vt:lpstr>Model Analysis on Training set</vt:lpstr>
      <vt:lpstr>Model Analysis on Test set</vt:lpstr>
      <vt:lpstr>Inferences from Model</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STUDIES</dc:title>
  <dc:creator>Microsoft Office User</dc:creator>
  <cp:lastModifiedBy>SHAN !!</cp:lastModifiedBy>
  <cp:revision>61</cp:revision>
  <dcterms:created xsi:type="dcterms:W3CDTF">2022-10-04T03:36:16Z</dcterms:created>
  <dcterms:modified xsi:type="dcterms:W3CDTF">2023-01-24T18:00:50Z</dcterms:modified>
</cp:coreProperties>
</file>