
<file path=[Content_Types].xml><?xml version="1.0" encoding="utf-8"?>
<Types xmlns="http://schemas.openxmlformats.org/package/2006/content-types">
  <Default Extension="png" ContentType="image/png"/>
  <Default Extension="bin" ContentType="application/vnd.openxmlformats-officedocument.oleObject"/>
  <Default Extension="jfif" ContentType="image/jpe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44" r:id="rId1"/>
  </p:sldMasterIdLst>
  <p:sldIdLst>
    <p:sldId id="256" r:id="rId2"/>
    <p:sldId id="266" r:id="rId3"/>
    <p:sldId id="257" r:id="rId4"/>
    <p:sldId id="260" r:id="rId5"/>
    <p:sldId id="261" r:id="rId6"/>
    <p:sldId id="262" r:id="rId7"/>
    <p:sldId id="263" r:id="rId8"/>
    <p:sldId id="269"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3B8C4E-EB7E-48F9-B126-EC65A78114FB}">
          <p14:sldIdLst>
            <p14:sldId id="256"/>
            <p14:sldId id="266"/>
            <p14:sldId id="257"/>
            <p14:sldId id="260"/>
            <p14:sldId id="261"/>
            <p14:sldId id="262"/>
            <p14:sldId id="263"/>
            <p14:sldId id="269"/>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2"/>
              </a:solidFill>
              <a:latin typeface="+mn-lt"/>
              <a:ea typeface="+mn-ea"/>
              <a:cs typeface="+mn-cs"/>
            </a:defRPr>
          </a:pPr>
          <a:endParaRPr lang="en-US"/>
        </a:p>
      </c:txPr>
    </c:title>
    <c:autoTitleDeleted val="0"/>
    <c:plotArea>
      <c:layout>
        <c:manualLayout>
          <c:layoutTarget val="inner"/>
          <c:xMode val="edge"/>
          <c:yMode val="edge"/>
          <c:x val="0.2698820327292607"/>
          <c:y val="0.17167177907181611"/>
          <c:w val="0.51129215455846366"/>
          <c:h val="0.70425856196099512"/>
        </c:manualLayout>
      </c:layout>
      <c:pieChart>
        <c:varyColors val="1"/>
        <c:ser>
          <c:idx val="0"/>
          <c:order val="0"/>
          <c:tx>
            <c:strRef>
              <c:f>Sheet1!$B$1</c:f>
              <c:strCache>
                <c:ptCount val="1"/>
                <c:pt idx="0">
                  <c:v>No.of Employees</c:v>
                </c:pt>
              </c:strCache>
            </c:strRef>
          </c:tx>
          <c:dPt>
            <c:idx val="0"/>
            <c:bubble3D val="0"/>
            <c:explosion val="17"/>
            <c:spPr>
              <a:solidFill>
                <a:schemeClr val="accent1"/>
              </a:solidFill>
              <a:ln w="19050">
                <a:solidFill>
                  <a:schemeClr val="lt1"/>
                </a:solidFill>
              </a:ln>
              <a:effectLst/>
            </c:spPr>
            <c:extLst>
              <c:ext xmlns:c16="http://schemas.microsoft.com/office/drawing/2014/chart" uri="{C3380CC4-5D6E-409C-BE32-E72D297353CC}">
                <c16:uniqueId val="{00000001-242B-44EA-B936-6135999F12D8}"/>
              </c:ext>
            </c:extLst>
          </c:dPt>
          <c:dPt>
            <c:idx val="1"/>
            <c:bubble3D val="0"/>
            <c:explosion val="24"/>
            <c:spPr>
              <a:solidFill>
                <a:schemeClr val="accent2"/>
              </a:solidFill>
              <a:ln w="19050">
                <a:solidFill>
                  <a:schemeClr val="lt1"/>
                </a:solidFill>
              </a:ln>
              <a:effectLst/>
            </c:spPr>
            <c:extLst>
              <c:ext xmlns:c16="http://schemas.microsoft.com/office/drawing/2014/chart" uri="{C3380CC4-5D6E-409C-BE32-E72D297353CC}">
                <c16:uniqueId val="{00000003-242B-44EA-B936-6135999F12D8}"/>
              </c:ext>
            </c:extLst>
          </c:dPt>
          <c:dPt>
            <c:idx val="2"/>
            <c:bubble3D val="0"/>
            <c:explosion val="13"/>
            <c:spPr>
              <a:solidFill>
                <a:schemeClr val="accent3"/>
              </a:solidFill>
              <a:ln w="19050">
                <a:solidFill>
                  <a:schemeClr val="lt1"/>
                </a:solidFill>
              </a:ln>
              <a:effectLst/>
            </c:spPr>
            <c:extLst>
              <c:ext xmlns:c16="http://schemas.microsoft.com/office/drawing/2014/chart" uri="{C3380CC4-5D6E-409C-BE32-E72D297353CC}">
                <c16:uniqueId val="{00000005-242B-44EA-B936-6135999F12D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Good</c:v>
                </c:pt>
                <c:pt idx="1">
                  <c:v>Excellent</c:v>
                </c:pt>
                <c:pt idx="2">
                  <c:v>Outsatnding</c:v>
                </c:pt>
              </c:strCache>
            </c:strRef>
          </c:cat>
          <c:val>
            <c:numRef>
              <c:f>Sheet1!$B$2:$B$4</c:f>
              <c:numCache>
                <c:formatCode>General</c:formatCode>
                <c:ptCount val="3"/>
                <c:pt idx="0">
                  <c:v>194</c:v>
                </c:pt>
                <c:pt idx="1">
                  <c:v>874</c:v>
                </c:pt>
                <c:pt idx="2">
                  <c:v>132</c:v>
                </c:pt>
              </c:numCache>
            </c:numRef>
          </c:val>
          <c:extLst>
            <c:ext xmlns:c16="http://schemas.microsoft.com/office/drawing/2014/chart" uri="{C3380CC4-5D6E-409C-BE32-E72D297353CC}">
              <c16:uniqueId val="{00000000-1C99-4CC6-99CD-CA76B02CAC9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92D050"/>
                </a:solidFill>
                <a:latin typeface="+mn-lt"/>
                <a:ea typeface="+mn-ea"/>
                <a:cs typeface="+mn-cs"/>
              </a:defRPr>
            </a:pPr>
            <a:r>
              <a:rPr lang="en-US" dirty="0" smtClean="0">
                <a:solidFill>
                  <a:srgbClr val="92D050"/>
                </a:solidFill>
              </a:rPr>
              <a:t>Department</a:t>
            </a:r>
            <a:r>
              <a:rPr lang="en-US" baseline="0" dirty="0" smtClean="0">
                <a:solidFill>
                  <a:srgbClr val="92D050"/>
                </a:solidFill>
              </a:rPr>
              <a:t> wise Employees</a:t>
            </a:r>
            <a:endParaRPr lang="en-IN" dirty="0">
              <a:solidFill>
                <a:srgbClr val="92D050"/>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rgbClr val="92D050"/>
              </a:solidFill>
              <a:latin typeface="+mn-lt"/>
              <a:ea typeface="+mn-ea"/>
              <a:cs typeface="+mn-cs"/>
            </a:defRPr>
          </a:pPr>
          <a:endParaRPr lang="en-US"/>
        </a:p>
      </c:txPr>
    </c:title>
    <c:autoTitleDeleted val="0"/>
    <c:view3D>
      <c:rotX val="15"/>
      <c:rotY val="20"/>
      <c:depthPercent val="100"/>
      <c:rAngAx val="1"/>
    </c:view3D>
    <c:floor>
      <c:thickness val="0"/>
      <c:spPr>
        <a:noFill/>
        <a:ln w="25400">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clustered"/>
        <c:varyColors val="0"/>
        <c:ser>
          <c:idx val="0"/>
          <c:order val="0"/>
          <c:tx>
            <c:strRef>
              <c:f>Sheet1!$B$1</c:f>
              <c:strCache>
                <c:ptCount val="1"/>
                <c:pt idx="0">
                  <c:v>Sales</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Good</c:v>
                </c:pt>
                <c:pt idx="1">
                  <c:v>Excellent</c:v>
                </c:pt>
                <c:pt idx="2">
                  <c:v>Outstanding</c:v>
                </c:pt>
              </c:strCache>
            </c:strRef>
          </c:cat>
          <c:val>
            <c:numRef>
              <c:f>Sheet1!$B$2:$B$4</c:f>
              <c:numCache>
                <c:formatCode>General</c:formatCode>
                <c:ptCount val="3"/>
                <c:pt idx="0">
                  <c:v>87</c:v>
                </c:pt>
                <c:pt idx="1">
                  <c:v>251</c:v>
                </c:pt>
                <c:pt idx="2">
                  <c:v>35</c:v>
                </c:pt>
              </c:numCache>
            </c:numRef>
          </c:val>
          <c:extLst>
            <c:ext xmlns:c16="http://schemas.microsoft.com/office/drawing/2014/chart" uri="{C3380CC4-5D6E-409C-BE32-E72D297353CC}">
              <c16:uniqueId val="{00000000-F973-4A0B-A4BE-EA94BE9A1C90}"/>
            </c:ext>
          </c:extLst>
        </c:ser>
        <c:ser>
          <c:idx val="1"/>
          <c:order val="1"/>
          <c:tx>
            <c:strRef>
              <c:f>Sheet1!$C$1</c:f>
              <c:strCache>
                <c:ptCount val="1"/>
                <c:pt idx="0">
                  <c:v>Human Resources</c:v>
                </c:pt>
              </c:strCache>
            </c:strRef>
          </c:tx>
          <c:spPr>
            <a:solidFill>
              <a:schemeClr val="accent2"/>
            </a:solidFill>
            <a:ln>
              <a:noFill/>
            </a:ln>
            <a:effectLst/>
            <a:sp3d/>
          </c:spPr>
          <c:invertIfNegative val="0"/>
          <c:dLbls>
            <c:dLbl>
              <c:idx val="0"/>
              <c:layout>
                <c:manualLayout>
                  <c:x val="7.8808759066109641E-3"/>
                  <c:y val="-4.103535761506389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F973-4A0B-A4BE-EA94BE9A1C90}"/>
                </c:ext>
              </c:extLst>
            </c:dLbl>
            <c:dLbl>
              <c:idx val="1"/>
              <c:layout>
                <c:manualLayout>
                  <c:x val="5.9106569299582504E-3"/>
                  <c:y val="-4.924242913807654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A-F973-4A0B-A4BE-EA94BE9A1C90}"/>
                </c:ext>
              </c:extLst>
            </c:dLbl>
            <c:dLbl>
              <c:idx val="2"/>
              <c:layout>
                <c:manualLayout>
                  <c:x val="3.9404379533055003E-3"/>
                  <c:y val="-4.924242913807654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C-F973-4A0B-A4BE-EA94BE9A1C9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Good</c:v>
                </c:pt>
                <c:pt idx="1">
                  <c:v>Excellent</c:v>
                </c:pt>
                <c:pt idx="2">
                  <c:v>Outstanding</c:v>
                </c:pt>
              </c:strCache>
            </c:strRef>
          </c:cat>
          <c:val>
            <c:numRef>
              <c:f>Sheet1!$C$2:$C$4</c:f>
              <c:numCache>
                <c:formatCode>General</c:formatCode>
                <c:ptCount val="3"/>
                <c:pt idx="0">
                  <c:v>10</c:v>
                </c:pt>
                <c:pt idx="1">
                  <c:v>38</c:v>
                </c:pt>
                <c:pt idx="2">
                  <c:v>6</c:v>
                </c:pt>
              </c:numCache>
            </c:numRef>
          </c:val>
          <c:extLst>
            <c:ext xmlns:c16="http://schemas.microsoft.com/office/drawing/2014/chart" uri="{C3380CC4-5D6E-409C-BE32-E72D297353CC}">
              <c16:uniqueId val="{00000001-F973-4A0B-A4BE-EA94BE9A1C90}"/>
            </c:ext>
          </c:extLst>
        </c:ser>
        <c:ser>
          <c:idx val="2"/>
          <c:order val="2"/>
          <c:tx>
            <c:strRef>
              <c:f>Sheet1!$D$1</c:f>
              <c:strCache>
                <c:ptCount val="1"/>
                <c:pt idx="0">
                  <c:v>Development</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Good</c:v>
                </c:pt>
                <c:pt idx="1">
                  <c:v>Excellent</c:v>
                </c:pt>
                <c:pt idx="2">
                  <c:v>Outstanding</c:v>
                </c:pt>
              </c:strCache>
            </c:strRef>
          </c:cat>
          <c:val>
            <c:numRef>
              <c:f>Sheet1!$D$2:$D$4</c:f>
              <c:numCache>
                <c:formatCode>General</c:formatCode>
                <c:ptCount val="3"/>
                <c:pt idx="0">
                  <c:v>13</c:v>
                </c:pt>
                <c:pt idx="1">
                  <c:v>304</c:v>
                </c:pt>
                <c:pt idx="2">
                  <c:v>44</c:v>
                </c:pt>
              </c:numCache>
            </c:numRef>
          </c:val>
          <c:extLst>
            <c:ext xmlns:c16="http://schemas.microsoft.com/office/drawing/2014/chart" uri="{C3380CC4-5D6E-409C-BE32-E72D297353CC}">
              <c16:uniqueId val="{00000002-F973-4A0B-A4BE-EA94BE9A1C90}"/>
            </c:ext>
          </c:extLst>
        </c:ser>
        <c:ser>
          <c:idx val="3"/>
          <c:order val="3"/>
          <c:tx>
            <c:strRef>
              <c:f>Sheet1!$E$1</c:f>
              <c:strCache>
                <c:ptCount val="1"/>
                <c:pt idx="0">
                  <c:v>Data Science</c:v>
                </c:pt>
              </c:strCache>
            </c:strRef>
          </c:tx>
          <c:spPr>
            <a:solidFill>
              <a:schemeClr val="accent4"/>
            </a:solidFill>
            <a:ln>
              <a:noFill/>
            </a:ln>
            <a:effectLst/>
            <a:sp3d/>
          </c:spPr>
          <c:invertIfNegative val="0"/>
          <c:dLbls>
            <c:dLbl>
              <c:idx val="1"/>
              <c:layout>
                <c:manualLayout>
                  <c:x val="5.9106569299582504E-3"/>
                  <c:y val="-5.744950066108930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F973-4A0B-A4BE-EA94BE9A1C90}"/>
                </c:ext>
              </c:extLst>
            </c:dLbl>
            <c:dLbl>
              <c:idx val="2"/>
              <c:layout>
                <c:manualLayout>
                  <c:x val="1.1821313859916501E-2"/>
                  <c:y val="-6.018519116876032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D-F973-4A0B-A4BE-EA94BE9A1C9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Good</c:v>
                </c:pt>
                <c:pt idx="1">
                  <c:v>Excellent</c:v>
                </c:pt>
                <c:pt idx="2">
                  <c:v>Outstanding</c:v>
                </c:pt>
              </c:strCache>
            </c:strRef>
          </c:cat>
          <c:val>
            <c:numRef>
              <c:f>Sheet1!$E$2:$E$4</c:f>
              <c:numCache>
                <c:formatCode>General</c:formatCode>
                <c:ptCount val="3"/>
                <c:pt idx="0">
                  <c:v>1</c:v>
                </c:pt>
                <c:pt idx="1">
                  <c:v>17</c:v>
                </c:pt>
                <c:pt idx="2">
                  <c:v>2</c:v>
                </c:pt>
              </c:numCache>
            </c:numRef>
          </c:val>
          <c:extLst>
            <c:ext xmlns:c16="http://schemas.microsoft.com/office/drawing/2014/chart" uri="{C3380CC4-5D6E-409C-BE32-E72D297353CC}">
              <c16:uniqueId val="{00000003-F973-4A0B-A4BE-EA94BE9A1C90}"/>
            </c:ext>
          </c:extLst>
        </c:ser>
        <c:ser>
          <c:idx val="4"/>
          <c:order val="4"/>
          <c:tx>
            <c:strRef>
              <c:f>Sheet1!$F$1</c:f>
              <c:strCache>
                <c:ptCount val="1"/>
                <c:pt idx="0">
                  <c:v>Research &amp; Development</c:v>
                </c:pt>
              </c:strCache>
            </c:strRef>
          </c:tx>
          <c:spPr>
            <a:solidFill>
              <a:schemeClr val="accent5"/>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Good</c:v>
                </c:pt>
                <c:pt idx="1">
                  <c:v>Excellent</c:v>
                </c:pt>
                <c:pt idx="2">
                  <c:v>Outstanding</c:v>
                </c:pt>
              </c:strCache>
            </c:strRef>
          </c:cat>
          <c:val>
            <c:numRef>
              <c:f>Sheet1!$F$2:$F$4</c:f>
              <c:numCache>
                <c:formatCode>General</c:formatCode>
                <c:ptCount val="3"/>
                <c:pt idx="0">
                  <c:v>68</c:v>
                </c:pt>
                <c:pt idx="1">
                  <c:v>234</c:v>
                </c:pt>
                <c:pt idx="2">
                  <c:v>41</c:v>
                </c:pt>
              </c:numCache>
            </c:numRef>
          </c:val>
          <c:extLst>
            <c:ext xmlns:c16="http://schemas.microsoft.com/office/drawing/2014/chart" uri="{C3380CC4-5D6E-409C-BE32-E72D297353CC}">
              <c16:uniqueId val="{00000004-F973-4A0B-A4BE-EA94BE9A1C90}"/>
            </c:ext>
          </c:extLst>
        </c:ser>
        <c:ser>
          <c:idx val="5"/>
          <c:order val="5"/>
          <c:tx>
            <c:strRef>
              <c:f>Sheet1!$G$1</c:f>
              <c:strCache>
                <c:ptCount val="1"/>
                <c:pt idx="0">
                  <c:v>Finance</c:v>
                </c:pt>
              </c:strCache>
            </c:strRef>
          </c:tx>
          <c:spPr>
            <a:solidFill>
              <a:schemeClr val="accent6"/>
            </a:solidFill>
            <a:ln>
              <a:noFill/>
            </a:ln>
            <a:effectLst/>
            <a:sp3d/>
          </c:spPr>
          <c:invertIfNegative val="0"/>
          <c:dLbls>
            <c:dLbl>
              <c:idx val="0"/>
              <c:layout>
                <c:manualLayout>
                  <c:x val="1.7731970789874749E-2"/>
                  <c:y val="-3.009259558438011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F973-4A0B-A4BE-EA94BE9A1C90}"/>
                </c:ext>
              </c:extLst>
            </c:dLbl>
            <c:dLbl>
              <c:idx val="1"/>
              <c:layout>
                <c:manualLayout>
                  <c:x val="1.9702189766527572E-2"/>
                  <c:y val="-3.8299667107392868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F973-4A0B-A4BE-EA94BE9A1C90}"/>
                </c:ext>
              </c:extLst>
            </c:dLbl>
            <c:dLbl>
              <c:idx val="2"/>
              <c:layout>
                <c:manualLayout>
                  <c:x val="2.1672408743180105E-2"/>
                  <c:y val="-1.641414304602561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E-F973-4A0B-A4BE-EA94BE9A1C9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Good</c:v>
                </c:pt>
                <c:pt idx="1">
                  <c:v>Excellent</c:v>
                </c:pt>
                <c:pt idx="2">
                  <c:v>Outstanding</c:v>
                </c:pt>
              </c:strCache>
            </c:strRef>
          </c:cat>
          <c:val>
            <c:numRef>
              <c:f>Sheet1!$G$2:$G$4</c:f>
              <c:numCache>
                <c:formatCode>General</c:formatCode>
                <c:ptCount val="3"/>
                <c:pt idx="0">
                  <c:v>15</c:v>
                </c:pt>
                <c:pt idx="1">
                  <c:v>30</c:v>
                </c:pt>
                <c:pt idx="2">
                  <c:v>4</c:v>
                </c:pt>
              </c:numCache>
            </c:numRef>
          </c:val>
          <c:extLst>
            <c:ext xmlns:c16="http://schemas.microsoft.com/office/drawing/2014/chart" uri="{C3380CC4-5D6E-409C-BE32-E72D297353CC}">
              <c16:uniqueId val="{00000005-F973-4A0B-A4BE-EA94BE9A1C90}"/>
            </c:ext>
          </c:extLst>
        </c:ser>
        <c:dLbls>
          <c:showLegendKey val="0"/>
          <c:showVal val="1"/>
          <c:showCatName val="0"/>
          <c:showSerName val="0"/>
          <c:showPercent val="0"/>
          <c:showBubbleSize val="0"/>
        </c:dLbls>
        <c:gapWidth val="150"/>
        <c:shape val="box"/>
        <c:axId val="1839189040"/>
        <c:axId val="1839199440"/>
        <c:axId val="0"/>
      </c:bar3DChart>
      <c:catAx>
        <c:axId val="1839189040"/>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39199440"/>
        <c:crosses val="autoZero"/>
        <c:auto val="1"/>
        <c:lblAlgn val="ctr"/>
        <c:lblOffset val="100"/>
        <c:noMultiLvlLbl val="0"/>
      </c:catAx>
      <c:valAx>
        <c:axId val="183919944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39189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B9EBBA-996F-894A-B54A-D6246ED52CEA}" type="datetimeFigureOut">
              <a:rPr lang="en-US" smtClean="0"/>
              <a:pPr/>
              <a:t>8/6/2020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4396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478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9B482E8-6E0E-1B4F-B1FD-C69DB9E858D9}" type="datetimeFigureOut">
              <a:rPr lang="en-US" smtClean="0"/>
              <a:pPr/>
              <a:t>8/6/2020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98804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9B482E8-6E0E-1B4F-B1FD-C69DB9E858D9}" type="datetimeFigureOut">
              <a:rPr lang="en-US" smtClean="0"/>
              <a:pPr/>
              <a:t>8/6/2020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89349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9B482E8-6E0E-1B4F-B1FD-C69DB9E858D9}" type="datetimeFigureOut">
              <a:rPr lang="en-US" smtClean="0"/>
              <a:pPr/>
              <a:t>8/6/2020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9143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43923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11188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19381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62726E-379B-B349-9EED-81ED093FA806}" type="datetimeFigureOut">
              <a:rPr lang="en-US" smtClean="0"/>
              <a:pPr/>
              <a:t>8/6/2020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4839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75013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DFA1846-DA80-1C48-A609-854EA85C59AD}" type="datetimeFigureOut">
              <a:rPr lang="en-US" smtClean="0"/>
              <a:pPr/>
              <a:t>8/6/2020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117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2163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9750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17335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53069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79328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139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B482E8-6E0E-1B4F-B1FD-C69DB9E858D9}" type="datetimeFigureOut">
              <a:rPr lang="en-US" smtClean="0"/>
              <a:pPr/>
              <a:t>8/6/2020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8995154"/>
      </p:ext>
    </p:extLst>
  </p:cSld>
  <p:clrMap bg1="dk1" tx1="lt1" bg2="dk2" tx2="lt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 id="2147484156" r:id="rId12"/>
    <p:sldLayoutId id="2147484157" r:id="rId13"/>
    <p:sldLayoutId id="2147484158" r:id="rId14"/>
    <p:sldLayoutId id="2147484159" r:id="rId15"/>
    <p:sldLayoutId id="2147484160" r:id="rId16"/>
    <p:sldLayoutId id="2147484161"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file/d/1cBM8rNCjP9DY7-_mvNDd07xnQZCqQ9f7/view?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i="1" dirty="0" smtClean="0">
                <a:latin typeface="Arial Black" panose="020B0A04020102020204" pitchFamily="34" charset="0"/>
              </a:rPr>
              <a:t>Employee Performance Analysis</a:t>
            </a:r>
            <a:endParaRPr lang="en-IN" i="1" dirty="0">
              <a:latin typeface="Arial Black" panose="020B0A04020102020204" pitchFamily="34" charset="0"/>
            </a:endParaRPr>
          </a:p>
        </p:txBody>
      </p:sp>
      <p:sp>
        <p:nvSpPr>
          <p:cNvPr id="3" name="Subtitle 2"/>
          <p:cNvSpPr>
            <a:spLocks noGrp="1"/>
          </p:cNvSpPr>
          <p:nvPr>
            <p:ph type="subTitle" idx="1"/>
          </p:nvPr>
        </p:nvSpPr>
        <p:spPr>
          <a:xfrm>
            <a:off x="4338847" y="4804251"/>
            <a:ext cx="3230778" cy="427622"/>
          </a:xfrm>
        </p:spPr>
        <p:txBody>
          <a:bodyPr>
            <a:normAutofit fontScale="55000" lnSpcReduction="20000"/>
          </a:bodyPr>
          <a:lstStyle/>
          <a:p>
            <a:r>
              <a:rPr lang="en-US" dirty="0">
                <a:solidFill>
                  <a:srgbClr val="92D050"/>
                </a:solidFill>
              </a:rPr>
              <a:t> </a:t>
            </a:r>
            <a:r>
              <a:rPr lang="en-US" sz="5100" b="1" i="1" dirty="0" smtClean="0">
                <a:latin typeface="Arial Black" panose="020B0A04020102020204" pitchFamily="34" charset="0"/>
              </a:rPr>
              <a:t>Shankar GS</a:t>
            </a:r>
            <a:endParaRPr lang="en-IN" sz="5100" b="1" i="1" dirty="0">
              <a:latin typeface="Arial Black" panose="020B0A04020102020204" pitchFamily="34" charset="0"/>
            </a:endParaRPr>
          </a:p>
        </p:txBody>
      </p:sp>
    </p:spTree>
    <p:extLst>
      <p:ext uri="{BB962C8B-B14F-4D97-AF65-F5344CB8AC3E}">
        <p14:creationId xmlns:p14="http://schemas.microsoft.com/office/powerpoint/2010/main" val="22002185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14355">
            <a:off x="1478972" y="1567729"/>
            <a:ext cx="9067800" cy="3667125"/>
          </a:xfrm>
          <a:prstGeom prst="rect">
            <a:avLst/>
          </a:prstGeom>
        </p:spPr>
      </p:pic>
    </p:spTree>
    <p:extLst>
      <p:ext uri="{BB962C8B-B14F-4D97-AF65-F5344CB8AC3E}">
        <p14:creationId xmlns:p14="http://schemas.microsoft.com/office/powerpoint/2010/main" val="40916890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7"/>
                                        </p:tgtEl>
                                        <p:attrNameLst>
                                          <p:attrName>style.opacity</p:attrName>
                                        </p:attrNameLst>
                                      </p:cBhvr>
                                      <p:to>
                                        <p:strVal val="0.5"/>
                                      </p:to>
                                    </p:set>
                                    <p:animEffect filter="image" prLst="opacity: 0.5">
                                      <p:cBhvr rctx="IE">
                                        <p:cTn id="7"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0"/>
            <a:ext cx="9766495" cy="1139483"/>
          </a:xfrm>
        </p:spPr>
        <p:txBody>
          <a:bodyPr>
            <a:normAutofit/>
          </a:bodyPr>
          <a:lstStyle/>
          <a:p>
            <a:r>
              <a:rPr lang="en-US" sz="4400" b="1" i="1" dirty="0" smtClean="0">
                <a:latin typeface="Arial Black" panose="020B0A04020102020204" pitchFamily="34" charset="0"/>
              </a:rPr>
              <a:t>Employee Dataset</a:t>
            </a:r>
            <a:endParaRPr lang="en-IN" sz="4400" b="1" i="1" dirty="0">
              <a:latin typeface="Arial Black" panose="020B0A04020102020204" pitchFamily="34" charset="0"/>
            </a:endParaRPr>
          </a:p>
        </p:txBody>
      </p:sp>
      <p:sp>
        <p:nvSpPr>
          <p:cNvPr id="3" name="Content Placeholder 2"/>
          <p:cNvSpPr>
            <a:spLocks noGrp="1"/>
          </p:cNvSpPr>
          <p:nvPr>
            <p:ph idx="1"/>
          </p:nvPr>
        </p:nvSpPr>
        <p:spPr>
          <a:xfrm>
            <a:off x="6105376" y="1969477"/>
            <a:ext cx="5400823" cy="4249207"/>
          </a:xfrm>
        </p:spPr>
        <p:txBody>
          <a:bodyPr>
            <a:normAutofit/>
          </a:bodyPr>
          <a:lstStyle/>
          <a:p>
            <a:pPr marL="0" indent="0">
              <a:buNone/>
            </a:pPr>
            <a:r>
              <a:rPr lang="en-US" sz="4400" i="1" dirty="0" smtClean="0">
                <a:solidFill>
                  <a:schemeClr val="tx2">
                    <a:lumMod val="75000"/>
                  </a:schemeClr>
                </a:solidFill>
                <a:latin typeface="Arial Black" panose="020B0A04020102020204" pitchFamily="34" charset="0"/>
              </a:rPr>
              <a:t>Source</a:t>
            </a:r>
            <a:r>
              <a:rPr lang="en-US" sz="4400" i="1" dirty="0" smtClean="0">
                <a:solidFill>
                  <a:srgbClr val="FF0000"/>
                </a:solidFill>
                <a:latin typeface="Arial Black" panose="020B0A04020102020204" pitchFamily="34" charset="0"/>
              </a:rPr>
              <a:t> </a:t>
            </a:r>
            <a:endParaRPr lang="en-IN" sz="4400" i="1" dirty="0">
              <a:solidFill>
                <a:srgbClr val="FF0000"/>
              </a:solidFill>
              <a:latin typeface="Arial Black" panose="020B0A04020102020204" pitchFamily="34" charset="0"/>
            </a:endParaRPr>
          </a:p>
        </p:txBody>
      </p:sp>
      <p:sp>
        <p:nvSpPr>
          <p:cNvPr id="4" name="Text Placeholder 3"/>
          <p:cNvSpPr>
            <a:spLocks noGrp="1"/>
          </p:cNvSpPr>
          <p:nvPr>
            <p:ph type="body" sz="half" idx="2"/>
          </p:nvPr>
        </p:nvSpPr>
        <p:spPr>
          <a:xfrm>
            <a:off x="573258" y="1689294"/>
            <a:ext cx="5532119" cy="4529390"/>
          </a:xfrm>
        </p:spPr>
        <p:txBody>
          <a:bodyPr/>
          <a:lstStyle/>
          <a:p>
            <a:endParaRPr lang="en-US" dirty="0" smtClean="0"/>
          </a:p>
          <a:p>
            <a:pPr marL="285750" indent="-285750">
              <a:buClr>
                <a:srgbClr val="FF0000"/>
              </a:buClr>
              <a:buFont typeface="Wingdings" panose="05000000000000000000" pitchFamily="2" charset="2"/>
              <a:buChar char="Ø"/>
            </a:pPr>
            <a:r>
              <a:rPr lang="en-US" dirty="0" smtClean="0">
                <a:latin typeface="Arial Black" panose="020B0A04020102020204" pitchFamily="34" charset="0"/>
              </a:rPr>
              <a:t>This dataset consist of an employee details of ABC Organization.</a:t>
            </a:r>
          </a:p>
          <a:p>
            <a:pPr marL="285750" indent="-285750">
              <a:buClr>
                <a:srgbClr val="FF0000"/>
              </a:buClr>
              <a:buFont typeface="Wingdings" panose="05000000000000000000" pitchFamily="2" charset="2"/>
              <a:buChar char="Ø"/>
            </a:pPr>
            <a:endParaRPr lang="en-US" dirty="0">
              <a:latin typeface="Arial Black" panose="020B0A04020102020204" pitchFamily="34" charset="0"/>
            </a:endParaRPr>
          </a:p>
          <a:p>
            <a:pPr marL="285750" indent="-285750">
              <a:buClr>
                <a:srgbClr val="FF0000"/>
              </a:buClr>
              <a:buFont typeface="Wingdings" panose="05000000000000000000" pitchFamily="2" charset="2"/>
              <a:buChar char="Ø"/>
            </a:pPr>
            <a:r>
              <a:rPr lang="en-US" dirty="0" smtClean="0">
                <a:latin typeface="Arial Black" panose="020B0A04020102020204" pitchFamily="34" charset="0"/>
              </a:rPr>
              <a:t>We will analyze the Performance metrics of each employee with respect to individual category available in the dataset.</a:t>
            </a:r>
          </a:p>
          <a:p>
            <a:pPr marL="285750" indent="-285750">
              <a:buClr>
                <a:srgbClr val="FF0000"/>
              </a:buClr>
              <a:buFont typeface="Wingdings" panose="05000000000000000000" pitchFamily="2" charset="2"/>
              <a:buChar char="Ø"/>
            </a:pPr>
            <a:endParaRPr lang="en-US" dirty="0" smtClean="0">
              <a:latin typeface="Arial Black" panose="020B0A04020102020204" pitchFamily="34" charset="0"/>
            </a:endParaRPr>
          </a:p>
          <a:p>
            <a:pPr marL="285750" indent="-285750">
              <a:buClr>
                <a:srgbClr val="FF0000"/>
              </a:buClr>
              <a:buFont typeface="Wingdings" panose="05000000000000000000" pitchFamily="2" charset="2"/>
              <a:buChar char="Ø"/>
            </a:pPr>
            <a:r>
              <a:rPr lang="en-US" dirty="0" smtClean="0">
                <a:latin typeface="Arial Black" panose="020B0A04020102020204" pitchFamily="34" charset="0"/>
              </a:rPr>
              <a:t>Finally, we can conclude the employee performance analysis that combines both</a:t>
            </a:r>
            <a:r>
              <a:rPr lang="en-IN" dirty="0" smtClean="0">
                <a:latin typeface="Arial Black" panose="020B0A04020102020204" pitchFamily="34" charset="0"/>
              </a:rPr>
              <a:t> </a:t>
            </a:r>
            <a:r>
              <a:rPr lang="en-IN" dirty="0">
                <a:latin typeface="Arial Black" panose="020B0A04020102020204" pitchFamily="34" charset="0"/>
              </a:rPr>
              <a:t>qualitative and quantitative metrics. </a:t>
            </a:r>
            <a:endParaRPr lang="en-US" dirty="0" smtClean="0">
              <a:latin typeface="Arial Black" panose="020B0A040201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316527669"/>
              </p:ext>
            </p:extLst>
          </p:nvPr>
        </p:nvGraphicFramePr>
        <p:xfrm>
          <a:off x="8978810" y="2955387"/>
          <a:ext cx="1814945" cy="1447801"/>
        </p:xfrm>
        <a:graphic>
          <a:graphicData uri="http://schemas.openxmlformats.org/presentationml/2006/ole">
            <mc:AlternateContent xmlns:mc="http://schemas.openxmlformats.org/markup-compatibility/2006">
              <mc:Choice xmlns:v="urn:schemas-microsoft-com:vml" Requires="v">
                <p:oleObj spid="_x0000_s2068"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8978810" y="2955387"/>
                        <a:ext cx="1814945" cy="1447801"/>
                      </a:xfrm>
                      <a:prstGeom prst="rect">
                        <a:avLst/>
                      </a:prstGeom>
                      <a:solidFill>
                        <a:schemeClr val="bg2">
                          <a:lumMod val="60000"/>
                          <a:lumOff val="40000"/>
                        </a:schemeClr>
                      </a:solidFill>
                    </p:spPr>
                  </p:pic>
                </p:oleObj>
              </mc:Fallback>
            </mc:AlternateContent>
          </a:graphicData>
        </a:graphic>
      </p:graphicFrame>
    </p:spTree>
    <p:extLst>
      <p:ext uri="{BB962C8B-B14F-4D97-AF65-F5344CB8AC3E}">
        <p14:creationId xmlns:p14="http://schemas.microsoft.com/office/powerpoint/2010/main" val="1652637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691" y="138545"/>
            <a:ext cx="9947564" cy="1641765"/>
          </a:xfrm>
        </p:spPr>
        <p:txBody>
          <a:bodyPr>
            <a:noAutofit/>
          </a:bodyPr>
          <a:lstStyle/>
          <a:p>
            <a:pPr algn="ctr"/>
            <a:r>
              <a:rPr lang="en-US" sz="5400" i="1" dirty="0" smtClean="0">
                <a:latin typeface="Arial Black" panose="020B0A04020102020204" pitchFamily="34" charset="0"/>
              </a:rPr>
              <a:t>Problem Statement</a:t>
            </a:r>
            <a:endParaRPr lang="en-IN" sz="5400" i="1" dirty="0">
              <a:latin typeface="Arial Black" panose="020B0A04020102020204" pitchFamily="34" charset="0"/>
            </a:endParaRPr>
          </a:p>
        </p:txBody>
      </p:sp>
      <p:sp>
        <p:nvSpPr>
          <p:cNvPr id="3" name="Content Placeholder 2"/>
          <p:cNvSpPr>
            <a:spLocks noGrp="1"/>
          </p:cNvSpPr>
          <p:nvPr>
            <p:ph idx="1"/>
          </p:nvPr>
        </p:nvSpPr>
        <p:spPr>
          <a:xfrm>
            <a:off x="774317" y="2001984"/>
            <a:ext cx="8596668" cy="4337253"/>
          </a:xfrm>
        </p:spPr>
        <p:txBody>
          <a:bodyPr>
            <a:normAutofit/>
          </a:bodyPr>
          <a:lstStyle/>
          <a:p>
            <a:pPr>
              <a:buClr>
                <a:srgbClr val="FF0000"/>
              </a:buClr>
              <a:buFont typeface="Wingdings" panose="05000000000000000000" pitchFamily="2" charset="2"/>
              <a:buChar char="Ø"/>
            </a:pPr>
            <a:r>
              <a:rPr lang="en-US" sz="1500" dirty="0" smtClean="0">
                <a:latin typeface="Arial Black" panose="020B0A04020102020204" pitchFamily="34" charset="0"/>
              </a:rPr>
              <a:t>How many employees are there and classify them with respect to their performance ratings?</a:t>
            </a:r>
          </a:p>
          <a:p>
            <a:pPr>
              <a:buClr>
                <a:srgbClr val="FF0000"/>
              </a:buClr>
              <a:buFont typeface="Wingdings" panose="05000000000000000000" pitchFamily="2" charset="2"/>
              <a:buChar char="Ø"/>
            </a:pPr>
            <a:r>
              <a:rPr lang="en-US" sz="1500" dirty="0" smtClean="0">
                <a:latin typeface="Arial Black" panose="020B0A04020102020204" pitchFamily="34" charset="0"/>
              </a:rPr>
              <a:t>How many employees available in each department and classify them with respect to their performance ratings?</a:t>
            </a:r>
          </a:p>
          <a:p>
            <a:pPr>
              <a:buClr>
                <a:srgbClr val="FF0000"/>
              </a:buClr>
              <a:buFont typeface="Wingdings" panose="05000000000000000000" pitchFamily="2" charset="2"/>
              <a:buChar char="Ø"/>
            </a:pPr>
            <a:r>
              <a:rPr lang="en-US" sz="1500" dirty="0" smtClean="0">
                <a:latin typeface="Arial Black" panose="020B0A04020102020204" pitchFamily="34" charset="0"/>
              </a:rPr>
              <a:t>Classify the employees with respect to gender as well as their respective performance ratings? </a:t>
            </a:r>
          </a:p>
          <a:p>
            <a:pPr>
              <a:buClr>
                <a:srgbClr val="FF0000"/>
              </a:buClr>
              <a:buFont typeface="Wingdings" panose="05000000000000000000" pitchFamily="2" charset="2"/>
              <a:buChar char="Ø"/>
            </a:pPr>
            <a:r>
              <a:rPr lang="en-US" sz="1500" dirty="0" smtClean="0">
                <a:latin typeface="Arial Black" panose="020B0A04020102020204" pitchFamily="34" charset="0"/>
              </a:rPr>
              <a:t>Classify the employees with respect to their job involvement measure as well as their performance ratings?</a:t>
            </a:r>
          </a:p>
          <a:p>
            <a:pPr>
              <a:buClr>
                <a:srgbClr val="FF0000"/>
              </a:buClr>
              <a:buFont typeface="Wingdings" panose="05000000000000000000" pitchFamily="2" charset="2"/>
              <a:buChar char="Ø"/>
            </a:pPr>
            <a:r>
              <a:rPr lang="en-US" sz="1500" dirty="0" smtClean="0">
                <a:latin typeface="Arial Black" panose="020B0A04020102020204" pitchFamily="34" charset="0"/>
              </a:rPr>
              <a:t>List out the employee background  in each department and classify them with respect to their performance ratings?</a:t>
            </a:r>
          </a:p>
          <a:p>
            <a:pPr>
              <a:buClr>
                <a:srgbClr val="FF0000"/>
              </a:buClr>
              <a:buFont typeface="Wingdings" panose="05000000000000000000" pitchFamily="2" charset="2"/>
              <a:buChar char="Ø"/>
            </a:pPr>
            <a:r>
              <a:rPr lang="en-US" sz="1500" dirty="0" smtClean="0">
                <a:latin typeface="Arial Black" panose="020B0A04020102020204" pitchFamily="34" charset="0"/>
              </a:rPr>
              <a:t>Classify the employee with respect to their Marital Status as well as respective Performance ratings?</a:t>
            </a:r>
          </a:p>
          <a:p>
            <a:pPr>
              <a:buClr>
                <a:srgbClr val="FF0000"/>
              </a:buClr>
              <a:buFont typeface="Wingdings" panose="05000000000000000000" pitchFamily="2" charset="2"/>
              <a:buChar char="Ø"/>
            </a:pPr>
            <a:r>
              <a:rPr lang="en-US" sz="1500" dirty="0" smtClean="0">
                <a:latin typeface="Arial Black" panose="020B0A04020102020204" pitchFamily="34" charset="0"/>
              </a:rPr>
              <a:t>Classify the employees with respect to their job satisfaction measure as well as their performance ratings?</a:t>
            </a:r>
          </a:p>
          <a:p>
            <a:pPr>
              <a:buClr>
                <a:srgbClr val="FF0000"/>
              </a:buClr>
              <a:buFont typeface="Wingdings" panose="05000000000000000000" pitchFamily="2" charset="2"/>
              <a:buChar char="Ø"/>
            </a:pPr>
            <a:r>
              <a:rPr lang="en-US" sz="1500" dirty="0" smtClean="0">
                <a:latin typeface="Arial Black" panose="020B0A04020102020204" pitchFamily="34" charset="0"/>
              </a:rPr>
              <a:t>How many employees working overtime and classify them with respect to their performance rating? </a:t>
            </a:r>
          </a:p>
          <a:p>
            <a:pPr>
              <a:buClr>
                <a:srgbClr val="FF0000"/>
              </a:buClr>
              <a:buFont typeface="Wingdings" panose="05000000000000000000" pitchFamily="2" charset="2"/>
              <a:buChar char="Ø"/>
            </a:pPr>
            <a:endParaRPr lang="en-IN" dirty="0"/>
          </a:p>
        </p:txBody>
      </p:sp>
    </p:spTree>
    <p:extLst>
      <p:ext uri="{BB962C8B-B14F-4D97-AF65-F5344CB8AC3E}">
        <p14:creationId xmlns:p14="http://schemas.microsoft.com/office/powerpoint/2010/main" val="29306213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0836" y="115166"/>
            <a:ext cx="10572750" cy="969963"/>
          </a:xfrm>
        </p:spPr>
        <p:txBody>
          <a:bodyPr/>
          <a:lstStyle/>
          <a:p>
            <a:pPr algn="l"/>
            <a:r>
              <a:rPr lang="en-US" sz="5400" dirty="0" smtClean="0">
                <a:latin typeface="Arial Black" panose="020B0A04020102020204" pitchFamily="34" charset="0"/>
              </a:rPr>
              <a:t> Contd..</a:t>
            </a:r>
            <a:endParaRPr lang="en-IN" sz="5400" dirty="0">
              <a:latin typeface="Arial Black" panose="020B0A04020102020204" pitchFamily="34" charset="0"/>
            </a:endParaRPr>
          </a:p>
        </p:txBody>
      </p:sp>
      <p:sp>
        <p:nvSpPr>
          <p:cNvPr id="3" name="Content Placeholder 2"/>
          <p:cNvSpPr>
            <a:spLocks noGrp="1"/>
          </p:cNvSpPr>
          <p:nvPr>
            <p:ph idx="4294967295"/>
          </p:nvPr>
        </p:nvSpPr>
        <p:spPr>
          <a:xfrm>
            <a:off x="445799" y="1622858"/>
            <a:ext cx="8961437" cy="4968875"/>
          </a:xfrm>
          <a:noFill/>
          <a:ln>
            <a:noFill/>
          </a:ln>
        </p:spPr>
        <p:style>
          <a:lnRef idx="0">
            <a:scrgbClr r="0" g="0" b="0"/>
          </a:lnRef>
          <a:fillRef idx="0">
            <a:scrgbClr r="0" g="0" b="0"/>
          </a:fillRef>
          <a:effectRef idx="0">
            <a:scrgbClr r="0" g="0" b="0"/>
          </a:effectRef>
          <a:fontRef idx="minor">
            <a:schemeClr val="lt1"/>
          </a:fontRef>
        </p:style>
        <p:txBody>
          <a:bodyPr>
            <a:normAutofit/>
          </a:bodyPr>
          <a:lstStyle/>
          <a:p>
            <a:pPr>
              <a:buFont typeface="Wingdings" panose="05000000000000000000" pitchFamily="2" charset="2"/>
              <a:buChar char="q"/>
            </a:pPr>
            <a:endParaRPr lang="en-US" sz="1200" dirty="0" smtClean="0">
              <a:solidFill>
                <a:schemeClr val="bg1"/>
              </a:solidFill>
              <a:latin typeface="Arial Black" panose="020B0A04020102020204" pitchFamily="34" charset="0"/>
            </a:endParaRPr>
          </a:p>
          <a:p>
            <a:pPr>
              <a:buClr>
                <a:srgbClr val="FF0000"/>
              </a:buClr>
              <a:buFont typeface="Wingdings" panose="05000000000000000000" pitchFamily="2" charset="2"/>
              <a:buChar char="Ø"/>
            </a:pPr>
            <a:r>
              <a:rPr lang="en-US" sz="1400" dirty="0" smtClean="0">
                <a:solidFill>
                  <a:schemeClr val="bg1"/>
                </a:solidFill>
                <a:latin typeface="Arial Black" panose="020B0A04020102020204" pitchFamily="34" charset="0"/>
              </a:rPr>
              <a:t>what is the range of the age available in this dataset ,need to represent them in the following way and also predict which age group performance rating is high for each rating? </a:t>
            </a:r>
          </a:p>
          <a:p>
            <a:pPr lvl="1">
              <a:buClr>
                <a:srgbClr val="FF0000"/>
              </a:buClr>
              <a:buFont typeface="Wingdings" panose="05000000000000000000" pitchFamily="2" charset="2"/>
              <a:buChar char="Ø"/>
            </a:pPr>
            <a:r>
              <a:rPr lang="en-US" sz="1400" dirty="0" smtClean="0">
                <a:solidFill>
                  <a:schemeClr val="bg1"/>
                </a:solidFill>
                <a:latin typeface="Arial Black" panose="020B0A04020102020204" pitchFamily="34" charset="0"/>
              </a:rPr>
              <a:t>   18-25     26-30    31-35   36-40  41-45  45+</a:t>
            </a:r>
          </a:p>
          <a:p>
            <a:pPr>
              <a:buClr>
                <a:srgbClr val="FF0000"/>
              </a:buClr>
              <a:buFont typeface="Wingdings" panose="05000000000000000000" pitchFamily="2" charset="2"/>
              <a:buChar char="Ø"/>
            </a:pPr>
            <a:r>
              <a:rPr lang="en-US" sz="1400" dirty="0" smtClean="0">
                <a:solidFill>
                  <a:schemeClr val="bg1"/>
                </a:solidFill>
                <a:latin typeface="Arial Black" panose="020B0A04020102020204" pitchFamily="34" charset="0"/>
              </a:rPr>
              <a:t>what </a:t>
            </a:r>
            <a:r>
              <a:rPr lang="en-US" sz="1400" dirty="0">
                <a:solidFill>
                  <a:schemeClr val="bg1"/>
                </a:solidFill>
                <a:latin typeface="Arial Black" panose="020B0A04020102020204" pitchFamily="34" charset="0"/>
              </a:rPr>
              <a:t>is the range of the distance travelling to office by each of the employee available in this dataset, need to represent in the following way and also predict which range  performance is high for each rating</a:t>
            </a:r>
            <a:r>
              <a:rPr lang="en-US" sz="1400" dirty="0" smtClean="0">
                <a:solidFill>
                  <a:schemeClr val="bg1"/>
                </a:solidFill>
                <a:latin typeface="Arial Black" panose="020B0A04020102020204" pitchFamily="34" charset="0"/>
              </a:rPr>
              <a:t>? Classify </a:t>
            </a:r>
            <a:r>
              <a:rPr lang="en-US" sz="1400" dirty="0">
                <a:solidFill>
                  <a:schemeClr val="bg1"/>
                </a:solidFill>
                <a:latin typeface="Arial Black" panose="020B0A04020102020204" pitchFamily="34" charset="0"/>
              </a:rPr>
              <a:t>the </a:t>
            </a:r>
            <a:r>
              <a:rPr lang="en-US" sz="1400" dirty="0" smtClean="0">
                <a:solidFill>
                  <a:schemeClr val="bg1"/>
                </a:solidFill>
                <a:latin typeface="Arial Black" panose="020B0A04020102020204" pitchFamily="34" charset="0"/>
              </a:rPr>
              <a:t>employees with </a:t>
            </a:r>
            <a:r>
              <a:rPr lang="en-US" sz="1400" dirty="0">
                <a:solidFill>
                  <a:schemeClr val="bg1"/>
                </a:solidFill>
                <a:latin typeface="Arial Black" panose="020B0A04020102020204" pitchFamily="34" charset="0"/>
              </a:rPr>
              <a:t>respect to gender as well as their respective performance ratings? </a:t>
            </a:r>
            <a:endParaRPr lang="en-US" sz="1400" dirty="0" smtClean="0">
              <a:solidFill>
                <a:schemeClr val="bg1"/>
              </a:solidFill>
              <a:latin typeface="Arial Black" panose="020B0A04020102020204" pitchFamily="34" charset="0"/>
            </a:endParaRPr>
          </a:p>
          <a:p>
            <a:pPr lvl="1">
              <a:buClr>
                <a:srgbClr val="FF0000"/>
              </a:buClr>
              <a:buFont typeface="Wingdings" panose="05000000000000000000" pitchFamily="2" charset="2"/>
              <a:buChar char="Ø"/>
            </a:pPr>
            <a:r>
              <a:rPr lang="en-US" sz="1400" dirty="0" smtClean="0">
                <a:solidFill>
                  <a:schemeClr val="bg1"/>
                </a:solidFill>
                <a:latin typeface="Arial Black" panose="020B0A04020102020204" pitchFamily="34" charset="0"/>
              </a:rPr>
              <a:t>	1-5        </a:t>
            </a:r>
            <a:r>
              <a:rPr lang="en-US" sz="1400" dirty="0">
                <a:solidFill>
                  <a:schemeClr val="bg1"/>
                </a:solidFill>
                <a:latin typeface="Arial Black" panose="020B0A04020102020204" pitchFamily="34" charset="0"/>
              </a:rPr>
              <a:t>6-10      11-15    16-20    20+</a:t>
            </a:r>
          </a:p>
          <a:p>
            <a:pPr>
              <a:buClr>
                <a:srgbClr val="FF0000"/>
              </a:buClr>
              <a:buFont typeface="Wingdings" panose="05000000000000000000" pitchFamily="2" charset="2"/>
              <a:buChar char="Ø"/>
            </a:pPr>
            <a:r>
              <a:rPr lang="en-US" sz="1400" dirty="0" smtClean="0">
                <a:solidFill>
                  <a:schemeClr val="bg1"/>
                </a:solidFill>
                <a:latin typeface="Arial Black" panose="020B0A04020102020204" pitchFamily="34" charset="0"/>
              </a:rPr>
              <a:t>what is the range of the each employee experience in this company available in the dataset ,need to represent them in the following way and also predict which age group performance rating is high for each rating?</a:t>
            </a:r>
          </a:p>
          <a:p>
            <a:pPr lvl="1">
              <a:buClr>
                <a:srgbClr val="FF0000"/>
              </a:buClr>
              <a:buFont typeface="Wingdings" panose="05000000000000000000" pitchFamily="2" charset="2"/>
              <a:buChar char="Ø"/>
            </a:pPr>
            <a:r>
              <a:rPr lang="en-US" sz="1400" dirty="0" smtClean="0">
                <a:solidFill>
                  <a:schemeClr val="bg1"/>
                </a:solidFill>
                <a:latin typeface="Arial Black" panose="020B0A04020102020204" pitchFamily="34" charset="0"/>
              </a:rPr>
              <a:t>          0-5        6-12      13-20     21-28    28+</a:t>
            </a:r>
          </a:p>
          <a:p>
            <a:pPr>
              <a:buClr>
                <a:srgbClr val="FF0000"/>
              </a:buClr>
              <a:buFont typeface="Wingdings" panose="05000000000000000000" pitchFamily="2" charset="2"/>
              <a:buChar char="Ø"/>
            </a:pPr>
            <a:r>
              <a:rPr lang="en-US" sz="1400" dirty="0" smtClean="0">
                <a:solidFill>
                  <a:schemeClr val="bg1"/>
                </a:solidFill>
                <a:latin typeface="Arial Black" panose="020B0A04020102020204" pitchFamily="34" charset="0"/>
              </a:rPr>
              <a:t>How </a:t>
            </a:r>
            <a:r>
              <a:rPr lang="en-US" sz="1400" dirty="0">
                <a:solidFill>
                  <a:schemeClr val="bg1"/>
                </a:solidFill>
                <a:latin typeface="Arial Black" panose="020B0A04020102020204" pitchFamily="34" charset="0"/>
              </a:rPr>
              <a:t>many employee in each department working with full job satisfaction as well as classify their performance ratings?</a:t>
            </a:r>
            <a:endParaRPr lang="en-US" sz="1400" dirty="0" smtClean="0">
              <a:solidFill>
                <a:schemeClr val="bg1"/>
              </a:solidFill>
              <a:latin typeface="Arial Black" panose="020B0A04020102020204" pitchFamily="34" charset="0"/>
            </a:endParaRPr>
          </a:p>
          <a:p>
            <a:pPr marL="0" indent="0">
              <a:buNone/>
            </a:pPr>
            <a:endParaRPr lang="en-US" sz="1300" dirty="0" smtClean="0">
              <a:latin typeface="Arial Black" panose="020B0A04020102020204" pitchFamily="34" charset="0"/>
            </a:endParaRPr>
          </a:p>
        </p:txBody>
      </p:sp>
    </p:spTree>
    <p:extLst>
      <p:ext uri="{BB962C8B-B14F-4D97-AF65-F5344CB8AC3E}">
        <p14:creationId xmlns:p14="http://schemas.microsoft.com/office/powerpoint/2010/main" val="20743280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outVertical)">
                                      <p:cBhvr>
                                        <p:cTn id="7" dur="500"/>
                                        <p:tgtEl>
                                          <p:spTgt spid="3">
                                            <p:txEl>
                                              <p:pRg st="1" end="1"/>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outVertical)">
                                      <p:cBhvr>
                                        <p:cTn id="10" dur="500"/>
                                        <p:tgtEl>
                                          <p:spTgt spid="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outVertical)">
                                      <p:cBhvr>
                                        <p:cTn id="13" dur="500"/>
                                        <p:tgtEl>
                                          <p:spTgt spid="3">
                                            <p:txEl>
                                              <p:pRg st="3" end="3"/>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outVertical)">
                                      <p:cBhvr>
                                        <p:cTn id="16" dur="500"/>
                                        <p:tgtEl>
                                          <p:spTgt spid="3">
                                            <p:txEl>
                                              <p:pRg st="4" end="4"/>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outVertical)">
                                      <p:cBhvr>
                                        <p:cTn id="19" dur="500"/>
                                        <p:tgtEl>
                                          <p:spTgt spid="3">
                                            <p:txEl>
                                              <p:pRg st="5" end="5"/>
                                            </p:txEl>
                                          </p:spTgt>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outVertical)">
                                      <p:cBhvr>
                                        <p:cTn id="22" dur="500"/>
                                        <p:tgtEl>
                                          <p:spTgt spid="3">
                                            <p:txEl>
                                              <p:pRg st="6" end="6"/>
                                            </p:txEl>
                                          </p:spTgt>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outVertical)">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345" y="390300"/>
            <a:ext cx="10300855" cy="1293028"/>
          </a:xfrm>
        </p:spPr>
        <p:txBody>
          <a:bodyPr/>
          <a:lstStyle/>
          <a:p>
            <a:pPr algn="ctr"/>
            <a:r>
              <a:rPr lang="en-US" sz="5400" i="1" dirty="0" smtClean="0">
                <a:latin typeface="Arial Black" panose="020B0A04020102020204" pitchFamily="34" charset="0"/>
              </a:rPr>
              <a:t>Analysis</a:t>
            </a:r>
            <a:r>
              <a:rPr lang="en-US" dirty="0" smtClean="0"/>
              <a:t> </a:t>
            </a:r>
            <a:r>
              <a:rPr lang="en-US" sz="5400" i="1" dirty="0" smtClean="0">
                <a:latin typeface="Arial Black" panose="020B0A04020102020204" pitchFamily="34" charset="0"/>
              </a:rPr>
              <a:t>Outcome</a:t>
            </a:r>
            <a:endParaRPr lang="en-IN" sz="5400" i="1" dirty="0">
              <a:latin typeface="Arial Black" panose="020B0A04020102020204" pitchFamily="34" charset="0"/>
            </a:endParaRPr>
          </a:p>
        </p:txBody>
      </p:sp>
      <p:sp>
        <p:nvSpPr>
          <p:cNvPr id="3" name="Content Placeholder 2"/>
          <p:cNvSpPr>
            <a:spLocks noGrp="1"/>
          </p:cNvSpPr>
          <p:nvPr>
            <p:ph idx="1"/>
          </p:nvPr>
        </p:nvSpPr>
        <p:spPr>
          <a:xfrm>
            <a:off x="685800" y="2064328"/>
            <a:ext cx="10820400" cy="4251340"/>
          </a:xfrm>
        </p:spPr>
        <p:txBody>
          <a:bodyPr>
            <a:normAutofit/>
          </a:bodyPr>
          <a:lstStyle/>
          <a:p>
            <a:pPr>
              <a:buClr>
                <a:srgbClr val="FF0000"/>
              </a:buClr>
              <a:buFont typeface="Wingdings" panose="05000000000000000000" pitchFamily="2" charset="2"/>
              <a:buChar char="Ø"/>
            </a:pPr>
            <a:r>
              <a:rPr lang="en-US" sz="1400" dirty="0" smtClean="0">
                <a:latin typeface="Arial Black" panose="020B0A04020102020204" pitchFamily="34" charset="0"/>
              </a:rPr>
              <a:t>1200 Employees available in the dataset.</a:t>
            </a:r>
          </a:p>
          <a:p>
            <a:pPr>
              <a:buClr>
                <a:srgbClr val="FF0000"/>
              </a:buClr>
              <a:buFont typeface="Wingdings" panose="05000000000000000000" pitchFamily="2" charset="2"/>
              <a:buChar char="Ø"/>
            </a:pPr>
            <a:r>
              <a:rPr lang="en-US" sz="1400" dirty="0" smtClean="0">
                <a:latin typeface="Arial Black" panose="020B0A04020102020204" pitchFamily="34" charset="0"/>
              </a:rPr>
              <a:t>Dataset consist of 725 Male and 475 Female employees</a:t>
            </a:r>
          </a:p>
          <a:p>
            <a:pPr>
              <a:buClr>
                <a:srgbClr val="FF0000"/>
              </a:buClr>
              <a:buFont typeface="Wingdings" panose="05000000000000000000" pitchFamily="2" charset="2"/>
              <a:buChar char="Ø"/>
            </a:pPr>
            <a:r>
              <a:rPr lang="en-US" sz="1400" dirty="0" smtClean="0">
                <a:latin typeface="Arial Black" panose="020B0A04020102020204" pitchFamily="34" charset="0"/>
              </a:rPr>
              <a:t>874 Employees got Excellent as their Performance rating and Development department ranks top with 304 employees.</a:t>
            </a:r>
          </a:p>
          <a:p>
            <a:pPr>
              <a:buClr>
                <a:srgbClr val="FF0000"/>
              </a:buClr>
              <a:buFont typeface="Wingdings" panose="05000000000000000000" pitchFamily="2" charset="2"/>
              <a:buChar char="Ø"/>
            </a:pPr>
            <a:r>
              <a:rPr lang="en-US" sz="1400" dirty="0" smtClean="0">
                <a:latin typeface="Arial Black" panose="020B0A04020102020204" pitchFamily="34" charset="0"/>
              </a:rPr>
              <a:t>194 Employees got Good as their Performance rating and </a:t>
            </a:r>
            <a:r>
              <a:rPr lang="en-US" sz="1400" dirty="0" smtClean="0">
                <a:latin typeface="Arial Black" panose="020B0A04020102020204" pitchFamily="34" charset="0"/>
              </a:rPr>
              <a:t> </a:t>
            </a:r>
            <a:r>
              <a:rPr lang="en-US" sz="1400" dirty="0" smtClean="0">
                <a:latin typeface="Arial Black" panose="020B0A04020102020204" pitchFamily="34" charset="0"/>
              </a:rPr>
              <a:t>Sales department ranks top with 87 employees</a:t>
            </a:r>
          </a:p>
          <a:p>
            <a:pPr>
              <a:buClr>
                <a:srgbClr val="FF0000"/>
              </a:buClr>
              <a:buFont typeface="Wingdings" panose="05000000000000000000" pitchFamily="2" charset="2"/>
              <a:buChar char="Ø"/>
            </a:pPr>
            <a:r>
              <a:rPr lang="en-US" sz="1400" dirty="0" smtClean="0">
                <a:latin typeface="Arial Black" panose="020B0A04020102020204" pitchFamily="34" charset="0"/>
              </a:rPr>
              <a:t>132 Employees got Outstanding as their Performance rating and again development department ranks top with 44 employees</a:t>
            </a:r>
          </a:p>
          <a:p>
            <a:pPr>
              <a:buClr>
                <a:srgbClr val="FF0000"/>
              </a:buClr>
              <a:buFont typeface="Wingdings" panose="05000000000000000000" pitchFamily="2" charset="2"/>
              <a:buChar char="Ø"/>
            </a:pPr>
            <a:r>
              <a:rPr lang="en-US" sz="1400" dirty="0" smtClean="0">
                <a:latin typeface="Arial Black" panose="020B0A04020102020204" pitchFamily="34" charset="0"/>
              </a:rPr>
              <a:t>Sales department has 373 employees which is the highest compared to other departments.</a:t>
            </a:r>
          </a:p>
          <a:p>
            <a:pPr>
              <a:buClr>
                <a:srgbClr val="FF0000"/>
              </a:buClr>
              <a:buFont typeface="Wingdings" panose="05000000000000000000" pitchFamily="2" charset="2"/>
              <a:buChar char="Ø"/>
            </a:pPr>
            <a:r>
              <a:rPr lang="en-US" sz="1400" dirty="0" smtClean="0">
                <a:latin typeface="Arial Black" panose="020B0A04020102020204" pitchFamily="34" charset="0"/>
              </a:rPr>
              <a:t>Other department has 66 employees which is the lowest compared to other departments.</a:t>
            </a:r>
          </a:p>
          <a:p>
            <a:pPr>
              <a:buClr>
                <a:srgbClr val="FF0000"/>
              </a:buClr>
              <a:buFont typeface="Wingdings" panose="05000000000000000000" pitchFamily="2" charset="2"/>
              <a:buChar char="Ø"/>
            </a:pPr>
            <a:r>
              <a:rPr lang="en-US" sz="1400" b="1" dirty="0">
                <a:latin typeface="Arial Black" panose="020B0A04020102020204" pitchFamily="34" charset="0"/>
              </a:rPr>
              <a:t>378 Employees working with Very High job satisfaction</a:t>
            </a:r>
            <a:r>
              <a:rPr lang="en-US" sz="1400" b="1" dirty="0" smtClean="0">
                <a:latin typeface="Arial Black" panose="020B0A04020102020204" pitchFamily="34" charset="0"/>
              </a:rPr>
              <a:t>.</a:t>
            </a:r>
          </a:p>
          <a:p>
            <a:pPr marL="0" indent="0">
              <a:buClr>
                <a:srgbClr val="FF0000"/>
              </a:buClr>
              <a:buNone/>
            </a:pPr>
            <a:endParaRPr lang="en-US" sz="1400" dirty="0" smtClean="0">
              <a:latin typeface="Arial Black" panose="020B0A04020102020204" pitchFamily="34" charset="0"/>
            </a:endParaRPr>
          </a:p>
          <a:p>
            <a:pPr marL="0" indent="0">
              <a:buNone/>
            </a:pPr>
            <a:r>
              <a:rPr lang="en-US" sz="1600" dirty="0" smtClean="0">
                <a:latin typeface="Arial Black" panose="020B0A04020102020204" pitchFamily="34" charset="0"/>
              </a:rPr>
              <a:t>Video Link</a:t>
            </a:r>
            <a:r>
              <a:rPr lang="en-US" dirty="0" smtClean="0"/>
              <a:t>: </a:t>
            </a:r>
            <a:r>
              <a:rPr lang="en-US" dirty="0" smtClean="0">
                <a:hlinkClick r:id="rId2"/>
              </a:rPr>
              <a:t>https://drive.google.com/file/d/1cBM8rNCjP9DY7-_mvNDd07xnQZCqQ9f7/view?usp=sharing</a:t>
            </a:r>
            <a:endParaRPr lang="en-US" sz="1400" dirty="0" smtClean="0">
              <a:latin typeface="Arial Black" panose="020B0A04020102020204" pitchFamily="34" charset="0"/>
            </a:endParaRPr>
          </a:p>
        </p:txBody>
      </p:sp>
    </p:spTree>
    <p:extLst>
      <p:ext uri="{BB962C8B-B14F-4D97-AF65-F5344CB8AC3E}">
        <p14:creationId xmlns:p14="http://schemas.microsoft.com/office/powerpoint/2010/main" val="387465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up)">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5745" y="0"/>
            <a:ext cx="4010458" cy="1320800"/>
          </a:xfrm>
        </p:spPr>
        <p:txBody>
          <a:bodyPr/>
          <a:lstStyle/>
          <a:p>
            <a:r>
              <a:rPr lang="en-US" sz="5400" dirty="0" smtClean="0">
                <a:latin typeface="Arial Black" panose="020B0A04020102020204" pitchFamily="34" charset="0"/>
              </a:rPr>
              <a:t>Contd..</a:t>
            </a:r>
            <a:endParaRPr lang="en-IN" sz="5400" dirty="0">
              <a:latin typeface="Arial Black" panose="020B0A04020102020204" pitchFamily="34" charset="0"/>
            </a:endParaRPr>
          </a:p>
        </p:txBody>
      </p:sp>
      <p:sp>
        <p:nvSpPr>
          <p:cNvPr id="3" name="Content Placeholder 2"/>
          <p:cNvSpPr>
            <a:spLocks noGrp="1"/>
          </p:cNvSpPr>
          <p:nvPr>
            <p:ph idx="4294967295"/>
          </p:nvPr>
        </p:nvSpPr>
        <p:spPr>
          <a:xfrm>
            <a:off x="692727" y="1320800"/>
            <a:ext cx="10529453" cy="4641273"/>
          </a:xfrm>
        </p:spPr>
        <p:txBody>
          <a:bodyPr>
            <a:normAutofit/>
          </a:bodyPr>
          <a:lstStyle/>
          <a:p>
            <a:pPr>
              <a:buClr>
                <a:srgbClr val="FF0000"/>
              </a:buClr>
              <a:buFont typeface="Wingdings" panose="05000000000000000000" pitchFamily="2" charset="2"/>
              <a:buChar char="Ø"/>
            </a:pPr>
            <a:endParaRPr lang="en-US" sz="1400" b="1" dirty="0" smtClean="0">
              <a:latin typeface="Arial Black" panose="020B0A04020102020204" pitchFamily="34" charset="0"/>
            </a:endParaRPr>
          </a:p>
          <a:p>
            <a:pPr>
              <a:buClr>
                <a:srgbClr val="FF0000"/>
              </a:buClr>
              <a:buFont typeface="Wingdings" panose="05000000000000000000" pitchFamily="2" charset="2"/>
              <a:buChar char="Ø"/>
            </a:pPr>
            <a:endParaRPr lang="en-US" sz="1400" b="1" dirty="0">
              <a:latin typeface="Arial Black" panose="020B0A04020102020204" pitchFamily="34" charset="0"/>
            </a:endParaRPr>
          </a:p>
          <a:p>
            <a:pPr>
              <a:buClr>
                <a:srgbClr val="FF0000"/>
              </a:buClr>
              <a:buFont typeface="Wingdings" panose="05000000000000000000" pitchFamily="2" charset="2"/>
              <a:buChar char="Ø"/>
            </a:pPr>
            <a:endParaRPr lang="en-US" sz="1400" b="1" dirty="0" smtClean="0">
              <a:latin typeface="Arial Black" panose="020B0A04020102020204" pitchFamily="34" charset="0"/>
            </a:endParaRPr>
          </a:p>
          <a:p>
            <a:pPr>
              <a:buClr>
                <a:srgbClr val="FF0000"/>
              </a:buClr>
              <a:buFont typeface="Wingdings" panose="05000000000000000000" pitchFamily="2" charset="2"/>
              <a:buChar char="Ø"/>
            </a:pPr>
            <a:r>
              <a:rPr lang="en-US" sz="1400" b="1" dirty="0" smtClean="0">
                <a:latin typeface="Arial Black" panose="020B0A04020102020204" pitchFamily="34" charset="0"/>
              </a:rPr>
              <a:t>270 </a:t>
            </a:r>
            <a:r>
              <a:rPr lang="en-US" sz="1400" b="1" dirty="0">
                <a:latin typeface="Arial Black" panose="020B0A04020102020204" pitchFamily="34" charset="0"/>
              </a:rPr>
              <a:t>Employees working with Very High job satisfaction got Excellent as their Performance rating and development dept. ranks first with 15 employees</a:t>
            </a:r>
            <a:r>
              <a:rPr lang="en-US" sz="1400" b="1" dirty="0" smtClean="0">
                <a:latin typeface="Arial Black" panose="020B0A04020102020204" pitchFamily="34" charset="0"/>
              </a:rPr>
              <a:t>.</a:t>
            </a:r>
          </a:p>
          <a:p>
            <a:pPr>
              <a:buClr>
                <a:srgbClr val="FF0000"/>
              </a:buClr>
              <a:buFont typeface="Wingdings" panose="05000000000000000000" pitchFamily="2" charset="2"/>
              <a:buChar char="Ø"/>
            </a:pPr>
            <a:r>
              <a:rPr lang="en-US" sz="1400" b="1" dirty="0" smtClean="0">
                <a:latin typeface="Arial Black" panose="020B0A04020102020204" pitchFamily="34" charset="0"/>
              </a:rPr>
              <a:t>162 </a:t>
            </a:r>
            <a:r>
              <a:rPr lang="en-US" sz="1400" b="1" dirty="0">
                <a:latin typeface="Arial Black" panose="020B0A04020102020204" pitchFamily="34" charset="0"/>
              </a:rPr>
              <a:t>Employees working with </a:t>
            </a:r>
            <a:r>
              <a:rPr lang="en-US" sz="1400" b="1" dirty="0" smtClean="0">
                <a:latin typeface="Arial Black" panose="020B0A04020102020204" pitchFamily="34" charset="0"/>
              </a:rPr>
              <a:t>Low job satisfaction.</a:t>
            </a:r>
          </a:p>
          <a:p>
            <a:pPr>
              <a:buClr>
                <a:srgbClr val="FF0000"/>
              </a:buClr>
              <a:buFont typeface="Wingdings" panose="05000000000000000000" pitchFamily="2" charset="2"/>
              <a:buChar char="Ø"/>
            </a:pPr>
            <a:r>
              <a:rPr lang="en-US" sz="1400" b="1" dirty="0" smtClean="0">
                <a:latin typeface="Arial Black" panose="020B0A04020102020204" pitchFamily="34" charset="0"/>
              </a:rPr>
              <a:t>66 </a:t>
            </a:r>
            <a:r>
              <a:rPr lang="en-US" sz="1400" b="1" dirty="0">
                <a:latin typeface="Arial Black" panose="020B0A04020102020204" pitchFamily="34" charset="0"/>
              </a:rPr>
              <a:t>Employees working with </a:t>
            </a:r>
            <a:r>
              <a:rPr lang="en-US" sz="1400" b="1" dirty="0" smtClean="0">
                <a:latin typeface="Arial Black" panose="020B0A04020102020204" pitchFamily="34" charset="0"/>
              </a:rPr>
              <a:t>Low </a:t>
            </a:r>
            <a:r>
              <a:rPr lang="en-US" sz="1400" b="1" dirty="0">
                <a:latin typeface="Arial Black" panose="020B0A04020102020204" pitchFamily="34" charset="0"/>
              </a:rPr>
              <a:t>job satisfaction got Outstanding as their Performance rating and </a:t>
            </a:r>
            <a:r>
              <a:rPr lang="en-US" sz="1400" b="1" dirty="0" smtClean="0">
                <a:latin typeface="Arial Black" panose="020B0A04020102020204" pitchFamily="34" charset="0"/>
              </a:rPr>
              <a:t>Research dept. </a:t>
            </a:r>
            <a:r>
              <a:rPr lang="en-US" sz="1400" b="1" dirty="0">
                <a:latin typeface="Arial Black" panose="020B0A04020102020204" pitchFamily="34" charset="0"/>
              </a:rPr>
              <a:t>ranks first with </a:t>
            </a:r>
            <a:r>
              <a:rPr lang="en-US" sz="1400" b="1" dirty="0" smtClean="0">
                <a:latin typeface="Arial Black" panose="020B0A04020102020204" pitchFamily="34" charset="0"/>
              </a:rPr>
              <a:t>13 </a:t>
            </a:r>
            <a:r>
              <a:rPr lang="en-US" sz="1400" b="1" dirty="0">
                <a:latin typeface="Arial Black" panose="020B0A04020102020204" pitchFamily="34" charset="0"/>
              </a:rPr>
              <a:t>employees</a:t>
            </a:r>
          </a:p>
          <a:p>
            <a:pPr>
              <a:buClr>
                <a:srgbClr val="FF0000"/>
              </a:buClr>
              <a:buFont typeface="Wingdings" panose="05000000000000000000" pitchFamily="2" charset="2"/>
              <a:buChar char="Ø"/>
            </a:pPr>
            <a:r>
              <a:rPr lang="en-US" sz="1400" b="1" dirty="0">
                <a:latin typeface="Arial Black" panose="020B0A04020102020204" pitchFamily="34" charset="0"/>
              </a:rPr>
              <a:t>112 Employees working with Very High job involvement.</a:t>
            </a:r>
          </a:p>
          <a:p>
            <a:pPr>
              <a:buClr>
                <a:srgbClr val="FF0000"/>
              </a:buClr>
              <a:buFont typeface="Wingdings" panose="05000000000000000000" pitchFamily="2" charset="2"/>
              <a:buChar char="Ø"/>
            </a:pPr>
            <a:r>
              <a:rPr lang="en-US" sz="1400" b="1" dirty="0" smtClean="0">
                <a:latin typeface="Arial Black" panose="020B0A04020102020204" pitchFamily="34" charset="0"/>
              </a:rPr>
              <a:t>70 </a:t>
            </a:r>
            <a:r>
              <a:rPr lang="en-US" sz="1400" b="1" dirty="0">
                <a:latin typeface="Arial Black" panose="020B0A04020102020204" pitchFamily="34" charset="0"/>
              </a:rPr>
              <a:t>Employees working with </a:t>
            </a:r>
            <a:r>
              <a:rPr lang="en-US" sz="1400" b="1" dirty="0" smtClean="0">
                <a:latin typeface="Arial Black" panose="020B0A04020102020204" pitchFamily="34" charset="0"/>
              </a:rPr>
              <a:t>Low </a:t>
            </a:r>
            <a:r>
              <a:rPr lang="en-US" sz="1400" b="1" dirty="0">
                <a:latin typeface="Arial Black" panose="020B0A04020102020204" pitchFamily="34" charset="0"/>
              </a:rPr>
              <a:t>job </a:t>
            </a:r>
            <a:r>
              <a:rPr lang="en-US" sz="1400" b="1" dirty="0" smtClean="0">
                <a:latin typeface="Arial Black" panose="020B0A04020102020204" pitchFamily="34" charset="0"/>
              </a:rPr>
              <a:t>involvement </a:t>
            </a:r>
          </a:p>
          <a:p>
            <a:pPr>
              <a:buClr>
                <a:srgbClr val="FF0000"/>
              </a:buClr>
              <a:buFont typeface="Wingdings" panose="05000000000000000000" pitchFamily="2" charset="2"/>
              <a:buChar char="Ø"/>
            </a:pPr>
            <a:r>
              <a:rPr lang="en-US" sz="1400" b="1" dirty="0" smtClean="0">
                <a:latin typeface="Arial Black" panose="020B0A04020102020204" pitchFamily="34" charset="0"/>
              </a:rPr>
              <a:t>353 </a:t>
            </a:r>
            <a:r>
              <a:rPr lang="en-US" sz="1400" dirty="0" smtClean="0">
                <a:latin typeface="Arial Black" panose="020B0A04020102020204" pitchFamily="34" charset="0"/>
              </a:rPr>
              <a:t>Employees</a:t>
            </a:r>
            <a:r>
              <a:rPr lang="en-US" sz="1400" b="1" dirty="0" smtClean="0">
                <a:latin typeface="Arial Black" panose="020B0A04020102020204" pitchFamily="34" charset="0"/>
              </a:rPr>
              <a:t> working overtime.</a:t>
            </a:r>
          </a:p>
          <a:p>
            <a:pPr>
              <a:buClr>
                <a:srgbClr val="FF0000"/>
              </a:buClr>
              <a:buFont typeface="Wingdings" panose="05000000000000000000" pitchFamily="2" charset="2"/>
              <a:buChar char="Ø"/>
            </a:pPr>
            <a:r>
              <a:rPr lang="en-US" sz="1400" b="1" dirty="0" smtClean="0">
                <a:latin typeface="Arial Black" panose="020B0A04020102020204" pitchFamily="34" charset="0"/>
              </a:rPr>
              <a:t>382 Employees got Excellent as their performance rating those who are travelling less than 5km to office.</a:t>
            </a:r>
          </a:p>
          <a:p>
            <a:pPr>
              <a:buClr>
                <a:srgbClr val="FF0000"/>
              </a:buClr>
              <a:buFont typeface="Wingdings" panose="05000000000000000000" pitchFamily="2" charset="2"/>
              <a:buChar char="Ø"/>
            </a:pPr>
            <a:r>
              <a:rPr lang="en-US" sz="1400" b="1" dirty="0">
                <a:latin typeface="Arial Black" panose="020B0A04020102020204" pitchFamily="34" charset="0"/>
              </a:rPr>
              <a:t>213 Employees got Excellent as their performance rating those who lie between 36-40 years basket</a:t>
            </a:r>
          </a:p>
        </p:txBody>
      </p:sp>
    </p:spTree>
    <p:extLst>
      <p:ext uri="{BB962C8B-B14F-4D97-AF65-F5344CB8AC3E}">
        <p14:creationId xmlns:p14="http://schemas.microsoft.com/office/powerpoint/2010/main" val="688210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009" y="317223"/>
            <a:ext cx="7183582" cy="1293028"/>
          </a:xfrm>
        </p:spPr>
        <p:txBody>
          <a:bodyPr>
            <a:normAutofit/>
          </a:bodyPr>
          <a:lstStyle/>
          <a:p>
            <a:pPr algn="ctr"/>
            <a:r>
              <a:rPr lang="en-US" sz="5400" i="1" dirty="0" smtClean="0">
                <a:latin typeface="Arial Black" panose="020B0A04020102020204" pitchFamily="34" charset="0"/>
              </a:rPr>
              <a:t>Basic Analysis</a:t>
            </a:r>
            <a:endParaRPr lang="en-IN" sz="5400" i="1" dirty="0">
              <a:latin typeface="Arial Black" panose="020B0A04020102020204" pitchFamily="34" charset="0"/>
            </a:endParaRPr>
          </a:p>
        </p:txBody>
      </p:sp>
      <p:graphicFrame>
        <p:nvGraphicFramePr>
          <p:cNvPr id="11" name="Content Placeholder 10"/>
          <p:cNvGraphicFramePr>
            <a:graphicFrameLocks noGrp="1"/>
          </p:cNvGraphicFramePr>
          <p:nvPr>
            <p:ph sz="half" idx="1"/>
            <p:extLst>
              <p:ext uri="{D42A27DB-BD31-4B8C-83A1-F6EECF244321}">
                <p14:modId xmlns:p14="http://schemas.microsoft.com/office/powerpoint/2010/main" val="2786406605"/>
              </p:ext>
            </p:extLst>
          </p:nvPr>
        </p:nvGraphicFramePr>
        <p:xfrm>
          <a:off x="1141413" y="2097088"/>
          <a:ext cx="4878387" cy="36941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13"/>
          <p:cNvGraphicFramePr>
            <a:graphicFrameLocks noGrp="1"/>
          </p:cNvGraphicFramePr>
          <p:nvPr>
            <p:ph sz="half" idx="2"/>
            <p:extLst>
              <p:ext uri="{D42A27DB-BD31-4B8C-83A1-F6EECF244321}">
                <p14:modId xmlns:p14="http://schemas.microsoft.com/office/powerpoint/2010/main" val="3132862976"/>
              </p:ext>
            </p:extLst>
          </p:nvPr>
        </p:nvGraphicFramePr>
        <p:xfrm>
          <a:off x="5746016" y="2097088"/>
          <a:ext cx="6445984" cy="4642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7495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3086100" cy="1320800"/>
          </a:xfrm>
        </p:spPr>
        <p:txBody>
          <a:bodyPr>
            <a:normAutofit fontScale="90000"/>
          </a:bodyPr>
          <a:lstStyle/>
          <a:p>
            <a:r>
              <a:rPr lang="en-US" sz="5400" i="1" dirty="0" smtClean="0">
                <a:latin typeface="Arial Black" panose="020B0A04020102020204" pitchFamily="34" charset="0"/>
              </a:rPr>
              <a:t>Contd..</a:t>
            </a:r>
            <a:endParaRPr lang="en-IN" sz="5400" i="1" dirty="0">
              <a:latin typeface="Arial Black" panose="020B0A04020102020204" pitchFamily="34" charset="0"/>
            </a:endParaRPr>
          </a:p>
        </p:txBody>
      </p:sp>
      <p:sp>
        <p:nvSpPr>
          <p:cNvPr id="3" name="Content Placeholder 2"/>
          <p:cNvSpPr>
            <a:spLocks noGrp="1"/>
          </p:cNvSpPr>
          <p:nvPr>
            <p:ph idx="4294967295"/>
          </p:nvPr>
        </p:nvSpPr>
        <p:spPr>
          <a:xfrm>
            <a:off x="249238" y="1268413"/>
            <a:ext cx="11942762" cy="5254625"/>
          </a:xfrm>
        </p:spPr>
        <p:txBody>
          <a:bodyPr>
            <a:normAutofit/>
          </a:bodyPr>
          <a:lstStyle/>
          <a:p>
            <a:pPr>
              <a:buClr>
                <a:srgbClr val="FF0000"/>
              </a:buClr>
              <a:buFont typeface="Wingdings" panose="05000000000000000000" pitchFamily="2" charset="2"/>
              <a:buChar char="Ø"/>
            </a:pPr>
            <a:endParaRPr lang="en-US" sz="1400" b="1" dirty="0" smtClean="0">
              <a:latin typeface="Arial Black" panose="020B0A04020102020204" pitchFamily="34" charset="0"/>
            </a:endParaRPr>
          </a:p>
          <a:p>
            <a:pPr marL="0" indent="0">
              <a:buClr>
                <a:srgbClr val="FF0000"/>
              </a:buClr>
              <a:buNone/>
            </a:pPr>
            <a:r>
              <a:rPr lang="en-US" sz="1400" b="1" dirty="0">
                <a:latin typeface="Arial Black" panose="020B0A04020102020204" pitchFamily="34" charset="0"/>
              </a:rPr>
              <a:t> </a:t>
            </a:r>
            <a:r>
              <a:rPr lang="en-US" sz="1400" b="1" dirty="0" smtClean="0">
                <a:latin typeface="Arial Black" panose="020B0A04020102020204" pitchFamily="34" charset="0"/>
              </a:rPr>
              <a:t> </a:t>
            </a:r>
            <a:endParaRPr lang="en-US" sz="1400" b="1" dirty="0">
              <a:latin typeface="Arial Black" panose="020B0A04020102020204" pitchFamily="34" charset="0"/>
            </a:endParaRPr>
          </a:p>
          <a:p>
            <a:pPr marL="0" indent="0">
              <a:buClr>
                <a:srgbClr val="FF0000"/>
              </a:buClr>
              <a:buNone/>
            </a:pPr>
            <a:r>
              <a:rPr lang="en-US" sz="1400" b="1" dirty="0" smtClean="0">
                <a:latin typeface="Arial Black" panose="020B0A04020102020204" pitchFamily="34" charset="0"/>
              </a:rPr>
              <a:t>  </a:t>
            </a:r>
            <a:endParaRPr lang="en-US" sz="1400" b="1" dirty="0">
              <a:latin typeface="Arial Black" panose="020B0A04020102020204" pitchFamily="34" charset="0"/>
            </a:endParaRPr>
          </a:p>
          <a:p>
            <a:pPr marL="0" indent="0">
              <a:buClr>
                <a:srgbClr val="FF0000"/>
              </a:buClr>
              <a:buNone/>
            </a:pPr>
            <a:r>
              <a:rPr lang="en-US" sz="1400" b="1" dirty="0" smtClean="0">
                <a:latin typeface="Arial Black" panose="020B0A04020102020204" pitchFamily="34" charset="0"/>
              </a:rPr>
              <a:t>Outstanding</a:t>
            </a:r>
          </a:p>
          <a:p>
            <a:pPr marL="0" indent="0">
              <a:buClr>
                <a:srgbClr val="FF0000"/>
              </a:buClr>
              <a:buNone/>
            </a:pPr>
            <a:endParaRPr lang="en-US" sz="1400" b="1" dirty="0">
              <a:latin typeface="Arial Black" panose="020B0A04020102020204" pitchFamily="34" charset="0"/>
            </a:endParaRPr>
          </a:p>
          <a:p>
            <a:pPr marL="0" indent="0">
              <a:buClr>
                <a:srgbClr val="FF0000"/>
              </a:buClr>
              <a:buNone/>
            </a:pPr>
            <a:endParaRPr lang="en-US" sz="1400" b="1" dirty="0" smtClean="0">
              <a:latin typeface="Arial Black" panose="020B0A04020102020204" pitchFamily="34" charset="0"/>
            </a:endParaRPr>
          </a:p>
          <a:p>
            <a:pPr marL="0" indent="0">
              <a:buClr>
                <a:srgbClr val="FF0000"/>
              </a:buClr>
              <a:buNone/>
            </a:pPr>
            <a:endParaRPr lang="en-US" sz="1400" b="1" dirty="0">
              <a:latin typeface="Arial Black" panose="020B0A04020102020204" pitchFamily="34" charset="0"/>
            </a:endParaRPr>
          </a:p>
          <a:p>
            <a:pPr marL="0" indent="0">
              <a:buClr>
                <a:srgbClr val="FF0000"/>
              </a:buClr>
              <a:buNone/>
            </a:pPr>
            <a:r>
              <a:rPr lang="en-US" sz="1400" b="1" dirty="0" smtClean="0">
                <a:latin typeface="Arial Black" panose="020B0A04020102020204" pitchFamily="34" charset="0"/>
              </a:rPr>
              <a:t>							           Good		</a:t>
            </a:r>
            <a:endParaRPr lang="en-US" sz="1400" b="1" dirty="0">
              <a:latin typeface="Arial Black" panose="020B0A04020102020204" pitchFamily="34" charset="0"/>
            </a:endParaRPr>
          </a:p>
          <a:p>
            <a:pPr marL="0" indent="0">
              <a:buClr>
                <a:srgbClr val="FF0000"/>
              </a:buClr>
              <a:buNone/>
            </a:pPr>
            <a:endParaRPr lang="en-US" sz="1400" b="1" dirty="0" smtClean="0">
              <a:latin typeface="Arial Black" panose="020B0A04020102020204" pitchFamily="34" charset="0"/>
            </a:endParaRPr>
          </a:p>
          <a:p>
            <a:pPr marL="0" indent="0">
              <a:buClr>
                <a:srgbClr val="FF0000"/>
              </a:buClr>
              <a:buNone/>
            </a:pPr>
            <a:r>
              <a:rPr lang="en-US" sz="1400" b="1" dirty="0" smtClean="0">
                <a:latin typeface="Arial Black" panose="020B0A04020102020204" pitchFamily="34" charset="0"/>
              </a:rPr>
              <a:t>	</a:t>
            </a:r>
          </a:p>
          <a:p>
            <a:pPr marL="0" indent="0">
              <a:buClr>
                <a:srgbClr val="FF0000"/>
              </a:buClr>
              <a:buNone/>
            </a:pPr>
            <a:endParaRPr lang="en-US" sz="1400" b="1" dirty="0">
              <a:latin typeface="Arial Black" panose="020B0A04020102020204" pitchFamily="34" charset="0"/>
            </a:endParaRPr>
          </a:p>
          <a:p>
            <a:pPr marL="0" indent="0">
              <a:buClr>
                <a:srgbClr val="FF0000"/>
              </a:buClr>
              <a:buNone/>
            </a:pPr>
            <a:r>
              <a:rPr lang="en-US" sz="1400" b="1" dirty="0" smtClean="0">
                <a:latin typeface="Arial Black" panose="020B0A04020102020204" pitchFamily="34" charset="0"/>
              </a:rPr>
              <a:t>					          Excellent</a:t>
            </a:r>
            <a:endParaRPr lang="en-US" sz="1400" b="1" dirty="0">
              <a:latin typeface="Arial Black" panose="020B0A04020102020204" pitchFamily="34" charset="0"/>
            </a:endParaRPr>
          </a:p>
          <a:p>
            <a:pPr marL="0" indent="0">
              <a:buClr>
                <a:srgbClr val="FF0000"/>
              </a:buClr>
              <a:buNone/>
            </a:pPr>
            <a:r>
              <a:rPr lang="en-US" sz="1400" b="1" dirty="0" smtClean="0">
                <a:latin typeface="Arial Black" panose="020B0A04020102020204" pitchFamily="34" charset="0"/>
              </a:rPr>
              <a:t>								</a:t>
            </a:r>
            <a:r>
              <a:rPr lang="en-US" sz="1400" b="1" dirty="0">
                <a:latin typeface="Arial Black" panose="020B0A04020102020204" pitchFamily="34" charset="0"/>
              </a:rPr>
              <a:t>	</a:t>
            </a:r>
            <a:r>
              <a:rPr lang="en-US" sz="1400" b="1" dirty="0" smtClean="0">
                <a:latin typeface="Arial Black" panose="020B0A04020102020204" pitchFamily="34" charset="0"/>
              </a:rPr>
              <a:t>			</a:t>
            </a:r>
          </a:p>
        </p:txBody>
      </p:sp>
      <p:sp>
        <p:nvSpPr>
          <p:cNvPr id="10" name="Snip and Round Single Corner Rectangle 9"/>
          <p:cNvSpPr/>
          <p:nvPr/>
        </p:nvSpPr>
        <p:spPr>
          <a:xfrm>
            <a:off x="1900238" y="2171701"/>
            <a:ext cx="3228975" cy="2171700"/>
          </a:xfrm>
          <a:prstGeom prst="snipRound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Development department</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162" y="2589212"/>
            <a:ext cx="2143125" cy="1391945"/>
          </a:xfrm>
          <a:prstGeom prst="rect">
            <a:avLst/>
          </a:prstGeom>
        </p:spPr>
      </p:pic>
      <p:sp>
        <p:nvSpPr>
          <p:cNvPr id="18" name="Snip Diagonal Corner Rectangle 17"/>
          <p:cNvSpPr/>
          <p:nvPr/>
        </p:nvSpPr>
        <p:spPr>
          <a:xfrm rot="10490550">
            <a:off x="6757986" y="4214343"/>
            <a:ext cx="3386137" cy="2229791"/>
          </a:xfrm>
          <a:prstGeom prst="snip2Diag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491" y="4350544"/>
            <a:ext cx="2143125" cy="1957388"/>
          </a:xfrm>
          <a:prstGeom prst="rect">
            <a:avLst/>
          </a:prstGeom>
        </p:spPr>
      </p:pic>
      <p:sp>
        <p:nvSpPr>
          <p:cNvPr id="22" name="Snip Diagonal Corner Rectangle 21"/>
          <p:cNvSpPr/>
          <p:nvPr/>
        </p:nvSpPr>
        <p:spPr>
          <a:xfrm>
            <a:off x="6429375" y="1320800"/>
            <a:ext cx="4243388" cy="1936751"/>
          </a:xfrm>
          <a:prstGeom prst="snip2DiagRect">
            <a:avLst/>
          </a:prstGeom>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838" y="1465262"/>
            <a:ext cx="2781300" cy="1647825"/>
          </a:xfrm>
          <a:prstGeom prst="rect">
            <a:avLst/>
          </a:prstGeom>
        </p:spPr>
      </p:pic>
    </p:spTree>
    <p:extLst>
      <p:ext uri="{BB962C8B-B14F-4D97-AF65-F5344CB8AC3E}">
        <p14:creationId xmlns:p14="http://schemas.microsoft.com/office/powerpoint/2010/main" val="2422085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80">
                                          <p:stCondLst>
                                            <p:cond delay="0"/>
                                          </p:stCondLst>
                                        </p:cTn>
                                        <p:tgtEl>
                                          <p:spTgt spid="11"/>
                                        </p:tgtEl>
                                      </p:cBhvr>
                                    </p:animEffect>
                                    <p:anim calcmode="lin" valueType="num">
                                      <p:cBhvr>
                                        <p:cTn id="21"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6" dur="26">
                                          <p:stCondLst>
                                            <p:cond delay="650"/>
                                          </p:stCondLst>
                                        </p:cTn>
                                        <p:tgtEl>
                                          <p:spTgt spid="11"/>
                                        </p:tgtEl>
                                      </p:cBhvr>
                                      <p:to x="100000" y="60000"/>
                                    </p:animScale>
                                    <p:animScale>
                                      <p:cBhvr>
                                        <p:cTn id="27" dur="166" decel="50000">
                                          <p:stCondLst>
                                            <p:cond delay="676"/>
                                          </p:stCondLst>
                                        </p:cTn>
                                        <p:tgtEl>
                                          <p:spTgt spid="11"/>
                                        </p:tgtEl>
                                      </p:cBhvr>
                                      <p:to x="100000" y="100000"/>
                                    </p:animScale>
                                    <p:animScale>
                                      <p:cBhvr>
                                        <p:cTn id="28" dur="26">
                                          <p:stCondLst>
                                            <p:cond delay="1312"/>
                                          </p:stCondLst>
                                        </p:cTn>
                                        <p:tgtEl>
                                          <p:spTgt spid="11"/>
                                        </p:tgtEl>
                                      </p:cBhvr>
                                      <p:to x="100000" y="80000"/>
                                    </p:animScale>
                                    <p:animScale>
                                      <p:cBhvr>
                                        <p:cTn id="29" dur="166" decel="50000">
                                          <p:stCondLst>
                                            <p:cond delay="1338"/>
                                          </p:stCondLst>
                                        </p:cTn>
                                        <p:tgtEl>
                                          <p:spTgt spid="11"/>
                                        </p:tgtEl>
                                      </p:cBhvr>
                                      <p:to x="100000" y="100000"/>
                                    </p:animScale>
                                    <p:animScale>
                                      <p:cBhvr>
                                        <p:cTn id="30" dur="26">
                                          <p:stCondLst>
                                            <p:cond delay="1642"/>
                                          </p:stCondLst>
                                        </p:cTn>
                                        <p:tgtEl>
                                          <p:spTgt spid="11"/>
                                        </p:tgtEl>
                                      </p:cBhvr>
                                      <p:to x="100000" y="90000"/>
                                    </p:animScale>
                                    <p:animScale>
                                      <p:cBhvr>
                                        <p:cTn id="31" dur="166" decel="50000">
                                          <p:stCondLst>
                                            <p:cond delay="1668"/>
                                          </p:stCondLst>
                                        </p:cTn>
                                        <p:tgtEl>
                                          <p:spTgt spid="11"/>
                                        </p:tgtEl>
                                      </p:cBhvr>
                                      <p:to x="100000" y="100000"/>
                                    </p:animScale>
                                    <p:animScale>
                                      <p:cBhvr>
                                        <p:cTn id="32" dur="26">
                                          <p:stCondLst>
                                            <p:cond delay="1808"/>
                                          </p:stCondLst>
                                        </p:cTn>
                                        <p:tgtEl>
                                          <p:spTgt spid="11"/>
                                        </p:tgtEl>
                                      </p:cBhvr>
                                      <p:to x="100000" y="95000"/>
                                    </p:animScale>
                                    <p:animScale>
                                      <p:cBhvr>
                                        <p:cTn id="33" dur="166" decel="50000">
                                          <p:stCondLst>
                                            <p:cond delay="1834"/>
                                          </p:stCondLst>
                                        </p:cTn>
                                        <p:tgtEl>
                                          <p:spTgt spid="11"/>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45"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2000"/>
                                        <p:tgtEl>
                                          <p:spTgt spid="18"/>
                                        </p:tgtEl>
                                      </p:cBhvr>
                                    </p:animEffect>
                                    <p:anim calcmode="lin" valueType="num">
                                      <p:cBhvr>
                                        <p:cTn id="39" dur="2000" fill="hold"/>
                                        <p:tgtEl>
                                          <p:spTgt spid="18"/>
                                        </p:tgtEl>
                                        <p:attrNameLst>
                                          <p:attrName>ppt_w</p:attrName>
                                        </p:attrNameLst>
                                      </p:cBhvr>
                                      <p:tavLst>
                                        <p:tav tm="0" fmla="#ppt_w*sin(2.5*pi*$)">
                                          <p:val>
                                            <p:fltVal val="0"/>
                                          </p:val>
                                        </p:tav>
                                        <p:tav tm="100000">
                                          <p:val>
                                            <p:fltVal val="1"/>
                                          </p:val>
                                        </p:tav>
                                      </p:tavLst>
                                    </p:anim>
                                    <p:anim calcmode="lin" valueType="num">
                                      <p:cBhvr>
                                        <p:cTn id="40" dur="2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20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 calcmode="lin" valueType="num">
                                      <p:cBhvr additive="base">
                                        <p:cTn id="5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randombar(horizontal)">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5" presetClass="entr" presetSubtype="0" fill="hold" nodeType="click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2000"/>
                                        <p:tgtEl>
                                          <p:spTgt spid="3">
                                            <p:txEl>
                                              <p:pRg st="7" end="7"/>
                                            </p:txEl>
                                          </p:spTgt>
                                        </p:tgtEl>
                                      </p:cBhvr>
                                    </p:animEffect>
                                    <p:anim calcmode="lin" valueType="num">
                                      <p:cBhvr>
                                        <p:cTn id="69"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70"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182483"/>
            <a:ext cx="9358746" cy="1293028"/>
          </a:xfrm>
        </p:spPr>
        <p:txBody>
          <a:bodyPr>
            <a:noAutofit/>
          </a:bodyPr>
          <a:lstStyle/>
          <a:p>
            <a:r>
              <a:rPr lang="en-US" sz="5400" i="1" dirty="0" smtClean="0">
                <a:latin typeface="Arial Black" panose="020B0A04020102020204" pitchFamily="34" charset="0"/>
              </a:rPr>
              <a:t>INSIGHTS of Analysis</a:t>
            </a:r>
            <a:endParaRPr lang="en-IN" sz="5400" i="1" dirty="0">
              <a:latin typeface="Arial Black" panose="020B0A04020102020204" pitchFamily="34" charset="0"/>
            </a:endParaRPr>
          </a:p>
        </p:txBody>
      </p:sp>
      <p:sp>
        <p:nvSpPr>
          <p:cNvPr id="3" name="Content Placeholder 2"/>
          <p:cNvSpPr>
            <a:spLocks noGrp="1"/>
          </p:cNvSpPr>
          <p:nvPr>
            <p:ph sz="half" idx="1"/>
          </p:nvPr>
        </p:nvSpPr>
        <p:spPr>
          <a:xfrm>
            <a:off x="685800" y="1620983"/>
            <a:ext cx="5334000" cy="4597702"/>
          </a:xfrm>
        </p:spPr>
        <p:txBody>
          <a:bodyPr>
            <a:normAutofit/>
          </a:bodyPr>
          <a:lstStyle/>
          <a:p>
            <a:pPr marL="0" indent="0">
              <a:buClr>
                <a:srgbClr val="FF0000"/>
              </a:buClr>
              <a:buNone/>
            </a:pPr>
            <a:r>
              <a:rPr lang="en-US" sz="2000" i="1" dirty="0" smtClean="0">
                <a:latin typeface="Arial Black" panose="020B0A04020102020204" pitchFamily="34" charset="0"/>
              </a:rPr>
              <a:t>Conclusion</a:t>
            </a:r>
          </a:p>
          <a:p>
            <a:pPr>
              <a:buClr>
                <a:srgbClr val="FF0000"/>
              </a:buClr>
              <a:buFont typeface="Wingdings" panose="05000000000000000000" pitchFamily="2" charset="2"/>
              <a:buChar char="Ø"/>
            </a:pPr>
            <a:endParaRPr lang="en-US" sz="2000" dirty="0">
              <a:latin typeface="Arial Black" panose="020B0A04020102020204" pitchFamily="34" charset="0"/>
            </a:endParaRPr>
          </a:p>
          <a:p>
            <a:pPr>
              <a:buClr>
                <a:srgbClr val="FF0000"/>
              </a:buClr>
              <a:buFont typeface="Wingdings" panose="05000000000000000000" pitchFamily="2" charset="2"/>
              <a:buChar char="Ø"/>
            </a:pPr>
            <a:r>
              <a:rPr lang="en-US" sz="1800" dirty="0" smtClean="0">
                <a:latin typeface="Arial Black" panose="020B0A04020102020204" pitchFamily="34" charset="0"/>
              </a:rPr>
              <a:t>72.83% of employees got their performance metric as Excellent</a:t>
            </a:r>
          </a:p>
          <a:p>
            <a:pPr>
              <a:buClr>
                <a:srgbClr val="FF0000"/>
              </a:buClr>
              <a:buFont typeface="Wingdings" panose="05000000000000000000" pitchFamily="2" charset="2"/>
              <a:buChar char="Ø"/>
            </a:pPr>
            <a:r>
              <a:rPr lang="en-US" sz="1800" dirty="0" smtClean="0">
                <a:latin typeface="Arial Black" panose="020B0A04020102020204" pitchFamily="34" charset="0"/>
              </a:rPr>
              <a:t>Employees between 31-35 years performance is Good</a:t>
            </a:r>
          </a:p>
          <a:p>
            <a:pPr>
              <a:buClr>
                <a:srgbClr val="FF0000"/>
              </a:buClr>
              <a:buFont typeface="Wingdings" panose="05000000000000000000" pitchFamily="2" charset="2"/>
              <a:buChar char="Ø"/>
            </a:pPr>
            <a:r>
              <a:rPr lang="en-US" sz="1800" dirty="0" smtClean="0">
                <a:latin typeface="Arial Black" panose="020B0A04020102020204" pitchFamily="34" charset="0"/>
              </a:rPr>
              <a:t>Employee performance is commendably good  those who are travelling short distance to office</a:t>
            </a:r>
          </a:p>
          <a:p>
            <a:pPr>
              <a:buClr>
                <a:srgbClr val="FF0000"/>
              </a:buClr>
              <a:buFont typeface="Wingdings" panose="05000000000000000000" pitchFamily="2" charset="2"/>
              <a:buChar char="Ø"/>
            </a:pPr>
            <a:r>
              <a:rPr lang="en-US" sz="1800" dirty="0">
                <a:latin typeface="Arial Black" panose="020B0A04020102020204" pitchFamily="34" charset="0"/>
              </a:rPr>
              <a:t>Employee performance is </a:t>
            </a:r>
            <a:r>
              <a:rPr lang="en-US" sz="1800" dirty="0" smtClean="0">
                <a:latin typeface="Arial Black" panose="020B0A04020102020204" pitchFamily="34" charset="0"/>
              </a:rPr>
              <a:t>much improved those </a:t>
            </a:r>
            <a:r>
              <a:rPr lang="en-US" sz="1800" dirty="0">
                <a:latin typeface="Arial Black" panose="020B0A04020102020204" pitchFamily="34" charset="0"/>
              </a:rPr>
              <a:t>who are </a:t>
            </a:r>
            <a:r>
              <a:rPr lang="en-US" sz="1800" dirty="0" smtClean="0">
                <a:latin typeface="Arial Black" panose="020B0A04020102020204" pitchFamily="34" charset="0"/>
              </a:rPr>
              <a:t>having less than 5yrs experience in this firm</a:t>
            </a:r>
          </a:p>
          <a:p>
            <a:pPr>
              <a:buClr>
                <a:srgbClr val="FF0000"/>
              </a:buClr>
              <a:buFont typeface="Wingdings" panose="05000000000000000000" pitchFamily="2" charset="2"/>
              <a:buChar char="Ø"/>
            </a:pPr>
            <a:r>
              <a:rPr lang="en-US" sz="1800" dirty="0" smtClean="0">
                <a:latin typeface="Arial Black" panose="020B0A04020102020204" pitchFamily="34" charset="0"/>
              </a:rPr>
              <a:t>22.50% of employees working with Very High job satisfaction</a:t>
            </a:r>
            <a:endParaRPr lang="en-US" sz="1800" dirty="0">
              <a:latin typeface="Arial Black" panose="020B0A04020102020204" pitchFamily="34" charset="0"/>
            </a:endParaRPr>
          </a:p>
          <a:p>
            <a:pPr>
              <a:buClr>
                <a:srgbClr val="FF0000"/>
              </a:buClr>
              <a:buFont typeface="Wingdings" panose="05000000000000000000" pitchFamily="2" charset="2"/>
              <a:buChar char="Ø"/>
            </a:pPr>
            <a:endParaRPr lang="en-US" sz="1800" dirty="0" smtClean="0">
              <a:latin typeface="Arial Black" panose="020B0A04020102020204" pitchFamily="34" charset="0"/>
            </a:endParaRPr>
          </a:p>
          <a:p>
            <a:pPr>
              <a:buClr>
                <a:srgbClr val="FF0000"/>
              </a:buClr>
              <a:buFont typeface="Wingdings" panose="05000000000000000000" pitchFamily="2" charset="2"/>
              <a:buChar char="Ø"/>
            </a:pPr>
            <a:endParaRPr lang="en-IN" sz="1800" dirty="0">
              <a:latin typeface="Arial Black" panose="020B0A04020102020204" pitchFamily="34" charset="0"/>
            </a:endParaRPr>
          </a:p>
        </p:txBody>
      </p:sp>
      <p:sp>
        <p:nvSpPr>
          <p:cNvPr id="4" name="Content Placeholder 3"/>
          <p:cNvSpPr>
            <a:spLocks noGrp="1"/>
          </p:cNvSpPr>
          <p:nvPr>
            <p:ph sz="half" idx="2"/>
          </p:nvPr>
        </p:nvSpPr>
        <p:spPr/>
        <p:txBody>
          <a:bodyPr>
            <a:normAutofit/>
          </a:bodyPr>
          <a:lstStyle/>
          <a:p>
            <a:pPr marL="0" indent="0">
              <a:buNone/>
            </a:pPr>
            <a:r>
              <a:rPr lang="en-US" sz="2000" i="1" dirty="0" smtClean="0">
                <a:latin typeface="Arial Black" panose="020B0A04020102020204" pitchFamily="34" charset="0"/>
              </a:rPr>
              <a:t>Next Steps</a:t>
            </a:r>
          </a:p>
          <a:p>
            <a:pPr marL="0" indent="0">
              <a:buNone/>
            </a:pPr>
            <a:endParaRPr lang="en-US" sz="1800" dirty="0" smtClean="0">
              <a:latin typeface="Arial Black" panose="020B0A04020102020204" pitchFamily="34" charset="0"/>
            </a:endParaRPr>
          </a:p>
          <a:p>
            <a:pPr marL="0" indent="0">
              <a:buNone/>
            </a:pPr>
            <a:r>
              <a:rPr lang="en-US" sz="1800" dirty="0" smtClean="0">
                <a:latin typeface="Arial Black" panose="020B0A04020102020204" pitchFamily="34" charset="0"/>
              </a:rPr>
              <a:t>Below category probably affecting the employee performance and need to be taken care for the betterment</a:t>
            </a:r>
          </a:p>
          <a:p>
            <a:pPr marL="0" indent="0">
              <a:buNone/>
            </a:pPr>
            <a:endParaRPr lang="en-US" sz="1800" dirty="0" smtClean="0">
              <a:latin typeface="Arial Black" panose="020B0A04020102020204" pitchFamily="34" charset="0"/>
            </a:endParaRPr>
          </a:p>
          <a:p>
            <a:pPr>
              <a:buClr>
                <a:srgbClr val="FF0000"/>
              </a:buClr>
              <a:buFont typeface="Wingdings" panose="05000000000000000000" pitchFamily="2" charset="2"/>
              <a:buChar char="Ø"/>
            </a:pPr>
            <a:r>
              <a:rPr lang="en-US" sz="1800" dirty="0" smtClean="0">
                <a:latin typeface="Arial Black" panose="020B0A04020102020204" pitchFamily="34" charset="0"/>
              </a:rPr>
              <a:t>Job Involvement</a:t>
            </a:r>
          </a:p>
          <a:p>
            <a:pPr>
              <a:buClr>
                <a:srgbClr val="FF0000"/>
              </a:buClr>
              <a:buFont typeface="Wingdings" panose="05000000000000000000" pitchFamily="2" charset="2"/>
              <a:buChar char="Ø"/>
            </a:pPr>
            <a:r>
              <a:rPr lang="en-US" sz="1800" dirty="0" smtClean="0">
                <a:latin typeface="Arial Black" panose="020B0A04020102020204" pitchFamily="34" charset="0"/>
              </a:rPr>
              <a:t>Job Satisfaction</a:t>
            </a:r>
          </a:p>
          <a:p>
            <a:pPr>
              <a:buClr>
                <a:srgbClr val="FF0000"/>
              </a:buClr>
              <a:buFont typeface="Wingdings" panose="05000000000000000000" pitchFamily="2" charset="2"/>
              <a:buChar char="Ø"/>
            </a:pPr>
            <a:r>
              <a:rPr lang="en-US" sz="1800" dirty="0" smtClean="0">
                <a:latin typeface="Arial Black" panose="020B0A04020102020204" pitchFamily="34" charset="0"/>
              </a:rPr>
              <a:t>Travelling</a:t>
            </a:r>
          </a:p>
          <a:p>
            <a:pPr>
              <a:buClr>
                <a:srgbClr val="FF0000"/>
              </a:buClr>
              <a:buFont typeface="Wingdings" panose="05000000000000000000" pitchFamily="2" charset="2"/>
              <a:buChar char="Ø"/>
            </a:pPr>
            <a:r>
              <a:rPr lang="en-US" sz="1800" dirty="0" smtClean="0">
                <a:latin typeface="Arial Black" panose="020B0A04020102020204" pitchFamily="34" charset="0"/>
              </a:rPr>
              <a:t>Experience/Hike Percent</a:t>
            </a:r>
          </a:p>
          <a:p>
            <a:pPr>
              <a:buClr>
                <a:srgbClr val="FF0000"/>
              </a:buClr>
              <a:buFont typeface="Wingdings" panose="05000000000000000000" pitchFamily="2" charset="2"/>
              <a:buChar char="Ø"/>
            </a:pPr>
            <a:r>
              <a:rPr lang="en-US" sz="1800" dirty="0" smtClean="0">
                <a:latin typeface="Arial Black" panose="020B0A04020102020204" pitchFamily="34" charset="0"/>
              </a:rPr>
              <a:t>Overtime</a:t>
            </a:r>
            <a:endParaRPr lang="en-IN" sz="1800" dirty="0">
              <a:latin typeface="Arial Black" panose="020B0A04020102020204" pitchFamily="34" charset="0"/>
            </a:endParaRPr>
          </a:p>
        </p:txBody>
      </p:sp>
    </p:spTree>
    <p:extLst>
      <p:ext uri="{BB962C8B-B14F-4D97-AF65-F5344CB8AC3E}">
        <p14:creationId xmlns:p14="http://schemas.microsoft.com/office/powerpoint/2010/main" val="252163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2000"/>
                                        <p:tgtEl>
                                          <p:spTgt spid="3">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2000"/>
                                        <p:tgtEl>
                                          <p:spTgt spid="3">
                                            <p:txEl>
                                              <p:pRg st="3" end="3"/>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2000"/>
                                        <p:tgtEl>
                                          <p:spTgt spid="3">
                                            <p:txEl>
                                              <p:pRg st="4" end="4"/>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2000"/>
                                        <p:tgtEl>
                                          <p:spTgt spid="3">
                                            <p:txEl>
                                              <p:pRg st="5" end="5"/>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2000"/>
                                        <p:tgtEl>
                                          <p:spTgt spid="4">
                                            <p:txEl>
                                              <p:pRg st="0" end="0"/>
                                            </p:txEl>
                                          </p:spTgt>
                                        </p:tgtEl>
                                      </p:cBhvr>
                                    </p:animEffect>
                                    <p:anim calcmode="lin" valueType="num">
                                      <p:cBhvr>
                                        <p:cTn id="2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29" dur="2000" fill="hold"/>
                                        <p:tgtEl>
                                          <p:spTgt spid="4">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2000"/>
                                        <p:tgtEl>
                                          <p:spTgt spid="4">
                                            <p:txEl>
                                              <p:pRg st="2" end="2"/>
                                            </p:txEl>
                                          </p:spTgt>
                                        </p:tgtEl>
                                      </p:cBhvr>
                                    </p:animEffect>
                                    <p:anim calcmode="lin" valueType="num">
                                      <p:cBhvr>
                                        <p:cTn id="33" dur="2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34" dur="2000" fill="hold"/>
                                        <p:tgtEl>
                                          <p:spTgt spid="4">
                                            <p:txEl>
                                              <p:pRg st="2" end="2"/>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2000"/>
                                        <p:tgtEl>
                                          <p:spTgt spid="4">
                                            <p:txEl>
                                              <p:pRg st="4" end="4"/>
                                            </p:txEl>
                                          </p:spTgt>
                                        </p:tgtEl>
                                      </p:cBhvr>
                                    </p:animEffect>
                                    <p:anim calcmode="lin" valueType="num">
                                      <p:cBhvr>
                                        <p:cTn id="38" dur="2000" fill="hold"/>
                                        <p:tgtEl>
                                          <p:spTgt spid="4">
                                            <p:txEl>
                                              <p:pRg st="4" end="4"/>
                                            </p:txEl>
                                          </p:spTgt>
                                        </p:tgtEl>
                                        <p:attrNameLst>
                                          <p:attrName>ppt_w</p:attrName>
                                        </p:attrNameLst>
                                      </p:cBhvr>
                                      <p:tavLst>
                                        <p:tav tm="0" fmla="#ppt_w*sin(2.5*pi*$)">
                                          <p:val>
                                            <p:fltVal val="0"/>
                                          </p:val>
                                        </p:tav>
                                        <p:tav tm="100000">
                                          <p:val>
                                            <p:fltVal val="1"/>
                                          </p:val>
                                        </p:tav>
                                      </p:tavLst>
                                    </p:anim>
                                    <p:anim calcmode="lin" valueType="num">
                                      <p:cBhvr>
                                        <p:cTn id="39" dur="2000" fill="hold"/>
                                        <p:tgtEl>
                                          <p:spTgt spid="4">
                                            <p:txEl>
                                              <p:pRg st="4" end="4"/>
                                            </p:txEl>
                                          </p:spTgt>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2000"/>
                                        <p:tgtEl>
                                          <p:spTgt spid="4">
                                            <p:txEl>
                                              <p:pRg st="5" end="5"/>
                                            </p:txEl>
                                          </p:spTgt>
                                        </p:tgtEl>
                                      </p:cBhvr>
                                    </p:animEffect>
                                    <p:anim calcmode="lin" valueType="num">
                                      <p:cBhvr>
                                        <p:cTn id="43" dur="2000" fill="hold"/>
                                        <p:tgtEl>
                                          <p:spTgt spid="4">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4">
                                            <p:txEl>
                                              <p:pRg st="5" end="5"/>
                                            </p:txEl>
                                          </p:spTgt>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2000"/>
                                        <p:tgtEl>
                                          <p:spTgt spid="4">
                                            <p:txEl>
                                              <p:pRg st="6" end="6"/>
                                            </p:txEl>
                                          </p:spTgt>
                                        </p:tgtEl>
                                      </p:cBhvr>
                                    </p:animEffect>
                                    <p:anim calcmode="lin" valueType="num">
                                      <p:cBhvr>
                                        <p:cTn id="48" dur="2000" fill="hold"/>
                                        <p:tgtEl>
                                          <p:spTgt spid="4">
                                            <p:txEl>
                                              <p:pRg st="6" end="6"/>
                                            </p:txEl>
                                          </p:spTgt>
                                        </p:tgtEl>
                                        <p:attrNameLst>
                                          <p:attrName>ppt_w</p:attrName>
                                        </p:attrNameLst>
                                      </p:cBhvr>
                                      <p:tavLst>
                                        <p:tav tm="0" fmla="#ppt_w*sin(2.5*pi*$)">
                                          <p:val>
                                            <p:fltVal val="0"/>
                                          </p:val>
                                        </p:tav>
                                        <p:tav tm="100000">
                                          <p:val>
                                            <p:fltVal val="1"/>
                                          </p:val>
                                        </p:tav>
                                      </p:tavLst>
                                    </p:anim>
                                    <p:anim calcmode="lin" valueType="num">
                                      <p:cBhvr>
                                        <p:cTn id="49" dur="2000" fill="hold"/>
                                        <p:tgtEl>
                                          <p:spTgt spid="4">
                                            <p:txEl>
                                              <p:pRg st="6" end="6"/>
                                            </p:txEl>
                                          </p:spTgt>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fade">
                                      <p:cBhvr>
                                        <p:cTn id="52" dur="2000"/>
                                        <p:tgtEl>
                                          <p:spTgt spid="4">
                                            <p:txEl>
                                              <p:pRg st="7" end="7"/>
                                            </p:txEl>
                                          </p:spTgt>
                                        </p:tgtEl>
                                      </p:cBhvr>
                                    </p:animEffect>
                                    <p:anim calcmode="lin" valueType="num">
                                      <p:cBhvr>
                                        <p:cTn id="53" dur="2000" fill="hold"/>
                                        <p:tgtEl>
                                          <p:spTgt spid="4">
                                            <p:txEl>
                                              <p:pRg st="7" end="7"/>
                                            </p:txEl>
                                          </p:spTgt>
                                        </p:tgtEl>
                                        <p:attrNameLst>
                                          <p:attrName>ppt_w</p:attrName>
                                        </p:attrNameLst>
                                      </p:cBhvr>
                                      <p:tavLst>
                                        <p:tav tm="0" fmla="#ppt_w*sin(2.5*pi*$)">
                                          <p:val>
                                            <p:fltVal val="0"/>
                                          </p:val>
                                        </p:tav>
                                        <p:tav tm="100000">
                                          <p:val>
                                            <p:fltVal val="1"/>
                                          </p:val>
                                        </p:tav>
                                      </p:tavLst>
                                    </p:anim>
                                    <p:anim calcmode="lin" valueType="num">
                                      <p:cBhvr>
                                        <p:cTn id="54" dur="2000" fill="hold"/>
                                        <p:tgtEl>
                                          <p:spTgt spid="4">
                                            <p:txEl>
                                              <p:pRg st="7" end="7"/>
                                            </p:txEl>
                                          </p:spTgt>
                                        </p:tgtEl>
                                        <p:attrNameLst>
                                          <p:attrName>ppt_h</p:attrName>
                                        </p:attrNameLst>
                                      </p:cBhvr>
                                      <p:tavLst>
                                        <p:tav tm="0">
                                          <p:val>
                                            <p:strVal val="#ppt_h"/>
                                          </p:val>
                                        </p:tav>
                                        <p:tav tm="100000">
                                          <p:val>
                                            <p:strVal val="#ppt_h"/>
                                          </p:val>
                                        </p:tav>
                                      </p:tavLst>
                                    </p:anim>
                                  </p:childTnLst>
                                </p:cTn>
                              </p:par>
                              <p:par>
                                <p:cTn id="55" presetID="45" presetClass="entr" presetSubtype="0" fill="hold" grpId="0" nodeType="with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2000"/>
                                        <p:tgtEl>
                                          <p:spTgt spid="4">
                                            <p:txEl>
                                              <p:pRg st="8" end="8"/>
                                            </p:txEl>
                                          </p:spTgt>
                                        </p:tgtEl>
                                      </p:cBhvr>
                                    </p:animEffect>
                                    <p:anim calcmode="lin" valueType="num">
                                      <p:cBhvr>
                                        <p:cTn id="58" dur="2000" fill="hold"/>
                                        <p:tgtEl>
                                          <p:spTgt spid="4">
                                            <p:txEl>
                                              <p:pRg st="8" end="8"/>
                                            </p:txEl>
                                          </p:spTgt>
                                        </p:tgtEl>
                                        <p:attrNameLst>
                                          <p:attrName>ppt_w</p:attrName>
                                        </p:attrNameLst>
                                      </p:cBhvr>
                                      <p:tavLst>
                                        <p:tav tm="0" fmla="#ppt_w*sin(2.5*pi*$)">
                                          <p:val>
                                            <p:fltVal val="0"/>
                                          </p:val>
                                        </p:tav>
                                        <p:tav tm="100000">
                                          <p:val>
                                            <p:fltVal val="1"/>
                                          </p:val>
                                        </p:tav>
                                      </p:tavLst>
                                    </p:anim>
                                    <p:anim calcmode="lin" valueType="num">
                                      <p:cBhvr>
                                        <p:cTn id="59" dur="2000" fill="hold"/>
                                        <p:tgtEl>
                                          <p:spTgt spid="4">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659</TotalTime>
  <Words>618</Words>
  <Application>Microsoft Office PowerPoint</Application>
  <PresentationFormat>Widescreen</PresentationFormat>
  <Paragraphs>94</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Arial Black</vt:lpstr>
      <vt:lpstr>Century Gothic</vt:lpstr>
      <vt:lpstr>Wingdings</vt:lpstr>
      <vt:lpstr>Vapor Trail</vt:lpstr>
      <vt:lpstr>Worksheet</vt:lpstr>
      <vt:lpstr>Employee Performance Analysis</vt:lpstr>
      <vt:lpstr>Employee Dataset</vt:lpstr>
      <vt:lpstr>Problem Statement</vt:lpstr>
      <vt:lpstr> Contd..</vt:lpstr>
      <vt:lpstr>Analysis Outcome</vt:lpstr>
      <vt:lpstr>Contd..</vt:lpstr>
      <vt:lpstr>Basic Analysis</vt:lpstr>
      <vt:lpstr>Contd..</vt:lpstr>
      <vt:lpstr>INSIGHTS of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Capstone Project</dc:title>
  <dc:creator>Shankar Gnanasambantham</dc:creator>
  <cp:lastModifiedBy>Shankar Gnanasambantham</cp:lastModifiedBy>
  <cp:revision>48</cp:revision>
  <dcterms:created xsi:type="dcterms:W3CDTF">2020-08-05T15:18:11Z</dcterms:created>
  <dcterms:modified xsi:type="dcterms:W3CDTF">2020-08-06T17:48:24Z</dcterms:modified>
</cp:coreProperties>
</file>