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85" r:id="rId3"/>
    <p:sldId id="286" r:id="rId4"/>
    <p:sldId id="257" r:id="rId5"/>
    <p:sldId id="287" r:id="rId6"/>
    <p:sldId id="266" r:id="rId7"/>
    <p:sldId id="268" r:id="rId8"/>
    <p:sldId id="271" r:id="rId9"/>
    <p:sldId id="274" r:id="rId10"/>
    <p:sldId id="27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95"/>
  </p:normalViewPr>
  <p:slideViewPr>
    <p:cSldViewPr snapToGrid="0">
      <p:cViewPr varScale="1">
        <p:scale>
          <a:sx n="93" d="100"/>
          <a:sy n="93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8E6E-DE14-25B4-433F-D74C74CE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5074083"/>
            <a:ext cx="2978726" cy="717117"/>
          </a:xfrm>
        </p:spPr>
        <p:txBody>
          <a:bodyPr anchor="t">
            <a:normAutofit/>
          </a:bodyPr>
          <a:lstStyle/>
          <a:p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E5C6-84C9-97E6-848C-F73FA649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65" y="5791200"/>
            <a:ext cx="5292436" cy="524082"/>
          </a:xfrm>
        </p:spPr>
        <p:txBody>
          <a:bodyPr>
            <a:normAutofit/>
          </a:bodyPr>
          <a:lstStyle/>
          <a:p>
            <a:r>
              <a:rPr lang="en-US" dirty="0"/>
              <a:t>Tesla Stock Analysis Using R &amp; R-Studio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B7F0C-500A-3DE5-033D-65AC3E2E5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9" r="-2" b="8675"/>
          <a:stretch/>
        </p:blipFill>
        <p:spPr>
          <a:xfrm>
            <a:off x="1066800" y="2080428"/>
            <a:ext cx="5029200" cy="2470605"/>
          </a:xfrm>
          <a:prstGeom prst="rect">
            <a:avLst/>
          </a:prstGeom>
          <a:noFill/>
        </p:spPr>
      </p:pic>
      <p:pic>
        <p:nvPicPr>
          <p:cNvPr id="6" name="Picture 5" descr="A person with a red background&#10;&#10;Description automatically generated">
            <a:extLst>
              <a:ext uri="{FF2B5EF4-FFF2-40B4-BE49-F238E27FC236}">
                <a16:creationId xmlns:a16="http://schemas.microsoft.com/office/drawing/2014/main" id="{14882BBF-44D1-2866-D46D-3E115C6E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28"/>
            <a:ext cx="5921727" cy="524269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052378-A30B-4FE4-7AED-EEE25619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FB1A006-79B2-4C48-A617-8DA893DAED67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CC6352-32E6-10D7-B4C7-4F0502E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552065-B3CA-5929-D039-2DBB600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1">
            <a:extLst>
              <a:ext uri="{FF2B5EF4-FFF2-40B4-BE49-F238E27FC236}">
                <a16:creationId xmlns:a16="http://schemas.microsoft.com/office/drawing/2014/main" id="{DD084BC9-9589-DA0E-171E-997C32DC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557048"/>
            <a:ext cx="3846394" cy="1313793"/>
          </a:xfrm>
        </p:spPr>
        <p:txBody>
          <a:bodyPr>
            <a:normAutofit/>
          </a:bodyPr>
          <a:lstStyle/>
          <a:p>
            <a:r>
              <a:rPr lang="en-US" dirty="0"/>
              <a:t> ARIMA Model</a:t>
            </a:r>
            <a:endParaRPr lang="en-US" sz="3600" dirty="0"/>
          </a:p>
        </p:txBody>
      </p:sp>
      <p:sp>
        <p:nvSpPr>
          <p:cNvPr id="22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11601"/>
            <a:ext cx="5065986" cy="30327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#While exponential smoothing methods do not make any assumptions about correlations between successive values</a:t>
            </a:r>
          </a:p>
          <a:p>
            <a:r>
              <a:rPr lang="en-US" dirty="0"/>
              <a:t>#of the time series, in some cases you can make a better predictive model by taking correlations in the data into</a:t>
            </a:r>
          </a:p>
          <a:p>
            <a:r>
              <a:rPr lang="en-US" dirty="0"/>
              <a:t># An autoregressive integrated moving average, or ARIMA, is a statistical analysis model that uses time series data to either better understand the data set or to predict future trends. A statistical model is autoregressive if it predicts future values based on past values. </a:t>
            </a:r>
          </a:p>
          <a:p>
            <a:r>
              <a:rPr lang="en-US" dirty="0"/>
              <a:t>#irregular component of a time series, that allows for non-zero autocorrelations in the irregular component.</a:t>
            </a:r>
          </a:p>
        </p:txBody>
      </p:sp>
      <p:pic>
        <p:nvPicPr>
          <p:cNvPr id="4" name="Picture 3" descr="A graph of a wave&#10;&#10;Description automatically generated">
            <a:extLst>
              <a:ext uri="{FF2B5EF4-FFF2-40B4-BE49-F238E27FC236}">
                <a16:creationId xmlns:a16="http://schemas.microsoft.com/office/drawing/2014/main" id="{E58D0685-016A-1566-0385-5093AB22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718940"/>
            <a:ext cx="6009046" cy="5599506"/>
          </a:xfrm>
          <a:prstGeom prst="rect">
            <a:avLst/>
          </a:prstGeom>
          <a:noFill/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F07E4DB-0D96-0780-274C-CAF35FA8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04108"/>
            <a:ext cx="5555673" cy="1781443"/>
          </a:xfrm>
        </p:spPr>
        <p:txBody>
          <a:bodyPr>
            <a:normAutofit/>
          </a:bodyPr>
          <a:lstStyle/>
          <a:p>
            <a:r>
              <a:rPr lang="en-US" sz="3600" dirty="0"/>
              <a:t>Distribution For Forecast error</a:t>
            </a:r>
          </a:p>
        </p:txBody>
      </p:sp>
      <p:pic>
        <p:nvPicPr>
          <p:cNvPr id="4" name="Picture 3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A282C28A-3D3F-367E-53C1-BB1011E1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4" y="966952"/>
            <a:ext cx="8412222" cy="5255171"/>
          </a:xfrm>
          <a:prstGeom prst="rect">
            <a:avLst/>
          </a:prstGeom>
          <a:noFill/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8E6E-DE14-25B4-433F-D74C74CE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46" y="871369"/>
            <a:ext cx="4523511" cy="1640011"/>
          </a:xfrm>
        </p:spPr>
        <p:txBody>
          <a:bodyPr>
            <a:normAutofit/>
          </a:bodyPr>
          <a:lstStyle/>
          <a:p>
            <a:r>
              <a:rPr lang="en-US" dirty="0"/>
              <a:t>Data Source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E5C6-84C9-97E6-848C-F73FA649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447" y="2555544"/>
            <a:ext cx="4016991" cy="2391769"/>
          </a:xfrm>
        </p:spPr>
        <p:txBody>
          <a:bodyPr>
            <a:normAutofit/>
          </a:bodyPr>
          <a:lstStyle/>
          <a:p>
            <a:r>
              <a:rPr lang="en-US" dirty="0"/>
              <a:t>The data has been extracted from yahoo finance from 06/29/2010 to 11/04/2023 for tesla stock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BACBD2-DAF3-A64D-3DBA-3AA24ECD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46621"/>
            <a:ext cx="12192000" cy="1209051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052378-A30B-4FE4-7AED-EEE25619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B1A006-79B2-4C48-A617-8DA893DAED67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CC6352-32E6-10D7-B4C7-4F0502E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552065-B3CA-5929-D039-2DBB600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8E6E-DE14-25B4-433F-D74C74CE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0490"/>
            <a:ext cx="4016992" cy="1111220"/>
          </a:xfrm>
        </p:spPr>
        <p:txBody>
          <a:bodyPr>
            <a:normAutofit/>
          </a:bodyPr>
          <a:lstStyle/>
          <a:p>
            <a:r>
              <a:rPr lang="en-US" dirty="0"/>
              <a:t>Sample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E5C6-84C9-97E6-848C-F73FA649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842655"/>
            <a:ext cx="4517412" cy="4296406"/>
          </a:xfrm>
        </p:spPr>
        <p:txBody>
          <a:bodyPr>
            <a:normAutofit/>
          </a:bodyPr>
          <a:lstStyle/>
          <a:p>
            <a:r>
              <a:rPr lang="en-US" dirty="0"/>
              <a:t>The dataset Includes following variables</a:t>
            </a:r>
          </a:p>
          <a:p>
            <a:r>
              <a:rPr lang="en-US" dirty="0"/>
              <a:t>1- Date</a:t>
            </a:r>
          </a:p>
          <a:p>
            <a:r>
              <a:rPr lang="en-US" dirty="0"/>
              <a:t>2-Open price</a:t>
            </a:r>
          </a:p>
          <a:p>
            <a:r>
              <a:rPr lang="en-US" dirty="0"/>
              <a:t>3-Highest price</a:t>
            </a:r>
          </a:p>
          <a:p>
            <a:r>
              <a:rPr lang="en-US" dirty="0"/>
              <a:t>4-Lowest Price</a:t>
            </a:r>
          </a:p>
          <a:p>
            <a:r>
              <a:rPr lang="en-US" dirty="0"/>
              <a:t>5-Closing price</a:t>
            </a:r>
          </a:p>
          <a:p>
            <a:r>
              <a:rPr lang="en-US" dirty="0"/>
              <a:t>6- Trade Volume</a:t>
            </a:r>
          </a:p>
          <a:p>
            <a:r>
              <a:rPr lang="en-US" dirty="0"/>
              <a:t>7- Adjusted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052378-A30B-4FE4-7AED-EEE25619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B1A006-79B2-4C48-A617-8DA893DAED67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CC6352-32E6-10D7-B4C7-4F0502E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552065-B3CA-5929-D039-2DBB600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495A51-8F1C-4FB3-A29F-BE40FFA4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92" y="174429"/>
            <a:ext cx="6428508" cy="6509141"/>
          </a:xfrm>
          <a:prstGeom prst="rect">
            <a:avLst/>
          </a:prstGeom>
        </p:spPr>
      </p:pic>
      <p:pic>
        <p:nvPicPr>
          <p:cNvPr id="6" name="Picture 5" descr="A red and green rectangles with black lines&#10;&#10;Description automatically generated">
            <a:extLst>
              <a:ext uri="{FF2B5EF4-FFF2-40B4-BE49-F238E27FC236}">
                <a16:creationId xmlns:a16="http://schemas.microsoft.com/office/drawing/2014/main" id="{835FF43C-AEAD-F279-8EF8-8C59ED0D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2" y="3186544"/>
            <a:ext cx="2951018" cy="28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1">
            <a:extLst>
              <a:ext uri="{FF2B5EF4-FFF2-40B4-BE49-F238E27FC236}">
                <a16:creationId xmlns:a16="http://schemas.microsoft.com/office/drawing/2014/main" id="{DD084BC9-9589-DA0E-171E-997C32DC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2" y="174431"/>
            <a:ext cx="9583046" cy="968570"/>
          </a:xfrm>
        </p:spPr>
        <p:txBody>
          <a:bodyPr anchor="b">
            <a:normAutofit/>
          </a:bodyPr>
          <a:lstStyle/>
          <a:p>
            <a:r>
              <a:rPr lang="en-US" sz="3200" dirty="0"/>
              <a:t>Over the years Tesla Stock Performance </a:t>
            </a:r>
          </a:p>
        </p:txBody>
      </p:sp>
      <p:sp>
        <p:nvSpPr>
          <p:cNvPr id="22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3" y="5070143"/>
            <a:ext cx="3255040" cy="6448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graph of a stock market&#10;&#10;Description automatically generated">
            <a:extLst>
              <a:ext uri="{FF2B5EF4-FFF2-40B4-BE49-F238E27FC236}">
                <a16:creationId xmlns:a16="http://schemas.microsoft.com/office/drawing/2014/main" id="{DF9FCEB9-5AB6-AC23-85B3-2CD25C40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5714999"/>
          </a:xfrm>
          <a:prstGeom prst="rect">
            <a:avLst/>
          </a:prstGeom>
          <a:noFill/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8E6E-DE14-25B4-433F-D74C74CE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0490"/>
            <a:ext cx="11762508" cy="1111220"/>
          </a:xfrm>
        </p:spPr>
        <p:txBody>
          <a:bodyPr>
            <a:normAutofit/>
          </a:bodyPr>
          <a:lstStyle/>
          <a:p>
            <a:r>
              <a:rPr lang="en-US" dirty="0"/>
              <a:t>Key Insights For Tesla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E5C6-84C9-97E6-848C-F73FA649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842655"/>
            <a:ext cx="4517412" cy="42964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bought tesla stock worth $100 &amp; forgot that money The value of your money could be $1,855,800 in 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stock showed exponential growth of 18,558.59% in 13 years.</a:t>
            </a:r>
          </a:p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052378-A30B-4FE4-7AED-EEE25619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B1A006-79B2-4C48-A617-8DA893DAED67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CC6352-32E6-10D7-B4C7-4F0502E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552065-B3CA-5929-D039-2DBB600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close up of numbers&#10;&#10;Description automatically generated">
            <a:extLst>
              <a:ext uri="{FF2B5EF4-FFF2-40B4-BE49-F238E27FC236}">
                <a16:creationId xmlns:a16="http://schemas.microsoft.com/office/drawing/2014/main" id="{E03BDF2B-EB81-2011-06CF-5898ED57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2794000"/>
            <a:ext cx="4932218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240-9ADA-AE76-849D-CE05302D1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04" y="174429"/>
            <a:ext cx="10947605" cy="781535"/>
          </a:xfrm>
        </p:spPr>
        <p:txBody>
          <a:bodyPr>
            <a:normAutofit/>
          </a:bodyPr>
          <a:lstStyle/>
          <a:p>
            <a:r>
              <a:rPr lang="en-US" dirty="0"/>
              <a:t>Tesla Stock Chart per Column 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756" y="2411602"/>
            <a:ext cx="3288436" cy="2187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70AA019-3CBB-69F9-07A2-03DCF587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3" y="1135350"/>
            <a:ext cx="11889715" cy="56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240-9ADA-AE76-849D-CE05302D1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152896"/>
            <a:ext cx="12053455" cy="844631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Movement With Simple Moving Average and Volume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756" y="2411602"/>
            <a:ext cx="3288436" cy="2187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7" name="Picture 16" descr="A graph with lines and numbers on it&#10;&#10;Description automatically generated">
            <a:extLst>
              <a:ext uri="{FF2B5EF4-FFF2-40B4-BE49-F238E27FC236}">
                <a16:creationId xmlns:a16="http://schemas.microsoft.com/office/drawing/2014/main" id="{224A6ADD-87C3-E7CA-0354-06F1A4B8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41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1">
            <a:extLst>
              <a:ext uri="{FF2B5EF4-FFF2-40B4-BE49-F238E27FC236}">
                <a16:creationId xmlns:a16="http://schemas.microsoft.com/office/drawing/2014/main" id="{DD084BC9-9589-DA0E-171E-997C32DC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1" y="252248"/>
            <a:ext cx="4587374" cy="1975945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Forecasts using Holt's Exponential Smoothing</a:t>
            </a:r>
            <a:br>
              <a:rPr lang="en-US" dirty="0"/>
            </a:br>
            <a:endParaRPr lang="en-US" sz="3600" dirty="0"/>
          </a:p>
        </p:txBody>
      </p:sp>
      <p:sp>
        <p:nvSpPr>
          <p:cNvPr id="22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04" y="1981200"/>
            <a:ext cx="4707888" cy="3962400"/>
          </a:xfrm>
        </p:spPr>
        <p:txBody>
          <a:bodyPr>
            <a:normAutofit/>
          </a:bodyPr>
          <a:lstStyle/>
          <a:p>
            <a:r>
              <a:rPr lang="en-US" dirty="0"/>
              <a:t>The Holt-Winters algorithm is a time-series forecasting method that uses exponential smoothing to make predictions based on past observations. The method considers three components of a time series: level, trend, and seasonality, and uses them to make forecasts for future periods.</a:t>
            </a:r>
          </a:p>
        </p:txBody>
      </p:sp>
      <p:pic>
        <p:nvPicPr>
          <p:cNvPr id="4" name="Picture 3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F404077E-7419-D178-D85C-12101BCD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2" y="1050878"/>
            <a:ext cx="7278807" cy="5807121"/>
          </a:xfrm>
          <a:prstGeom prst="rect">
            <a:avLst/>
          </a:prstGeom>
          <a:noFill/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F07E4DB-0D96-0780-274C-CAF35FA8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019503"/>
            <a:ext cx="3836592" cy="11035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Distribution For Forecast error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BCBA6F6-DB76-AECB-9F37-70DB947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04" y="2301766"/>
            <a:ext cx="4698090" cy="383729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 in other words, if there are correlations between forecast errors for</a:t>
            </a:r>
          </a:p>
          <a:p>
            <a:r>
              <a:rPr lang="en-US" dirty="0"/>
              <a:t># successive predictions, it is likely that the simple exponential smoothing forecasts could be improved upon by</a:t>
            </a:r>
          </a:p>
          <a:p>
            <a:r>
              <a:rPr lang="en-US" dirty="0"/>
              <a:t>To check whether the forecast errors are normally distributed with mean zero, we can plot a histogram of the forecast</a:t>
            </a:r>
          </a:p>
          <a:p>
            <a:r>
              <a:rPr lang="en-US" dirty="0"/>
              <a:t>#errors, with an overlaid normal curve that has mean zero and the same standard deviation as the distribution</a:t>
            </a:r>
          </a:p>
          <a:p>
            <a:r>
              <a:rPr lang="en-US" dirty="0"/>
              <a:t>To check whether the forecast errors are normally distributed with mean zero, we can plot a histogram of the forecast</a:t>
            </a:r>
          </a:p>
          <a:p>
            <a:r>
              <a:rPr lang="en-US" dirty="0"/>
              <a:t>#errors, with an overlaid normal curve that has mean zero and the same standard deviation as the distribution</a:t>
            </a:r>
          </a:p>
          <a:p>
            <a:r>
              <a:rPr lang="en-US" dirty="0"/>
              <a:t># it is plausible that the forecast errors are normally distributed with mean </a:t>
            </a:r>
            <a:r>
              <a:rPr lang="en-US" dirty="0" err="1"/>
              <a:t>zero.The</a:t>
            </a:r>
            <a:r>
              <a:rPr lang="en-US" dirty="0"/>
              <a:t> time plot of forecast errors shows </a:t>
            </a:r>
          </a:p>
          <a:p>
            <a:r>
              <a:rPr lang="en-US" dirty="0"/>
              <a:t>#that the forecast errors have roughly constant variance over time. </a:t>
            </a:r>
          </a:p>
          <a:p>
            <a:r>
              <a:rPr lang="en-US" dirty="0"/>
              <a:t>#The histogram of forecast errors show that it is plausible that the forecast errors are normally distributed with mean</a:t>
            </a:r>
          </a:p>
          <a:p>
            <a:r>
              <a:rPr lang="en-US" dirty="0"/>
              <a:t>#zero and constant variance.</a:t>
            </a:r>
          </a:p>
        </p:txBody>
      </p:sp>
      <p:pic>
        <p:nvPicPr>
          <p:cNvPr id="4" name="Picture 3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1DE50A9D-49BB-6C95-CD05-80C64F3C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8" y="1665596"/>
            <a:ext cx="6857168" cy="4652850"/>
          </a:xfrm>
          <a:prstGeom prst="rect">
            <a:avLst/>
          </a:prstGeom>
          <a:noFill/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12/4/23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640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612BE7"/>
      </a:accent1>
      <a:accent2>
        <a:srgbClr val="1F36D6"/>
      </a:accent2>
      <a:accent3>
        <a:srgbClr val="2990E7"/>
      </a:accent3>
      <a:accent4>
        <a:srgbClr val="15BEC5"/>
      </a:accent4>
      <a:accent5>
        <a:srgbClr val="23C487"/>
      </a:accent5>
      <a:accent6>
        <a:srgbClr val="16C93B"/>
      </a:accent6>
      <a:hlink>
        <a:srgbClr val="349C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495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SwellVTI</vt:lpstr>
      <vt:lpstr>PROJECT-2</vt:lpstr>
      <vt:lpstr>Data Source </vt:lpstr>
      <vt:lpstr>Sample Data </vt:lpstr>
      <vt:lpstr>Over the years Tesla Stock Performance </vt:lpstr>
      <vt:lpstr>Key Insights For Tesla Stock</vt:lpstr>
      <vt:lpstr>Tesla Stock Chart per Column </vt:lpstr>
      <vt:lpstr>Price Movement With Simple Moving Average and Volume</vt:lpstr>
      <vt:lpstr>Forecasts using Holt's Exponential Smoothing </vt:lpstr>
      <vt:lpstr>Distribution For Forecast error</vt:lpstr>
      <vt:lpstr> ARIMA Model</vt:lpstr>
      <vt:lpstr>Distribution For Forecast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13156037557</dc:creator>
  <cp:lastModifiedBy>13156037557</cp:lastModifiedBy>
  <cp:revision>5</cp:revision>
  <dcterms:created xsi:type="dcterms:W3CDTF">2023-11-24T22:28:42Z</dcterms:created>
  <dcterms:modified xsi:type="dcterms:W3CDTF">2023-12-05T06:32:41Z</dcterms:modified>
</cp:coreProperties>
</file>