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0"/>
  </p:notesMasterIdLst>
  <p:handoutMasterIdLst>
    <p:handoutMasterId r:id="rId11"/>
  </p:handout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D6D"/>
    <a:srgbClr val="2DB6F3"/>
    <a:srgbClr val="B2C35D"/>
    <a:srgbClr val="B4B46C"/>
    <a:srgbClr val="FCF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522"/>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1/22/2023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1/22/2023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1/22/2023</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E20B7E-565A-E01C-F297-3683028FA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244" y="1695449"/>
            <a:ext cx="2311510" cy="2311510"/>
          </a:xfrm>
          <a:prstGeom prst="rect">
            <a:avLst/>
          </a:prstGeom>
        </p:spPr>
      </p:pic>
      <p:sp>
        <p:nvSpPr>
          <p:cNvPr id="10" name="TextBox 9">
            <a:extLst>
              <a:ext uri="{FF2B5EF4-FFF2-40B4-BE49-F238E27FC236}">
                <a16:creationId xmlns:a16="http://schemas.microsoft.com/office/drawing/2014/main" id="{3FA6E3DF-321E-80E2-02B0-774FA7AFC0E4}"/>
              </a:ext>
            </a:extLst>
          </p:cNvPr>
          <p:cNvSpPr txBox="1"/>
          <p:nvPr/>
        </p:nvSpPr>
        <p:spPr>
          <a:xfrm>
            <a:off x="3436122" y="4006796"/>
            <a:ext cx="5319755" cy="954107"/>
          </a:xfrm>
          <a:prstGeom prst="rect">
            <a:avLst/>
          </a:prstGeom>
          <a:noFill/>
        </p:spPr>
        <p:txBody>
          <a:bodyPr wrap="square" rtlCol="0">
            <a:spAutoFit/>
          </a:bodyPr>
          <a:lstStyle/>
          <a:p>
            <a:pPr algn="ctr"/>
            <a:r>
              <a:rPr lang="en-US" sz="2800" b="1" dirty="0">
                <a:solidFill>
                  <a:srgbClr val="2DB6F3"/>
                </a:solidFill>
                <a:latin typeface="Arial Rounded MT Bold" panose="020F0704030504030204" pitchFamily="34" charset="0"/>
              </a:rPr>
              <a:t>TAKE IT EZ</a:t>
            </a:r>
          </a:p>
          <a:p>
            <a:pPr algn="ctr"/>
            <a:r>
              <a:rPr lang="en-US" sz="2800" b="1" dirty="0">
                <a:solidFill>
                  <a:srgbClr val="F3CD6D"/>
                </a:solidFill>
                <a:latin typeface="Arial Rounded MT Bold" panose="020F0704030504030204" pitchFamily="34" charset="0"/>
              </a:rPr>
              <a:t>THE DOCTOR FINDING APP</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5F7E44-1BC5-B6DC-BAB5-540D702C6531}"/>
              </a:ext>
            </a:extLst>
          </p:cNvPr>
          <p:cNvSpPr txBox="1"/>
          <p:nvPr/>
        </p:nvSpPr>
        <p:spPr>
          <a:xfrm>
            <a:off x="4541520" y="722574"/>
            <a:ext cx="3108960" cy="400110"/>
          </a:xfrm>
          <a:prstGeom prst="rect">
            <a:avLst/>
          </a:prstGeom>
          <a:noFill/>
        </p:spPr>
        <p:txBody>
          <a:bodyPr wrap="square" rtlCol="0">
            <a:spAutoFit/>
          </a:bodyPr>
          <a:lstStyle/>
          <a:p>
            <a:pPr algn="ctr"/>
            <a:r>
              <a:rPr lang="en-US" sz="2000" b="1" dirty="0">
                <a:solidFill>
                  <a:srgbClr val="2DB6F3"/>
                </a:solidFill>
                <a:latin typeface="Arial Rounded MT Bold" panose="020F0704030504030204" pitchFamily="34" charset="0"/>
              </a:rPr>
              <a:t>ABSTRACT</a:t>
            </a:r>
          </a:p>
        </p:txBody>
      </p:sp>
      <p:sp>
        <p:nvSpPr>
          <p:cNvPr id="3" name="TextBox 2">
            <a:extLst>
              <a:ext uri="{FF2B5EF4-FFF2-40B4-BE49-F238E27FC236}">
                <a16:creationId xmlns:a16="http://schemas.microsoft.com/office/drawing/2014/main" id="{727AE7CF-CA3E-5768-E1BD-622EFA4C724B}"/>
              </a:ext>
            </a:extLst>
          </p:cNvPr>
          <p:cNvSpPr txBox="1"/>
          <p:nvPr/>
        </p:nvSpPr>
        <p:spPr>
          <a:xfrm>
            <a:off x="2137410" y="1398687"/>
            <a:ext cx="791718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F3CD6D"/>
                </a:solidFill>
                <a:latin typeface="Arial Rounded MT Bold" panose="020F0704030504030204" pitchFamily="34" charset="0"/>
              </a:rPr>
              <a:t>“TAKE IT EZ” is an application that makes ease of life , It helps the people to find doctors for their health related problems.</a:t>
            </a:r>
          </a:p>
          <a:p>
            <a:pPr marL="342900" indent="-342900" algn="just">
              <a:buFont typeface="Arial" panose="020B0604020202020204" pitchFamily="34" charset="0"/>
              <a:buChar char="•"/>
            </a:pPr>
            <a:endParaRPr lang="en-US" sz="2000" dirty="0">
              <a:solidFill>
                <a:srgbClr val="F3CD6D"/>
              </a:solidFill>
              <a:latin typeface="Arial Rounded MT Bold" panose="020F0704030504030204" pitchFamily="34" charset="0"/>
            </a:endParaRPr>
          </a:p>
          <a:p>
            <a:pPr marL="342900" indent="-342900" algn="just">
              <a:buFont typeface="Arial" panose="020B0604020202020204" pitchFamily="34" charset="0"/>
              <a:buChar char="•"/>
            </a:pPr>
            <a:r>
              <a:rPr lang="en-US" sz="2000" dirty="0">
                <a:solidFill>
                  <a:srgbClr val="F3CD6D"/>
                </a:solidFill>
                <a:latin typeface="Arial Rounded MT Bold" panose="020F0704030504030204" pitchFamily="34" charset="0"/>
              </a:rPr>
              <a:t>It provides a user friendly experience, as well as it will provide information such as doctor’s name, clinic name and location details, contact number and doctor’s specialization through our host server.</a:t>
            </a:r>
          </a:p>
        </p:txBody>
      </p:sp>
      <p:pic>
        <p:nvPicPr>
          <p:cNvPr id="4" name="Picture 3">
            <a:extLst>
              <a:ext uri="{FF2B5EF4-FFF2-40B4-BE49-F238E27FC236}">
                <a16:creationId xmlns:a16="http://schemas.microsoft.com/office/drawing/2014/main" id="{15931A62-34B8-84A9-2601-FA5D3C19D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0245" y="4229235"/>
            <a:ext cx="2311510" cy="2311510"/>
          </a:xfrm>
          <a:prstGeom prst="rect">
            <a:avLst/>
          </a:prstGeom>
        </p:spPr>
      </p:pic>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C3920A-A861-3B7E-E6FC-B207C14F45ED}"/>
              </a:ext>
            </a:extLst>
          </p:cNvPr>
          <p:cNvSpPr txBox="1"/>
          <p:nvPr/>
        </p:nvSpPr>
        <p:spPr>
          <a:xfrm>
            <a:off x="3301116" y="675861"/>
            <a:ext cx="5589767" cy="400110"/>
          </a:xfrm>
          <a:prstGeom prst="rect">
            <a:avLst/>
          </a:prstGeom>
          <a:noFill/>
        </p:spPr>
        <p:txBody>
          <a:bodyPr wrap="square" rtlCol="0">
            <a:spAutoFit/>
          </a:bodyPr>
          <a:lstStyle/>
          <a:p>
            <a:pPr algn="ctr"/>
            <a:r>
              <a:rPr lang="en-US" sz="2000" b="1" dirty="0">
                <a:solidFill>
                  <a:srgbClr val="2DB6F3"/>
                </a:solidFill>
                <a:latin typeface="Arial Rounded MT Bold" panose="020F0704030504030204" pitchFamily="34" charset="0"/>
              </a:rPr>
              <a:t>HOW DOES IT WORK…..?</a:t>
            </a:r>
          </a:p>
        </p:txBody>
      </p:sp>
      <p:sp>
        <p:nvSpPr>
          <p:cNvPr id="3" name="TextBox 2">
            <a:extLst>
              <a:ext uri="{FF2B5EF4-FFF2-40B4-BE49-F238E27FC236}">
                <a16:creationId xmlns:a16="http://schemas.microsoft.com/office/drawing/2014/main" id="{B8D5607E-B39F-C570-DC77-EFD35FCF9F8B}"/>
              </a:ext>
            </a:extLst>
          </p:cNvPr>
          <p:cNvSpPr txBox="1"/>
          <p:nvPr/>
        </p:nvSpPr>
        <p:spPr>
          <a:xfrm>
            <a:off x="-421420" y="1439185"/>
            <a:ext cx="4786685" cy="400110"/>
          </a:xfrm>
          <a:prstGeom prst="rect">
            <a:avLst/>
          </a:prstGeom>
          <a:noFill/>
        </p:spPr>
        <p:txBody>
          <a:bodyPr wrap="square" rtlCol="0">
            <a:spAutoFit/>
          </a:bodyPr>
          <a:lstStyle/>
          <a:p>
            <a:pPr algn="ctr"/>
            <a:r>
              <a:rPr lang="en-US" sz="2000" b="1" dirty="0">
                <a:solidFill>
                  <a:srgbClr val="002060"/>
                </a:solidFill>
                <a:latin typeface="Arial Rounded MT Bold" panose="020F0704030504030204" pitchFamily="34" charset="0"/>
              </a:rPr>
              <a:t>FRONT END : </a:t>
            </a:r>
          </a:p>
        </p:txBody>
      </p:sp>
      <p:pic>
        <p:nvPicPr>
          <p:cNvPr id="5" name="Picture 4">
            <a:extLst>
              <a:ext uri="{FF2B5EF4-FFF2-40B4-BE49-F238E27FC236}">
                <a16:creationId xmlns:a16="http://schemas.microsoft.com/office/drawing/2014/main" id="{75E4D7FB-C37D-FF72-4ECA-69CFF1D5C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0" y="2003631"/>
            <a:ext cx="4514850" cy="2533650"/>
          </a:xfrm>
          <a:prstGeom prst="rect">
            <a:avLst/>
          </a:prstGeom>
        </p:spPr>
      </p:pic>
      <p:sp>
        <p:nvSpPr>
          <p:cNvPr id="7" name="TextBox 6">
            <a:extLst>
              <a:ext uri="{FF2B5EF4-FFF2-40B4-BE49-F238E27FC236}">
                <a16:creationId xmlns:a16="http://schemas.microsoft.com/office/drawing/2014/main" id="{A95E217A-FEA9-5940-CDA3-55DDEEBC66CA}"/>
              </a:ext>
            </a:extLst>
          </p:cNvPr>
          <p:cNvSpPr txBox="1"/>
          <p:nvPr/>
        </p:nvSpPr>
        <p:spPr>
          <a:xfrm>
            <a:off x="1441090" y="1997839"/>
            <a:ext cx="5848350" cy="2862322"/>
          </a:xfrm>
          <a:prstGeom prst="rect">
            <a:avLst/>
          </a:prstGeom>
          <a:noFill/>
        </p:spPr>
        <p:txBody>
          <a:bodyPr wrap="square">
            <a:spAutoFit/>
          </a:bodyPr>
          <a:lstStyle/>
          <a:p>
            <a:pPr marL="342900" indent="-342900" algn="just">
              <a:buFont typeface="Arial" panose="020B0604020202020204" pitchFamily="34" charset="0"/>
              <a:buChar char="•"/>
            </a:pPr>
            <a:r>
              <a:rPr lang="en-US" dirty="0">
                <a:solidFill>
                  <a:srgbClr val="F3CD6D"/>
                </a:solidFill>
                <a:latin typeface="Arial Rounded MT Bold" panose="020F0704030504030204" pitchFamily="34" charset="0"/>
              </a:rPr>
              <a:t>Kotlin is a cross-platform, statically typed, general-purpose programming language with type inference.</a:t>
            </a:r>
          </a:p>
          <a:p>
            <a:pPr marL="342900" indent="-342900" algn="just">
              <a:buFont typeface="Arial" panose="020B0604020202020204" pitchFamily="34" charset="0"/>
              <a:buChar char="•"/>
            </a:pPr>
            <a:endParaRPr lang="en-US" dirty="0">
              <a:solidFill>
                <a:srgbClr val="F3CD6D"/>
              </a:solidFill>
              <a:latin typeface="Arial Rounded MT Bold" panose="020F0704030504030204" pitchFamily="34" charset="0"/>
            </a:endParaRPr>
          </a:p>
          <a:p>
            <a:pPr marL="342900" indent="-342900" algn="just">
              <a:buFont typeface="Arial" panose="020B0604020202020204" pitchFamily="34" charset="0"/>
              <a:buChar char="•"/>
            </a:pPr>
            <a:endParaRPr lang="en-US" dirty="0">
              <a:solidFill>
                <a:srgbClr val="F3CD6D"/>
              </a:solidFill>
              <a:latin typeface="Arial Rounded MT Bold" panose="020F0704030504030204" pitchFamily="34" charset="0"/>
            </a:endParaRPr>
          </a:p>
          <a:p>
            <a:pPr marL="342900" indent="-342900" algn="just">
              <a:buFont typeface="Arial" panose="020B0604020202020204" pitchFamily="34" charset="0"/>
              <a:buChar char="•"/>
            </a:pPr>
            <a:r>
              <a:rPr lang="en-US" dirty="0">
                <a:solidFill>
                  <a:srgbClr val="F3CD6D"/>
                </a:solidFill>
                <a:latin typeface="Arial Rounded MT Bold" panose="020F0704030504030204" pitchFamily="34" charset="0"/>
              </a:rPr>
              <a:t>Kotlin is designed to interoperate fully with Java, and the JVM version of Kotlin's standard library depends on the Java Class Library, but type inference allows its syntax to be more concise.</a:t>
            </a:r>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F6369D-3C86-36D3-9EA5-F173C2F079B5}"/>
              </a:ext>
            </a:extLst>
          </p:cNvPr>
          <p:cNvSpPr txBox="1"/>
          <p:nvPr/>
        </p:nvSpPr>
        <p:spPr>
          <a:xfrm>
            <a:off x="-421420" y="1439185"/>
            <a:ext cx="4786685" cy="400110"/>
          </a:xfrm>
          <a:prstGeom prst="rect">
            <a:avLst/>
          </a:prstGeom>
          <a:noFill/>
        </p:spPr>
        <p:txBody>
          <a:bodyPr wrap="square" rtlCol="0">
            <a:spAutoFit/>
          </a:bodyPr>
          <a:lstStyle/>
          <a:p>
            <a:pPr algn="ctr"/>
            <a:r>
              <a:rPr lang="en-US" sz="2000" b="1" dirty="0">
                <a:solidFill>
                  <a:srgbClr val="002060"/>
                </a:solidFill>
                <a:latin typeface="Arial Rounded MT Bold" panose="020F0704030504030204" pitchFamily="34" charset="0"/>
              </a:rPr>
              <a:t>BACK END : </a:t>
            </a:r>
          </a:p>
        </p:txBody>
      </p:sp>
      <p:sp>
        <p:nvSpPr>
          <p:cNvPr id="3" name="TextBox 2">
            <a:extLst>
              <a:ext uri="{FF2B5EF4-FFF2-40B4-BE49-F238E27FC236}">
                <a16:creationId xmlns:a16="http://schemas.microsoft.com/office/drawing/2014/main" id="{B4C51FF9-7645-83EC-EE48-380F20235B12}"/>
              </a:ext>
            </a:extLst>
          </p:cNvPr>
          <p:cNvSpPr txBox="1"/>
          <p:nvPr/>
        </p:nvSpPr>
        <p:spPr>
          <a:xfrm>
            <a:off x="3301116" y="675861"/>
            <a:ext cx="5589767" cy="400110"/>
          </a:xfrm>
          <a:prstGeom prst="rect">
            <a:avLst/>
          </a:prstGeom>
          <a:noFill/>
        </p:spPr>
        <p:txBody>
          <a:bodyPr wrap="square" rtlCol="0">
            <a:spAutoFit/>
          </a:bodyPr>
          <a:lstStyle/>
          <a:p>
            <a:pPr algn="ctr"/>
            <a:r>
              <a:rPr lang="en-US" sz="2000" b="1" dirty="0">
                <a:solidFill>
                  <a:srgbClr val="2DB6F3"/>
                </a:solidFill>
                <a:latin typeface="Arial Rounded MT Bold" panose="020F0704030504030204" pitchFamily="34" charset="0"/>
              </a:rPr>
              <a:t>HOW DOES IT WORK…..?</a:t>
            </a:r>
          </a:p>
        </p:txBody>
      </p:sp>
      <p:pic>
        <p:nvPicPr>
          <p:cNvPr id="5" name="Picture 4">
            <a:extLst>
              <a:ext uri="{FF2B5EF4-FFF2-40B4-BE49-F238E27FC236}">
                <a16:creationId xmlns:a16="http://schemas.microsoft.com/office/drawing/2014/main" id="{51214E9B-39F7-E4BA-C4F1-6191DC33E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806" y="2144095"/>
            <a:ext cx="3914979" cy="2513630"/>
          </a:xfrm>
          <a:prstGeom prst="rect">
            <a:avLst/>
          </a:prstGeom>
        </p:spPr>
      </p:pic>
      <p:sp>
        <p:nvSpPr>
          <p:cNvPr id="7" name="TextBox 6">
            <a:extLst>
              <a:ext uri="{FF2B5EF4-FFF2-40B4-BE49-F238E27FC236}">
                <a16:creationId xmlns:a16="http://schemas.microsoft.com/office/drawing/2014/main" id="{A85E7BF9-3778-EF78-C601-798189E2282A}"/>
              </a:ext>
            </a:extLst>
          </p:cNvPr>
          <p:cNvSpPr txBox="1"/>
          <p:nvPr/>
        </p:nvSpPr>
        <p:spPr>
          <a:xfrm>
            <a:off x="1648072" y="2144095"/>
            <a:ext cx="6305550" cy="2862322"/>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F3CD6D"/>
                </a:solidFill>
                <a:latin typeface="Arial Rounded MT Bold" panose="020F0704030504030204" pitchFamily="34" charset="0"/>
              </a:rPr>
              <a:t>SQLite is a database engine written in the C programming language and maintained by </a:t>
            </a:r>
            <a:r>
              <a:rPr lang="en-US" dirty="0" err="1">
                <a:solidFill>
                  <a:srgbClr val="F3CD6D"/>
                </a:solidFill>
                <a:latin typeface="Arial Rounded MT Bold" panose="020F0704030504030204" pitchFamily="34" charset="0"/>
              </a:rPr>
              <a:t>Hwaci</a:t>
            </a:r>
            <a:r>
              <a:rPr lang="en-US" dirty="0">
                <a:solidFill>
                  <a:srgbClr val="F3CD6D"/>
                </a:solidFill>
                <a:latin typeface="Arial Rounded MT Bold" panose="020F0704030504030204" pitchFamily="34" charset="0"/>
              </a:rPr>
              <a:t>. It is not a standalone app; rather, it is a library that software developers embed in their apps. As such, it belongs to the family of embedded databases.</a:t>
            </a:r>
          </a:p>
          <a:p>
            <a:pPr marL="285750" indent="-285750" algn="just">
              <a:buFont typeface="Arial" panose="020B0604020202020204" pitchFamily="34" charset="0"/>
              <a:buChar char="•"/>
            </a:pPr>
            <a:endParaRPr lang="en-US" dirty="0">
              <a:solidFill>
                <a:srgbClr val="F3CD6D"/>
              </a:solidFill>
              <a:latin typeface="Arial Rounded MT Bold" panose="020F0704030504030204" pitchFamily="34" charset="0"/>
            </a:endParaRPr>
          </a:p>
          <a:p>
            <a:pPr marL="285750" indent="-285750" algn="just">
              <a:buFont typeface="Arial" panose="020B0604020202020204" pitchFamily="34" charset="0"/>
              <a:buChar char="•"/>
            </a:pPr>
            <a:r>
              <a:rPr lang="en-US" dirty="0">
                <a:solidFill>
                  <a:srgbClr val="F3CD6D"/>
                </a:solidFill>
                <a:latin typeface="Arial Rounded MT Bold" panose="020F0704030504030204" pitchFamily="34" charset="0"/>
              </a:rPr>
              <a:t>SQLite is an open-source, zero-configuration, self-contained, stand-alone, transaction relational database engine designed to be embedded into an application.</a:t>
            </a:r>
          </a:p>
        </p:txBody>
      </p:sp>
    </p:spTree>
    <p:extLst>
      <p:ext uri="{BB962C8B-B14F-4D97-AF65-F5344CB8AC3E}">
        <p14:creationId xmlns:p14="http://schemas.microsoft.com/office/powerpoint/2010/main" val="41838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AD7420-01C7-0297-7D22-6CE9E22AE23F}"/>
              </a:ext>
            </a:extLst>
          </p:cNvPr>
          <p:cNvSpPr txBox="1"/>
          <p:nvPr/>
        </p:nvSpPr>
        <p:spPr>
          <a:xfrm>
            <a:off x="3301116" y="3228945"/>
            <a:ext cx="5589767" cy="400110"/>
          </a:xfrm>
          <a:prstGeom prst="rect">
            <a:avLst/>
          </a:prstGeom>
          <a:noFill/>
        </p:spPr>
        <p:txBody>
          <a:bodyPr wrap="square" rtlCol="0">
            <a:spAutoFit/>
          </a:bodyPr>
          <a:lstStyle/>
          <a:p>
            <a:pPr algn="ctr"/>
            <a:r>
              <a:rPr lang="en-US" sz="2000" b="1" dirty="0">
                <a:solidFill>
                  <a:srgbClr val="F3CD6D"/>
                </a:solidFill>
                <a:latin typeface="Arial Rounded MT Bold" panose="020F0704030504030204" pitchFamily="34" charset="0"/>
              </a:rPr>
              <a:t>THANK YOU !</a:t>
            </a:r>
          </a:p>
        </p:txBody>
      </p:sp>
    </p:spTree>
    <p:extLst>
      <p:ext uri="{BB962C8B-B14F-4D97-AF65-F5344CB8AC3E}">
        <p14:creationId xmlns:p14="http://schemas.microsoft.com/office/powerpoint/2010/main" val="194988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3.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300</TotalTime>
  <Words>212</Words>
  <Application>Microsoft Office PowerPoint</Application>
  <PresentationFormat>Widescreen</PresentationFormat>
  <Paragraphs>19</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Rounded MT Bold</vt:lpstr>
      <vt:lpstr>Calibri</vt:lpstr>
      <vt:lpstr>Wingdings</vt:lpstr>
      <vt:lpstr>Wingdings 2</vt:lpstr>
      <vt:lpstr>Wingdings 3</vt:lpstr>
      <vt:lpstr>Medical design template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BHARANIDHARAN VIGNESH</dc:creator>
  <cp:lastModifiedBy>BHARANIDHARAN VIGNESH</cp:lastModifiedBy>
  <cp:revision>2</cp:revision>
  <dcterms:created xsi:type="dcterms:W3CDTF">2023-01-22T11:44:44Z</dcterms:created>
  <dcterms:modified xsi:type="dcterms:W3CDTF">2023-01-22T17:26:52Z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