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Poppins Bold" panose="020B0604020202020204" charset="0"/>
      <p:regular r:id="rId14"/>
    </p:embeddedFont>
    <p:embeddedFont>
      <p:font typeface="Rubik" panose="020B0604020202020204" charset="-79"/>
      <p:regular r:id="rId15"/>
    </p:embeddedFont>
    <p:embeddedFont>
      <p:font typeface="Rubik Bold" panose="020B0604020202020204" charset="-79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5" autoAdjust="0"/>
  </p:normalViewPr>
  <p:slideViewPr>
    <p:cSldViewPr>
      <p:cViewPr varScale="1">
        <p:scale>
          <a:sx n="55" d="100"/>
          <a:sy n="55" d="100"/>
        </p:scale>
        <p:origin x="65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figma.com/file/7zmI0oLfl8JrWI6OjIU0mm/Microsoft-Engage-FaceRecognition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7.png"/><Relationship Id="rId3" Type="http://schemas.openxmlformats.org/officeDocument/2006/relationships/image" Target="../media/image19.sv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8.png"/><Relationship Id="rId16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11" Type="http://schemas.openxmlformats.org/officeDocument/2006/relationships/image" Target="../media/image25.png"/><Relationship Id="rId5" Type="http://schemas.openxmlformats.org/officeDocument/2006/relationships/image" Target="../media/image2.svg"/><Relationship Id="rId15" Type="http://schemas.openxmlformats.org/officeDocument/2006/relationships/image" Target="../media/image27.png"/><Relationship Id="rId10" Type="http://schemas.openxmlformats.org/officeDocument/2006/relationships/image" Target="../media/image24.svg"/><Relationship Id="rId4" Type="http://schemas.openxmlformats.org/officeDocument/2006/relationships/image" Target="../media/image1.png"/><Relationship Id="rId9" Type="http://schemas.openxmlformats.org/officeDocument/2006/relationships/image" Target="../media/image23.png"/><Relationship Id="rId1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0699655" y="2720836"/>
            <a:ext cx="7588345" cy="758834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01663" y="1264884"/>
            <a:ext cx="534220" cy="53422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301663" y="2947380"/>
            <a:ext cx="1068439" cy="131773"/>
            <a:chOff x="0" y="0"/>
            <a:chExt cx="281400" cy="3470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1400" cy="34706"/>
            </a:xfrm>
            <a:custGeom>
              <a:avLst/>
              <a:gdLst/>
              <a:ahLst/>
              <a:cxnLst/>
              <a:rect l="l" t="t" r="r" b="b"/>
              <a:pathLst>
                <a:path w="281400" h="34706">
                  <a:moveTo>
                    <a:pt x="0" y="0"/>
                  </a:moveTo>
                  <a:lnTo>
                    <a:pt x="281400" y="0"/>
                  </a:lnTo>
                  <a:lnTo>
                    <a:pt x="281400" y="34706"/>
                  </a:lnTo>
                  <a:lnTo>
                    <a:pt x="0" y="34706"/>
                  </a:lnTo>
                  <a:close/>
                </a:path>
              </a:pathLst>
            </a:custGeom>
            <a:solidFill>
              <a:srgbClr val="FFAD6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370102" y="2947380"/>
            <a:ext cx="1068439" cy="131773"/>
            <a:chOff x="0" y="0"/>
            <a:chExt cx="281400" cy="3470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1400" cy="34706"/>
            </a:xfrm>
            <a:custGeom>
              <a:avLst/>
              <a:gdLst/>
              <a:ahLst/>
              <a:cxnLst/>
              <a:rect l="l" t="t" r="r" b="b"/>
              <a:pathLst>
                <a:path w="281400" h="34706">
                  <a:moveTo>
                    <a:pt x="0" y="0"/>
                  </a:moveTo>
                  <a:lnTo>
                    <a:pt x="281400" y="0"/>
                  </a:lnTo>
                  <a:lnTo>
                    <a:pt x="281400" y="34706"/>
                  </a:lnTo>
                  <a:lnTo>
                    <a:pt x="0" y="34706"/>
                  </a:lnTo>
                  <a:close/>
                </a:path>
              </a:pathLst>
            </a:custGeom>
            <a:solidFill>
              <a:srgbClr val="96CEB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438541" y="2947380"/>
            <a:ext cx="1068439" cy="131773"/>
            <a:chOff x="0" y="0"/>
            <a:chExt cx="281400" cy="3470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1400" cy="34706"/>
            </a:xfrm>
            <a:custGeom>
              <a:avLst/>
              <a:gdLst/>
              <a:ahLst/>
              <a:cxnLst/>
              <a:rect l="l" t="t" r="r" b="b"/>
              <a:pathLst>
                <a:path w="281400" h="34706">
                  <a:moveTo>
                    <a:pt x="0" y="0"/>
                  </a:moveTo>
                  <a:lnTo>
                    <a:pt x="281400" y="0"/>
                  </a:lnTo>
                  <a:lnTo>
                    <a:pt x="281400" y="34706"/>
                  </a:lnTo>
                  <a:lnTo>
                    <a:pt x="0" y="34706"/>
                  </a:lnTo>
                  <a:close/>
                </a:path>
              </a:pathLst>
            </a:custGeom>
            <a:solidFill>
              <a:srgbClr val="D9534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4506981" y="2947380"/>
            <a:ext cx="1068439" cy="131773"/>
            <a:chOff x="0" y="0"/>
            <a:chExt cx="281400" cy="3470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1400" cy="34706"/>
            </a:xfrm>
            <a:custGeom>
              <a:avLst/>
              <a:gdLst/>
              <a:ahLst/>
              <a:cxnLst/>
              <a:rect l="l" t="t" r="r" b="b"/>
              <a:pathLst>
                <a:path w="281400" h="34706">
                  <a:moveTo>
                    <a:pt x="0" y="0"/>
                  </a:moveTo>
                  <a:lnTo>
                    <a:pt x="281400" y="0"/>
                  </a:lnTo>
                  <a:lnTo>
                    <a:pt x="281400" y="34706"/>
                  </a:lnTo>
                  <a:lnTo>
                    <a:pt x="0" y="34706"/>
                  </a:lnTo>
                  <a:close/>
                </a:path>
              </a:pathLst>
            </a:custGeom>
            <a:solidFill>
              <a:srgbClr val="FFEEA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301663" y="3668642"/>
            <a:ext cx="5444563" cy="929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9"/>
              </a:lnSpc>
              <a:spcBef>
                <a:spcPct val="0"/>
              </a:spcBef>
            </a:pPr>
            <a:r>
              <a:rPr lang="en-US" sz="5400" dirty="0">
                <a:solidFill>
                  <a:srgbClr val="000000"/>
                </a:solidFill>
                <a:latin typeface="Rubik"/>
              </a:rPr>
              <a:t>Engage 2022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968300" y="1207191"/>
            <a:ext cx="1872044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 dirty="0">
                <a:solidFill>
                  <a:srgbClr val="000000"/>
                </a:solidFill>
                <a:latin typeface="Rubik"/>
              </a:rPr>
              <a:t>Microsoft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01663" y="4555925"/>
            <a:ext cx="9865499" cy="1569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180"/>
              </a:lnSpc>
              <a:spcBef>
                <a:spcPct val="0"/>
              </a:spcBef>
            </a:pPr>
            <a:r>
              <a:rPr lang="en-US" sz="8700" dirty="0">
                <a:solidFill>
                  <a:srgbClr val="000000"/>
                </a:solidFill>
                <a:latin typeface="Poppins Bold"/>
              </a:rPr>
              <a:t>Face Recognition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94264" y="6341009"/>
            <a:ext cx="7613254" cy="176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Rubik"/>
              </a:rPr>
              <a:t>Intern Engage is a program for engineering students across India graduating in 2024. It is designed to provide a platform for engineering students to accelerate their growth and foster industry-relevant skills through mentorship, coding challenges, workshops and networking opportunities.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848264" y="0"/>
            <a:ext cx="5439736" cy="5439736"/>
          </a:xfrm>
          <a:prstGeom prst="rect">
            <a:avLst/>
          </a:prstGeom>
        </p:spPr>
      </p:pic>
      <p:grpSp>
        <p:nvGrpSpPr>
          <p:cNvPr id="3" name="Group 3"/>
          <p:cNvGrpSpPr>
            <a:grpSpLocks noChangeAspect="1"/>
          </p:cNvGrpSpPr>
          <p:nvPr/>
        </p:nvGrpSpPr>
        <p:grpSpPr>
          <a:xfrm rot="5400000">
            <a:off x="1292232" y="4700987"/>
            <a:ext cx="921660" cy="798158"/>
            <a:chOff x="0" y="0"/>
            <a:chExt cx="6350000" cy="54991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FFAD60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 rot="5400000">
            <a:off x="2267848" y="6252179"/>
            <a:ext cx="438031" cy="379335"/>
            <a:chOff x="0" y="0"/>
            <a:chExt cx="6350000" cy="5499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96CEB4"/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 rot="5400000">
            <a:off x="9284404" y="6281748"/>
            <a:ext cx="438031" cy="379335"/>
            <a:chOff x="0" y="0"/>
            <a:chExt cx="6350000" cy="54991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96CEB4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316246" y="4631256"/>
            <a:ext cx="6116341" cy="929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9"/>
              </a:lnSpc>
              <a:spcBef>
                <a:spcPct val="0"/>
              </a:spcBef>
            </a:pPr>
            <a:r>
              <a:rPr lang="en-US" sz="5400">
                <a:solidFill>
                  <a:srgbClr val="000000"/>
                </a:solidFill>
                <a:latin typeface="Rubik Bold"/>
              </a:rPr>
              <a:t>Table of Content: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16236" y="6117063"/>
            <a:ext cx="4822441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Rubik"/>
              </a:rPr>
              <a:t>Approach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835962" y="6146631"/>
            <a:ext cx="2426506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Rubik"/>
              </a:rPr>
              <a:t>Imp Links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816236" y="6937042"/>
            <a:ext cx="4822441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Rubik"/>
              </a:rPr>
              <a:t>Architecture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816236" y="7777147"/>
            <a:ext cx="5644926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Rubik"/>
              </a:rPr>
              <a:t>Technologies Used</a:t>
            </a:r>
          </a:p>
        </p:txBody>
      </p:sp>
      <p:grpSp>
        <p:nvGrpSpPr>
          <p:cNvPr id="14" name="Group 14"/>
          <p:cNvGrpSpPr>
            <a:grpSpLocks noChangeAspect="1"/>
          </p:cNvGrpSpPr>
          <p:nvPr/>
        </p:nvGrpSpPr>
        <p:grpSpPr>
          <a:xfrm rot="5400000">
            <a:off x="2267848" y="7072159"/>
            <a:ext cx="438031" cy="379335"/>
            <a:chOff x="0" y="0"/>
            <a:chExt cx="6350000" cy="54991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96CEB4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 rot="5400000">
            <a:off x="2267848" y="7912264"/>
            <a:ext cx="438031" cy="379335"/>
            <a:chOff x="0" y="0"/>
            <a:chExt cx="6350000" cy="54991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96CEB4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 rot="2161345">
            <a:off x="3903271" y="-15232"/>
            <a:ext cx="924053" cy="800230"/>
            <a:chOff x="0" y="0"/>
            <a:chExt cx="6350000" cy="54991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FFEEAD"/>
            </a:solidFill>
          </p:spPr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 rot="-8161300">
            <a:off x="817815" y="953026"/>
            <a:ext cx="462026" cy="400115"/>
            <a:chOff x="0" y="0"/>
            <a:chExt cx="6350000" cy="54991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D9534F"/>
            </a:solidFill>
          </p:spPr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 rot="8534998">
            <a:off x="3342767" y="2120093"/>
            <a:ext cx="1275686" cy="1104744"/>
            <a:chOff x="0" y="0"/>
            <a:chExt cx="6350000" cy="54991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96CEB4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9835962" y="6966610"/>
            <a:ext cx="3976116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Rubik"/>
              </a:rPr>
              <a:t>About Me</a:t>
            </a:r>
          </a:p>
        </p:txBody>
      </p:sp>
      <p:grpSp>
        <p:nvGrpSpPr>
          <p:cNvPr id="25" name="Group 25"/>
          <p:cNvGrpSpPr>
            <a:grpSpLocks noChangeAspect="1"/>
          </p:cNvGrpSpPr>
          <p:nvPr/>
        </p:nvGrpSpPr>
        <p:grpSpPr>
          <a:xfrm rot="5400000">
            <a:off x="9284404" y="7101727"/>
            <a:ext cx="438031" cy="379335"/>
            <a:chOff x="0" y="0"/>
            <a:chExt cx="6350000" cy="54991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96CEB4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5400000">
            <a:off x="8483756" y="3353183"/>
            <a:ext cx="908788" cy="787010"/>
            <a:chOff x="0" y="0"/>
            <a:chExt cx="6350000" cy="5499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FFAD60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2161345">
            <a:off x="6129816" y="954967"/>
            <a:ext cx="1495515" cy="1295116"/>
            <a:chOff x="0" y="0"/>
            <a:chExt cx="6350000" cy="5499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FFEEAD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8534998">
            <a:off x="5845269" y="8566916"/>
            <a:ext cx="2064609" cy="1787951"/>
            <a:chOff x="0" y="0"/>
            <a:chExt cx="6350000" cy="54991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96CEB4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alphaModFix amt="5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V="1">
            <a:off x="14173200" y="8336421"/>
            <a:ext cx="4114800" cy="411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alphaModFix amt="5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173200" y="-2155584"/>
            <a:ext cx="4114800" cy="4114800"/>
          </a:xfrm>
          <a:prstGeom prst="rect">
            <a:avLst/>
          </a:prstGeom>
        </p:spPr>
      </p:pic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85071" y="3292294"/>
            <a:ext cx="8203972" cy="4705699"/>
            <a:chOff x="0" y="0"/>
            <a:chExt cx="7981950" cy="4578350"/>
          </a:xfrm>
        </p:grpSpPr>
        <p:sp>
          <p:nvSpPr>
            <p:cNvPr id="11" name="Freeform 11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969696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4"/>
              <a:stretch>
                <a:fillRect l="-29284" r="-16744"/>
              </a:stretch>
            </a:blip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 rot="9330389">
            <a:off x="1823853" y="2968515"/>
            <a:ext cx="747757" cy="647558"/>
            <a:chOff x="0" y="0"/>
            <a:chExt cx="6350000" cy="54991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D9534F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613516" y="4433042"/>
            <a:ext cx="7711651" cy="25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80"/>
              </a:lnSpc>
            </a:pPr>
            <a:r>
              <a:rPr lang="en-US" sz="2272">
                <a:solidFill>
                  <a:srgbClr val="000000"/>
                </a:solidFill>
                <a:latin typeface="Rubik"/>
              </a:rPr>
              <a:t>Add an additional layer of security to the old 2FA, with the help of Facial Recognition.</a:t>
            </a:r>
          </a:p>
          <a:p>
            <a:pPr>
              <a:lnSpc>
                <a:spcPts val="1360"/>
              </a:lnSpc>
            </a:pPr>
            <a:endParaRPr lang="en-US" sz="2272">
              <a:solidFill>
                <a:srgbClr val="000000"/>
              </a:solidFill>
              <a:latin typeface="Rubik"/>
            </a:endParaRPr>
          </a:p>
          <a:p>
            <a:pPr marL="490539" lvl="1" indent="-245269">
              <a:lnSpc>
                <a:spcPts val="3180"/>
              </a:lnSpc>
              <a:buFont typeface="Arial"/>
              <a:buChar char="•"/>
            </a:pPr>
            <a:r>
              <a:rPr lang="en-US" sz="2272">
                <a:solidFill>
                  <a:srgbClr val="000000"/>
                </a:solidFill>
                <a:latin typeface="Rubik Bold"/>
              </a:rPr>
              <a:t>Factor-1:   </a:t>
            </a:r>
            <a:r>
              <a:rPr lang="en-US" sz="2272">
                <a:solidFill>
                  <a:srgbClr val="000000"/>
                </a:solidFill>
                <a:latin typeface="Rubik"/>
              </a:rPr>
              <a:t>Basic Email + Password Authentication.</a:t>
            </a:r>
          </a:p>
          <a:p>
            <a:pPr marL="490539" lvl="1" indent="-245269">
              <a:lnSpc>
                <a:spcPts val="3180"/>
              </a:lnSpc>
              <a:buFont typeface="Arial"/>
              <a:buChar char="•"/>
            </a:pPr>
            <a:r>
              <a:rPr lang="en-US" sz="2272">
                <a:solidFill>
                  <a:srgbClr val="000000"/>
                </a:solidFill>
                <a:latin typeface="Rubik Bold"/>
              </a:rPr>
              <a:t>Factor-2</a:t>
            </a:r>
            <a:r>
              <a:rPr lang="en-US" sz="2272">
                <a:solidFill>
                  <a:srgbClr val="000000"/>
                </a:solidFill>
                <a:latin typeface="Rubik"/>
              </a:rPr>
              <a:t>:  Use Microsoft authenticator to get a TOTP.</a:t>
            </a:r>
          </a:p>
          <a:p>
            <a:pPr marL="490539" lvl="1" indent="-245269">
              <a:lnSpc>
                <a:spcPts val="3180"/>
              </a:lnSpc>
              <a:buFont typeface="Arial"/>
              <a:buChar char="•"/>
            </a:pPr>
            <a:r>
              <a:rPr lang="en-US" sz="2272">
                <a:solidFill>
                  <a:srgbClr val="000000"/>
                </a:solidFill>
                <a:latin typeface="Rubik Bold"/>
              </a:rPr>
              <a:t>Factor-3</a:t>
            </a:r>
            <a:r>
              <a:rPr lang="en-US" sz="2272">
                <a:solidFill>
                  <a:srgbClr val="000000"/>
                </a:solidFill>
                <a:latin typeface="Rubik"/>
              </a:rPr>
              <a:t>:  Facial Biometrics of the user were used to</a:t>
            </a:r>
          </a:p>
          <a:p>
            <a:pPr>
              <a:lnSpc>
                <a:spcPts val="3180"/>
              </a:lnSpc>
            </a:pPr>
            <a:r>
              <a:rPr lang="en-US" sz="2272">
                <a:solidFill>
                  <a:srgbClr val="000000"/>
                </a:solidFill>
                <a:latin typeface="Rubik"/>
              </a:rPr>
              <a:t>                            validate his presence.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613516" y="3282829"/>
            <a:ext cx="8101905" cy="918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54"/>
              </a:lnSpc>
              <a:spcBef>
                <a:spcPct val="0"/>
              </a:spcBef>
            </a:pPr>
            <a:r>
              <a:rPr lang="en-US" sz="5324">
                <a:solidFill>
                  <a:srgbClr val="000000"/>
                </a:solidFill>
                <a:latin typeface="Rubik Bold"/>
              </a:rPr>
              <a:t>3 Factor Authentication</a:t>
            </a:r>
          </a:p>
        </p:txBody>
      </p:sp>
      <p:grpSp>
        <p:nvGrpSpPr>
          <p:cNvPr id="20" name="Group 20"/>
          <p:cNvGrpSpPr>
            <a:grpSpLocks noChangeAspect="1"/>
          </p:cNvGrpSpPr>
          <p:nvPr/>
        </p:nvGrpSpPr>
        <p:grpSpPr>
          <a:xfrm rot="-9874115">
            <a:off x="690959" y="-71188"/>
            <a:ext cx="2064609" cy="1787951"/>
            <a:chOff x="0" y="0"/>
            <a:chExt cx="6350000" cy="54991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FFAD60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rcRect t="6546"/>
          <a:stretch>
            <a:fillRect/>
          </a:stretch>
        </p:blipFill>
        <p:spPr>
          <a:xfrm>
            <a:off x="716458" y="1261098"/>
            <a:ext cx="16855083" cy="916877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437515"/>
            <a:ext cx="11447964" cy="705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000000"/>
                </a:solidFill>
                <a:latin typeface="Rubik"/>
              </a:rPr>
              <a:t>Architecture (FaceRecognition+ Mern Stack)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5400000">
            <a:off x="1973126" y="1192398"/>
            <a:ext cx="926921" cy="802713"/>
            <a:chOff x="0" y="0"/>
            <a:chExt cx="6350000" cy="5499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FFAD60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35230" y="3162115"/>
            <a:ext cx="1504210" cy="150421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35230" y="5297764"/>
            <a:ext cx="1504210" cy="15042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035230" y="7430624"/>
            <a:ext cx="1537036" cy="153703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299622" y="1006470"/>
            <a:ext cx="8443075" cy="1015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196"/>
              </a:lnSpc>
              <a:spcBef>
                <a:spcPct val="0"/>
              </a:spcBef>
            </a:pPr>
            <a:r>
              <a:rPr lang="en-US" sz="5854">
                <a:solidFill>
                  <a:srgbClr val="000000"/>
                </a:solidFill>
                <a:latin typeface="Rubik Bold"/>
              </a:rPr>
              <a:t>Technologies Used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355449" y="3216220"/>
            <a:ext cx="2379901" cy="698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27"/>
              </a:lnSpc>
              <a:spcBef>
                <a:spcPct val="0"/>
              </a:spcBef>
            </a:pPr>
            <a:r>
              <a:rPr lang="en-US" sz="4019">
                <a:solidFill>
                  <a:srgbClr val="000000"/>
                </a:solidFill>
                <a:latin typeface="Rubik Bold"/>
              </a:rPr>
              <a:t>Frontend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355449" y="3847545"/>
            <a:ext cx="4202914" cy="556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7"/>
              </a:lnSpc>
              <a:spcBef>
                <a:spcPct val="0"/>
              </a:spcBef>
            </a:pPr>
            <a:r>
              <a:rPr lang="en-US" sz="3219">
                <a:solidFill>
                  <a:srgbClr val="000000"/>
                </a:solidFill>
                <a:latin typeface="Rubik"/>
              </a:rPr>
              <a:t>ReactJS + Bootstrap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355449" y="5413147"/>
            <a:ext cx="2379901" cy="698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27"/>
              </a:lnSpc>
              <a:spcBef>
                <a:spcPct val="0"/>
              </a:spcBef>
            </a:pPr>
            <a:r>
              <a:rPr lang="en-US" sz="4019">
                <a:solidFill>
                  <a:srgbClr val="000000"/>
                </a:solidFill>
                <a:latin typeface="Rubik Bold"/>
              </a:rPr>
              <a:t>Backend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355449" y="6044472"/>
            <a:ext cx="7142543" cy="556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7"/>
              </a:lnSpc>
              <a:spcBef>
                <a:spcPct val="0"/>
              </a:spcBef>
            </a:pPr>
            <a:r>
              <a:rPr lang="en-US" sz="3219">
                <a:solidFill>
                  <a:srgbClr val="000000"/>
                </a:solidFill>
                <a:latin typeface="Rubik"/>
              </a:rPr>
              <a:t> Node.js + Express.js + TensorFlow.js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386710" y="7619645"/>
            <a:ext cx="2379901" cy="698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27"/>
              </a:lnSpc>
              <a:spcBef>
                <a:spcPct val="0"/>
              </a:spcBef>
            </a:pPr>
            <a:r>
              <a:rPr lang="en-US" sz="4019">
                <a:solidFill>
                  <a:srgbClr val="000000"/>
                </a:solidFill>
                <a:latin typeface="Rubik Bold"/>
              </a:rPr>
              <a:t>Database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386710" y="8250970"/>
            <a:ext cx="4202914" cy="556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7"/>
              </a:lnSpc>
              <a:spcBef>
                <a:spcPct val="0"/>
              </a:spcBef>
            </a:pPr>
            <a:r>
              <a:rPr lang="en-US" sz="3219">
                <a:solidFill>
                  <a:srgbClr val="000000"/>
                </a:solidFill>
                <a:latin typeface="Rubik"/>
              </a:rPr>
              <a:t>MongoDB (NOSQL)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5">
            <a:alphaModFix amt="6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2848264" y="0"/>
            <a:ext cx="5439736" cy="5439736"/>
          </a:xfrm>
          <a:prstGeom prst="rect">
            <a:avLst/>
          </a:prstGeom>
        </p:spPr>
      </p:pic>
      <p:grpSp>
        <p:nvGrpSpPr>
          <p:cNvPr id="15" name="Group 15"/>
          <p:cNvGrpSpPr>
            <a:grpSpLocks noChangeAspect="1"/>
          </p:cNvGrpSpPr>
          <p:nvPr/>
        </p:nvGrpSpPr>
        <p:grpSpPr>
          <a:xfrm rot="2161345">
            <a:off x="15878778" y="7203701"/>
            <a:ext cx="924053" cy="800230"/>
            <a:chOff x="0" y="0"/>
            <a:chExt cx="6350000" cy="54991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FFEEAD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-8161300">
            <a:off x="13529971" y="8795860"/>
            <a:ext cx="1033548" cy="895052"/>
            <a:chOff x="0" y="0"/>
            <a:chExt cx="6350000" cy="54991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D9534F"/>
            </a:solidFill>
          </p:spPr>
        </p:sp>
      </p:grpSp>
      <p:grpSp>
        <p:nvGrpSpPr>
          <p:cNvPr id="19" name="Group 19"/>
          <p:cNvGrpSpPr>
            <a:grpSpLocks noChangeAspect="1"/>
          </p:cNvGrpSpPr>
          <p:nvPr/>
        </p:nvGrpSpPr>
        <p:grpSpPr>
          <a:xfrm rot="8998085">
            <a:off x="17650157" y="9734628"/>
            <a:ext cx="1275686" cy="1104744"/>
            <a:chOff x="0" y="0"/>
            <a:chExt cx="6350000" cy="54991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96CEB4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5400000">
            <a:off x="6073776" y="1461926"/>
            <a:ext cx="921660" cy="798158"/>
            <a:chOff x="0" y="0"/>
            <a:chExt cx="6350000" cy="5499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FFAD60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0" y="6172200"/>
            <a:ext cx="7053943" cy="4114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038706" cy="3038706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9350052" y="3410181"/>
            <a:ext cx="8359446" cy="347787"/>
            <a:chOff x="0" y="0"/>
            <a:chExt cx="2201665" cy="9159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01665" cy="91598"/>
            </a:xfrm>
            <a:custGeom>
              <a:avLst/>
              <a:gdLst/>
              <a:ahLst/>
              <a:cxnLst/>
              <a:rect l="l" t="t" r="r" b="b"/>
              <a:pathLst>
                <a:path w="2201665" h="91598">
                  <a:moveTo>
                    <a:pt x="0" y="0"/>
                  </a:moveTo>
                  <a:lnTo>
                    <a:pt x="2201665" y="0"/>
                  </a:lnTo>
                  <a:lnTo>
                    <a:pt x="2201665" y="91598"/>
                  </a:lnTo>
                  <a:lnTo>
                    <a:pt x="0" y="915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135527" y="3153006"/>
            <a:ext cx="12152473" cy="3546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214" lvl="1" indent="-280607">
              <a:lnSpc>
                <a:spcPts val="5718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Rubik Bold"/>
              </a:rPr>
              <a:t>Microsoft Azure</a:t>
            </a:r>
            <a:r>
              <a:rPr lang="en-US" sz="2599" dirty="0">
                <a:solidFill>
                  <a:srgbClr val="000000"/>
                </a:solidFill>
                <a:latin typeface="Rubik"/>
              </a:rPr>
              <a:t>: </a:t>
            </a:r>
            <a:r>
              <a:rPr lang="en-US" sz="2599" u="sng" dirty="0">
                <a:solidFill>
                  <a:srgbClr val="000000"/>
                </a:solidFill>
                <a:latin typeface="Rubik"/>
              </a:rPr>
              <a:t>microsoft-engage-facerecognition.azurewebsites.net</a:t>
            </a:r>
          </a:p>
          <a:p>
            <a:pPr marL="561214" lvl="1" indent="-280607">
              <a:lnSpc>
                <a:spcPts val="5718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Rubik Bold"/>
              </a:rPr>
              <a:t>Google GCP</a:t>
            </a:r>
            <a:r>
              <a:rPr lang="en-US" sz="2599" dirty="0">
                <a:solidFill>
                  <a:srgbClr val="000000"/>
                </a:solidFill>
                <a:latin typeface="Rubik"/>
              </a:rPr>
              <a:t>: </a:t>
            </a:r>
            <a:r>
              <a:rPr lang="en-US" sz="2599" u="sng" dirty="0">
                <a:solidFill>
                  <a:srgbClr val="000000"/>
                </a:solidFill>
                <a:latin typeface="Rubik"/>
              </a:rPr>
              <a:t>engage-</a:t>
            </a:r>
            <a:r>
              <a:rPr lang="en-US" sz="2599" u="sng" dirty="0" err="1">
                <a:solidFill>
                  <a:srgbClr val="000000"/>
                </a:solidFill>
                <a:latin typeface="Rubik"/>
              </a:rPr>
              <a:t>facerecognition.web.app</a:t>
            </a:r>
            <a:endParaRPr lang="en-US" sz="2599" u="sng" dirty="0">
              <a:solidFill>
                <a:srgbClr val="000000"/>
              </a:solidFill>
              <a:latin typeface="Rubik"/>
            </a:endParaRPr>
          </a:p>
          <a:p>
            <a:pPr marL="561214" lvl="1" indent="-280607">
              <a:lnSpc>
                <a:spcPts val="5718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Rubik Bold"/>
              </a:rPr>
              <a:t>GitHub</a:t>
            </a:r>
            <a:r>
              <a:rPr lang="en-US" sz="2599" dirty="0">
                <a:solidFill>
                  <a:srgbClr val="000000"/>
                </a:solidFill>
                <a:latin typeface="Rubik"/>
              </a:rPr>
              <a:t>: </a:t>
            </a:r>
            <a:r>
              <a:rPr lang="en-US" sz="2599" u="sng" dirty="0">
                <a:solidFill>
                  <a:srgbClr val="000000"/>
                </a:solidFill>
                <a:latin typeface="Rubik"/>
              </a:rPr>
              <a:t>github.com/Shankar203/Microsoft-Engage-</a:t>
            </a:r>
            <a:r>
              <a:rPr lang="en-US" sz="2599" u="sng" dirty="0" err="1">
                <a:solidFill>
                  <a:srgbClr val="000000"/>
                </a:solidFill>
                <a:latin typeface="Rubik"/>
              </a:rPr>
              <a:t>FaceRecognition</a:t>
            </a:r>
            <a:endParaRPr lang="en-US" sz="2599" u="sng" dirty="0">
              <a:solidFill>
                <a:srgbClr val="000000"/>
              </a:solidFill>
              <a:latin typeface="Rubik"/>
            </a:endParaRPr>
          </a:p>
          <a:p>
            <a:pPr marL="561214" lvl="1" indent="-280607">
              <a:lnSpc>
                <a:spcPts val="5718"/>
              </a:lnSpc>
              <a:buFont typeface="Arial"/>
              <a:buChar char="•"/>
            </a:pPr>
            <a:r>
              <a:rPr lang="en-US" sz="2599" dirty="0" err="1">
                <a:solidFill>
                  <a:srgbClr val="000000"/>
                </a:solidFill>
                <a:latin typeface="Rubik Bold"/>
              </a:rPr>
              <a:t>Linktree</a:t>
            </a:r>
            <a:r>
              <a:rPr lang="en-US" sz="2599" dirty="0">
                <a:solidFill>
                  <a:srgbClr val="000000"/>
                </a:solidFill>
                <a:latin typeface="Rubik Bold"/>
              </a:rPr>
              <a:t> (All Links)</a:t>
            </a:r>
            <a:r>
              <a:rPr lang="en-US" sz="2599" dirty="0">
                <a:solidFill>
                  <a:srgbClr val="000000"/>
                </a:solidFill>
                <a:latin typeface="Rubik"/>
              </a:rPr>
              <a:t>: </a:t>
            </a:r>
            <a:r>
              <a:rPr lang="en-US" sz="2599" u="sng" dirty="0">
                <a:solidFill>
                  <a:srgbClr val="000000"/>
                </a:solidFill>
                <a:latin typeface="Rubik"/>
              </a:rPr>
              <a:t>linktr.ee/</a:t>
            </a:r>
            <a:r>
              <a:rPr lang="en-US" sz="2599" u="sng" dirty="0" err="1">
                <a:solidFill>
                  <a:srgbClr val="000000"/>
                </a:solidFill>
                <a:latin typeface="Rubik"/>
              </a:rPr>
              <a:t>microsoft_engage_facerecog</a:t>
            </a:r>
            <a:endParaRPr lang="en-US" sz="2599" u="sng" dirty="0">
              <a:solidFill>
                <a:srgbClr val="000000"/>
              </a:solidFill>
              <a:latin typeface="Rubik"/>
            </a:endParaRPr>
          </a:p>
          <a:p>
            <a:pPr>
              <a:lnSpc>
                <a:spcPts val="5718"/>
              </a:lnSpc>
            </a:pPr>
            <a:endParaRPr lang="en-US" sz="2599" u="sng" dirty="0">
              <a:solidFill>
                <a:srgbClr val="000000"/>
              </a:solidFill>
              <a:latin typeface="Rubik"/>
            </a:endParaRPr>
          </a:p>
        </p:txBody>
      </p:sp>
      <p:grpSp>
        <p:nvGrpSpPr>
          <p:cNvPr id="10" name="Group 10"/>
          <p:cNvGrpSpPr>
            <a:grpSpLocks noChangeAspect="1"/>
          </p:cNvGrpSpPr>
          <p:nvPr/>
        </p:nvGrpSpPr>
        <p:grpSpPr>
          <a:xfrm rot="-9620883">
            <a:off x="14471005" y="9781388"/>
            <a:ext cx="924053" cy="800230"/>
            <a:chOff x="0" y="0"/>
            <a:chExt cx="6350000" cy="54991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FFEEAD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 rot="1656470">
            <a:off x="17959592" y="8309651"/>
            <a:ext cx="462026" cy="400115"/>
            <a:chOff x="0" y="0"/>
            <a:chExt cx="6350000" cy="54991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D9534F"/>
            </a:solid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 rot="-3247230">
            <a:off x="14546901" y="7401121"/>
            <a:ext cx="1275686" cy="1104744"/>
            <a:chOff x="0" y="0"/>
            <a:chExt cx="6350000" cy="54991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96CEB4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7274123" y="1329510"/>
            <a:ext cx="5452224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000000"/>
                </a:solidFill>
                <a:latin typeface="Rubik Bold"/>
              </a:rPr>
              <a:t>Imp Links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4000" y="5958684"/>
            <a:ext cx="529075" cy="52907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 flipH="1">
            <a:off x="12981226" y="-57874"/>
            <a:ext cx="5306774" cy="530677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33467" y="5968209"/>
            <a:ext cx="8241113" cy="4384199"/>
            <a:chOff x="0" y="0"/>
            <a:chExt cx="10988151" cy="5845598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6"/>
            <a:srcRect t="10075" b="10075"/>
            <a:stretch>
              <a:fillRect/>
            </a:stretch>
          </p:blipFill>
          <p:spPr>
            <a:xfrm>
              <a:off x="0" y="0"/>
              <a:ext cx="10988151" cy="5845598"/>
            </a:xfrm>
            <a:prstGeom prst="rect">
              <a:avLst/>
            </a:prstGeom>
          </p:spPr>
        </p:pic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9153907" y="6768050"/>
            <a:ext cx="509261" cy="50926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9144000" y="7620211"/>
            <a:ext cx="505233" cy="50523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9167842" y="8468344"/>
            <a:ext cx="505233" cy="5052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3">
            <a:alphaModFix amt="5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flipV="1">
            <a:off x="-679439" y="0"/>
            <a:ext cx="4114800" cy="411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7029010" y="0"/>
            <a:ext cx="4229980" cy="41148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9788172" y="7571026"/>
            <a:ext cx="8916725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Rubik"/>
              </a:rPr>
              <a:t>linkedin.com/in/gowri-shankar-p-b4b489203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12014" y="5901534"/>
            <a:ext cx="7645701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Rubik"/>
              </a:rPr>
              <a:t>gowrishankarirwog@gmail.com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792200" y="6683822"/>
            <a:ext cx="658266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Rubik"/>
              </a:rPr>
              <a:t>github.com/Shankar203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812014" y="8449703"/>
            <a:ext cx="8916725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Rubik"/>
              </a:rPr>
              <a:t>facebook.com/gowrishankar.penugonda.75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280481" y="3734969"/>
            <a:ext cx="6777056" cy="1569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180"/>
              </a:lnSpc>
              <a:spcBef>
                <a:spcPct val="0"/>
              </a:spcBef>
            </a:pPr>
            <a:r>
              <a:rPr lang="en-US" sz="8700">
                <a:solidFill>
                  <a:srgbClr val="000000"/>
                </a:solidFill>
                <a:latin typeface="Poppins Bold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280481" y="5374741"/>
            <a:ext cx="5444563" cy="929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9"/>
              </a:lnSpc>
              <a:spcBef>
                <a:spcPct val="0"/>
              </a:spcBef>
            </a:pPr>
            <a:r>
              <a:rPr lang="en-US" sz="5400">
                <a:solidFill>
                  <a:srgbClr val="000000"/>
                </a:solidFill>
                <a:latin typeface="Rubik"/>
              </a:rPr>
              <a:t>For Watching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280481" y="8626562"/>
            <a:ext cx="2490560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Rubik"/>
              </a:rPr>
              <a:t>End of Presentation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01663" y="1301663"/>
            <a:ext cx="386293" cy="49763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785706" y="1225934"/>
            <a:ext cx="1820861" cy="573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Rubik"/>
              </a:rPr>
              <a:t>Fauget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0" y="2720836"/>
            <a:ext cx="7588345" cy="75883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220</Words>
  <Application>Microsoft Office PowerPoint</Application>
  <PresentationFormat>Custom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Poppins Bold</vt:lpstr>
      <vt:lpstr>Rubik Bold</vt:lpstr>
      <vt:lpstr>Calibri</vt:lpstr>
      <vt:lpstr>Arial</vt:lpstr>
      <vt:lpstr>Rubik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Engage FaceRecognition</dc:title>
  <cp:lastModifiedBy>Gowri Shankar P</cp:lastModifiedBy>
  <cp:revision>2</cp:revision>
  <dcterms:created xsi:type="dcterms:W3CDTF">2006-08-16T00:00:00Z</dcterms:created>
  <dcterms:modified xsi:type="dcterms:W3CDTF">2022-06-02T09:40:22Z</dcterms:modified>
  <dc:identifier>DAFB4UYeqUo</dc:identifier>
</cp:coreProperties>
</file>